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6.docx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7.docx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8.docx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9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0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1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1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1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17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231160"/>
              </p:ext>
            </p:extLst>
          </p:nvPr>
        </p:nvGraphicFramePr>
        <p:xfrm>
          <a:off x="914400" y="1600200"/>
          <a:ext cx="72929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01323" imgH="1987204" progId="Word.Document.12">
                  <p:embed/>
                </p:oleObj>
              </mc:Choice>
              <mc:Fallback>
                <p:oleObj name="Document" r:id="rId4" imgW="7301323" imgH="19872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92975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96000" cy="443576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781"/>
            <a:ext cx="7315200" cy="800219"/>
          </a:xfrm>
        </p:spPr>
        <p:txBody>
          <a:bodyPr/>
          <a:lstStyle/>
          <a:p>
            <a:r>
              <a:rPr lang="en-US" dirty="0"/>
              <a:t>How a web server processes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05" y="1447800"/>
            <a:ext cx="6309995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two main ASP.NET technologies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74766"/>
              </p:ext>
            </p:extLst>
          </p:nvPr>
        </p:nvGraphicFramePr>
        <p:xfrm>
          <a:off x="914400" y="1066800"/>
          <a:ext cx="7291387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4502264" progId="Word.Document.12">
                  <p:embed/>
                </p:oleObj>
              </mc:Choice>
              <mc:Fallback>
                <p:oleObj name="Document" r:id="rId4" imgW="7301323" imgH="4502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91387" cy="448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4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two main types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ASP.NET Web Forms projects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971813"/>
              </p:ext>
            </p:extLst>
          </p:nvPr>
        </p:nvGraphicFramePr>
        <p:xfrm>
          <a:off x="914400" y="1295400"/>
          <a:ext cx="7301323" cy="479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7301323" imgH="4794278" progId="Word.Document.12">
                  <p:embed/>
                </p:oleObj>
              </mc:Choice>
              <mc:Fallback>
                <p:oleObj name="Document" r:id="rId4" imgW="7301323" imgH="47942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794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5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Standalone development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76" y="1219200"/>
            <a:ext cx="3760124" cy="117652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09688"/>
              </p:ext>
            </p:extLst>
          </p:nvPr>
        </p:nvGraphicFramePr>
        <p:xfrm>
          <a:off x="914400" y="2667000"/>
          <a:ext cx="7301323" cy="255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5" imgW="7301323" imgH="2550347" progId="Word.Document.12">
                  <p:embed/>
                </p:oleObj>
              </mc:Choice>
              <mc:Fallback>
                <p:oleObj name="Document" r:id="rId5" imgW="7301323" imgH="2550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1323" cy="2550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0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Intranet development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13" y="1143000"/>
            <a:ext cx="6301154" cy="15240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29376"/>
              </p:ext>
            </p:extLst>
          </p:nvPr>
        </p:nvGraphicFramePr>
        <p:xfrm>
          <a:off x="914400" y="2895600"/>
          <a:ext cx="7301323" cy="17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5" imgW="7301323" imgH="1776925" progId="Word.Document.12">
                  <p:embed/>
                </p:oleObj>
              </mc:Choice>
              <mc:Fallback>
                <p:oleObj name="Document" r:id="rId5" imgW="7301323" imgH="1776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7301323" cy="17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4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Internet development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09" y="1143000"/>
            <a:ext cx="6802091" cy="14478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67881"/>
              </p:ext>
            </p:extLst>
          </p:nvPr>
        </p:nvGraphicFramePr>
        <p:xfrm>
          <a:off x="914400" y="2795075"/>
          <a:ext cx="7301323" cy="17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5" imgW="7301323" imgH="1776925" progId="Word.Document.12">
                  <p:embed/>
                </p:oleObj>
              </mc:Choice>
              <mc:Fallback>
                <p:oleObj name="Document" r:id="rId5" imgW="7301323" imgH="1776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795075"/>
                        <a:ext cx="7301323" cy="177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1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three editions of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90163"/>
              </p:ext>
            </p:extLst>
          </p:nvPr>
        </p:nvGraphicFramePr>
        <p:xfrm>
          <a:off x="914400" y="1143000"/>
          <a:ext cx="7301323" cy="363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7301323" imgH="3632705" progId="Word.Document.12">
                  <p:embed/>
                </p:oleObj>
              </mc:Choice>
              <mc:Fallback>
                <p:oleObj name="Document" r:id="rId4" imgW="7301323" imgH="36327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3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0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.NET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1066800"/>
            <a:ext cx="5862955" cy="48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8229600" cy="800219"/>
          </a:xfrm>
        </p:spPr>
        <p:txBody>
          <a:bodyPr/>
          <a:lstStyle/>
          <a:p>
            <a:r>
              <a:rPr lang="en-US" dirty="0"/>
              <a:t>Why state is difficult to track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447800"/>
            <a:ext cx="714156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34460"/>
              </p:ext>
            </p:extLst>
          </p:nvPr>
        </p:nvGraphicFramePr>
        <p:xfrm>
          <a:off x="914400" y="1066800"/>
          <a:ext cx="7301323" cy="459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7301323" imgH="4598402" progId="Word.Document.12">
                  <p:embed/>
                </p:oleObj>
              </mc:Choice>
              <mc:Fallback>
                <p:oleObj name="Document" r:id="rId3" imgW="7301323" imgH="4598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9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Five ASP.NET features for maintaining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04779"/>
              </p:ext>
            </p:extLst>
          </p:nvPr>
        </p:nvGraphicFramePr>
        <p:xfrm>
          <a:off x="914400" y="1191366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1932834" progId="Word.Document.12">
                  <p:embed/>
                </p:oleObj>
              </mc:Choice>
              <mc:Fallback>
                <p:oleObj name="Document" r:id="rId4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1366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1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application </a:t>
            </a:r>
            <a:br>
              <a:rPr lang="en-US" dirty="0"/>
            </a:br>
            <a:r>
              <a:rPr lang="en-US" dirty="0"/>
              <a:t>after the user clicks the Calculate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1435100"/>
            <a:ext cx="5420360" cy="409009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9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application </a:t>
            </a:r>
            <a:br>
              <a:rPr lang="en-US" dirty="0"/>
            </a:br>
            <a:r>
              <a:rPr lang="en-US" dirty="0"/>
              <a:t>with error messages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71600"/>
            <a:ext cx="5194300" cy="426783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7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Future Value form in Design view </a:t>
            </a:r>
            <a:br>
              <a:rPr lang="en-US" dirty="0"/>
            </a:br>
            <a:r>
              <a:rPr lang="en-US" dirty="0"/>
              <a:t>of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88448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Some of the files in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935"/>
              </p:ext>
            </p:extLst>
          </p:nvPr>
        </p:nvGraphicFramePr>
        <p:xfrm>
          <a:off x="914400" y="1143000"/>
          <a:ext cx="7301323" cy="407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4077387" progId="Word.Document.12">
                  <p:embed/>
                </p:oleObj>
              </mc:Choice>
              <mc:Fallback>
                <p:oleObj name="Document" r:id="rId3" imgW="7301323" imgH="4077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07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2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Default form (Default.aspx)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10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6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47382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0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62046"/>
              </p:ext>
            </p:extLst>
          </p:nvPr>
        </p:nvGraphicFramePr>
        <p:xfrm>
          <a:off x="914400" y="1143000"/>
          <a:ext cx="7300912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3432869" progId="Word.Document.12">
                  <p:embed/>
                </p:oleObj>
              </mc:Choice>
              <mc:Fallback>
                <p:oleObj name="Document" r:id="rId4" imgW="7301323" imgH="3432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3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5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code-behind file for the Default form (</a:t>
            </a:r>
            <a:r>
              <a:rPr lang="en-US" dirty="0" err="1"/>
              <a:t>Default.aspx.cs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54435"/>
              </p:ext>
            </p:extLst>
          </p:nvPr>
        </p:nvGraphicFramePr>
        <p:xfrm>
          <a:off x="914400" y="14160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160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5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620000" cy="800219"/>
          </a:xfrm>
        </p:spPr>
        <p:txBody>
          <a:bodyPr/>
          <a:lstStyle/>
          <a:p>
            <a:r>
              <a:rPr lang="en-US" dirty="0"/>
              <a:t>The code-behind file for the Default form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511952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03015"/>
              </p:ext>
            </p:extLst>
          </p:nvPr>
        </p:nvGraphicFramePr>
        <p:xfrm>
          <a:off x="914400" y="1307944"/>
          <a:ext cx="7301323" cy="227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7301323" imgH="2273816" progId="Word.Document.12">
                  <p:embed/>
                </p:oleObj>
              </mc:Choice>
              <mc:Fallback>
                <p:oleObj name="Document" r:id="rId4" imgW="7301323" imgH="22738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07944"/>
                        <a:ext cx="7301323" cy="2273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1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code-behind file for the Default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087200"/>
              </p:ext>
            </p:extLst>
          </p:nvPr>
        </p:nvGraphicFramePr>
        <p:xfrm>
          <a:off x="914400" y="11430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2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Order page of a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143000"/>
            <a:ext cx="6400801" cy="465870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0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Cart page of a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219199"/>
            <a:ext cx="6205855" cy="4519253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5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components of a web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206500"/>
            <a:ext cx="590105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22049"/>
              </p:ext>
            </p:extLst>
          </p:nvPr>
        </p:nvGraphicFramePr>
        <p:xfrm>
          <a:off x="1314449" y="1247775"/>
          <a:ext cx="6016211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4333743" imgH="535680" progId="Visio.Drawing.11">
                  <p:embed/>
                </p:oleObj>
              </mc:Choice>
              <mc:Fallback>
                <p:oleObj name="Visio" r:id="rId3" imgW="4333743" imgH="535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49" y="1247775"/>
                        <a:ext cx="6016211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8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45" y="1219200"/>
            <a:ext cx="6660390" cy="4038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9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How a web server processes a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219200"/>
            <a:ext cx="4216400" cy="16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171</TotalTime>
  <Words>809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Visio</vt:lpstr>
      <vt:lpstr>Chapter 1</vt:lpstr>
      <vt:lpstr>Objectives</vt:lpstr>
      <vt:lpstr>Objectives (continued)</vt:lpstr>
      <vt:lpstr>The Order page of a Shopping Cart application</vt:lpstr>
      <vt:lpstr>The Cart page of a Shopping Cart application</vt:lpstr>
      <vt:lpstr>The components of a web application</vt:lpstr>
      <vt:lpstr>The components of an HTTP URL</vt:lpstr>
      <vt:lpstr>A static web page</vt:lpstr>
      <vt:lpstr>How a web server processes a static web page</vt:lpstr>
      <vt:lpstr>A dynamic web page</vt:lpstr>
      <vt:lpstr>How a web server processes  a dynamic web page</vt:lpstr>
      <vt:lpstr>The two main ASP.NET technologies</vt:lpstr>
      <vt:lpstr>The two main types  of ASP.NET Web Forms projects</vt:lpstr>
      <vt:lpstr>Standalone development</vt:lpstr>
      <vt:lpstr>Intranet development</vt:lpstr>
      <vt:lpstr>Internet development</vt:lpstr>
      <vt:lpstr>The three editions of Visual Studio 2015</vt:lpstr>
      <vt:lpstr>The .NET Framework</vt:lpstr>
      <vt:lpstr>Why state is difficult to track  in a web application</vt:lpstr>
      <vt:lpstr>Five ASP.NET features for maintaining state</vt:lpstr>
      <vt:lpstr>The Future Value application  after the user clicks the Calculate button</vt:lpstr>
      <vt:lpstr>The Future Value application  with error messages displayed</vt:lpstr>
      <vt:lpstr>The Future Value form in Design view  of Visual Studio 2015</vt:lpstr>
      <vt:lpstr>Some of the files in the Future Value application</vt:lpstr>
      <vt:lpstr>The aspx file for the Default form (Default.aspx)</vt:lpstr>
      <vt:lpstr>The aspx file for the Default form (cont.)</vt:lpstr>
      <vt:lpstr>The aspx file for the Default form (cont.)</vt:lpstr>
      <vt:lpstr>The code-behind file for the Default form (Default.aspx.cs)</vt:lpstr>
      <vt:lpstr>The code-behind file for the Default form (cont.)</vt:lpstr>
      <vt:lpstr>The code-behind file for the Default form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9</cp:revision>
  <cp:lastPrinted>2016-01-14T23:03:16Z</cp:lastPrinted>
  <dcterms:created xsi:type="dcterms:W3CDTF">2016-07-15T18:43:25Z</dcterms:created>
  <dcterms:modified xsi:type="dcterms:W3CDTF">2016-07-26T19:44:19Z</dcterms:modified>
</cp:coreProperties>
</file>