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4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7/27/2016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1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4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5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3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4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5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6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7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36.emf"/><Relationship Id="rId10" Type="http://schemas.openxmlformats.org/officeDocument/2006/relationships/image" Target="../media/image38.emf"/><Relationship Id="rId4" Type="http://schemas.openxmlformats.org/officeDocument/2006/relationships/package" Target="../embeddings/Microsoft_Word_Document28.docx"/><Relationship Id="rId9" Type="http://schemas.openxmlformats.org/officeDocument/2006/relationships/package" Target="../embeddings/Microsoft_Word_Document30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1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2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4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5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44.emf"/><Relationship Id="rId4" Type="http://schemas.openxmlformats.org/officeDocument/2006/relationships/package" Target="../embeddings/Microsoft_Word_Document36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7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38.doc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9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Document40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1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0.emf"/><Relationship Id="rId4" Type="http://schemas.openxmlformats.org/officeDocument/2006/relationships/package" Target="../embeddings/Microsoft_Word_Document42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3.docx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2.emf"/><Relationship Id="rId4" Type="http://schemas.openxmlformats.org/officeDocument/2006/relationships/package" Target="../embeddings/Microsoft_Word_Document44.docx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00414"/>
              </p:ext>
            </p:extLst>
          </p:nvPr>
        </p:nvGraphicFramePr>
        <p:xfrm>
          <a:off x="1143000" y="1660071"/>
          <a:ext cx="72342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4" imgW="7371811" imgH="3252915" progId="Word.Document.12">
                  <p:embed/>
                </p:oleObj>
              </mc:Choice>
              <mc:Fallback>
                <p:oleObj name="Document" r:id="rId4" imgW="7371811" imgH="32529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1660071"/>
                        <a:ext cx="7234238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0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MailMessage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668065"/>
              </p:ext>
            </p:extLst>
          </p:nvPr>
        </p:nvGraphicFramePr>
        <p:xfrm>
          <a:off x="914400" y="1143000"/>
          <a:ext cx="68580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4" imgW="6864119" imgH="1725124" progId="Word.Document.12">
                  <p:embed/>
                </p:oleObj>
              </mc:Choice>
              <mc:Fallback>
                <p:oleObj name="Document" r:id="rId4" imgW="6864119" imgH="17251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8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of the </a:t>
            </a:r>
            <a:r>
              <a:rPr lang="en-US" dirty="0" err="1"/>
              <a:t>MailMessage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33012"/>
              </p:ext>
            </p:extLst>
          </p:nvPr>
        </p:nvGraphicFramePr>
        <p:xfrm>
          <a:off x="914400" y="1143000"/>
          <a:ext cx="6858000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4" imgW="6864119" imgH="3466121" progId="Word.Document.12">
                  <p:embed/>
                </p:oleObj>
              </mc:Choice>
              <mc:Fallback>
                <p:oleObj name="Document" r:id="rId4" imgW="6864119" imgH="34661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0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MailAddress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009666"/>
              </p:ext>
            </p:extLst>
          </p:nvPr>
        </p:nvGraphicFramePr>
        <p:xfrm>
          <a:off x="914400" y="1219200"/>
          <a:ext cx="68580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6864119" imgH="1083704" progId="Word.Document.12">
                  <p:embed/>
                </p:oleObj>
              </mc:Choice>
              <mc:Fallback>
                <p:oleObj name="Document" r:id="rId4" imgW="6864119" imgH="1083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6858000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8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Code that creates an email message </a:t>
            </a:r>
            <a:br>
              <a:rPr lang="en-US" dirty="0"/>
            </a:br>
            <a:r>
              <a:rPr lang="en-US" dirty="0"/>
              <a:t>with a carbon copy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586598"/>
              </p:ext>
            </p:extLst>
          </p:nvPr>
        </p:nvGraphicFramePr>
        <p:xfrm>
          <a:off x="914400" y="1524000"/>
          <a:ext cx="7712075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4" imgW="7718440" imgH="2794398" progId="Word.Document.12">
                  <p:embed/>
                </p:oleObj>
              </mc:Choice>
              <mc:Fallback>
                <p:oleObj name="Document" r:id="rId4" imgW="7718440" imgH="27943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712075" cy="278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3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Another way to create a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210047"/>
              </p:ext>
            </p:extLst>
          </p:nvPr>
        </p:nvGraphicFramePr>
        <p:xfrm>
          <a:off x="914400" y="1143000"/>
          <a:ext cx="68580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4" imgW="6864119" imgH="1466103" progId="Word.Document.12">
                  <p:embed/>
                </p:oleObj>
              </mc:Choice>
              <mc:Fallback>
                <p:oleObj name="Document" r:id="rId4" imgW="6864119" imgH="1466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0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Constructors of the </a:t>
            </a:r>
            <a:r>
              <a:rPr lang="en-US" dirty="0" err="1"/>
              <a:t>SmtpClient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59419"/>
              </p:ext>
            </p:extLst>
          </p:nvPr>
        </p:nvGraphicFramePr>
        <p:xfrm>
          <a:off x="914400" y="1143000"/>
          <a:ext cx="68580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6864119" imgH="1282840" progId="Word.Document.12">
                  <p:embed/>
                </p:oleObj>
              </mc:Choice>
              <mc:Fallback>
                <p:oleObj name="Document" r:id="rId4" imgW="6864119" imgH="1282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514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Methods of the </a:t>
            </a:r>
            <a:r>
              <a:rPr lang="en-US" dirty="0" err="1"/>
              <a:t>SmtpClient</a:t>
            </a:r>
            <a:r>
              <a:rPr lang="en-US" dirty="0"/>
              <a:t> class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91958"/>
              </p:ext>
            </p:extLst>
          </p:nvPr>
        </p:nvGraphicFramePr>
        <p:xfrm>
          <a:off x="914400" y="3048000"/>
          <a:ext cx="68580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Document" r:id="rId7" imgW="6864119" imgH="1114729" progId="Word.Document.12">
                  <p:embed/>
                </p:oleObj>
              </mc:Choice>
              <mc:Fallback>
                <p:oleObj name="Document" r:id="rId7" imgW="6864119" imgH="11147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6858000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09545"/>
            <a:ext cx="7696201" cy="809655"/>
          </a:xfrm>
        </p:spPr>
        <p:txBody>
          <a:bodyPr/>
          <a:lstStyle/>
          <a:p>
            <a:r>
              <a:rPr lang="en-US" dirty="0"/>
              <a:t>SMTP configuration settings in a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9359"/>
              </p:ext>
            </p:extLst>
          </p:nvPr>
        </p:nvGraphicFramePr>
        <p:xfrm>
          <a:off x="914400" y="1143000"/>
          <a:ext cx="68580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6864119" imgH="3267706" progId="Word.Document.12">
                  <p:embed/>
                </p:oleObj>
              </mc:Choice>
              <mc:Fallback>
                <p:oleObj name="Document" r:id="rId4" imgW="6864119" imgH="32677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6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7992"/>
            <a:ext cx="7315200" cy="800219"/>
          </a:xfrm>
        </p:spPr>
        <p:txBody>
          <a:bodyPr/>
          <a:lstStyle/>
          <a:p>
            <a:r>
              <a:rPr lang="en-US" dirty="0"/>
              <a:t>Code that sends a message using settings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56457"/>
              </p:ext>
            </p:extLst>
          </p:nvPr>
        </p:nvGraphicFramePr>
        <p:xfrm>
          <a:off x="914400" y="1524000"/>
          <a:ext cx="6864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6864119" imgH="469340" progId="Word.Document.12">
                  <p:embed/>
                </p:oleObj>
              </mc:Choice>
              <mc:Fallback>
                <p:oleObj name="Document" r:id="rId4" imgW="6864119" imgH="4693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643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2209800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Code that creates and sends a message </a:t>
            </a:r>
            <a:br>
              <a:rPr lang="en-US" dirty="0"/>
            </a:br>
            <a:r>
              <a:rPr lang="en-US" dirty="0"/>
              <a:t>to a named server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2825"/>
              </p:ext>
            </p:extLst>
          </p:nvPr>
        </p:nvGraphicFramePr>
        <p:xfrm>
          <a:off x="910988" y="3124200"/>
          <a:ext cx="6858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Document" r:id="rId7" imgW="6864119" imgH="596686" progId="Word.Document.12">
                  <p:embed/>
                </p:oleObj>
              </mc:Choice>
              <mc:Fallback>
                <p:oleObj name="Document" r:id="rId7" imgW="6864119" imgH="596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0988" y="3124200"/>
                        <a:ext cx="685800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4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an attachment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47743"/>
              </p:ext>
            </p:extLst>
          </p:nvPr>
        </p:nvGraphicFramePr>
        <p:xfrm>
          <a:off x="914400" y="1143000"/>
          <a:ext cx="685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6864119" imgH="381677" progId="Word.Document.12">
                  <p:embed/>
                </p:oleObj>
              </mc:Choice>
              <mc:Fallback>
                <p:oleObj name="Document" r:id="rId4" imgW="6864119" imgH="3816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90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One way to create a new attachment </a:t>
            </a:r>
            <a:br>
              <a:rPr lang="en-US" dirty="0"/>
            </a:br>
            <a:r>
              <a:rPr lang="en-US" dirty="0"/>
              <a:t>and add it to a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724443"/>
              </p:ext>
            </p:extLst>
          </p:nvPr>
        </p:nvGraphicFramePr>
        <p:xfrm>
          <a:off x="914400" y="1524000"/>
          <a:ext cx="68580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Document" r:id="rId4" imgW="6864119" imgH="1786452" progId="Word.Document.12">
                  <p:embed/>
                </p:oleObj>
              </mc:Choice>
              <mc:Fallback>
                <p:oleObj name="Document" r:id="rId4" imgW="6864119" imgH="17864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58000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3339152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Another way to create a new attachment </a:t>
            </a:r>
            <a:br>
              <a:rPr lang="en-US" kern="0" dirty="0" smtClean="0"/>
            </a:br>
            <a:r>
              <a:rPr lang="en-US" kern="0" dirty="0" smtClean="0"/>
              <a:t>and add it to a message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843744"/>
              </p:ext>
            </p:extLst>
          </p:nvPr>
        </p:nvGraphicFramePr>
        <p:xfrm>
          <a:off x="914400" y="4267200"/>
          <a:ext cx="68580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7" imgW="6864119" imgH="1618341" progId="Word.Document.12">
                  <p:embed/>
                </p:oleObj>
              </mc:Choice>
              <mc:Fallback>
                <p:oleObj name="Document" r:id="rId7" imgW="6864119" imgH="16183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267200"/>
                        <a:ext cx="6858000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17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2872"/>
              </p:ext>
            </p:extLst>
          </p:nvPr>
        </p:nvGraphicFramePr>
        <p:xfrm>
          <a:off x="914400" y="990600"/>
          <a:ext cx="68580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4" imgW="6988790" imgH="3269510" progId="Word.Document.12">
                  <p:embed/>
                </p:oleObj>
              </mc:Choice>
              <mc:Fallback>
                <p:oleObj name="Document" r:id="rId4" imgW="6988790" imgH="326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6858000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4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2304"/>
            <a:ext cx="7315200" cy="800219"/>
          </a:xfrm>
        </p:spPr>
        <p:txBody>
          <a:bodyPr/>
          <a:lstStyle/>
          <a:p>
            <a:r>
              <a:rPr lang="en-US" dirty="0"/>
              <a:t>A multipart email message </a:t>
            </a:r>
            <a:br>
              <a:rPr lang="en-US" dirty="0"/>
            </a:br>
            <a:r>
              <a:rPr lang="en-US" dirty="0"/>
              <a:t>with both text and HTML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13523" y="1559255"/>
            <a:ext cx="7195563" cy="3687128"/>
            <a:chOff x="913524" y="1559256"/>
            <a:chExt cx="6852920" cy="3511550"/>
          </a:xfrm>
        </p:grpSpPr>
        <p:pic>
          <p:nvPicPr>
            <p:cNvPr id="6" name="Picture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24" y="1559256"/>
              <a:ext cx="5806440" cy="2852420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8224" y="3918916"/>
              <a:ext cx="3538220" cy="1151890"/>
            </a:xfrm>
            <a:prstGeom prst="rect">
              <a:avLst/>
            </a:prstGeom>
            <a:effectLst>
              <a:outerShdw blurRad="63500" dist="635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674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A method that sends a multipart email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399507"/>
              </p:ext>
            </p:extLst>
          </p:nvPr>
        </p:nvGraphicFramePr>
        <p:xfrm>
          <a:off x="914400" y="1143000"/>
          <a:ext cx="6864350" cy="481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4" imgW="6864119" imgH="4844200" progId="Word.Document.12">
                  <p:embed/>
                </p:oleObj>
              </mc:Choice>
              <mc:Fallback>
                <p:oleObj name="Document" r:id="rId4" imgW="6864119" imgH="484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64350" cy="481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that sends a multipart email message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52106"/>
              </p:ext>
            </p:extLst>
          </p:nvPr>
        </p:nvGraphicFramePr>
        <p:xfrm>
          <a:off x="914400" y="1524000"/>
          <a:ext cx="740727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4" imgW="7413248" imgH="4367283" progId="Word.Document.12">
                  <p:embed/>
                </p:oleObj>
              </mc:Choice>
              <mc:Fallback>
                <p:oleObj name="Document" r:id="rId4" imgW="7413248" imgH="4367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407275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8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00219"/>
          </a:xfrm>
        </p:spPr>
        <p:txBody>
          <a:bodyPr/>
          <a:lstStyle/>
          <a:p>
            <a:r>
              <a:rPr lang="en-US" dirty="0"/>
              <a:t>An HTML email message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an embedded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895239" cy="2819048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69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that sends an embedded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29209"/>
              </p:ext>
            </p:extLst>
          </p:nvPr>
        </p:nvGraphicFramePr>
        <p:xfrm>
          <a:off x="914400" y="1143000"/>
          <a:ext cx="740727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Document" r:id="rId4" imgW="7413248" imgH="5070031" progId="Word.Document.12">
                  <p:embed/>
                </p:oleObj>
              </mc:Choice>
              <mc:Fallback>
                <p:oleObj name="Document" r:id="rId4" imgW="7413248" imgH="50700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07275" cy="506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2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method that sends an embedded image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02705"/>
              </p:ext>
            </p:extLst>
          </p:nvPr>
        </p:nvGraphicFramePr>
        <p:xfrm>
          <a:off x="914400" y="1127125"/>
          <a:ext cx="7437438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4" imgW="7443875" imgH="5283598" progId="Word.Document.12">
                  <p:embed/>
                </p:oleObj>
              </mc:Choice>
              <mc:Fallback>
                <p:oleObj name="Document" r:id="rId4" imgW="7443875" imgH="52835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7125"/>
                        <a:ext cx="7437438" cy="527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3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custom error page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062858" cy="371142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5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Four ways to display a custom error page </a:t>
            </a:r>
            <a:br>
              <a:rPr lang="en-US" dirty="0"/>
            </a:br>
            <a:r>
              <a:rPr lang="en-US" dirty="0"/>
              <a:t>when an exception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914282"/>
              </p:ext>
            </p:extLst>
          </p:nvPr>
        </p:nvGraphicFramePr>
        <p:xfrm>
          <a:off x="914400" y="1524000"/>
          <a:ext cx="6858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4" imgW="6864119" imgH="3598157" progId="Word.Document.12">
                  <p:embed/>
                </p:oleObj>
              </mc:Choice>
              <mc:Fallback>
                <p:oleObj name="Document" r:id="rId4" imgW="6864119" imgH="3598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58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9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Exception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33450"/>
              </p:ext>
            </p:extLst>
          </p:nvPr>
        </p:nvGraphicFramePr>
        <p:xfrm>
          <a:off x="914400" y="1143000"/>
          <a:ext cx="6858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4" imgW="6864119" imgH="1297992" progId="Word.Document.12">
                  <p:embed/>
                </p:oleObj>
              </mc:Choice>
              <mc:Fallback>
                <p:oleObj name="Document" r:id="rId4" imgW="6864119" imgH="12979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5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Methods of the </a:t>
            </a:r>
            <a:r>
              <a:rPr lang="en-US" dirty="0" err="1"/>
              <a:t>HttpServerUtility</a:t>
            </a:r>
            <a:r>
              <a:rPr lang="en-US" dirty="0"/>
              <a:t> class </a:t>
            </a:r>
            <a:br>
              <a:rPr lang="en-US" dirty="0"/>
            </a:br>
            <a:r>
              <a:rPr lang="en-US" dirty="0"/>
              <a:t>for working with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342"/>
              </p:ext>
            </p:extLst>
          </p:nvPr>
        </p:nvGraphicFramePr>
        <p:xfrm>
          <a:off x="914400" y="1524000"/>
          <a:ext cx="6858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4" imgW="6864119" imgH="946618" progId="Word.Document.12">
                  <p:embed/>
                </p:oleObj>
              </mc:Choice>
              <mc:Fallback>
                <p:oleObj name="Document" r:id="rId4" imgW="6864119" imgH="9466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58000" cy="94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57634"/>
              </p:ext>
            </p:extLst>
          </p:nvPr>
        </p:nvGraphicFramePr>
        <p:xfrm>
          <a:off x="914400" y="957942"/>
          <a:ext cx="6873875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4" imgW="6988790" imgH="4276013" progId="Word.Document.12">
                  <p:embed/>
                </p:oleObj>
              </mc:Choice>
              <mc:Fallback>
                <p:oleObj name="Document" r:id="rId4" imgW="6988790" imgH="4276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57942"/>
                        <a:ext cx="6873875" cy="419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5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gets the last Exception object </a:t>
            </a:r>
            <a:br>
              <a:rPr lang="en-US" dirty="0"/>
            </a:br>
            <a:r>
              <a:rPr lang="en-US" dirty="0"/>
              <a:t>at the method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664933"/>
              </p:ext>
            </p:extLst>
          </p:nvPr>
        </p:nvGraphicFramePr>
        <p:xfrm>
          <a:off x="914400" y="1600200"/>
          <a:ext cx="728503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4" imgW="7291099" imgH="2595983" progId="Word.Document.12">
                  <p:embed/>
                </p:oleObj>
              </mc:Choice>
              <mc:Fallback>
                <p:oleObj name="Document" r:id="rId4" imgW="7291099" imgH="25959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5038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7914"/>
            <a:ext cx="7315200" cy="800219"/>
          </a:xfrm>
        </p:spPr>
        <p:txBody>
          <a:bodyPr/>
          <a:lstStyle/>
          <a:p>
            <a:r>
              <a:rPr lang="en-US" dirty="0"/>
              <a:t>Code that gets the last Exception object </a:t>
            </a:r>
            <a:br>
              <a:rPr lang="en-US" dirty="0"/>
            </a:br>
            <a:r>
              <a:rPr lang="en-US" dirty="0"/>
              <a:t>at the page or application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23499" y="2133600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Code that gets the last Exception object </a:t>
            </a:r>
            <a:br>
              <a:rPr lang="en-US" dirty="0"/>
            </a:br>
            <a:r>
              <a:rPr lang="en-US" dirty="0"/>
              <a:t>in a non-page code file</a:t>
            </a:r>
            <a:endParaRPr lang="en-US" kern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914400" y="38862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Code that gets the inner Exception object</a:t>
            </a:r>
            <a:endParaRPr lang="en-US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88305"/>
              </p:ext>
            </p:extLst>
          </p:nvPr>
        </p:nvGraphicFramePr>
        <p:xfrm>
          <a:off x="914400" y="1589968"/>
          <a:ext cx="685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Document" r:id="rId4" imgW="6864119" imgH="686875" progId="Word.Document.12">
                  <p:embed/>
                </p:oleObj>
              </mc:Choice>
              <mc:Fallback>
                <p:oleObj name="Document" r:id="rId4" imgW="6864119" imgH="6868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89968"/>
                        <a:ext cx="6858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41447"/>
              </p:ext>
            </p:extLst>
          </p:nvPr>
        </p:nvGraphicFramePr>
        <p:xfrm>
          <a:off x="914400" y="3048000"/>
          <a:ext cx="68580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Document" r:id="rId6" imgW="6856313" imgH="1021785" progId="Word.Document.12">
                  <p:embed/>
                </p:oleObj>
              </mc:Choice>
              <mc:Fallback>
                <p:oleObj name="Document" r:id="rId6" imgW="6856313" imgH="10217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048000"/>
                        <a:ext cx="6858000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44003"/>
              </p:ext>
            </p:extLst>
          </p:nvPr>
        </p:nvGraphicFramePr>
        <p:xfrm>
          <a:off x="898525" y="4422466"/>
          <a:ext cx="6873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9" imgW="6864119" imgH="503612" progId="Word.Document.12">
                  <p:embed/>
                </p:oleObj>
              </mc:Choice>
              <mc:Fallback>
                <p:oleObj name="Document" r:id="rId9" imgW="6864119" imgH="503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8525" y="4422466"/>
                        <a:ext cx="68738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custom error handling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939277"/>
              </p:ext>
            </p:extLst>
          </p:nvPr>
        </p:nvGraphicFramePr>
        <p:xfrm>
          <a:off x="914400" y="1143000"/>
          <a:ext cx="76501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4" imgW="7657186" imgH="3207100" progId="Word.Document.12">
                  <p:embed/>
                </p:oleObj>
              </mc:Choice>
              <mc:Fallback>
                <p:oleObj name="Document" r:id="rId4" imgW="7657186" imgH="320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50163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8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custom error handling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939152"/>
              </p:ext>
            </p:extLst>
          </p:nvPr>
        </p:nvGraphicFramePr>
        <p:xfrm>
          <a:off x="914400" y="1127125"/>
          <a:ext cx="7527925" cy="52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535397" imgH="5283598" progId="Word.Document.12">
                  <p:embed/>
                </p:oleObj>
              </mc:Choice>
              <mc:Fallback>
                <p:oleObj name="Document" r:id="rId4" imgW="7535397" imgH="52835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7125"/>
                        <a:ext cx="7527925" cy="527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9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4648"/>
            <a:ext cx="7543800" cy="120032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Application_Error</a:t>
            </a:r>
            <a:r>
              <a:rPr lang="en-US" dirty="0"/>
              <a:t> method in the </a:t>
            </a:r>
            <a:r>
              <a:rPr lang="en-US" dirty="0" err="1"/>
              <a:t>Global.asax</a:t>
            </a:r>
            <a:r>
              <a:rPr lang="en-US" dirty="0"/>
              <a:t> file that uses the error handling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62614"/>
              </p:ext>
            </p:extLst>
          </p:nvPr>
        </p:nvGraphicFramePr>
        <p:xfrm>
          <a:off x="914400" y="1488614"/>
          <a:ext cx="740727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413248" imgH="1786452" progId="Word.Document.12">
                  <p:embed/>
                </p:oleObj>
              </mc:Choice>
              <mc:Fallback>
                <p:oleObj name="Document" r:id="rId4" imgW="7413248" imgH="17864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88614"/>
                        <a:ext cx="7407275" cy="178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3725"/>
            <a:ext cx="7315200" cy="8002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customErrors</a:t>
            </a:r>
            <a:r>
              <a:rPr lang="en-US" dirty="0"/>
              <a:t> element in the </a:t>
            </a:r>
            <a:r>
              <a:rPr lang="en-US" dirty="0" err="1"/>
              <a:t>Web.config</a:t>
            </a:r>
            <a:r>
              <a:rPr lang="en-US" dirty="0"/>
              <a:t> file </a:t>
            </a:r>
            <a:br>
              <a:rPr lang="en-US" dirty="0"/>
            </a:br>
            <a:r>
              <a:rPr lang="en-US" dirty="0"/>
              <a:t>for custom error pages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6293"/>
              </p:ext>
            </p:extLst>
          </p:nvPr>
        </p:nvGraphicFramePr>
        <p:xfrm>
          <a:off x="914400" y="1508125"/>
          <a:ext cx="722312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Document" r:id="rId4" imgW="7230205" imgH="3603929" progId="Word.Document.12">
                  <p:embed/>
                </p:oleObj>
              </mc:Choice>
              <mc:Fallback>
                <p:oleObj name="Document" r:id="rId4" imgW="7230205" imgH="36039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08125"/>
                        <a:ext cx="7223125" cy="359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HTTP error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809294"/>
              </p:ext>
            </p:extLst>
          </p:nvPr>
        </p:nvGraphicFramePr>
        <p:xfrm>
          <a:off x="914400" y="1143000"/>
          <a:ext cx="7301323" cy="204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301323" imgH="2041214" progId="Word.Document.12">
                  <p:embed/>
                </p:oleObj>
              </mc:Choice>
              <mc:Fallback>
                <p:oleObj name="Document" r:id="rId4" imgW="7301323" imgH="2041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04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547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9368"/>
            <a:ext cx="7315200" cy="800219"/>
          </a:xfrm>
        </p:spPr>
        <p:txBody>
          <a:bodyPr/>
          <a:lstStyle/>
          <a:p>
            <a:r>
              <a:rPr lang="en-US" dirty="0"/>
              <a:t>A back-button problem in the Cart page </a:t>
            </a:r>
            <a:br>
              <a:rPr lang="en-US" dirty="0"/>
            </a:br>
            <a:r>
              <a:rPr lang="en-US" dirty="0"/>
              <a:t>of the Shopping Cart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669919"/>
              </p:ext>
            </p:extLst>
          </p:nvPr>
        </p:nvGraphicFramePr>
        <p:xfrm>
          <a:off x="914400" y="1447800"/>
          <a:ext cx="7162800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169834" imgH="4790317" progId="Word.Document.12">
                  <p:embed/>
                </p:oleObj>
              </mc:Choice>
              <mc:Fallback>
                <p:oleObj name="Document" r:id="rId4" imgW="7169834" imgH="4790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162800" cy="477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39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back-button problem in the Cart page </a:t>
            </a:r>
            <a:br>
              <a:rPr lang="en-US" dirty="0"/>
            </a:br>
            <a:r>
              <a:rPr lang="en-US" dirty="0"/>
              <a:t>of the Shopping Cart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17701"/>
              </p:ext>
            </p:extLst>
          </p:nvPr>
        </p:nvGraphicFramePr>
        <p:xfrm>
          <a:off x="914400" y="1524000"/>
          <a:ext cx="681513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4" imgW="6853094" imgH="3765930" progId="Word.Document.12">
                  <p:embed/>
                </p:oleObj>
              </mc:Choice>
              <mc:Fallback>
                <p:oleObj name="Document" r:id="rId4" imgW="6853094" imgH="37659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681513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0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Three ways to handle the back-button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02802"/>
              </p:ext>
            </p:extLst>
          </p:nvPr>
        </p:nvGraphicFramePr>
        <p:xfrm>
          <a:off x="914400" y="1143000"/>
          <a:ext cx="6858000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4" imgW="6864119" imgH="2122674" progId="Word.Document.12">
                  <p:embed/>
                </p:oleObj>
              </mc:Choice>
              <mc:Fallback>
                <p:oleObj name="Document" r:id="rId4" imgW="6864119" imgH="2122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21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3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email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4" y="1143000"/>
            <a:ext cx="7290830" cy="31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normal </a:t>
            </a:r>
            <a:r>
              <a:rPr lang="en-US" dirty="0" err="1"/>
              <a:t>postback</a:t>
            </a:r>
            <a:r>
              <a:rPr lang="en-US" dirty="0"/>
              <a:t> pattern for a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8867"/>
              </p:ext>
            </p:extLst>
          </p:nvPr>
        </p:nvGraphicFramePr>
        <p:xfrm>
          <a:off x="914400" y="1143000"/>
          <a:ext cx="6858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4" imgW="6864119" imgH="1679669" progId="Word.Document.12">
                  <p:embed/>
                </p:oleObj>
              </mc:Choice>
              <mc:Fallback>
                <p:oleObj name="Document" r:id="rId4" imgW="6864119" imgH="16796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6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C# code for a method </a:t>
            </a:r>
            <a:br>
              <a:rPr lang="en-US" dirty="0"/>
            </a:br>
            <a:r>
              <a:rPr lang="en-US" dirty="0"/>
              <a:t>that uses the normal </a:t>
            </a:r>
            <a:r>
              <a:rPr lang="en-US" dirty="0" err="1"/>
              <a:t>postback</a:t>
            </a:r>
            <a:r>
              <a:rPr lang="en-US" dirty="0"/>
              <a:t> pattern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39713"/>
              </p:ext>
            </p:extLst>
          </p:nvPr>
        </p:nvGraphicFramePr>
        <p:xfrm>
          <a:off x="914400" y="1524000"/>
          <a:ext cx="723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4" imgW="7245338" imgH="3207100" progId="Word.Document.12">
                  <p:embed/>
                </p:oleObj>
              </mc:Choice>
              <mc:Fallback>
                <p:oleObj name="Document" r:id="rId4" imgW="7245338" imgH="320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2390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1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543800" cy="800219"/>
          </a:xfrm>
        </p:spPr>
        <p:txBody>
          <a:bodyPr/>
          <a:lstStyle/>
          <a:p>
            <a:r>
              <a:rPr lang="en-US" dirty="0"/>
              <a:t>The Post-Redirect-Get (PRG) pattern for a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05666"/>
              </p:ext>
            </p:extLst>
          </p:nvPr>
        </p:nvGraphicFramePr>
        <p:xfrm>
          <a:off x="914400" y="1143000"/>
          <a:ext cx="716280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4" imgW="7169311" imgH="3802343" progId="Word.Document.12">
                  <p:embed/>
                </p:oleObj>
              </mc:Choice>
              <mc:Fallback>
                <p:oleObj name="Document" r:id="rId4" imgW="7169311" imgH="3802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162800" cy="379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C# code for a method </a:t>
            </a:r>
            <a:br>
              <a:rPr lang="en-US" dirty="0"/>
            </a:br>
            <a:r>
              <a:rPr lang="en-US" dirty="0"/>
              <a:t>that uses the PRG pattern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715362"/>
              </p:ext>
            </p:extLst>
          </p:nvPr>
        </p:nvGraphicFramePr>
        <p:xfrm>
          <a:off x="914400" y="1524000"/>
          <a:ext cx="71167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Document" r:id="rId4" imgW="7123550" imgH="3207100" progId="Word.Document.12">
                  <p:embed/>
                </p:oleObj>
              </mc:Choice>
              <mc:Fallback>
                <p:oleObj name="Document" r:id="rId4" imgW="7123550" imgH="320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116763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2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page that checks timestamps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43801"/>
              </p:ext>
            </p:extLst>
          </p:nvPr>
        </p:nvGraphicFramePr>
        <p:xfrm>
          <a:off x="914400" y="1143000"/>
          <a:ext cx="7269163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4" imgW="7275966" imgH="3695560" progId="Word.Document.12">
                  <p:embed/>
                </p:oleObj>
              </mc:Choice>
              <mc:Fallback>
                <p:oleObj name="Document" r:id="rId4" imgW="7275966" imgH="3695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69163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67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page that checks timestamps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647985"/>
              </p:ext>
            </p:extLst>
          </p:nvPr>
        </p:nvGraphicFramePr>
        <p:xfrm>
          <a:off x="898525" y="1174750"/>
          <a:ext cx="7178675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Document" r:id="rId4" imgW="7184444" imgH="4856465" progId="Word.Document.12">
                  <p:embed/>
                </p:oleObj>
              </mc:Choice>
              <mc:Fallback>
                <p:oleObj name="Document" r:id="rId4" imgW="7184444" imgH="48564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525" y="1174750"/>
                        <a:ext cx="7178675" cy="484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1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21-1	Send an email from the Halloween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Store </a:t>
            </a:r>
            <a:r>
              <a:rPr lang="en-US" dirty="0"/>
              <a:t>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71599"/>
            <a:ext cx="6019801" cy="4201319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935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21-2	Add custom error handling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Halloween </a:t>
            </a:r>
            <a:r>
              <a:rPr lang="en-US" dirty="0"/>
              <a:t>Store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5" y="1371600"/>
            <a:ext cx="4900930" cy="266954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429000"/>
            <a:ext cx="4900930" cy="2514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351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315200" cy="800219"/>
          </a:xfrm>
        </p:spPr>
        <p:txBody>
          <a:bodyPr/>
          <a:lstStyle/>
          <a:p>
            <a:r>
              <a:rPr lang="en-US" dirty="0"/>
              <a:t>Extra 21-3	Handle the back-button problem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in the </a:t>
            </a:r>
            <a:r>
              <a:rPr lang="en-US" dirty="0"/>
              <a:t>Halloween Store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53" y="1447800"/>
            <a:ext cx="6055747" cy="3276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14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email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63073"/>
              </p:ext>
            </p:extLst>
          </p:nvPr>
        </p:nvGraphicFramePr>
        <p:xfrm>
          <a:off x="914400" y="1143000"/>
          <a:ext cx="68580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4" imgW="6864119" imgH="1175335" progId="Word.Document.12">
                  <p:embed/>
                </p:oleObj>
              </mc:Choice>
              <mc:Fallback>
                <p:oleObj name="Document" r:id="rId4" imgW="6864119" imgH="11753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858000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4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Three common reasons for sending email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4341"/>
              </p:ext>
            </p:extLst>
          </p:nvPr>
        </p:nvGraphicFramePr>
        <p:xfrm>
          <a:off x="914400" y="1128712"/>
          <a:ext cx="68580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4" imgW="6864119" imgH="1313143" progId="Word.Document.12">
                  <p:embed/>
                </p:oleObj>
              </mc:Choice>
              <mc:Fallback>
                <p:oleObj name="Document" r:id="rId4" imgW="6864119" imgH="13131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8712"/>
                        <a:ext cx="6858000" cy="130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4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5952"/>
            <a:ext cx="7315200" cy="800219"/>
          </a:xfrm>
        </p:spPr>
        <p:txBody>
          <a:bodyPr/>
          <a:lstStyle/>
          <a:p>
            <a:r>
              <a:rPr lang="en-US" dirty="0"/>
              <a:t>The third-party Papercut SMTP server </a:t>
            </a:r>
            <a:br>
              <a:rPr lang="en-US" dirty="0"/>
            </a:br>
            <a:r>
              <a:rPr lang="en-US" dirty="0"/>
              <a:t>application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1523998"/>
            <a:ext cx="7270382" cy="4406571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31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95952"/>
            <a:ext cx="7315200" cy="800219"/>
          </a:xfrm>
        </p:spPr>
        <p:txBody>
          <a:bodyPr/>
          <a:lstStyle/>
          <a:p>
            <a:r>
              <a:rPr lang="en-US" dirty="0"/>
              <a:t>An email notification when Papercut </a:t>
            </a:r>
            <a:br>
              <a:rPr lang="en-US" dirty="0"/>
            </a:br>
            <a:r>
              <a:rPr lang="en-US" dirty="0"/>
              <a:t>is minimized in the system tray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15" y="1600200"/>
            <a:ext cx="4032885" cy="1625600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3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install and work with Papercut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ASP.NET 4.6 with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57711"/>
              </p:ext>
            </p:extLst>
          </p:nvPr>
        </p:nvGraphicFramePr>
        <p:xfrm>
          <a:off x="914400" y="1127125"/>
          <a:ext cx="7299325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7306593" imgH="4825440" progId="Word.Document.12">
                  <p:embed/>
                </p:oleObj>
              </mc:Choice>
              <mc:Fallback>
                <p:oleObj name="Document" r:id="rId4" imgW="7306593" imgH="48254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27125"/>
                        <a:ext cx="7299325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77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1327</Words>
  <Application>Microsoft Office PowerPoint</Application>
  <PresentationFormat>On-screen Show (4:3)</PresentationFormat>
  <Paragraphs>245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21</vt:lpstr>
      <vt:lpstr>Objectives</vt:lpstr>
      <vt:lpstr>Objectives (cont.)</vt:lpstr>
      <vt:lpstr>How email works</vt:lpstr>
      <vt:lpstr>Three email protocols</vt:lpstr>
      <vt:lpstr>Three common reasons for sending email</vt:lpstr>
      <vt:lpstr>The third-party Papercut SMTP server  application interface</vt:lpstr>
      <vt:lpstr>An email notification when Papercut  is minimized in the system tray</vt:lpstr>
      <vt:lpstr>How to install and work with Papercut</vt:lpstr>
      <vt:lpstr>Constructors of the MailMessage class</vt:lpstr>
      <vt:lpstr>Properties of the MailMessage class</vt:lpstr>
      <vt:lpstr>Constructors of the MailAddress class</vt:lpstr>
      <vt:lpstr>Code that creates an email message  with a carbon copy</vt:lpstr>
      <vt:lpstr>Another way to create a message</vt:lpstr>
      <vt:lpstr>Constructors of the SmtpClient class</vt:lpstr>
      <vt:lpstr>SMTP configuration settings in a Web.config file</vt:lpstr>
      <vt:lpstr>Code that sends a message using settings  in the Web.config file</vt:lpstr>
      <vt:lpstr>The syntax for creating an attachment</vt:lpstr>
      <vt:lpstr>One way to create a new attachment  and add it to a message</vt:lpstr>
      <vt:lpstr>A multipart email message  with both text and HTML</vt:lpstr>
      <vt:lpstr>A method that sends a multipart email message</vt:lpstr>
      <vt:lpstr>A method that sends a multipart email message (cont.)</vt:lpstr>
      <vt:lpstr>An HTML email message  with an embedded image</vt:lpstr>
      <vt:lpstr>A method that sends an embedded image</vt:lpstr>
      <vt:lpstr>A method that sends an embedded image (cont.)</vt:lpstr>
      <vt:lpstr>A custom error page in a browser</vt:lpstr>
      <vt:lpstr>Four ways to display a custom error page  when an exception occurs</vt:lpstr>
      <vt:lpstr>Common properties of the Exception class</vt:lpstr>
      <vt:lpstr>Methods of the HttpServerUtility class  for working with exceptions</vt:lpstr>
      <vt:lpstr>Code that gets the last Exception object  at the method level</vt:lpstr>
      <vt:lpstr>Code that gets the last Exception object  at the page or application level</vt:lpstr>
      <vt:lpstr>A custom error handling class</vt:lpstr>
      <vt:lpstr>A custom error handling class (cont.)</vt:lpstr>
      <vt:lpstr>An Application_Error method in the Global.asax file that uses the error handling class</vt:lpstr>
      <vt:lpstr>A customErrors element in the Web.config file  for custom error pages</vt:lpstr>
      <vt:lpstr>Common HTTP error codes</vt:lpstr>
      <vt:lpstr>A back-button problem in the Cart page  of the Shopping Cart application</vt:lpstr>
      <vt:lpstr>A back-button problem in the Cart page  of the Shopping Cart application (cont.)</vt:lpstr>
      <vt:lpstr>Three ways to handle the back-button problem</vt:lpstr>
      <vt:lpstr>The normal postback pattern for a page</vt:lpstr>
      <vt:lpstr>The C# code for a method  that uses the normal postback pattern</vt:lpstr>
      <vt:lpstr>The Post-Redirect-Get (PRG) pattern for a page</vt:lpstr>
      <vt:lpstr>The C# code for a method  that uses the PRG pattern </vt:lpstr>
      <vt:lpstr>A page that checks timestamps</vt:lpstr>
      <vt:lpstr>A page that checks timestamps (cont.)</vt:lpstr>
      <vt:lpstr>Extra 21-1 Send an email from the Halloween    Store application</vt:lpstr>
      <vt:lpstr>Extra 21-2 Add custom error handling to the    Halloween Store application</vt:lpstr>
      <vt:lpstr>Extra 21-3 Handle the back-button problem     in the Halloween Store application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17</cp:revision>
  <cp:lastPrinted>2016-01-14T23:03:16Z</cp:lastPrinted>
  <dcterms:created xsi:type="dcterms:W3CDTF">2016-01-14T22:50:19Z</dcterms:created>
  <dcterms:modified xsi:type="dcterms:W3CDTF">2016-07-27T22:14:23Z</dcterms:modified>
</cp:coreProperties>
</file>