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7"/>
  </p:notesMasterIdLst>
  <p:handoutMasterIdLst>
    <p:handoutMasterId r:id="rId68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74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6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1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18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3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4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5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6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7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28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9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0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2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3.docx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4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5.docx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6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37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38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39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0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1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42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3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4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45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46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47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4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49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50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1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52.docx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35950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8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get the </a:t>
            </a:r>
            <a:r>
              <a:rPr lang="en-US" dirty="0" err="1"/>
              <a:t>OwinContext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for the current request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48102"/>
              </p:ext>
            </p:extLst>
          </p:nvPr>
        </p:nvGraphicFramePr>
        <p:xfrm>
          <a:off x="914400" y="1295400"/>
          <a:ext cx="7301323" cy="142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1425861" progId="Word.Document.12">
                  <p:embed/>
                </p:oleObj>
              </mc:Choice>
              <mc:Fallback>
                <p:oleObj name="Document" r:id="rId4" imgW="7301323" imgH="1425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42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0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Web Forms template </a:t>
            </a:r>
            <a:br>
              <a:rPr lang="en-US" dirty="0"/>
            </a:br>
            <a:r>
              <a:rPr lang="en-US" dirty="0"/>
              <a:t>with Individual User Accounts authentication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416050"/>
            <a:ext cx="687832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Files and folders of the root, Account, </a:t>
            </a:r>
            <a:r>
              <a:rPr lang="en-US" dirty="0" err="1"/>
              <a:t>App_Start</a:t>
            </a:r>
            <a:r>
              <a:rPr lang="en-US" dirty="0"/>
              <a:t>, and Models directories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1901825" cy="353822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2404745" cy="277939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47800"/>
            <a:ext cx="1718945" cy="95059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47" y="2820564"/>
            <a:ext cx="1746250" cy="48450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8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anonymous and logged in templates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LoginView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447800"/>
            <a:ext cx="6260465" cy="1270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438400"/>
            <a:ext cx="6223000" cy="1270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4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navbar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83254"/>
              </p:ext>
            </p:extLst>
          </p:nvPr>
        </p:nvGraphicFramePr>
        <p:xfrm>
          <a:off x="914400" y="13716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navbar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master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755855"/>
              </p:ext>
            </p:extLst>
          </p:nvPr>
        </p:nvGraphicFramePr>
        <p:xfrm>
          <a:off x="914400" y="13716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9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LoggingOut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LoginStatus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98000"/>
              </p:ext>
            </p:extLst>
          </p:nvPr>
        </p:nvGraphicFramePr>
        <p:xfrm>
          <a:off x="914400" y="13716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Register.aspx page </a:t>
            </a:r>
            <a:br>
              <a:rPr lang="en-US" dirty="0"/>
            </a:br>
            <a:r>
              <a:rPr lang="en-US" dirty="0"/>
              <a:t>of the Web Forms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04" y="1447800"/>
            <a:ext cx="6035396" cy="3962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code for the Click event </a:t>
            </a:r>
            <a:br>
              <a:rPr lang="en-US" dirty="0"/>
            </a:br>
            <a:r>
              <a:rPr lang="en-US" dirty="0"/>
              <a:t>of the Register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55840"/>
              </p:ext>
            </p:extLst>
          </p:nvPr>
        </p:nvGraphicFramePr>
        <p:xfrm>
          <a:off x="914400" y="1371600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2049855" progId="Word.Document.12">
                  <p:embed/>
                </p:oleObj>
              </mc:Choice>
              <mc:Fallback>
                <p:oleObj name="Document" r:id="rId4" imgW="7301323" imgH="204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4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code for the Click event </a:t>
            </a:r>
            <a:br>
              <a:rPr lang="en-US" dirty="0"/>
            </a:br>
            <a:r>
              <a:rPr lang="en-US" dirty="0"/>
              <a:t>of the Register button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68034"/>
              </p:ext>
            </p:extLst>
          </p:nvPr>
        </p:nvGraphicFramePr>
        <p:xfrm>
          <a:off x="914400" y="13716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7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274159"/>
              </p:ext>
            </p:extLst>
          </p:nvPr>
        </p:nvGraphicFramePr>
        <p:xfrm>
          <a:off x="914400" y="954088"/>
          <a:ext cx="7300912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5373264" progId="Word.Document.12">
                  <p:embed/>
                </p:oleObj>
              </mc:Choice>
              <mc:Fallback>
                <p:oleObj name="Document" r:id="rId4" imgW="7301323" imgH="5373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54088"/>
                        <a:ext cx="7300912" cy="537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9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The Login.aspx page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Web Forms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629400" cy="435257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9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code for the Click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Log In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56237"/>
              </p:ext>
            </p:extLst>
          </p:nvPr>
        </p:nvGraphicFramePr>
        <p:xfrm>
          <a:off x="914400" y="13239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239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5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code for the Click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Log In button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22273"/>
              </p:ext>
            </p:extLst>
          </p:nvPr>
        </p:nvGraphicFramePr>
        <p:xfrm>
          <a:off x="914400" y="13716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3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Manage.aspx page </a:t>
            </a:r>
            <a:br>
              <a:rPr lang="en-US" dirty="0"/>
            </a:br>
            <a:r>
              <a:rPr lang="en-US" dirty="0"/>
              <a:t>of the Web Forms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1371600"/>
            <a:ext cx="3536950" cy="4445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9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ManagePassword.aspx page </a:t>
            </a:r>
            <a:br>
              <a:rPr lang="en-US" dirty="0"/>
            </a:br>
            <a:r>
              <a:rPr lang="en-US" dirty="0"/>
              <a:t>of the Web Forms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371600"/>
            <a:ext cx="2997200" cy="454279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code for the Click event </a:t>
            </a:r>
            <a:br>
              <a:rPr lang="en-US" dirty="0"/>
            </a:br>
            <a:r>
              <a:rPr lang="en-US" dirty="0"/>
              <a:t>of the Change Password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71262"/>
              </p:ext>
            </p:extLst>
          </p:nvPr>
        </p:nvGraphicFramePr>
        <p:xfrm>
          <a:off x="914400" y="1371600"/>
          <a:ext cx="7301323" cy="397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3971527" progId="Word.Document.12">
                  <p:embed/>
                </p:oleObj>
              </mc:Choice>
              <mc:Fallback>
                <p:oleObj name="Document" r:id="rId4" imgW="7301323" imgH="39715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971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5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Create method in the </a:t>
            </a:r>
            <a:r>
              <a:rPr lang="en-US" dirty="0" err="1"/>
              <a:t>IdentityConfig.cs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155375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3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599"/>
            <a:ext cx="7315200" cy="400110"/>
          </a:xfrm>
        </p:spPr>
        <p:txBody>
          <a:bodyPr/>
          <a:lstStyle/>
          <a:p>
            <a:r>
              <a:rPr lang="en-US" dirty="0"/>
              <a:t>The Create method </a:t>
            </a:r>
            <a:r>
              <a:rPr lang="en-US" dirty="0" smtClean="0"/>
              <a:t>(</a:t>
            </a:r>
            <a:r>
              <a:rPr lang="en-US" dirty="0"/>
              <a:t>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51757"/>
              </p:ext>
            </p:extLst>
          </p:nvPr>
        </p:nvGraphicFramePr>
        <p:xfrm>
          <a:off x="928688" y="12192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8" y="12192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0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599"/>
            <a:ext cx="7315200" cy="400110"/>
          </a:xfrm>
        </p:spPr>
        <p:txBody>
          <a:bodyPr/>
          <a:lstStyle/>
          <a:p>
            <a:r>
              <a:rPr lang="en-US" dirty="0"/>
              <a:t>The Create method </a:t>
            </a:r>
            <a:r>
              <a:rPr lang="en-US" dirty="0" smtClean="0"/>
              <a:t>(</a:t>
            </a:r>
            <a:r>
              <a:rPr lang="en-US" dirty="0"/>
              <a:t>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506243"/>
              </p:ext>
            </p:extLst>
          </p:nvPr>
        </p:nvGraphicFramePr>
        <p:xfrm>
          <a:off x="914400" y="1219200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2049855" progId="Word.Document.12">
                  <p:embed/>
                </p:oleObj>
              </mc:Choice>
              <mc:Fallback>
                <p:oleObj name="Document" r:id="rId4" imgW="7301323" imgH="204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0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Wildcard specifications in the users attribute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48093"/>
              </p:ext>
            </p:extLst>
          </p:nvPr>
        </p:nvGraphicFramePr>
        <p:xfrm>
          <a:off x="914400" y="1143000"/>
          <a:ext cx="7301323" cy="155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1554045" progId="Word.Document.12">
                  <p:embed/>
                </p:oleObj>
              </mc:Choice>
              <mc:Fallback>
                <p:oleObj name="Document" r:id="rId4" imgW="7301323" imgH="1554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5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7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380553"/>
              </p:ext>
            </p:extLst>
          </p:nvPr>
        </p:nvGraphicFramePr>
        <p:xfrm>
          <a:off x="914400" y="1219200"/>
          <a:ext cx="7301323" cy="35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3537648" progId="Word.Document.12">
                  <p:embed/>
                </p:oleObj>
              </mc:Choice>
              <mc:Fallback>
                <p:oleObj name="Document" r:id="rId4" imgW="7301323" imgH="3537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53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7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access rule that allows access to all users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674695"/>
              </p:ext>
            </p:extLst>
          </p:nvPr>
        </p:nvGraphicFramePr>
        <p:xfrm>
          <a:off x="914400" y="1143000"/>
          <a:ext cx="7301323" cy="165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1659184" progId="Word.Document.12">
                  <p:embed/>
                </p:oleObj>
              </mc:Choice>
              <mc:Fallback>
                <p:oleObj name="Document" r:id="rId4" imgW="7301323" imgH="16591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5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5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Two ways to allow only authenticated users access to the resources in a specific directory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29181"/>
              </p:ext>
            </p:extLst>
          </p:nvPr>
        </p:nvGraphicFramePr>
        <p:xfrm>
          <a:off x="914400" y="1298406"/>
          <a:ext cx="7301323" cy="258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2587794" progId="Word.Document.12">
                  <p:embed/>
                </p:oleObj>
              </mc:Choice>
              <mc:Fallback>
                <p:oleObj name="Document" r:id="rId4" imgW="7301323" imgH="2587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8406"/>
                        <a:ext cx="7301323" cy="2587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allow users in a specific role </a:t>
            </a:r>
            <a:br>
              <a:rPr lang="en-US" dirty="0"/>
            </a:br>
            <a:r>
              <a:rPr lang="en-US" dirty="0"/>
              <a:t>access to a specific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92376"/>
              </p:ext>
            </p:extLst>
          </p:nvPr>
        </p:nvGraphicFramePr>
        <p:xfrm>
          <a:off x="914400" y="13716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5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code in the </a:t>
            </a:r>
            <a:r>
              <a:rPr lang="en-US" dirty="0" err="1"/>
              <a:t>ConfigAuth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41703"/>
              </p:ext>
            </p:extLst>
          </p:nvPr>
        </p:nvGraphicFramePr>
        <p:xfrm>
          <a:off x="914400" y="1143000"/>
          <a:ext cx="7301323" cy="408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4086748" progId="Word.Document.12">
                  <p:embed/>
                </p:oleObj>
              </mc:Choice>
              <mc:Fallback>
                <p:oleObj name="Document" r:id="rId4" imgW="7301323" imgH="4086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86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1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ApplicationRoleManager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5853"/>
              </p:ext>
            </p:extLst>
          </p:nvPr>
        </p:nvGraphicFramePr>
        <p:xfrm>
          <a:off x="914400" y="1182687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82687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5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Code that gets the </a:t>
            </a:r>
            <a:r>
              <a:rPr lang="en-US" dirty="0" err="1"/>
              <a:t>ApplicationRoleManager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53716"/>
              </p:ext>
            </p:extLst>
          </p:nvPr>
        </p:nvGraphicFramePr>
        <p:xfrm>
          <a:off x="914400" y="1371600"/>
          <a:ext cx="7300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438200" progId="Word.Document.12">
                  <p:embed/>
                </p:oleObj>
              </mc:Choice>
              <mc:Fallback>
                <p:oleObj name="Document" r:id="rId4" imgW="7301323" imgH="43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5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property of the </a:t>
            </a:r>
            <a:r>
              <a:rPr lang="en-US" dirty="0" err="1"/>
              <a:t>RoleManager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79428"/>
              </p:ext>
            </p:extLst>
          </p:nvPr>
        </p:nvGraphicFramePr>
        <p:xfrm>
          <a:off x="914400" y="1143000"/>
          <a:ext cx="73009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2016369" progId="Word.Document.12">
                  <p:embed/>
                </p:oleObj>
              </mc:Choice>
              <mc:Fallback>
                <p:oleObj name="Document" r:id="rId4" imgW="7301323" imgH="2016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3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property of the </a:t>
            </a:r>
            <a:r>
              <a:rPr lang="en-US" dirty="0" err="1"/>
              <a:t>UserManager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82125"/>
              </p:ext>
            </p:extLst>
          </p:nvPr>
        </p:nvGraphicFramePr>
        <p:xfrm>
          <a:off x="914400" y="1143000"/>
          <a:ext cx="7300912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3108809" progId="Word.Document.12">
                  <p:embed/>
                </p:oleObj>
              </mc:Choice>
              <mc:Fallback>
                <p:oleObj name="Document" r:id="rId4" imgW="7301323" imgH="3108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7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properties of the </a:t>
            </a:r>
            <a:r>
              <a:rPr lang="en-US" dirty="0" err="1"/>
              <a:t>IdentityResult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02548"/>
              </p:ext>
            </p:extLst>
          </p:nvPr>
        </p:nvGraphicFramePr>
        <p:xfrm>
          <a:off x="914400" y="1143000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3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 new role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79575"/>
              </p:ext>
            </p:extLst>
          </p:nvPr>
        </p:nvGraphicFramePr>
        <p:xfrm>
          <a:off x="914400" y="11430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7301323" imgH="1244748" progId="Word.Document.12">
                  <p:embed/>
                </p:oleObj>
              </mc:Choice>
              <mc:Fallback>
                <p:oleObj name="Document" r:id="rId4" imgW="7301323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4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Windows-based authentication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52662"/>
              </p:ext>
            </p:extLst>
          </p:nvPr>
        </p:nvGraphicFramePr>
        <p:xfrm>
          <a:off x="914400" y="1143000"/>
          <a:ext cx="7301323" cy="251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2517221" progId="Word.Document.12">
                  <p:embed/>
                </p:oleObj>
              </mc:Choice>
              <mc:Fallback>
                <p:oleObj name="Document" r:id="rId4" imgW="7301323" imgH="2517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17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7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 new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94879"/>
              </p:ext>
            </p:extLst>
          </p:nvPr>
        </p:nvGraphicFramePr>
        <p:xfrm>
          <a:off x="914400" y="11430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4" imgW="7301323" imgH="1244748" progId="Word.Document.12">
                  <p:embed/>
                </p:oleObj>
              </mc:Choice>
              <mc:Fallback>
                <p:oleObj name="Document" r:id="rId4" imgW="7301323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9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Code that associates the new user </a:t>
            </a:r>
            <a:br>
              <a:rPr lang="en-US" dirty="0"/>
            </a:br>
            <a:r>
              <a:rPr lang="en-US" dirty="0"/>
              <a:t>with the new role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6324"/>
              </p:ext>
            </p:extLst>
          </p:nvPr>
        </p:nvGraphicFramePr>
        <p:xfrm>
          <a:off x="914400" y="13716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Home page </a:t>
            </a:r>
            <a:br>
              <a:rPr lang="en-US" dirty="0"/>
            </a:br>
            <a:r>
              <a:rPr lang="en-US" dirty="0"/>
              <a:t>of the User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2400"/>
            <a:ext cx="7086600" cy="4370706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1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Maintenance page </a:t>
            </a:r>
            <a:br>
              <a:rPr lang="en-US" dirty="0"/>
            </a:br>
            <a:r>
              <a:rPr lang="en-US" dirty="0"/>
              <a:t>of the User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371600"/>
            <a:ext cx="3745230" cy="44831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5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Web.config</a:t>
            </a:r>
            <a:r>
              <a:rPr lang="en-US" dirty="0"/>
              <a:t> files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91045"/>
              </p:ext>
            </p:extLst>
          </p:nvPr>
        </p:nvGraphicFramePr>
        <p:xfrm>
          <a:off x="914400" y="1066800"/>
          <a:ext cx="7301323" cy="464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4" imgW="7301323" imgH="4649171" progId="Word.Document.12">
                  <p:embed/>
                </p:oleObj>
              </mc:Choice>
              <mc:Fallback>
                <p:oleObj name="Document" r:id="rId4" imgW="7301323" imgH="464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64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3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Web.config</a:t>
            </a:r>
            <a:r>
              <a:rPr lang="en-US" dirty="0"/>
              <a:t> files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51641"/>
              </p:ext>
            </p:extLst>
          </p:nvPr>
        </p:nvGraphicFramePr>
        <p:xfrm>
          <a:off x="914400" y="1143000"/>
          <a:ext cx="7301323" cy="2324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4" imgW="7301323" imgH="2324586" progId="Word.Document.12">
                  <p:embed/>
                </p:oleObj>
              </mc:Choice>
              <mc:Fallback>
                <p:oleObj name="Document" r:id="rId4" imgW="7301323" imgH="23245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4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8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Web.config</a:t>
            </a:r>
            <a:r>
              <a:rPr lang="en-US" dirty="0"/>
              <a:t> files in the Solution Explorer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2113915" cy="472376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GridView</a:t>
            </a:r>
            <a:r>
              <a:rPr lang="en-US" dirty="0"/>
              <a:t> control with users and their roles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75275"/>
              </p:ext>
            </p:extLst>
          </p:nvPr>
        </p:nvGraphicFramePr>
        <p:xfrm>
          <a:off x="914400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4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connection string </a:t>
            </a:r>
            <a:br>
              <a:rPr lang="en-US" dirty="0"/>
            </a:br>
            <a:r>
              <a:rPr lang="en-US" dirty="0"/>
              <a:t>for the User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82618"/>
              </p:ext>
            </p:extLst>
          </p:nvPr>
        </p:nvGraphicFramePr>
        <p:xfrm>
          <a:off x="914400" y="13716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C# code file for the Maintenance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710659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9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Individual user account authentication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5130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2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599"/>
            <a:ext cx="8077200" cy="400110"/>
          </a:xfrm>
        </p:spPr>
        <p:txBody>
          <a:bodyPr/>
          <a:lstStyle/>
          <a:p>
            <a:r>
              <a:rPr lang="en-US" dirty="0"/>
              <a:t>The C# code file </a:t>
            </a:r>
            <a:r>
              <a:rPr lang="en-US" dirty="0" smtClean="0"/>
              <a:t>for </a:t>
            </a:r>
            <a:r>
              <a:rPr lang="en-US" dirty="0"/>
              <a:t>the Maintenance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60575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6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599"/>
            <a:ext cx="7924800" cy="400110"/>
          </a:xfrm>
        </p:spPr>
        <p:txBody>
          <a:bodyPr/>
          <a:lstStyle/>
          <a:p>
            <a:r>
              <a:rPr lang="en-US" dirty="0"/>
              <a:t>The C# code file </a:t>
            </a:r>
            <a:r>
              <a:rPr lang="en-US" dirty="0" smtClean="0"/>
              <a:t>for </a:t>
            </a:r>
            <a:r>
              <a:rPr lang="en-US" dirty="0"/>
              <a:t>the Maintenance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50849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3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The C# code file for the Maintenance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558643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7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C# code file for the Maintenance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27380"/>
              </p:ext>
            </p:extLst>
          </p:nvPr>
        </p:nvGraphicFramePr>
        <p:xfrm>
          <a:off x="914400" y="10668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1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Package Manager Console (PMC)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32196"/>
              </p:ext>
            </p:extLst>
          </p:nvPr>
        </p:nvGraphicFramePr>
        <p:xfrm>
          <a:off x="914400" y="1122970"/>
          <a:ext cx="7301323" cy="322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7301323" imgH="3220430" progId="Word.Document.12">
                  <p:embed/>
                </p:oleObj>
              </mc:Choice>
              <mc:Fallback>
                <p:oleObj name="Document" r:id="rId4" imgW="7301323" imgH="3220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2970"/>
                        <a:ext cx="7301323" cy="322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Code First migration commands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66835"/>
              </p:ext>
            </p:extLst>
          </p:nvPr>
        </p:nvGraphicFramePr>
        <p:xfrm>
          <a:off x="914400" y="1143000"/>
          <a:ext cx="7300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7301323" imgH="1111524" progId="Word.Document.12">
                  <p:embed/>
                </p:oleObj>
              </mc:Choice>
              <mc:Fallback>
                <p:oleObj name="Document" r:id="rId4" imgW="7301323" imgH="1111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1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add a custom </a:t>
            </a:r>
            <a:r>
              <a:rPr lang="en-US" dirty="0" err="1"/>
              <a:t>BirthDate</a:t>
            </a:r>
            <a:r>
              <a:rPr lang="en-US" dirty="0"/>
              <a:t> property </a:t>
            </a:r>
            <a:br>
              <a:rPr lang="en-US" dirty="0"/>
            </a:br>
            <a:r>
              <a:rPr lang="en-US" dirty="0"/>
              <a:t>to the user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46310"/>
              </p:ext>
            </p:extLst>
          </p:nvPr>
        </p:nvGraphicFramePr>
        <p:xfrm>
          <a:off x="914400" y="1371600"/>
          <a:ext cx="7301323" cy="369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7301323" imgH="3696077" progId="Word.Document.12">
                  <p:embed/>
                </p:oleObj>
              </mc:Choice>
              <mc:Fallback>
                <p:oleObj name="Document" r:id="rId4" imgW="7301323" imgH="36960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696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9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new property in the </a:t>
            </a:r>
            <a:r>
              <a:rPr lang="en-US" dirty="0" err="1"/>
              <a:t>ApplicationUser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153175"/>
              </p:ext>
            </p:extLst>
          </p:nvPr>
        </p:nvGraphicFramePr>
        <p:xfrm>
          <a:off x="914400" y="11430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4" imgW="7301323" imgH="1244748" progId="Word.Document.12">
                  <p:embed/>
                </p:oleObj>
              </mc:Choice>
              <mc:Fallback>
                <p:oleObj name="Document" r:id="rId4" imgW="7301323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1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924800" cy="800219"/>
          </a:xfrm>
        </p:spPr>
        <p:txBody>
          <a:bodyPr/>
          <a:lstStyle/>
          <a:p>
            <a:r>
              <a:rPr lang="en-US" dirty="0"/>
              <a:t>Some of the code in the Up and Down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InitialCreate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869179"/>
              </p:ext>
            </p:extLst>
          </p:nvPr>
        </p:nvGraphicFramePr>
        <p:xfrm>
          <a:off x="914400" y="13716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6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491"/>
            <a:ext cx="7848600" cy="1200329"/>
          </a:xfrm>
        </p:spPr>
        <p:txBody>
          <a:bodyPr/>
          <a:lstStyle/>
          <a:p>
            <a:r>
              <a:rPr lang="en-US" dirty="0"/>
              <a:t>Some of the code in the Up and Down methods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InitialCreate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13314"/>
              </p:ext>
            </p:extLst>
          </p:nvPr>
        </p:nvGraphicFramePr>
        <p:xfrm>
          <a:off x="914400" y="13716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0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Third-party authentication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31008"/>
              </p:ext>
            </p:extLst>
          </p:nvPr>
        </p:nvGraphicFramePr>
        <p:xfrm>
          <a:off x="914400" y="11430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2620200" progId="Word.Document.12">
                  <p:embed/>
                </p:oleObj>
              </mc:Choice>
              <mc:Fallback>
                <p:oleObj name="Document" r:id="rId4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1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Up and Down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BirthDate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623862"/>
              </p:ext>
            </p:extLst>
          </p:nvPr>
        </p:nvGraphicFramePr>
        <p:xfrm>
          <a:off x="914400" y="13716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0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How to roll the database back to its initial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53087"/>
              </p:ext>
            </p:extLst>
          </p:nvPr>
        </p:nvGraphicFramePr>
        <p:xfrm>
          <a:off x="914400" y="1143000"/>
          <a:ext cx="730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4" imgW="7301323" imgH="498691" progId="Word.Document.12">
                  <p:embed/>
                </p:oleObj>
              </mc:Choice>
              <mc:Fallback>
                <p:oleObj name="Document" r:id="rId4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Seed method with the starter code generated by Visual Studio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37569"/>
              </p:ext>
            </p:extLst>
          </p:nvPr>
        </p:nvGraphicFramePr>
        <p:xfrm>
          <a:off x="914400" y="1371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1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Seed method that adds an admin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818707"/>
              </p:ext>
            </p:extLst>
          </p:nvPr>
        </p:nvGraphicFramePr>
        <p:xfrm>
          <a:off x="914400" y="1066800"/>
          <a:ext cx="7300912" cy="472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4" imgW="7301323" imgH="4726946" progId="Word.Document.12">
                  <p:embed/>
                </p:oleObj>
              </mc:Choice>
              <mc:Fallback>
                <p:oleObj name="Document" r:id="rId4" imgW="7301323" imgH="4726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72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3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20-1	Use the default authentication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of </a:t>
            </a:r>
            <a:r>
              <a:rPr lang="en-US" dirty="0"/>
              <a:t>the Web Forms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60" y="1402080"/>
            <a:ext cx="6446340" cy="377952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541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20-2	Work with users and roles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User </a:t>
            </a:r>
            <a:r>
              <a:rPr lang="en-US" dirty="0"/>
              <a:t>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70" y="1447800"/>
            <a:ext cx="6651230" cy="3962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4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9545"/>
            <a:ext cx="8001000" cy="800219"/>
          </a:xfrm>
        </p:spPr>
        <p:txBody>
          <a:bodyPr/>
          <a:lstStyle/>
          <a:p>
            <a:r>
              <a:rPr lang="en-US" dirty="0"/>
              <a:t>How individual user account authentication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1079500"/>
            <a:ext cx="4650105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main objects used by ASP.NET Identity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08436"/>
              </p:ext>
            </p:extLst>
          </p:nvPr>
        </p:nvGraphicFramePr>
        <p:xfrm>
          <a:off x="914400" y="1143000"/>
          <a:ext cx="7300912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4752150" progId="Word.Document.12">
                  <p:embed/>
                </p:oleObj>
              </mc:Choice>
              <mc:Fallback>
                <p:oleObj name="Document" r:id="rId4" imgW="7301323" imgH="4752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4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Benefits of the new ASP.NET Identity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2669"/>
              </p:ext>
            </p:extLst>
          </p:nvPr>
        </p:nvGraphicFramePr>
        <p:xfrm>
          <a:off x="914400" y="1066800"/>
          <a:ext cx="7301323" cy="50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5043083" progId="Word.Document.12">
                  <p:embed/>
                </p:oleObj>
              </mc:Choice>
              <mc:Fallback>
                <p:oleObj name="Document" r:id="rId4" imgW="7301323" imgH="5043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504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1787</Words>
  <Application>Microsoft Office PowerPoint</Application>
  <PresentationFormat>On-screen Show (4:3)</PresentationFormat>
  <Paragraphs>325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Arial Narrow</vt:lpstr>
      <vt:lpstr>Times New Roman</vt:lpstr>
      <vt:lpstr>Master slides_with_titles</vt:lpstr>
      <vt:lpstr>Document</vt:lpstr>
      <vt:lpstr>Chapter 20</vt:lpstr>
      <vt:lpstr>Objectives</vt:lpstr>
      <vt:lpstr>Objectives (cont.)</vt:lpstr>
      <vt:lpstr>Windows-based authentication</vt:lpstr>
      <vt:lpstr>Individual user account authentication</vt:lpstr>
      <vt:lpstr>Third-party authentication services</vt:lpstr>
      <vt:lpstr>How individual user account authentication works</vt:lpstr>
      <vt:lpstr>The main objects used by ASP.NET Identity</vt:lpstr>
      <vt:lpstr>Benefits of the new ASP.NET Identity system</vt:lpstr>
      <vt:lpstr>How to get the OwinContext object  for the current request</vt:lpstr>
      <vt:lpstr>The Web Forms template  with Individual User Accounts authentication</vt:lpstr>
      <vt:lpstr>Files and folders of the root, Account, App_Start, and Models directories</vt:lpstr>
      <vt:lpstr>The anonymous and logged in templates  of the LoginView control</vt:lpstr>
      <vt:lpstr>Some of the aspx code for the navbar  in the master page</vt:lpstr>
      <vt:lpstr>Some of the aspx code for the navbar  in the master page (cont.)</vt:lpstr>
      <vt:lpstr>The code for the LoggingOut event  of the LoginStatus control</vt:lpstr>
      <vt:lpstr>The Register.aspx page  of the Web Forms template</vt:lpstr>
      <vt:lpstr>The code for the Click event  of the Register button</vt:lpstr>
      <vt:lpstr>The code for the Click event  of the Register button (cont.)</vt:lpstr>
      <vt:lpstr>The Login.aspx page  of the Web Forms Template</vt:lpstr>
      <vt:lpstr>The code for the Click event  of the Log In button</vt:lpstr>
      <vt:lpstr>The code for the Click event  of the Log In button (cont.)</vt:lpstr>
      <vt:lpstr>The Manage.aspx page  of the Web Forms template</vt:lpstr>
      <vt:lpstr>The ManagePassword.aspx page  of the Web Forms template</vt:lpstr>
      <vt:lpstr>The code for the Click event  of the Change Password button</vt:lpstr>
      <vt:lpstr>The Create method in the IdentityConfig.cs file</vt:lpstr>
      <vt:lpstr>The Create method (cont.)</vt:lpstr>
      <vt:lpstr>The Create method (cont.)</vt:lpstr>
      <vt:lpstr>Wildcard specifications in the users attribute</vt:lpstr>
      <vt:lpstr>An access rule that allows access to all users</vt:lpstr>
      <vt:lpstr>Two ways to allow only authenticated users access to the resources in a specific directory</vt:lpstr>
      <vt:lpstr>How to allow users in a specific role  access to a specific page</vt:lpstr>
      <vt:lpstr>Some of the code in the ConfigAuth method</vt:lpstr>
      <vt:lpstr>The ApplicationRoleManager class</vt:lpstr>
      <vt:lpstr>Code that gets the ApplicationRoleManager object</vt:lpstr>
      <vt:lpstr>A property of the RoleManager class</vt:lpstr>
      <vt:lpstr>A property of the UserManager class</vt:lpstr>
      <vt:lpstr>Two properties of the IdentityResult class</vt:lpstr>
      <vt:lpstr>Code that creates a new role</vt:lpstr>
      <vt:lpstr>Code that creates a new user</vt:lpstr>
      <vt:lpstr>Code that associates the new user  with the new role</vt:lpstr>
      <vt:lpstr>The Home page  of the User Maintenance application</vt:lpstr>
      <vt:lpstr>The Maintenance page  of the User Maintenance application</vt:lpstr>
      <vt:lpstr>The Web.config files for the application</vt:lpstr>
      <vt:lpstr>The Web.config files for the application (cont.)</vt:lpstr>
      <vt:lpstr>The Web.config files in the Solution Explorer</vt:lpstr>
      <vt:lpstr>The GridView control with users and their roles</vt:lpstr>
      <vt:lpstr>The connection string  for the User Maintenance application</vt:lpstr>
      <vt:lpstr>The C# code file for the Maintenance page</vt:lpstr>
      <vt:lpstr>The C# code file for the Maintenance page (cont.)</vt:lpstr>
      <vt:lpstr>The C# code file for the Maintenance page (cont.)</vt:lpstr>
      <vt:lpstr>The C# code file for the Maintenance page (cont.)</vt:lpstr>
      <vt:lpstr>The C# code file for the Maintenance page (cont.)</vt:lpstr>
      <vt:lpstr>The Package Manager Console (PMC)</vt:lpstr>
      <vt:lpstr>Some of the Code First migration commands</vt:lpstr>
      <vt:lpstr>How to add a custom BirthDate property  to the user data</vt:lpstr>
      <vt:lpstr>The new property in the ApplicationUser class</vt:lpstr>
      <vt:lpstr>Some of the code in the Up and Down methods  of the InitialCreate class</vt:lpstr>
      <vt:lpstr>Some of the code in the Up and Down methods  of the InitialCreate class (cont.)</vt:lpstr>
      <vt:lpstr>The Up and Down methods  of the BirthDate class</vt:lpstr>
      <vt:lpstr>How to roll the database back to its initial state</vt:lpstr>
      <vt:lpstr>The Seed method with the starter code generated by Visual Studio</vt:lpstr>
      <vt:lpstr>A Seed method that adds an admin user</vt:lpstr>
      <vt:lpstr>Extra 20-1 Use the default authentication    of the Web Forms template</vt:lpstr>
      <vt:lpstr>Extra 20-2 Work with users and roles in the    User Maintenance application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13</cp:revision>
  <cp:lastPrinted>2016-01-14T23:03:16Z</cp:lastPrinted>
  <dcterms:created xsi:type="dcterms:W3CDTF">2016-01-14T22:50:19Z</dcterms:created>
  <dcterms:modified xsi:type="dcterms:W3CDTF">2016-07-27T22:07:22Z</dcterms:modified>
</cp:coreProperties>
</file>