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0"/>
  </p:notesMasterIdLst>
  <p:handoutMasterIdLst>
    <p:handoutMasterId r:id="rId61"/>
  </p:handoutMasterIdLst>
  <p:sldIdLst>
    <p:sldId id="326" r:id="rId2"/>
    <p:sldId id="325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382" r:id="rId5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84" d="100"/>
          <a:sy n="84" d="100"/>
        </p:scale>
        <p:origin x="-78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7/26/2016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2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4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48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4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1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4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55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56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57.e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8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31880"/>
              </p:ext>
            </p:extLst>
          </p:nvPr>
        </p:nvGraphicFramePr>
        <p:xfrm>
          <a:off x="914400" y="16002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3" imgW="7301323" imgH="2484455" progId="Word.Document.12">
                  <p:embed/>
                </p:oleObj>
              </mc:Choice>
              <mc:Fallback>
                <p:oleObj name="Document" r:id="rId3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816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indexer of the </a:t>
            </a:r>
            <a:r>
              <a:rPr lang="en-US" dirty="0" err="1"/>
              <a:t>StateBag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310495"/>
              </p:ext>
            </p:extLst>
          </p:nvPr>
        </p:nvGraphicFramePr>
        <p:xfrm>
          <a:off x="914400" y="1066800"/>
          <a:ext cx="7300912" cy="364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Document" r:id="rId3" imgW="7301323" imgH="3650348" progId="Word.Document.12">
                  <p:embed/>
                </p:oleObj>
              </mc:Choice>
              <mc:Fallback>
                <p:oleObj name="Document" r:id="rId3" imgW="7301323" imgH="36503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3649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19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statement that adds or updates </a:t>
            </a:r>
            <a:br>
              <a:rPr lang="en-US" dirty="0"/>
            </a:br>
            <a:r>
              <a:rPr lang="en-US" dirty="0"/>
              <a:t>a view state item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297275"/>
              </p:ext>
            </p:extLst>
          </p:nvPr>
        </p:nvGraphicFramePr>
        <p:xfrm>
          <a:off x="914400" y="1295400"/>
          <a:ext cx="7301323" cy="1154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Document" r:id="rId3" imgW="7301323" imgH="1154011" progId="Word.Document.12">
                  <p:embed/>
                </p:oleObj>
              </mc:Choice>
              <mc:Fallback>
                <p:oleObj name="Document" r:id="rId3" imgW="7301323" imgH="11540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1154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21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statement that retrieves the value </a:t>
            </a:r>
            <a:br>
              <a:rPr lang="en-US" dirty="0"/>
            </a:br>
            <a:r>
              <a:rPr lang="en-US" dirty="0"/>
              <a:t>of a view state item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749781"/>
              </p:ext>
            </p:extLst>
          </p:nvPr>
        </p:nvGraphicFramePr>
        <p:xfrm>
          <a:off x="914400" y="1295400"/>
          <a:ext cx="7301323" cy="1154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Document" r:id="rId3" imgW="7301323" imgH="1154011" progId="Word.Document.12">
                  <p:embed/>
                </p:oleObj>
              </mc:Choice>
              <mc:Fallback>
                <p:oleObj name="Document" r:id="rId3" imgW="7301323" imgH="11540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1154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4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Common indexer of the </a:t>
            </a:r>
            <a:r>
              <a:rPr lang="en-US" dirty="0" err="1"/>
              <a:t>HttpSessionState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462603"/>
              </p:ext>
            </p:extLst>
          </p:nvPr>
        </p:nvGraphicFramePr>
        <p:xfrm>
          <a:off x="914400" y="1066800"/>
          <a:ext cx="7300912" cy="328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Document" r:id="rId3" imgW="7301323" imgH="3285242" progId="Word.Document.12">
                  <p:embed/>
                </p:oleObj>
              </mc:Choice>
              <mc:Fallback>
                <p:oleObj name="Document" r:id="rId3" imgW="7301323" imgH="32852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3284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099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statement that adds or updates </a:t>
            </a:r>
            <a:br>
              <a:rPr lang="en-US" dirty="0"/>
            </a:br>
            <a:r>
              <a:rPr lang="en-US" dirty="0"/>
              <a:t>a session state item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52317"/>
              </p:ext>
            </p:extLst>
          </p:nvPr>
        </p:nvGraphicFramePr>
        <p:xfrm>
          <a:off x="914400" y="1279164"/>
          <a:ext cx="7301323" cy="413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Document" r:id="rId3" imgW="7301323" imgH="4131036" progId="Word.Document.12">
                  <p:embed/>
                </p:oleObj>
              </mc:Choice>
              <mc:Fallback>
                <p:oleObj name="Document" r:id="rId3" imgW="7301323" imgH="41310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79164"/>
                        <a:ext cx="7301323" cy="4131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26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page events that can be used </a:t>
            </a:r>
            <a:br>
              <a:rPr lang="en-US" dirty="0"/>
            </a:br>
            <a:r>
              <a:rPr lang="en-US" dirty="0"/>
              <a:t>to get and save session state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120304"/>
              </p:ext>
            </p:extLst>
          </p:nvPr>
        </p:nvGraphicFramePr>
        <p:xfrm>
          <a:off x="914400" y="1295400"/>
          <a:ext cx="7301323" cy="124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Document" r:id="rId3" imgW="7301323" imgH="1249429" progId="Word.Document.12">
                  <p:embed/>
                </p:oleObj>
              </mc:Choice>
              <mc:Fallback>
                <p:oleObj name="Document" r:id="rId3" imgW="7301323" imgH="12494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1249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7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Load event handler that gets </a:t>
            </a:r>
            <a:br>
              <a:rPr lang="en-US" dirty="0"/>
            </a:br>
            <a:r>
              <a:rPr lang="en-US" dirty="0"/>
              <a:t>the session state object named cart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954224"/>
              </p:ext>
            </p:extLst>
          </p:nvPr>
        </p:nvGraphicFramePr>
        <p:xfrm>
          <a:off x="914400" y="1361987"/>
          <a:ext cx="7301323" cy="13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Document" r:id="rId3" imgW="7301323" imgH="1381213" progId="Word.Document.12">
                  <p:embed/>
                </p:oleObj>
              </mc:Choice>
              <mc:Fallback>
                <p:oleObj name="Document" r:id="rId3" imgW="7301323" imgH="13812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61987"/>
                        <a:ext cx="7301323" cy="138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31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A Click event handler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updates the cart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49216"/>
              </p:ext>
            </p:extLst>
          </p:nvPr>
        </p:nvGraphicFramePr>
        <p:xfrm>
          <a:off x="914400" y="1371600"/>
          <a:ext cx="7301323" cy="3913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Document" r:id="rId3" imgW="7301323" imgH="3913917" progId="Word.Document.12">
                  <p:embed/>
                </p:oleObj>
              </mc:Choice>
              <mc:Fallback>
                <p:oleObj name="Document" r:id="rId3" imgW="7301323" imgH="39139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3913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99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PreRender</a:t>
            </a:r>
            <a:r>
              <a:rPr lang="en-US" dirty="0"/>
              <a:t> event handler </a:t>
            </a:r>
            <a:br>
              <a:rPr lang="en-US" dirty="0"/>
            </a:br>
            <a:r>
              <a:rPr lang="en-US" dirty="0"/>
              <a:t>that updates a value in the cart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684825"/>
              </p:ext>
            </p:extLst>
          </p:nvPr>
        </p:nvGraphicFramePr>
        <p:xfrm>
          <a:off x="914400" y="1371600"/>
          <a:ext cx="7301323" cy="997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Document" r:id="rId3" imgW="7301323" imgH="997023" progId="Word.Document.12">
                  <p:embed/>
                </p:oleObj>
              </mc:Choice>
              <mc:Fallback>
                <p:oleObj name="Document" r:id="rId3" imgW="7301323" imgH="9970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997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194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Four modes for storing session state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078312"/>
              </p:ext>
            </p:extLst>
          </p:nvPr>
        </p:nvGraphicFramePr>
        <p:xfrm>
          <a:off x="914400" y="1120517"/>
          <a:ext cx="7301323" cy="15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Document" r:id="rId3" imgW="7301323" imgH="1546483" progId="Word.Document.12">
                  <p:embed/>
                </p:oleObj>
              </mc:Choice>
              <mc:Fallback>
                <p:oleObj name="Document" r:id="rId3" imgW="7301323" imgH="1546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20517"/>
                        <a:ext cx="7301323" cy="154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766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343673"/>
              </p:ext>
            </p:extLst>
          </p:nvPr>
        </p:nvGraphicFramePr>
        <p:xfrm>
          <a:off x="914400" y="990600"/>
          <a:ext cx="7300912" cy="537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3" imgW="7301323" imgH="5373264" progId="Word.Document.12">
                  <p:embed/>
                </p:oleObj>
              </mc:Choice>
              <mc:Fallback>
                <p:oleObj name="Document" r:id="rId3" imgW="7301323" imgH="53732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00912" cy="537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350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Two options for tracking session </a:t>
            </a:r>
            <a:r>
              <a:rPr lang="en-US" dirty="0" smtClean="0"/>
              <a:t>IDs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856272"/>
              </p:ext>
            </p:extLst>
          </p:nvPr>
        </p:nvGraphicFramePr>
        <p:xfrm>
          <a:off x="914400" y="1143000"/>
          <a:ext cx="7301323" cy="7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Document" r:id="rId3" imgW="7301323" imgH="773062" progId="Word.Document.12">
                  <p:embed/>
                </p:oleObj>
              </mc:Choice>
              <mc:Fallback>
                <p:oleObj name="Document" r:id="rId3" imgW="7301323" imgH="7730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7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10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Attributes of the session state element 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 err="1"/>
              <a:t>Web.config</a:t>
            </a:r>
            <a:r>
              <a:rPr lang="en-US" dirty="0"/>
              <a:t>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6702"/>
              </p:ext>
            </p:extLst>
          </p:nvPr>
        </p:nvGraphicFramePr>
        <p:xfrm>
          <a:off x="914400" y="1295400"/>
          <a:ext cx="7300912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Document" r:id="rId3" imgW="7301323" imgH="2203964" progId="Word.Document.12">
                  <p:embed/>
                </p:oleObj>
              </mc:Choice>
              <mc:Fallback>
                <p:oleObj name="Document" r:id="rId3" imgW="7301323" imgH="22039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220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7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sessionState</a:t>
            </a:r>
            <a:r>
              <a:rPr lang="en-US" dirty="0"/>
              <a:t> element in the </a:t>
            </a:r>
            <a:r>
              <a:rPr lang="en-US" dirty="0" err="1"/>
              <a:t>Web.config</a:t>
            </a:r>
            <a:r>
              <a:rPr lang="en-US" dirty="0"/>
              <a:t> file </a:t>
            </a:r>
            <a:br>
              <a:rPr lang="en-US" dirty="0"/>
            </a:br>
            <a:r>
              <a:rPr lang="en-US" dirty="0"/>
              <a:t>that uses in-process mode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50047"/>
              </p:ext>
            </p:extLst>
          </p:nvPr>
        </p:nvGraphicFramePr>
        <p:xfrm>
          <a:off x="914400" y="1295400"/>
          <a:ext cx="7301323" cy="115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Document" r:id="rId3" imgW="7301323" imgH="1151131" progId="Word.Document.12">
                  <p:embed/>
                </p:oleObj>
              </mc:Choice>
              <mc:Fallback>
                <p:oleObj name="Document" r:id="rId3" imgW="7301323" imgH="11511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1151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35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Application concepts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926730"/>
              </p:ext>
            </p:extLst>
          </p:nvPr>
        </p:nvGraphicFramePr>
        <p:xfrm>
          <a:off x="914400" y="1143000"/>
          <a:ext cx="7301323" cy="4790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Document" r:id="rId3" imgW="7301323" imgH="4790677" progId="Word.Document.12">
                  <p:embed/>
                </p:oleObj>
              </mc:Choice>
              <mc:Fallback>
                <p:oleObj name="Document" r:id="rId3" imgW="7301323" imgH="4790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790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27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Cache concepts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864232"/>
              </p:ext>
            </p:extLst>
          </p:nvPr>
        </p:nvGraphicFramePr>
        <p:xfrm>
          <a:off x="914400" y="1143000"/>
          <a:ext cx="7301323" cy="2036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Document" r:id="rId3" imgW="7301323" imgH="2036173" progId="Word.Document.12">
                  <p:embed/>
                </p:oleObj>
              </mc:Choice>
              <mc:Fallback>
                <p:oleObj name="Document" r:id="rId3" imgW="7301323" imgH="20361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036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392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Application state concepts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684721"/>
              </p:ext>
            </p:extLst>
          </p:nvPr>
        </p:nvGraphicFramePr>
        <p:xfrm>
          <a:off x="914400" y="1143000"/>
          <a:ext cx="7301323" cy="2328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Document" r:id="rId3" imgW="7301323" imgH="2328186" progId="Word.Document.12">
                  <p:embed/>
                </p:oleObj>
              </mc:Choice>
              <mc:Fallback>
                <p:oleObj name="Document" r:id="rId3" imgW="7301323" imgH="23281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328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580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Common indexer of the </a:t>
            </a:r>
            <a:r>
              <a:rPr lang="en-US" dirty="0" err="1"/>
              <a:t>HttpApplicationState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Cache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437133"/>
              </p:ext>
            </p:extLst>
          </p:nvPr>
        </p:nvGraphicFramePr>
        <p:xfrm>
          <a:off x="914400" y="1296988"/>
          <a:ext cx="7245350" cy="356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Document" r:id="rId3" imgW="7301323" imgH="3603180" progId="Word.Document.12">
                  <p:embed/>
                </p:oleObj>
              </mc:Choice>
              <mc:Fallback>
                <p:oleObj name="Document" r:id="rId3" imgW="7301323" imgH="36031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6988"/>
                        <a:ext cx="7245350" cy="356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310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Insert method of the Cache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981740"/>
              </p:ext>
            </p:extLst>
          </p:nvPr>
        </p:nvGraphicFramePr>
        <p:xfrm>
          <a:off x="914400" y="1143000"/>
          <a:ext cx="7300912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Document" r:id="rId3" imgW="7301323" imgH="671523" progId="Word.Document.12">
                  <p:embed/>
                </p:oleObj>
              </mc:Choice>
              <mc:Fallback>
                <p:oleObj name="Document" r:id="rId3" imgW="7301323" imgH="6715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67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853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Common methods </a:t>
            </a:r>
            <a:br>
              <a:rPr lang="en-US" dirty="0"/>
            </a:br>
            <a:r>
              <a:rPr lang="en-US" dirty="0"/>
              <a:t>of the </a:t>
            </a:r>
            <a:r>
              <a:rPr lang="en-US" dirty="0" err="1"/>
              <a:t>HttpApplicationState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387905"/>
              </p:ext>
            </p:extLst>
          </p:nvPr>
        </p:nvGraphicFramePr>
        <p:xfrm>
          <a:off x="914400" y="1295400"/>
          <a:ext cx="730091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Document" r:id="rId3" imgW="7301323" imgH="1111524" progId="Word.Document.12">
                  <p:embed/>
                </p:oleObj>
              </mc:Choice>
              <mc:Fallback>
                <p:oleObj name="Document" r:id="rId3" imgW="7301323" imgH="11115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016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Two statements that add items </a:t>
            </a:r>
            <a:br>
              <a:rPr lang="en-US" dirty="0"/>
            </a:br>
            <a:r>
              <a:rPr lang="en-US" dirty="0"/>
              <a:t>to application state and cache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083829"/>
              </p:ext>
            </p:extLst>
          </p:nvPr>
        </p:nvGraphicFramePr>
        <p:xfrm>
          <a:off x="914400" y="1295400"/>
          <a:ext cx="7301323" cy="210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Document" r:id="rId3" imgW="7301323" imgH="2102425" progId="Word.Document.12">
                  <p:embed/>
                </p:oleObj>
              </mc:Choice>
              <mc:Fallback>
                <p:oleObj name="Document" r:id="rId3" imgW="7301323" imgH="21024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210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159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369812"/>
              </p:ext>
            </p:extLst>
          </p:nvPr>
        </p:nvGraphicFramePr>
        <p:xfrm>
          <a:off x="914400" y="1143000"/>
          <a:ext cx="7300912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ocument" r:id="rId3" imgW="7301323" imgH="1883145" progId="Word.Document.12">
                  <p:embed/>
                </p:oleObj>
              </mc:Choice>
              <mc:Fallback>
                <p:oleObj name="Document" r:id="rId3" imgW="7301323" imgH="18831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88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347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Two statements that retrieve an item </a:t>
            </a:r>
            <a:br>
              <a:rPr lang="en-US" dirty="0"/>
            </a:br>
            <a:r>
              <a:rPr lang="en-US" dirty="0"/>
              <a:t>from a non-page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983686"/>
              </p:ext>
            </p:extLst>
          </p:nvPr>
        </p:nvGraphicFramePr>
        <p:xfrm>
          <a:off x="914400" y="1371600"/>
          <a:ext cx="7301323" cy="115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Document" r:id="rId3" imgW="7301323" imgH="1151131" progId="Word.Document.12">
                  <p:embed/>
                </p:oleObj>
              </mc:Choice>
              <mc:Fallback>
                <p:oleObj name="Document" r:id="rId3" imgW="7301323" imgH="11511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1151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974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statement that adds an item to cache </a:t>
            </a:r>
            <a:br>
              <a:rPr lang="en-US" dirty="0"/>
            </a:br>
            <a:r>
              <a:rPr lang="en-US" dirty="0"/>
              <a:t>with an absolute expiration time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071735"/>
              </p:ext>
            </p:extLst>
          </p:nvPr>
        </p:nvGraphicFramePr>
        <p:xfrm>
          <a:off x="914400" y="1295400"/>
          <a:ext cx="7301323" cy="690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Document" r:id="rId3" imgW="7301323" imgH="690606" progId="Word.Document.12">
                  <p:embed/>
                </p:oleObj>
              </mc:Choice>
              <mc:Fallback>
                <p:oleObj name="Document" r:id="rId3" imgW="7301323" imgH="6906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690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592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Four common application events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37689"/>
              </p:ext>
            </p:extLst>
          </p:nvPr>
        </p:nvGraphicFramePr>
        <p:xfrm>
          <a:off x="914400" y="1066800"/>
          <a:ext cx="7300912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Document" r:id="rId3" imgW="7301323" imgH="1475190" progId="Word.Document.12">
                  <p:embed/>
                </p:oleObj>
              </mc:Choice>
              <mc:Fallback>
                <p:oleObj name="Document" r:id="rId3" imgW="7301323" imgH="14751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1474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338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Global.asax</a:t>
            </a:r>
            <a:r>
              <a:rPr lang="en-US" dirty="0"/>
              <a:t> file that creates an object </a:t>
            </a:r>
            <a:br>
              <a:rPr lang="en-US" dirty="0"/>
            </a:br>
            <a:r>
              <a:rPr lang="en-US" dirty="0"/>
              <a:t>in application state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271913"/>
              </p:ext>
            </p:extLst>
          </p:nvPr>
        </p:nvGraphicFramePr>
        <p:xfrm>
          <a:off x="914400" y="1295400"/>
          <a:ext cx="7301323" cy="368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Document" r:id="rId3" imgW="7301323" imgH="3683835" progId="Word.Document.12">
                  <p:embed/>
                </p:oleObj>
              </mc:Choice>
              <mc:Fallback>
                <p:oleObj name="Document" r:id="rId3" imgW="7301323" imgH="36838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3683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52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Global.asax</a:t>
            </a:r>
            <a:r>
              <a:rPr lang="en-US" dirty="0"/>
              <a:t>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212291"/>
              </p:ext>
            </p:extLst>
          </p:nvPr>
        </p:nvGraphicFramePr>
        <p:xfrm>
          <a:off x="914400" y="1143000"/>
          <a:ext cx="7301323" cy="2762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Document" r:id="rId3" imgW="7301323" imgH="2762786" progId="Word.Document.12">
                  <p:embed/>
                </p:oleObj>
              </mc:Choice>
              <mc:Fallback>
                <p:oleObj name="Document" r:id="rId3" imgW="7301323" imgH="27627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762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938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Examples of cookies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777349"/>
              </p:ext>
            </p:extLst>
          </p:nvPr>
        </p:nvGraphicFramePr>
        <p:xfrm>
          <a:off x="914400" y="1216025"/>
          <a:ext cx="724535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Document" r:id="rId3" imgW="7301323" imgH="1151131" progId="Word.Document.12">
                  <p:embed/>
                </p:oleObj>
              </mc:Choice>
              <mc:Fallback>
                <p:oleObj name="Document" r:id="rId3" imgW="7301323" imgH="11511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6025"/>
                        <a:ext cx="7245350" cy="1135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35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Two ways to create a cookie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872433"/>
              </p:ext>
            </p:extLst>
          </p:nvPr>
        </p:nvGraphicFramePr>
        <p:xfrm>
          <a:off x="914400" y="1104900"/>
          <a:ext cx="7300912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Document" r:id="rId3" imgW="7301323" imgH="2629562" progId="Word.Document.12">
                  <p:embed/>
                </p:oleObj>
              </mc:Choice>
              <mc:Fallback>
                <p:oleObj name="Document" r:id="rId3" imgW="7301323" imgH="26295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04900"/>
                        <a:ext cx="7300912" cy="262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338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creates a session cookie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996625"/>
              </p:ext>
            </p:extLst>
          </p:nvPr>
        </p:nvGraphicFramePr>
        <p:xfrm>
          <a:off x="914400" y="1125538"/>
          <a:ext cx="72453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Document" r:id="rId3" imgW="7301323" imgH="1844978" progId="Word.Document.12">
                  <p:embed/>
                </p:oleObj>
              </mc:Choice>
              <mc:Fallback>
                <p:oleObj name="Document" r:id="rId3" imgW="7301323" imgH="18449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25538"/>
                        <a:ext cx="724535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699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HttpCookieCollection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996805"/>
              </p:ext>
            </p:extLst>
          </p:nvPr>
        </p:nvGraphicFramePr>
        <p:xfrm>
          <a:off x="914400" y="1066800"/>
          <a:ext cx="7300912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Document" r:id="rId3" imgW="7301323" imgH="3134374" progId="Word.Document.12">
                  <p:embed/>
                </p:oleObj>
              </mc:Choice>
              <mc:Fallback>
                <p:oleObj name="Document" r:id="rId3" imgW="7301323" imgH="31343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313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204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method that creates a new cookie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adds </a:t>
            </a:r>
            <a:r>
              <a:rPr lang="en-US" dirty="0" smtClean="0"/>
              <a:t>it to </a:t>
            </a:r>
            <a:r>
              <a:rPr lang="en-US" dirty="0"/>
              <a:t>the </a:t>
            </a:r>
            <a:r>
              <a:rPr lang="en-US" dirty="0" err="1"/>
              <a:t>HttpResponse</a:t>
            </a:r>
            <a:r>
              <a:rPr lang="en-US" dirty="0"/>
              <a:t>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903172"/>
              </p:ext>
            </p:extLst>
          </p:nvPr>
        </p:nvGraphicFramePr>
        <p:xfrm>
          <a:off x="914400" y="1371600"/>
          <a:ext cx="7301323" cy="161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Document" r:id="rId3" imgW="7301323" imgH="1611655" progId="Word.Document.12">
                  <p:embed/>
                </p:oleObj>
              </mc:Choice>
              <mc:Fallback>
                <p:oleObj name="Document" r:id="rId3" imgW="7301323" imgH="1611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161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227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View state concepts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97240"/>
              </p:ext>
            </p:extLst>
          </p:nvPr>
        </p:nvGraphicFramePr>
        <p:xfrm>
          <a:off x="914400" y="1140178"/>
          <a:ext cx="7301323" cy="4270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3" imgW="7301323" imgH="4270022" progId="Word.Document.12">
                  <p:embed/>
                </p:oleObj>
              </mc:Choice>
              <mc:Fallback>
                <p:oleObj name="Document" r:id="rId3" imgW="7301323" imgH="42700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0178"/>
                        <a:ext cx="7301323" cy="4270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54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method that retrieves the value of a cookie</a:t>
            </a:r>
            <a:br>
              <a:rPr lang="en-US" dirty="0"/>
            </a:br>
            <a:r>
              <a:rPr lang="en-US" dirty="0"/>
              <a:t>from the </a:t>
            </a:r>
            <a:r>
              <a:rPr lang="en-US" dirty="0" err="1"/>
              <a:t>HttpRequest</a:t>
            </a:r>
            <a:r>
              <a:rPr lang="en-US" dirty="0"/>
              <a:t>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865098"/>
              </p:ext>
            </p:extLst>
          </p:nvPr>
        </p:nvGraphicFramePr>
        <p:xfrm>
          <a:off x="914400" y="1371600"/>
          <a:ext cx="7301323" cy="161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Document" r:id="rId3" imgW="7301323" imgH="1611655" progId="Word.Document.12">
                  <p:embed/>
                </p:oleObj>
              </mc:Choice>
              <mc:Fallback>
                <p:oleObj name="Document" r:id="rId3" imgW="7301323" imgH="1611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161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73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method that deletes a persistent cookie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292161"/>
              </p:ext>
            </p:extLst>
          </p:nvPr>
        </p:nvGraphicFramePr>
        <p:xfrm>
          <a:off x="914400" y="1143000"/>
          <a:ext cx="7301323" cy="13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Document" r:id="rId3" imgW="7301323" imgH="1381213" progId="Word.Document.12">
                  <p:embed/>
                </p:oleObj>
              </mc:Choice>
              <mc:Fallback>
                <p:oleObj name="Document" r:id="rId3" imgW="7301323" imgH="13812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38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126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An IE dialog box </a:t>
            </a:r>
            <a:r>
              <a:rPr lang="en-US" dirty="0" smtClean="0"/>
              <a:t>with </a:t>
            </a:r>
            <a:r>
              <a:rPr lang="en-US" dirty="0"/>
              <a:t>disabled cookies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70" y="1143000"/>
            <a:ext cx="3694430" cy="47244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147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How to enable or disable cookies </a:t>
            </a:r>
            <a:br>
              <a:rPr lang="en-US" dirty="0"/>
            </a:br>
            <a:r>
              <a:rPr lang="en-US" dirty="0"/>
              <a:t>for Internet Explorer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713708"/>
              </p:ext>
            </p:extLst>
          </p:nvPr>
        </p:nvGraphicFramePr>
        <p:xfrm>
          <a:off x="914400" y="1371600"/>
          <a:ext cx="7301323" cy="215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Document" r:id="rId3" imgW="7301323" imgH="2159315" progId="Word.Document.12">
                  <p:embed/>
                </p:oleObj>
              </mc:Choice>
              <mc:Fallback>
                <p:oleObj name="Document" r:id="rId3" imgW="7301323" imgH="21593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2159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189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How to enable or disable cookies </a:t>
            </a:r>
            <a:br>
              <a:rPr lang="en-US" dirty="0"/>
            </a:br>
            <a:r>
              <a:rPr lang="en-US" dirty="0"/>
              <a:t>for Google Chrome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820473"/>
              </p:ext>
            </p:extLst>
          </p:nvPr>
        </p:nvGraphicFramePr>
        <p:xfrm>
          <a:off x="914400" y="1371600"/>
          <a:ext cx="7301323" cy="1866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Document" r:id="rId3" imgW="7301323" imgH="1866942" progId="Word.Document.12">
                  <p:embed/>
                </p:oleObj>
              </mc:Choice>
              <mc:Fallback>
                <p:oleObj name="Document" r:id="rId3" imgW="7301323" imgH="18669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1866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98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How to enable or disable cookies </a:t>
            </a:r>
            <a:br>
              <a:rPr lang="en-US" dirty="0"/>
            </a:br>
            <a:r>
              <a:rPr lang="en-US" dirty="0"/>
              <a:t>for Mozilla Firefox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802627"/>
              </p:ext>
            </p:extLst>
          </p:nvPr>
        </p:nvGraphicFramePr>
        <p:xfrm>
          <a:off x="914400" y="1371600"/>
          <a:ext cx="7301323" cy="1866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Document" r:id="rId3" imgW="7301323" imgH="1866942" progId="Word.Document.12">
                  <p:embed/>
                </p:oleObj>
              </mc:Choice>
              <mc:Fallback>
                <p:oleObj name="Document" r:id="rId3" imgW="7301323" imgH="18669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1866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788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Two URLs with query strings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99825"/>
              </p:ext>
            </p:extLst>
          </p:nvPr>
        </p:nvGraphicFramePr>
        <p:xfrm>
          <a:off x="914400" y="1143000"/>
          <a:ext cx="7301323" cy="612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Document" r:id="rId3" imgW="7301323" imgH="612832" progId="Word.Document.12">
                  <p:embed/>
                </p:oleObj>
              </mc:Choice>
              <mc:Fallback>
                <p:oleObj name="Document" r:id="rId3" imgW="7301323" imgH="6128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612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5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hyperlink with a URL </a:t>
            </a:r>
            <a:br>
              <a:rPr lang="en-US" dirty="0"/>
            </a:br>
            <a:r>
              <a:rPr lang="en-US" dirty="0"/>
              <a:t>that includes a query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509790"/>
              </p:ext>
            </p:extLst>
          </p:nvPr>
        </p:nvGraphicFramePr>
        <p:xfrm>
          <a:off x="914400" y="1295400"/>
          <a:ext cx="7301323" cy="2195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Document" r:id="rId3" imgW="7301323" imgH="2195322" progId="Word.Document.12">
                  <p:embed/>
                </p:oleObj>
              </mc:Choice>
              <mc:Fallback>
                <p:oleObj name="Document" r:id="rId3" imgW="7301323" imgH="21953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2195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459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Statements that retrieve the values </a:t>
            </a:r>
            <a:br>
              <a:rPr lang="en-US" dirty="0"/>
            </a:br>
            <a:r>
              <a:rPr lang="en-US" dirty="0"/>
              <a:t>of the query string attributes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152152"/>
              </p:ext>
            </p:extLst>
          </p:nvPr>
        </p:nvGraphicFramePr>
        <p:xfrm>
          <a:off x="914400" y="1371600"/>
          <a:ext cx="7301323" cy="536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Document" r:id="rId3" imgW="7301323" imgH="536498" progId="Word.Document.12">
                  <p:embed/>
                </p:oleObj>
              </mc:Choice>
              <mc:Fallback>
                <p:oleObj name="Document" r:id="rId3" imgW="7301323" imgH="5364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536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965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Code that uses a URL with a query string </a:t>
            </a:r>
            <a:br>
              <a:rPr lang="en-US" dirty="0"/>
            </a:br>
            <a:r>
              <a:rPr lang="en-US" dirty="0"/>
              <a:t>in a Redirect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919817"/>
              </p:ext>
            </p:extLst>
          </p:nvPr>
        </p:nvGraphicFramePr>
        <p:xfrm>
          <a:off x="914400" y="1371600"/>
          <a:ext cx="73009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Document" r:id="rId3" imgW="7301323" imgH="498691" progId="Word.Document.12">
                  <p:embed/>
                </p:oleObj>
              </mc:Choice>
              <mc:Fallback>
                <p:oleObj name="Document" r:id="rId3" imgW="7301323" imgH="4986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0912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11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View state concepts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51340"/>
              </p:ext>
            </p:extLst>
          </p:nvPr>
        </p:nvGraphicFramePr>
        <p:xfrm>
          <a:off x="914400" y="1143000"/>
          <a:ext cx="7301323" cy="194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3" imgW="7301323" imgH="1941836" progId="Word.Document.12">
                  <p:embed/>
                </p:oleObj>
              </mc:Choice>
              <mc:Fallback>
                <p:oleObj name="Document" r:id="rId3" imgW="7301323" imgH="1941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941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0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An SEO-friendly URL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25622"/>
              </p:ext>
            </p:extLst>
          </p:nvPr>
        </p:nvGraphicFramePr>
        <p:xfrm>
          <a:off x="914400" y="1217584"/>
          <a:ext cx="7301323" cy="306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Document" r:id="rId3" imgW="7301323" imgH="306416" progId="Word.Document.12">
                  <p:embed/>
                </p:oleObj>
              </mc:Choice>
              <mc:Fallback>
                <p:oleObj name="Document" r:id="rId3" imgW="7301323" imgH="3064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7584"/>
                        <a:ext cx="7301323" cy="306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60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An Order page that uses a cookie </a:t>
            </a:r>
            <a:br>
              <a:rPr lang="en-US" dirty="0"/>
            </a:br>
            <a:r>
              <a:rPr lang="en-US" dirty="0"/>
              <a:t>and application state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95" y="1371600"/>
            <a:ext cx="5882005" cy="44704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93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CheckOut</a:t>
            </a:r>
            <a:r>
              <a:rPr lang="en-US" dirty="0"/>
              <a:t>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15" y="1219200"/>
            <a:ext cx="6250072" cy="34290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31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welcome message </a:t>
            </a:r>
            <a:br>
              <a:rPr lang="en-US" dirty="0"/>
            </a:br>
            <a:r>
              <a:rPr lang="en-US" dirty="0"/>
              <a:t>and the footer on the Order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316217"/>
              </p:ext>
            </p:extLst>
          </p:nvPr>
        </p:nvGraphicFramePr>
        <p:xfrm>
          <a:off x="914400" y="1371600"/>
          <a:ext cx="7289800" cy="418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Document" r:id="rId3" imgW="7285535" imgH="4196208" progId="Word.Document.12">
                  <p:embed/>
                </p:oleObj>
              </mc:Choice>
              <mc:Fallback>
                <p:oleObj name="Document" r:id="rId3" imgW="7285535" imgH="41962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289800" cy="418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97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critical C# code for the Order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820771"/>
              </p:ext>
            </p:extLst>
          </p:nvPr>
        </p:nvGraphicFramePr>
        <p:xfrm>
          <a:off x="914400" y="1065213"/>
          <a:ext cx="7224713" cy="501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Document" r:id="rId3" imgW="7285535" imgH="5066488" progId="Word.Document.12">
                  <p:embed/>
                </p:oleObj>
              </mc:Choice>
              <mc:Fallback>
                <p:oleObj name="Document" r:id="rId3" imgW="7285535" imgH="50664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5213"/>
                        <a:ext cx="7224713" cy="501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45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critical C# code for the Order page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61755"/>
              </p:ext>
            </p:extLst>
          </p:nvPr>
        </p:nvGraphicFramePr>
        <p:xfrm>
          <a:off x="914400" y="1143000"/>
          <a:ext cx="7301323" cy="4604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Document" r:id="rId3" imgW="7301323" imgH="4604523" progId="Word.Document.12">
                  <p:embed/>
                </p:oleObj>
              </mc:Choice>
              <mc:Fallback>
                <p:oleObj name="Document" r:id="rId3" imgW="7301323" imgH="46045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604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251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critical C# code for the Check Out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199343"/>
              </p:ext>
            </p:extLst>
          </p:nvPr>
        </p:nvGraphicFramePr>
        <p:xfrm>
          <a:off x="914400" y="1143000"/>
          <a:ext cx="7301323" cy="4604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name="Document" r:id="rId3" imgW="7301323" imgH="4604523" progId="Word.Document.12">
                  <p:embed/>
                </p:oleObj>
              </mc:Choice>
              <mc:Fallback>
                <p:oleObj name="Document" r:id="rId3" imgW="7301323" imgH="46045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604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946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Extra 8-1	Use session state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to </a:t>
            </a:r>
            <a:r>
              <a:rPr lang="en-US" dirty="0"/>
              <a:t>store reservation data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52" y="1295400"/>
            <a:ext cx="4386148" cy="46482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34722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599"/>
            <a:ext cx="8610600" cy="400110"/>
          </a:xfrm>
        </p:spPr>
        <p:txBody>
          <a:bodyPr/>
          <a:lstStyle/>
          <a:p>
            <a:r>
              <a:rPr lang="en-US" dirty="0"/>
              <a:t>Extra 8-2	Use cookies to store </a:t>
            </a:r>
            <a:r>
              <a:rPr lang="en-US" dirty="0" smtClean="0"/>
              <a:t>user</a:t>
            </a:r>
            <a:r>
              <a:rPr lang="en-US" dirty="0"/>
              <a:t> </a:t>
            </a:r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14779"/>
            <a:ext cx="3581400" cy="4842288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867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Two cases when you may want </a:t>
            </a:r>
            <a:br>
              <a:rPr lang="en-US" dirty="0"/>
            </a:br>
            <a:r>
              <a:rPr lang="en-US" dirty="0"/>
              <a:t>to disable view state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19522"/>
              </p:ext>
            </p:extLst>
          </p:nvPr>
        </p:nvGraphicFramePr>
        <p:xfrm>
          <a:off x="914400" y="1334764"/>
          <a:ext cx="7301323" cy="194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Document" r:id="rId3" imgW="7301323" imgH="1941836" progId="Word.Document.12">
                  <p:embed/>
                </p:oleObj>
              </mc:Choice>
              <mc:Fallback>
                <p:oleObj name="Document" r:id="rId3" imgW="7301323" imgH="1941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34764"/>
                        <a:ext cx="7301323" cy="1941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29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disable view state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643251"/>
              </p:ext>
            </p:extLst>
          </p:nvPr>
        </p:nvGraphicFramePr>
        <p:xfrm>
          <a:off x="914400" y="1075123"/>
          <a:ext cx="7301323" cy="3039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Document" r:id="rId3" imgW="7301323" imgH="3039677" progId="Word.Document.12">
                  <p:embed/>
                </p:oleObj>
              </mc:Choice>
              <mc:Fallback>
                <p:oleObj name="Document" r:id="rId3" imgW="7301323" imgH="3039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75123"/>
                        <a:ext cx="7301323" cy="3039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698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enable view state for selected controls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04214"/>
              </p:ext>
            </p:extLst>
          </p:nvPr>
        </p:nvGraphicFramePr>
        <p:xfrm>
          <a:off x="914400" y="1143000"/>
          <a:ext cx="7301323" cy="2036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Document" r:id="rId3" imgW="7301323" imgH="2036173" progId="Word.Document.12">
                  <p:embed/>
                </p:oleObj>
              </mc:Choice>
              <mc:Fallback>
                <p:oleObj name="Document" r:id="rId3" imgW="7301323" imgH="20361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036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515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How to determine the size of view state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a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59662"/>
              </p:ext>
            </p:extLst>
          </p:nvPr>
        </p:nvGraphicFramePr>
        <p:xfrm>
          <a:off x="914400" y="1295400"/>
          <a:ext cx="7301323" cy="16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Document" r:id="rId3" imgW="7301323" imgH="1649462" progId="Word.Document.12">
                  <p:embed/>
                </p:oleObj>
              </mc:Choice>
              <mc:Fallback>
                <p:oleObj name="Document" r:id="rId3" imgW="7301323" imgH="1649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16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28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1540</Words>
  <Application>Microsoft Office PowerPoint</Application>
  <PresentationFormat>On-screen Show (4:3)</PresentationFormat>
  <Paragraphs>290</Paragraphs>
  <Slides>58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Master slides_with_titles</vt:lpstr>
      <vt:lpstr>Document</vt:lpstr>
      <vt:lpstr>Chapter 8</vt:lpstr>
      <vt:lpstr>Objectives</vt:lpstr>
      <vt:lpstr>Objectives (cont.)</vt:lpstr>
      <vt:lpstr>View state concepts</vt:lpstr>
      <vt:lpstr>View state concepts (cont.)</vt:lpstr>
      <vt:lpstr>Two cases when you may want  to disable view state</vt:lpstr>
      <vt:lpstr>How to disable view state</vt:lpstr>
      <vt:lpstr>How to enable view state for selected controls</vt:lpstr>
      <vt:lpstr>How to determine the size of view state  for a page</vt:lpstr>
      <vt:lpstr>Common indexer of the StateBag class</vt:lpstr>
      <vt:lpstr>A statement that adds or updates  a view state item</vt:lpstr>
      <vt:lpstr>A statement that retrieves the value  of a view state item</vt:lpstr>
      <vt:lpstr>Common indexer of the HttpSessionState class</vt:lpstr>
      <vt:lpstr>A statement that adds or updates  a session state item</vt:lpstr>
      <vt:lpstr>The page events that can be used  to get and save session state data</vt:lpstr>
      <vt:lpstr>A Load event handler that gets  the session state object named cart</vt:lpstr>
      <vt:lpstr>A Click event handler  that updates the cart object</vt:lpstr>
      <vt:lpstr>A PreRender event handler  that updates a value in the cart object</vt:lpstr>
      <vt:lpstr>Four modes for storing session state data</vt:lpstr>
      <vt:lpstr>Two options for tracking session IDs</vt:lpstr>
      <vt:lpstr>Attributes of the session state element  in the Web.config file</vt:lpstr>
      <vt:lpstr>A sessionState element in the Web.config file  that uses in-process mode</vt:lpstr>
      <vt:lpstr>Application concepts</vt:lpstr>
      <vt:lpstr>Cache concepts</vt:lpstr>
      <vt:lpstr>Application state concepts</vt:lpstr>
      <vt:lpstr>Common indexer of the HttpApplicationState  and Cache classes</vt:lpstr>
      <vt:lpstr>The Insert method of the Cache class</vt:lpstr>
      <vt:lpstr>Common methods  of the HttpApplicationState class</vt:lpstr>
      <vt:lpstr>Two statements that add items  to application state and cache</vt:lpstr>
      <vt:lpstr>Two statements that retrieve an item  from a non-page class</vt:lpstr>
      <vt:lpstr>A statement that adds an item to cache  with an absolute expiration time</vt:lpstr>
      <vt:lpstr>Four common application events</vt:lpstr>
      <vt:lpstr>A Global.asax file that creates an object  in application state</vt:lpstr>
      <vt:lpstr>A Global.asax file (cont.)</vt:lpstr>
      <vt:lpstr>Examples of cookies</vt:lpstr>
      <vt:lpstr>Two ways to create a cookie</vt:lpstr>
      <vt:lpstr>Code that creates a session cookie</vt:lpstr>
      <vt:lpstr>The HttpCookieCollection class</vt:lpstr>
      <vt:lpstr>A method that creates a new cookie  and adds it to the HttpResponse object</vt:lpstr>
      <vt:lpstr>A method that retrieves the value of a cookie from the HttpRequest object</vt:lpstr>
      <vt:lpstr>A method that deletes a persistent cookie</vt:lpstr>
      <vt:lpstr>An IE dialog box with disabled cookies</vt:lpstr>
      <vt:lpstr>How to enable or disable cookies  for Internet Explorer</vt:lpstr>
      <vt:lpstr>How to enable or disable cookies  for Google Chrome</vt:lpstr>
      <vt:lpstr>How to enable or disable cookies  for Mozilla Firefox</vt:lpstr>
      <vt:lpstr>Two URLs with query strings</vt:lpstr>
      <vt:lpstr>A hyperlink with a URL  that includes a query string</vt:lpstr>
      <vt:lpstr>Statements that retrieve the values  of the query string attributes</vt:lpstr>
      <vt:lpstr>Code that uses a URL with a query string  in a Redirect method</vt:lpstr>
      <vt:lpstr>An SEO-friendly URL</vt:lpstr>
      <vt:lpstr>An Order page that uses a cookie  and application state</vt:lpstr>
      <vt:lpstr>The CheckOut page</vt:lpstr>
      <vt:lpstr>The aspx code for the welcome message  and the footer on the Order page</vt:lpstr>
      <vt:lpstr>The critical C# code for the Order page</vt:lpstr>
      <vt:lpstr>The critical C# code for the Order page (cont.)</vt:lpstr>
      <vt:lpstr>The critical C# code for the Check Out page</vt:lpstr>
      <vt:lpstr>Extra 8-1 Use session state    to store reservation data</vt:lpstr>
      <vt:lpstr>Extra 8-2 Use cookies to store user information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13</cp:revision>
  <cp:lastPrinted>2016-01-14T23:03:16Z</cp:lastPrinted>
  <dcterms:created xsi:type="dcterms:W3CDTF">2016-01-14T22:50:19Z</dcterms:created>
  <dcterms:modified xsi:type="dcterms:W3CDTF">2016-07-26T22:30:00Z</dcterms:modified>
</cp:coreProperties>
</file>