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5"/>
  </p:notesMasterIdLst>
  <p:handoutMasterIdLst>
    <p:handoutMasterId r:id="rId66"/>
  </p:handoutMasterIdLst>
  <p:sldIdLst>
    <p:sldId id="327" r:id="rId2"/>
    <p:sldId id="326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364" r:id="rId40"/>
    <p:sldId id="365" r:id="rId41"/>
    <p:sldId id="366" r:id="rId42"/>
    <p:sldId id="367" r:id="rId43"/>
    <p:sldId id="368" r:id="rId44"/>
    <p:sldId id="369" r:id="rId45"/>
    <p:sldId id="370" r:id="rId46"/>
    <p:sldId id="371" r:id="rId47"/>
    <p:sldId id="372" r:id="rId48"/>
    <p:sldId id="373" r:id="rId49"/>
    <p:sldId id="374" r:id="rId50"/>
    <p:sldId id="375" r:id="rId51"/>
    <p:sldId id="376" r:id="rId52"/>
    <p:sldId id="377" r:id="rId53"/>
    <p:sldId id="378" r:id="rId54"/>
    <p:sldId id="379" r:id="rId55"/>
    <p:sldId id="380" r:id="rId56"/>
    <p:sldId id="381" r:id="rId57"/>
    <p:sldId id="382" r:id="rId58"/>
    <p:sldId id="383" r:id="rId59"/>
    <p:sldId id="384" r:id="rId60"/>
    <p:sldId id="385" r:id="rId61"/>
    <p:sldId id="386" r:id="rId62"/>
    <p:sldId id="387" r:id="rId63"/>
    <p:sldId id="388" r:id="rId6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84" d="100"/>
          <a:sy n="84" d="100"/>
        </p:scale>
        <p:origin x="-78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7/26/2016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4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5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6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7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8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9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20.docx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1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2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3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4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5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6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7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8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9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30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31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2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3.docx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4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5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6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7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4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8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39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40.docx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41.docx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42.docx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43.docx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44.docx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45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5.docx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51.emf"/><Relationship Id="rId4" Type="http://schemas.openxmlformats.org/officeDocument/2006/relationships/package" Target="../embeddings/Microsoft_Word_Document46.docx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47.docx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53.emf"/><Relationship Id="rId4" Type="http://schemas.openxmlformats.org/officeDocument/2006/relationships/package" Target="../embeddings/Microsoft_Word_Document48.docx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Document49.docx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55.emf"/><Relationship Id="rId4" Type="http://schemas.openxmlformats.org/officeDocument/2006/relationships/package" Target="../embeddings/Microsoft_Word_Document50.docx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56.emf"/><Relationship Id="rId4" Type="http://schemas.openxmlformats.org/officeDocument/2006/relationships/package" Target="../embeddings/Microsoft_Word_Document51.docx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57.emf"/><Relationship Id="rId4" Type="http://schemas.openxmlformats.org/officeDocument/2006/relationships/package" Target="../embeddings/Microsoft_Word_Document52.docx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58.emf"/><Relationship Id="rId4" Type="http://schemas.openxmlformats.org/officeDocument/2006/relationships/package" Target="../embeddings/Microsoft_Word_Document53.docx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59.emf"/><Relationship Id="rId4" Type="http://schemas.openxmlformats.org/officeDocument/2006/relationships/package" Target="../embeddings/Microsoft_Word_Document54.docx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60.emf"/><Relationship Id="rId4" Type="http://schemas.openxmlformats.org/officeDocument/2006/relationships/package" Target="../embeddings/Microsoft_Word_Document5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6.docx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61.emf"/><Relationship Id="rId4" Type="http://schemas.openxmlformats.org/officeDocument/2006/relationships/package" Target="../embeddings/Microsoft_Word_Document56.docx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65.emf"/><Relationship Id="rId4" Type="http://schemas.openxmlformats.org/officeDocument/2006/relationships/package" Target="../embeddings/Microsoft_Word_Document57.docx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6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962995"/>
              </p:ext>
            </p:extLst>
          </p:nvPr>
        </p:nvGraphicFramePr>
        <p:xfrm>
          <a:off x="914400" y="16002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4" imgW="7301323" imgH="1783407" progId="Word.Document.12">
                  <p:embed/>
                </p:oleObj>
              </mc:Choice>
              <mc:Fallback>
                <p:oleObj name="Document" r:id="rId4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350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 method that gets data from controls </a:t>
            </a:r>
            <a:br>
              <a:rPr lang="en-US" dirty="0"/>
            </a:br>
            <a:r>
              <a:rPr lang="en-US" dirty="0"/>
              <a:t>and puts them into a Customer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567509"/>
              </p:ext>
            </p:extLst>
          </p:nvPr>
        </p:nvGraphicFramePr>
        <p:xfrm>
          <a:off x="914400" y="1371600"/>
          <a:ext cx="7301323" cy="230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Document" r:id="rId4" imgW="7301323" imgH="2302262" progId="Word.Document.12">
                  <p:embed/>
                </p:oleObj>
              </mc:Choice>
              <mc:Fallback>
                <p:oleObj name="Document" r:id="rId4" imgW="7301323" imgH="23022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230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477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form properties for setting the focus </a:t>
            </a:r>
            <a:br>
              <a:rPr lang="en-US" dirty="0"/>
            </a:br>
            <a:r>
              <a:rPr lang="en-US" dirty="0"/>
              <a:t>and default button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41958"/>
              </p:ext>
            </p:extLst>
          </p:nvPr>
        </p:nvGraphicFramePr>
        <p:xfrm>
          <a:off x="914400" y="1371600"/>
          <a:ext cx="730091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Document" r:id="rId4" imgW="7301323" imgH="746417" progId="Word.Document.12">
                  <p:embed/>
                </p:oleObj>
              </mc:Choice>
              <mc:Fallback>
                <p:oleObj name="Document" r:id="rId4" imgW="7301323" imgH="7464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0912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387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The control properties for setting the tab order and access keys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199928"/>
              </p:ext>
            </p:extLst>
          </p:nvPr>
        </p:nvGraphicFramePr>
        <p:xfrm>
          <a:off x="914400" y="1371600"/>
          <a:ext cx="7301323" cy="1574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ocument" r:id="rId4" imgW="7301323" imgH="1574928" progId="Word.Document.12">
                  <p:embed/>
                </p:oleObj>
              </mc:Choice>
              <mc:Fallback>
                <p:oleObj name="Document" r:id="rId4" imgW="7301323" imgH="15749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1574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560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a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525067"/>
              </p:ext>
            </p:extLst>
          </p:nvPr>
        </p:nvGraphicFramePr>
        <p:xfrm>
          <a:off x="914400" y="1143000"/>
          <a:ext cx="7301323" cy="3223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Document" r:id="rId4" imgW="7301323" imgH="3223310" progId="Word.Document.12">
                  <p:embed/>
                </p:oleObj>
              </mc:Choice>
              <mc:Fallback>
                <p:oleObj name="Document" r:id="rId4" imgW="7301323" imgH="32233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223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38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label properties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428085"/>
              </p:ext>
            </p:extLst>
          </p:nvPr>
        </p:nvGraphicFramePr>
        <p:xfrm>
          <a:off x="914400" y="1143000"/>
          <a:ext cx="7301323" cy="1210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Document" r:id="rId4" imgW="7301323" imgH="1210542" progId="Word.Document.12">
                  <p:embed/>
                </p:oleObj>
              </mc:Choice>
              <mc:Fallback>
                <p:oleObj name="Document" r:id="rId4" imgW="7301323" imgH="12105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2105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809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text box properties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068809"/>
              </p:ext>
            </p:extLst>
          </p:nvPr>
        </p:nvGraphicFramePr>
        <p:xfrm>
          <a:off x="914400" y="1143000"/>
          <a:ext cx="7300912" cy="256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Document" r:id="rId4" imgW="7301323" imgH="2567630" progId="Word.Document.12">
                  <p:embed/>
                </p:oleObj>
              </mc:Choice>
              <mc:Fallback>
                <p:oleObj name="Document" r:id="rId4" imgW="7301323" imgH="25676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566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682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491"/>
            <a:ext cx="7543800" cy="1200329"/>
          </a:xfrm>
        </p:spPr>
        <p:txBody>
          <a:bodyPr/>
          <a:lstStyle/>
          <a:p>
            <a:r>
              <a:rPr lang="en-US" dirty="0" err="1"/>
              <a:t>TextMode</a:t>
            </a:r>
            <a:r>
              <a:rPr lang="en-US" dirty="0"/>
              <a:t> values for the HTML5 type attributes </a:t>
            </a:r>
            <a:br>
              <a:rPr lang="en-US" dirty="0"/>
            </a:br>
            <a:r>
              <a:rPr lang="en-US" dirty="0"/>
              <a:t>for input elements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657338"/>
              </p:ext>
            </p:extLst>
          </p:nvPr>
        </p:nvGraphicFramePr>
        <p:xfrm>
          <a:off x="914400" y="1352550"/>
          <a:ext cx="7300912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Document" r:id="rId4" imgW="7301323" imgH="3296404" progId="Word.Document.12">
                  <p:embed/>
                </p:oleObj>
              </mc:Choice>
              <mc:Fallback>
                <p:oleObj name="Document" r:id="rId4" imgW="7301323" imgH="32964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52550"/>
                        <a:ext cx="7300912" cy="329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059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for a label and a multiline text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645645"/>
              </p:ext>
            </p:extLst>
          </p:nvPr>
        </p:nvGraphicFramePr>
        <p:xfrm>
          <a:off x="914400" y="1143000"/>
          <a:ext cx="7301323" cy="245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Document" r:id="rId4" imgW="7301323" imgH="2459250" progId="Word.Document.12">
                  <p:embed/>
                </p:oleObj>
              </mc:Choice>
              <mc:Fallback>
                <p:oleObj name="Document" r:id="rId4" imgW="7301323" imgH="24592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45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21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20000" cy="800219"/>
          </a:xfrm>
        </p:spPr>
        <p:txBody>
          <a:bodyPr/>
          <a:lstStyle/>
          <a:p>
            <a:r>
              <a:rPr lang="en-US" dirty="0"/>
              <a:t>Common check box and radio button properties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338550"/>
              </p:ext>
            </p:extLst>
          </p:nvPr>
        </p:nvGraphicFramePr>
        <p:xfrm>
          <a:off x="914400" y="1143000"/>
          <a:ext cx="7300912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Document" r:id="rId4" imgW="7301323" imgH="1111524" progId="Word.Document.12">
                  <p:embed/>
                </p:oleObj>
              </mc:Choice>
              <mc:Fallback>
                <p:oleObj name="Document" r:id="rId4" imgW="7301323" imgH="11115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111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46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three check boxes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27109"/>
              </p:ext>
            </p:extLst>
          </p:nvPr>
        </p:nvGraphicFramePr>
        <p:xfrm>
          <a:off x="914400" y="1112394"/>
          <a:ext cx="7301323" cy="3307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Document" r:id="rId4" imgW="7301323" imgH="3307206" progId="Word.Document.12">
                  <p:embed/>
                </p:oleObj>
              </mc:Choice>
              <mc:Fallback>
                <p:oleObj name="Document" r:id="rId4" imgW="7301323" imgH="33072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12394"/>
                        <a:ext cx="7301323" cy="3307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861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103597"/>
              </p:ext>
            </p:extLst>
          </p:nvPr>
        </p:nvGraphicFramePr>
        <p:xfrm>
          <a:off x="914400" y="1066800"/>
          <a:ext cx="7300912" cy="535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4" imgW="7301323" imgH="5354180" progId="Word.Document.12">
                  <p:embed/>
                </p:oleObj>
              </mc:Choice>
              <mc:Fallback>
                <p:oleObj name="Document" r:id="rId4" imgW="7301323" imgH="53541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535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58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two radio buttons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843693"/>
              </p:ext>
            </p:extLst>
          </p:nvPr>
        </p:nvGraphicFramePr>
        <p:xfrm>
          <a:off x="914400" y="1066800"/>
          <a:ext cx="7301323" cy="4772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Document" r:id="rId4" imgW="7301323" imgH="4772674" progId="Word.Document.12">
                  <p:embed/>
                </p:oleObj>
              </mc:Choice>
              <mc:Fallback>
                <p:oleObj name="Document" r:id="rId4" imgW="7301323" imgH="47726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772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117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The check boxes and radio buttons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a browser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799"/>
            <a:ext cx="6934200" cy="905195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79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image properties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68996"/>
              </p:ext>
            </p:extLst>
          </p:nvPr>
        </p:nvGraphicFramePr>
        <p:xfrm>
          <a:off x="914400" y="1066800"/>
          <a:ext cx="7301323" cy="3885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Document" r:id="rId4" imgW="7301323" imgH="3885832" progId="Word.Document.12">
                  <p:embed/>
                </p:oleObj>
              </mc:Choice>
              <mc:Fallback>
                <p:oleObj name="Document" r:id="rId4" imgW="7301323" imgH="38858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885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2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hyperlink properties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501299"/>
              </p:ext>
            </p:extLst>
          </p:nvPr>
        </p:nvGraphicFramePr>
        <p:xfrm>
          <a:off x="914400" y="1066800"/>
          <a:ext cx="7289800" cy="389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Document" r:id="rId4" imgW="7301323" imgH="3912837" progId="Word.Document.12">
                  <p:embed/>
                </p:oleObj>
              </mc:Choice>
              <mc:Fallback>
                <p:oleObj name="Document" r:id="rId4" imgW="7301323" imgH="39128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289800" cy="389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03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property of the file upload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398948"/>
              </p:ext>
            </p:extLst>
          </p:nvPr>
        </p:nvGraphicFramePr>
        <p:xfrm>
          <a:off x="838200" y="1143000"/>
          <a:ext cx="7300912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Document" r:id="rId4" imgW="7301323" imgH="2921575" progId="Word.Document.12">
                  <p:embed/>
                </p:oleObj>
              </mc:Choice>
              <mc:Fallback>
                <p:oleObj name="Document" r:id="rId4" imgW="7301323" imgH="29215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143000"/>
                        <a:ext cx="7300912" cy="292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035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 label, file upload control, and button control </a:t>
            </a:r>
            <a:br>
              <a:rPr lang="en-US" dirty="0"/>
            </a:br>
            <a:r>
              <a:rPr lang="en-US" dirty="0"/>
              <a:t>in a browser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746679"/>
              </p:ext>
            </p:extLst>
          </p:nvPr>
        </p:nvGraphicFramePr>
        <p:xfrm>
          <a:off x="914400" y="1295400"/>
          <a:ext cx="7289800" cy="261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Document" r:id="rId4" imgW="7301323" imgH="2622720" progId="Word.Document.12">
                  <p:embed/>
                </p:oleObj>
              </mc:Choice>
              <mc:Fallback>
                <p:oleObj name="Document" r:id="rId4" imgW="7301323" imgH="26227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289800" cy="2611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12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Click event handler for the button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123581"/>
              </p:ext>
            </p:extLst>
          </p:nvPr>
        </p:nvGraphicFramePr>
        <p:xfrm>
          <a:off x="914400" y="1143000"/>
          <a:ext cx="7301323" cy="4143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Document" r:id="rId4" imgW="7301323" imgH="4143999" progId="Word.Document.12">
                  <p:embed/>
                </p:oleObj>
              </mc:Choice>
              <mc:Fallback>
                <p:oleObj name="Document" r:id="rId4" imgW="7301323" imgH="41439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143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214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Common properties for Button, </a:t>
            </a:r>
            <a:r>
              <a:rPr lang="en-US" dirty="0" err="1"/>
              <a:t>LinkButton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ImageButton</a:t>
            </a:r>
            <a:r>
              <a:rPr lang="en-US" dirty="0"/>
              <a:t> controls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531636"/>
              </p:ext>
            </p:extLst>
          </p:nvPr>
        </p:nvGraphicFramePr>
        <p:xfrm>
          <a:off x="914400" y="1371600"/>
          <a:ext cx="7300912" cy="256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Document" r:id="rId4" imgW="7301323" imgH="2567630" progId="Word.Document.12">
                  <p:embed/>
                </p:oleObj>
              </mc:Choice>
              <mc:Fallback>
                <p:oleObj name="Document" r:id="rId4" imgW="7301323" imgH="25676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0912" cy="2566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471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Button, </a:t>
            </a:r>
            <a:r>
              <a:rPr lang="en-US" dirty="0" err="1"/>
              <a:t>LinkButton</a:t>
            </a:r>
            <a:r>
              <a:rPr lang="en-US" dirty="0"/>
              <a:t>, and </a:t>
            </a:r>
            <a:r>
              <a:rPr lang="en-US" dirty="0" err="1"/>
              <a:t>ImageButton</a:t>
            </a:r>
            <a:r>
              <a:rPr lang="en-US" dirty="0"/>
              <a:t> controls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289704"/>
              </p:ext>
            </p:extLst>
          </p:nvPr>
        </p:nvGraphicFramePr>
        <p:xfrm>
          <a:off x="914400" y="1143000"/>
          <a:ext cx="7289800" cy="376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Document" r:id="rId4" imgW="7301323" imgH="3756208" progId="Word.Document.12">
                  <p:embed/>
                </p:oleObj>
              </mc:Choice>
              <mc:Fallback>
                <p:oleObj name="Document" r:id="rId4" imgW="7301323" imgH="37562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89800" cy="376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564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An event handler for the Click event </a:t>
            </a:r>
            <a:br>
              <a:rPr lang="en-US" dirty="0"/>
            </a:br>
            <a:r>
              <a:rPr lang="en-US" dirty="0"/>
              <a:t>of a button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963681"/>
              </p:ext>
            </p:extLst>
          </p:nvPr>
        </p:nvGraphicFramePr>
        <p:xfrm>
          <a:off x="914400" y="1295400"/>
          <a:ext cx="7301323" cy="1151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Document" r:id="rId4" imgW="7301323" imgH="1151131" progId="Word.Document.12">
                  <p:embed/>
                </p:oleObj>
              </mc:Choice>
              <mc:Fallback>
                <p:oleObj name="Document" r:id="rId4" imgW="7301323" imgH="11511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1151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810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 smtClean="0"/>
              <a:t>Objectives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306570"/>
              </p:ext>
            </p:extLst>
          </p:nvPr>
        </p:nvGraphicFramePr>
        <p:xfrm>
          <a:off x="914400" y="1219200"/>
          <a:ext cx="7301323" cy="3186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4" imgW="7301323" imgH="3186584" progId="Word.Document.12">
                  <p:embed/>
                </p:oleObj>
              </mc:Choice>
              <mc:Fallback>
                <p:oleObj name="Document" r:id="rId4" imgW="7301323" imgH="31865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1323" cy="3186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890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Properties of the </a:t>
            </a:r>
            <a:r>
              <a:rPr lang="en-US" dirty="0" err="1"/>
              <a:t>CommandEventArgs</a:t>
            </a:r>
            <a:r>
              <a:rPr lang="en-US" dirty="0"/>
              <a:t> class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857283"/>
              </p:ext>
            </p:extLst>
          </p:nvPr>
        </p:nvGraphicFramePr>
        <p:xfrm>
          <a:off x="914400" y="1143000"/>
          <a:ext cx="730091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Document" r:id="rId4" imgW="7301323" imgH="746417" progId="Word.Document.12">
                  <p:embed/>
                </p:oleObj>
              </mc:Choice>
              <mc:Fallback>
                <p:oleObj name="Document" r:id="rId4" imgW="7301323" imgH="7464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602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Four buttons in a browser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731447"/>
              </p:ext>
            </p:extLst>
          </p:nvPr>
        </p:nvGraphicFramePr>
        <p:xfrm>
          <a:off x="914400" y="1095375"/>
          <a:ext cx="7289800" cy="439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Document" r:id="rId4" imgW="7301323" imgH="4407207" progId="Word.Document.12">
                  <p:embed/>
                </p:oleObj>
              </mc:Choice>
              <mc:Fallback>
                <p:oleObj name="Document" r:id="rId4" imgW="7301323" imgH="44072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95375"/>
                        <a:ext cx="7289800" cy="439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01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An event handler for the Command events </a:t>
            </a:r>
            <a:br>
              <a:rPr lang="en-US" dirty="0"/>
            </a:br>
            <a:r>
              <a:rPr lang="en-US" dirty="0"/>
              <a:t>of the buttons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609770"/>
              </p:ext>
            </p:extLst>
          </p:nvPr>
        </p:nvGraphicFramePr>
        <p:xfrm>
          <a:off x="914400" y="1371600"/>
          <a:ext cx="7301323" cy="4143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Document" r:id="rId4" imgW="7301323" imgH="4143999" progId="Word.Document.12">
                  <p:embed/>
                </p:oleObj>
              </mc:Choice>
              <mc:Fallback>
                <p:oleObj name="Document" r:id="rId4" imgW="7301323" imgH="41439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4143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183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properties of list box controls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923472"/>
              </p:ext>
            </p:extLst>
          </p:nvPr>
        </p:nvGraphicFramePr>
        <p:xfrm>
          <a:off x="914400" y="1066800"/>
          <a:ext cx="7300912" cy="237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Document" r:id="rId4" imgW="7301323" imgH="2380036" progId="Word.Document.12">
                  <p:embed/>
                </p:oleObj>
              </mc:Choice>
              <mc:Fallback>
                <p:oleObj name="Document" r:id="rId4" imgW="7301323" imgH="23800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2379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824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for a list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800147"/>
              </p:ext>
            </p:extLst>
          </p:nvPr>
        </p:nvGraphicFramePr>
        <p:xfrm>
          <a:off x="914400" y="1143000"/>
          <a:ext cx="7301323" cy="184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Document" r:id="rId4" imgW="7301323" imgH="1841737" progId="Word.Document.12">
                  <p:embed/>
                </p:oleObj>
              </mc:Choice>
              <mc:Fallback>
                <p:oleObj name="Document" r:id="rId4" imgW="7301323" imgH="18417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841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53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The Collection Editor for creating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editing lists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8265" y="1346200"/>
            <a:ext cx="6185535" cy="4165600"/>
          </a:xfrm>
          <a:prstGeom prst="rect">
            <a:avLst/>
          </a:prstGeom>
          <a:noFill/>
          <a:ln>
            <a:noFill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810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properties of list controls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274894"/>
              </p:ext>
            </p:extLst>
          </p:nvPr>
        </p:nvGraphicFramePr>
        <p:xfrm>
          <a:off x="914400" y="1108075"/>
          <a:ext cx="7300912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Document" r:id="rId4" imgW="7301323" imgH="2016369" progId="Word.Document.12">
                  <p:embed/>
                </p:oleObj>
              </mc:Choice>
              <mc:Fallback>
                <p:oleObj name="Document" r:id="rId4" imgW="7301323" imgH="20163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08075"/>
                        <a:ext cx="7300912" cy="201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550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a drop-down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323356"/>
              </p:ext>
            </p:extLst>
          </p:nvPr>
        </p:nvGraphicFramePr>
        <p:xfrm>
          <a:off x="914400" y="1143000"/>
          <a:ext cx="7301323" cy="2148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Document" r:id="rId4" imgW="7301323" imgH="2148153" progId="Word.Document.12">
                  <p:embed/>
                </p:oleObj>
              </mc:Choice>
              <mc:Fallback>
                <p:oleObj name="Document" r:id="rId4" imgW="7301323" imgH="2148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148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910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Code that gets the value of the selected item </a:t>
            </a:r>
            <a:br>
              <a:rPr lang="en-US" dirty="0"/>
            </a:br>
            <a:r>
              <a:rPr lang="en-US" dirty="0"/>
              <a:t>in the drop-down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93085"/>
              </p:ext>
            </p:extLst>
          </p:nvPr>
        </p:nvGraphicFramePr>
        <p:xfrm>
          <a:off x="914400" y="1295400"/>
          <a:ext cx="7301323" cy="3503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Document" r:id="rId4" imgW="7301323" imgH="3503081" progId="Word.Document.12">
                  <p:embed/>
                </p:oleObj>
              </mc:Choice>
              <mc:Fallback>
                <p:oleObj name="Document" r:id="rId4" imgW="7301323" imgH="35030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3503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490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property of a list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53507"/>
              </p:ext>
            </p:extLst>
          </p:nvPr>
        </p:nvGraphicFramePr>
        <p:xfrm>
          <a:off x="914400" y="1065213"/>
          <a:ext cx="7245350" cy="217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Document" r:id="rId4" imgW="7301323" imgH="2194242" progId="Word.Document.12">
                  <p:embed/>
                </p:oleObj>
              </mc:Choice>
              <mc:Fallback>
                <p:oleObj name="Document" r:id="rId4" imgW="7301323" imgH="21942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5213"/>
                        <a:ext cx="7245350" cy="2170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034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server controls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57407"/>
              </p:ext>
            </p:extLst>
          </p:nvPr>
        </p:nvGraphicFramePr>
        <p:xfrm>
          <a:off x="914400" y="1152018"/>
          <a:ext cx="7301323" cy="4486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Document" r:id="rId4" imgW="7301323" imgH="4487142" progId="Word.Document.12">
                  <p:embed/>
                </p:oleObj>
              </mc:Choice>
              <mc:Fallback>
                <p:oleObj name="Document" r:id="rId4" imgW="7301323" imgH="44871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52018"/>
                        <a:ext cx="7301323" cy="4486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672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Common methods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 </a:t>
            </a:r>
            <a:r>
              <a:rPr lang="en-US" dirty="0" err="1"/>
              <a:t>ListItemCollection</a:t>
            </a:r>
            <a:r>
              <a:rPr lang="en-US" dirty="0"/>
              <a:t>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116720"/>
              </p:ext>
            </p:extLst>
          </p:nvPr>
        </p:nvGraphicFramePr>
        <p:xfrm>
          <a:off x="914400" y="1371600"/>
          <a:ext cx="7300912" cy="293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Document" r:id="rId4" imgW="7301323" imgH="2930937" progId="Word.Document.12">
                  <p:embed/>
                </p:oleObj>
              </mc:Choice>
              <mc:Fallback>
                <p:oleObj name="Document" r:id="rId4" imgW="7301323" imgH="29309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0912" cy="293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121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C# code that loads items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into </a:t>
            </a:r>
            <a:r>
              <a:rPr lang="en-US" dirty="0"/>
              <a:t>a drop-down list using strings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929297"/>
              </p:ext>
            </p:extLst>
          </p:nvPr>
        </p:nvGraphicFramePr>
        <p:xfrm>
          <a:off x="914400" y="1295400"/>
          <a:ext cx="7301323" cy="25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Document" r:id="rId4" imgW="7301323" imgH="2579512" progId="Word.Document.12">
                  <p:embed/>
                </p:oleObj>
              </mc:Choice>
              <mc:Fallback>
                <p:oleObj name="Document" r:id="rId4" imgW="7301323" imgH="25795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2579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855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Properties for formatting radio button </a:t>
            </a:r>
            <a:br>
              <a:rPr lang="en-US" dirty="0"/>
            </a:br>
            <a:r>
              <a:rPr lang="en-US" dirty="0"/>
              <a:t>and check box lists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522071"/>
              </p:ext>
            </p:extLst>
          </p:nvPr>
        </p:nvGraphicFramePr>
        <p:xfrm>
          <a:off x="914400" y="1295400"/>
          <a:ext cx="7300912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Document" r:id="rId4" imgW="7301323" imgH="1111524" progId="Word.Document.12">
                  <p:embed/>
                </p:oleObj>
              </mc:Choice>
              <mc:Fallback>
                <p:oleObj name="Document" r:id="rId4" imgW="7301323" imgH="11115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111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05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 check box list and a radio button list </a:t>
            </a:r>
            <a:br>
              <a:rPr lang="en-US" dirty="0"/>
            </a:br>
            <a:r>
              <a:rPr lang="en-US" dirty="0"/>
              <a:t>in a browser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1371600"/>
            <a:ext cx="4749800" cy="184277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27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check box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23221"/>
              </p:ext>
            </p:extLst>
          </p:nvPr>
        </p:nvGraphicFramePr>
        <p:xfrm>
          <a:off x="914400" y="1112260"/>
          <a:ext cx="7301323" cy="338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Document" r:id="rId4" imgW="7301323" imgH="3383540" progId="Word.Document.12">
                  <p:embed/>
                </p:oleObj>
              </mc:Choice>
              <mc:Fallback>
                <p:oleObj name="Document" r:id="rId4" imgW="7301323" imgH="33835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12260"/>
                        <a:ext cx="7301323" cy="3383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512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radio button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992652"/>
              </p:ext>
            </p:extLst>
          </p:nvPr>
        </p:nvGraphicFramePr>
        <p:xfrm>
          <a:off x="914400" y="1143000"/>
          <a:ext cx="7301323" cy="2232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Document" r:id="rId4" imgW="7301323" imgH="2232409" progId="Word.Document.12">
                  <p:embed/>
                </p:oleObj>
              </mc:Choice>
              <mc:Fallback>
                <p:oleObj name="Document" r:id="rId4" imgW="7301323" imgH="22324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232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29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96200" cy="80021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CheckOut</a:t>
            </a:r>
            <a:r>
              <a:rPr lang="en-US" dirty="0"/>
              <a:t> page with standard server controls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183105"/>
            <a:ext cx="3556000" cy="482092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520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form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</a:t>
            </a:r>
            <a:r>
              <a:rPr lang="en-US" dirty="0"/>
              <a:t>the </a:t>
            </a:r>
            <a:r>
              <a:rPr lang="en-US" dirty="0" err="1"/>
              <a:t>CheckOut</a:t>
            </a:r>
            <a:r>
              <a:rPr lang="en-US" dirty="0"/>
              <a:t>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275615"/>
              </p:ext>
            </p:extLst>
          </p:nvPr>
        </p:nvGraphicFramePr>
        <p:xfrm>
          <a:off x="914400" y="1342401"/>
          <a:ext cx="7301323" cy="4143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Document" r:id="rId4" imgW="7301323" imgH="4143999" progId="Word.Document.12">
                  <p:embed/>
                </p:oleObj>
              </mc:Choice>
              <mc:Fallback>
                <p:oleObj name="Document" r:id="rId4" imgW="7301323" imgH="41439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42401"/>
                        <a:ext cx="7301323" cy="4143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974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</a:t>
            </a:r>
            <a:r>
              <a:rPr lang="en-US" dirty="0" err="1"/>
              <a:t>CheckOut</a:t>
            </a:r>
            <a:r>
              <a:rPr lang="en-US" dirty="0"/>
              <a:t>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798750"/>
              </p:ext>
            </p:extLst>
          </p:nvPr>
        </p:nvGraphicFramePr>
        <p:xfrm>
          <a:off x="914400" y="1143000"/>
          <a:ext cx="7301323" cy="3453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Document" r:id="rId4" imgW="7301323" imgH="3453392" progId="Word.Document.12">
                  <p:embed/>
                </p:oleObj>
              </mc:Choice>
              <mc:Fallback>
                <p:oleObj name="Document" r:id="rId4" imgW="7301323" imgH="34533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453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558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</a:t>
            </a:r>
            <a:r>
              <a:rPr lang="en-US" dirty="0" err="1"/>
              <a:t>CheckOut</a:t>
            </a:r>
            <a:r>
              <a:rPr lang="en-US" dirty="0"/>
              <a:t>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821643"/>
              </p:ext>
            </p:extLst>
          </p:nvPr>
        </p:nvGraphicFramePr>
        <p:xfrm>
          <a:off x="914400" y="1143000"/>
          <a:ext cx="7301323" cy="3683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Document" r:id="rId4" imgW="7301323" imgH="3683835" progId="Word.Document.12">
                  <p:embed/>
                </p:oleObj>
              </mc:Choice>
              <mc:Fallback>
                <p:oleObj name="Document" r:id="rId4" imgW="7301323" imgH="36838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683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023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List server controls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071991"/>
              </p:ext>
            </p:extLst>
          </p:nvPr>
        </p:nvGraphicFramePr>
        <p:xfrm>
          <a:off x="914400" y="1143000"/>
          <a:ext cx="7301323" cy="2302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cument" r:id="rId4" imgW="7301323" imgH="2302622" progId="Word.Document.12">
                  <p:embed/>
                </p:oleObj>
              </mc:Choice>
              <mc:Fallback>
                <p:oleObj name="Document" r:id="rId4" imgW="7301323" imgH="23026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302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849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</a:t>
            </a:r>
            <a:r>
              <a:rPr lang="en-US" dirty="0" err="1"/>
              <a:t>CheckOut</a:t>
            </a:r>
            <a:r>
              <a:rPr lang="en-US" dirty="0"/>
              <a:t>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681941"/>
              </p:ext>
            </p:extLst>
          </p:nvPr>
        </p:nvGraphicFramePr>
        <p:xfrm>
          <a:off x="914400" y="1198132"/>
          <a:ext cx="7301323" cy="2992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Document" r:id="rId4" imgW="7301323" imgH="2992868" progId="Word.Document.12">
                  <p:embed/>
                </p:oleObj>
              </mc:Choice>
              <mc:Fallback>
                <p:oleObj name="Document" r:id="rId4" imgW="7301323" imgH="29928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98132"/>
                        <a:ext cx="7301323" cy="2992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665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</a:t>
            </a:r>
            <a:r>
              <a:rPr lang="en-US" dirty="0" err="1"/>
              <a:t>CheckOut</a:t>
            </a:r>
            <a:r>
              <a:rPr lang="en-US" dirty="0"/>
              <a:t> form (cont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994533"/>
              </p:ext>
            </p:extLst>
          </p:nvPr>
        </p:nvGraphicFramePr>
        <p:xfrm>
          <a:off x="914400" y="1143000"/>
          <a:ext cx="7301323" cy="2762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Document" r:id="rId4" imgW="7301323" imgH="2762786" progId="Word.Document.12">
                  <p:embed/>
                </p:oleObj>
              </mc:Choice>
              <mc:Fallback>
                <p:oleObj name="Document" r:id="rId4" imgW="7301323" imgH="27627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762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910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</a:t>
            </a:r>
            <a:r>
              <a:rPr lang="en-US" dirty="0" err="1"/>
              <a:t>CheckOut</a:t>
            </a:r>
            <a:r>
              <a:rPr lang="en-US" dirty="0"/>
              <a:t>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425893"/>
              </p:ext>
            </p:extLst>
          </p:nvPr>
        </p:nvGraphicFramePr>
        <p:xfrm>
          <a:off x="914400" y="1190001"/>
          <a:ext cx="7301323" cy="4143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Document" r:id="rId4" imgW="7301323" imgH="4143999" progId="Word.Document.12">
                  <p:embed/>
                </p:oleObj>
              </mc:Choice>
              <mc:Fallback>
                <p:oleObj name="Document" r:id="rId4" imgW="7301323" imgH="41439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90001"/>
                        <a:ext cx="7301323" cy="4143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142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</a:t>
            </a:r>
            <a:r>
              <a:rPr lang="en-US" dirty="0" err="1"/>
              <a:t>CheckOut</a:t>
            </a:r>
            <a:r>
              <a:rPr lang="en-US" dirty="0"/>
              <a:t>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97459"/>
              </p:ext>
            </p:extLst>
          </p:nvPr>
        </p:nvGraphicFramePr>
        <p:xfrm>
          <a:off x="914400" y="1143000"/>
          <a:ext cx="7301323" cy="3453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Document" r:id="rId4" imgW="7301323" imgH="3453392" progId="Word.Document.12">
                  <p:embed/>
                </p:oleObj>
              </mc:Choice>
              <mc:Fallback>
                <p:oleObj name="Document" r:id="rId4" imgW="7301323" imgH="34533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453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64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the </a:t>
            </a:r>
            <a:r>
              <a:rPr lang="en-US" dirty="0" err="1"/>
              <a:t>CheckOut</a:t>
            </a:r>
            <a:r>
              <a:rPr lang="en-US" dirty="0"/>
              <a:t>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067372"/>
              </p:ext>
            </p:extLst>
          </p:nvPr>
        </p:nvGraphicFramePr>
        <p:xfrm>
          <a:off x="914400" y="1143000"/>
          <a:ext cx="7301323" cy="4143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Document" r:id="rId4" imgW="7301323" imgH="4143999" progId="Word.Document.12">
                  <p:embed/>
                </p:oleObj>
              </mc:Choice>
              <mc:Fallback>
                <p:oleObj name="Document" r:id="rId4" imgW="7301323" imgH="41439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143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82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code-behind file for capturing the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905428"/>
              </p:ext>
            </p:extLst>
          </p:nvPr>
        </p:nvGraphicFramePr>
        <p:xfrm>
          <a:off x="914400" y="1143000"/>
          <a:ext cx="7301323" cy="4834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Document" r:id="rId4" imgW="7301323" imgH="4834965" progId="Word.Document.12">
                  <p:embed/>
                </p:oleObj>
              </mc:Choice>
              <mc:Fallback>
                <p:oleObj name="Document" r:id="rId4" imgW="7301323" imgH="48349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834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880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The code-behind file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capturing the data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004566"/>
              </p:ext>
            </p:extLst>
          </p:nvPr>
        </p:nvGraphicFramePr>
        <p:xfrm>
          <a:off x="914400" y="1371600"/>
          <a:ext cx="7301323" cy="161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name="Document" r:id="rId4" imgW="7301323" imgH="1611655" progId="Word.Document.12">
                  <p:embed/>
                </p:oleObj>
              </mc:Choice>
              <mc:Fallback>
                <p:oleObj name="Document" r:id="rId4" imgW="7301323" imgH="16116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161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102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The code-behind file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capturing the data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6136"/>
              </p:ext>
            </p:extLst>
          </p:nvPr>
        </p:nvGraphicFramePr>
        <p:xfrm>
          <a:off x="914400" y="1295400"/>
          <a:ext cx="7301323" cy="4604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name="Document" r:id="rId4" imgW="7301323" imgH="4604523" progId="Word.Document.12">
                  <p:embed/>
                </p:oleObj>
              </mc:Choice>
              <mc:Fallback>
                <p:oleObj name="Document" r:id="rId4" imgW="7301323" imgH="46045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4604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48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The code-behind file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capturing the data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761234"/>
              </p:ext>
            </p:extLst>
          </p:nvPr>
        </p:nvGraphicFramePr>
        <p:xfrm>
          <a:off x="914400" y="1295400"/>
          <a:ext cx="7301323" cy="4604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1" name="Document" r:id="rId4" imgW="7301323" imgH="4604523" progId="Word.Document.12">
                  <p:embed/>
                </p:oleObj>
              </mc:Choice>
              <mc:Fallback>
                <p:oleObj name="Document" r:id="rId4" imgW="7301323" imgH="46045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4604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912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Other standard server controls </a:t>
            </a:r>
            <a:br>
              <a:rPr lang="en-US" dirty="0"/>
            </a:br>
            <a:r>
              <a:rPr lang="en-US" dirty="0"/>
              <a:t>that you may want to use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573677"/>
              </p:ext>
            </p:extLst>
          </p:nvPr>
        </p:nvGraphicFramePr>
        <p:xfrm>
          <a:off x="914400" y="1371600"/>
          <a:ext cx="7300912" cy="256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" name="Document" r:id="rId4" imgW="7301323" imgH="2567630" progId="Word.Document.12">
                  <p:embed/>
                </p:oleObj>
              </mc:Choice>
              <mc:Fallback>
                <p:oleObj name="Document" r:id="rId4" imgW="7301323" imgH="25676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0912" cy="2566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166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When to use HTML elements </a:t>
            </a:r>
            <a:br>
              <a:rPr lang="en-US" dirty="0"/>
            </a:br>
            <a:r>
              <a:rPr lang="en-US" dirty="0"/>
              <a:t>instead of server controls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815195"/>
              </p:ext>
            </p:extLst>
          </p:nvPr>
        </p:nvGraphicFramePr>
        <p:xfrm>
          <a:off x="914400" y="1295400"/>
          <a:ext cx="7301323" cy="2577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Document" r:id="rId4" imgW="7301323" imgH="2577352" progId="Word.Document.12">
                  <p:embed/>
                </p:oleObj>
              </mc:Choice>
              <mc:Fallback>
                <p:oleObj name="Document" r:id="rId4" imgW="7301323" imgH="25773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2577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822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jQuery UI widgets that you should be aware of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546570"/>
              </p:ext>
            </p:extLst>
          </p:nvPr>
        </p:nvGraphicFramePr>
        <p:xfrm>
          <a:off x="914400" y="1143000"/>
          <a:ext cx="7300912" cy="345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Document" r:id="rId4" imgW="7301323" imgH="3459874" progId="Word.Document.12">
                  <p:embed/>
                </p:oleObj>
              </mc:Choice>
              <mc:Fallback>
                <p:oleObj name="Document" r:id="rId4" imgW="7301323" imgH="34598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459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553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Three steps of a Wizard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143000"/>
            <a:ext cx="5748655" cy="192024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362200"/>
            <a:ext cx="5748655" cy="17399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45" y="3531870"/>
            <a:ext cx="5735955" cy="164973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469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starting </a:t>
            </a:r>
            <a:r>
              <a:rPr lang="en-US" dirty="0" err="1"/>
              <a:t>aspx</a:t>
            </a:r>
            <a:r>
              <a:rPr lang="en-US" dirty="0"/>
              <a:t> for a Wizard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023345"/>
              </p:ext>
            </p:extLst>
          </p:nvPr>
        </p:nvGraphicFramePr>
        <p:xfrm>
          <a:off x="914400" y="1143000"/>
          <a:ext cx="7300912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" name="Document" r:id="rId4" imgW="7301323" imgH="4842887" progId="Word.Document.12">
                  <p:embed/>
                </p:oleObj>
              </mc:Choice>
              <mc:Fallback>
                <p:oleObj name="Document" r:id="rId4" imgW="7301323" imgH="48428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84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43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Extra 6-1	Create a Reservation form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66801"/>
            <a:ext cx="3657600" cy="49453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715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control events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005185"/>
              </p:ext>
            </p:extLst>
          </p:nvPr>
        </p:nvGraphicFramePr>
        <p:xfrm>
          <a:off x="914400" y="1143000"/>
          <a:ext cx="7375525" cy="447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Document" r:id="rId4" imgW="7377498" imgH="4487142" progId="Word.Document.12">
                  <p:embed/>
                </p:oleObj>
              </mc:Choice>
              <mc:Fallback>
                <p:oleObj name="Document" r:id="rId4" imgW="7377498" imgH="44871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75525" cy="4475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 bwMode="auto">
          <a:xfrm>
            <a:off x="914400" y="5181600"/>
            <a:ext cx="7315200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7951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Click event hander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798911"/>
              </p:ext>
            </p:extLst>
          </p:nvPr>
        </p:nvGraphicFramePr>
        <p:xfrm>
          <a:off x="914400" y="1066800"/>
          <a:ext cx="7301323" cy="3037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ocument" r:id="rId4" imgW="7301323" imgH="3037516" progId="Word.Document.12">
                  <p:embed/>
                </p:oleObj>
              </mc:Choice>
              <mc:Fallback>
                <p:oleObj name="Document" r:id="rId4" imgW="7301323" imgH="30375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037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78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A Load event handler that changes the data </a:t>
            </a:r>
            <a:br>
              <a:rPr lang="en-US" dirty="0"/>
            </a:br>
            <a:r>
              <a:rPr lang="en-US" dirty="0"/>
              <a:t>in server controls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272942"/>
              </p:ext>
            </p:extLst>
          </p:nvPr>
        </p:nvGraphicFramePr>
        <p:xfrm>
          <a:off x="914400" y="1295400"/>
          <a:ext cx="7301323" cy="2072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Document" r:id="rId4" imgW="7301323" imgH="2072179" progId="Word.Document.12">
                  <p:embed/>
                </p:oleObj>
              </mc:Choice>
              <mc:Fallback>
                <p:oleObj name="Document" r:id="rId4" imgW="7301323" imgH="20721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2072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540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1718</Words>
  <Application>Microsoft Office PowerPoint</Application>
  <PresentationFormat>On-screen Show (4:3)</PresentationFormat>
  <Paragraphs>315</Paragraphs>
  <Slides>63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5" baseType="lpstr">
      <vt:lpstr>Master slides_with_titles</vt:lpstr>
      <vt:lpstr>Document</vt:lpstr>
      <vt:lpstr>Chapter 6</vt:lpstr>
      <vt:lpstr>Objectives</vt:lpstr>
      <vt:lpstr>Objectives (cont.)</vt:lpstr>
      <vt:lpstr>Common server controls</vt:lpstr>
      <vt:lpstr>List server controls</vt:lpstr>
      <vt:lpstr>When to use HTML elements  instead of server controls</vt:lpstr>
      <vt:lpstr>Common control events</vt:lpstr>
      <vt:lpstr>A Click event hander</vt:lpstr>
      <vt:lpstr>A Load event handler that changes the data  in server controls</vt:lpstr>
      <vt:lpstr>A method that gets data from controls  and puts them into a Customer object</vt:lpstr>
      <vt:lpstr>The form properties for setting the focus  and default button</vt:lpstr>
      <vt:lpstr>The control properties for setting the tab order and access keys</vt:lpstr>
      <vt:lpstr>The aspx code for a form</vt:lpstr>
      <vt:lpstr>Common label properties</vt:lpstr>
      <vt:lpstr>Common text box properties</vt:lpstr>
      <vt:lpstr>TextMode values for the HTML5 type attributes  for input elements</vt:lpstr>
      <vt:lpstr>The aspx for a label and a multiline text box</vt:lpstr>
      <vt:lpstr>Common check box and radio button properties</vt:lpstr>
      <vt:lpstr>The aspx code for the three check boxes</vt:lpstr>
      <vt:lpstr>The aspx code for the two radio buttons</vt:lpstr>
      <vt:lpstr>The check boxes and radio buttons  in a browser</vt:lpstr>
      <vt:lpstr>Common image properties</vt:lpstr>
      <vt:lpstr>Common hyperlink properties</vt:lpstr>
      <vt:lpstr>A property of the file upload control</vt:lpstr>
      <vt:lpstr>A label, file upload control, and button control  in a browser</vt:lpstr>
      <vt:lpstr>The Click event handler for the button control</vt:lpstr>
      <vt:lpstr>Common properties for Button, LinkButton,  and ImageButton controls</vt:lpstr>
      <vt:lpstr>Button, LinkButton, and ImageButton controls</vt:lpstr>
      <vt:lpstr>An event handler for the Click event  of a button control</vt:lpstr>
      <vt:lpstr>Properties of the CommandEventArgs class </vt:lpstr>
      <vt:lpstr>Four buttons in a browser</vt:lpstr>
      <vt:lpstr>An event handler for the Command events  of the buttons</vt:lpstr>
      <vt:lpstr>Common properties of list box controls</vt:lpstr>
      <vt:lpstr>The aspx for a list box</vt:lpstr>
      <vt:lpstr>The Collection Editor for creating  and editing lists</vt:lpstr>
      <vt:lpstr>Common properties of list controls</vt:lpstr>
      <vt:lpstr>The aspx code for a drop-down list</vt:lpstr>
      <vt:lpstr>Code that gets the value of the selected item  in the drop-down list</vt:lpstr>
      <vt:lpstr>Common property of a list control</vt:lpstr>
      <vt:lpstr>Common methods  of a ListItemCollection object</vt:lpstr>
      <vt:lpstr>C# code that loads items  into a drop-down list using strings</vt:lpstr>
      <vt:lpstr>Properties for formatting radio button  and check box lists</vt:lpstr>
      <vt:lpstr>A check box list and a radio button list  in a browser</vt:lpstr>
      <vt:lpstr>The aspx code for the check box list</vt:lpstr>
      <vt:lpstr>The aspx code for the radio button list</vt:lpstr>
      <vt:lpstr>A CheckOut page with standard server controls</vt:lpstr>
      <vt:lpstr>The aspx code for the form  on the CheckOut page</vt:lpstr>
      <vt:lpstr>The aspx code for the CheckOut form (cont.)</vt:lpstr>
      <vt:lpstr>The aspx code for the CheckOut form (cont.)</vt:lpstr>
      <vt:lpstr>The aspx code for the CheckOut form (cont.)</vt:lpstr>
      <vt:lpstr>The aspx code for the CheckOut form (cont.)</vt:lpstr>
      <vt:lpstr>The aspx code for the CheckOut form (cont.)</vt:lpstr>
      <vt:lpstr>The aspx code for the CheckOut form (cont.)</vt:lpstr>
      <vt:lpstr>The aspx code for the CheckOut form (cont.)</vt:lpstr>
      <vt:lpstr>The code-behind file for capturing the data</vt:lpstr>
      <vt:lpstr>The code-behind file  for capturing the data (cont.)</vt:lpstr>
      <vt:lpstr>The code-behind file  for capturing the data (cont.)</vt:lpstr>
      <vt:lpstr>The code-behind file  for capturing the data (cont.)</vt:lpstr>
      <vt:lpstr>Other standard server controls  that you may want to use</vt:lpstr>
      <vt:lpstr>jQuery UI widgets that you should be aware of</vt:lpstr>
      <vt:lpstr>Three steps of a Wizard control</vt:lpstr>
      <vt:lpstr>The starting aspx for a Wizard control</vt:lpstr>
      <vt:lpstr>Extra 6-1 Create a Reservation form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15</cp:revision>
  <cp:lastPrinted>2016-01-14T23:03:16Z</cp:lastPrinted>
  <dcterms:created xsi:type="dcterms:W3CDTF">2016-01-14T22:50:19Z</dcterms:created>
  <dcterms:modified xsi:type="dcterms:W3CDTF">2016-07-26T22:11:21Z</dcterms:modified>
</cp:coreProperties>
</file>