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328" r:id="rId2"/>
    <p:sldId id="327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8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6.doc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9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0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12.docx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14.doc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6.docx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Document15.docx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17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19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2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2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23.docx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2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25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2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2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28.doc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25133"/>
              </p:ext>
            </p:extLst>
          </p:nvPr>
        </p:nvGraphicFramePr>
        <p:xfrm>
          <a:off x="1139825" y="1637728"/>
          <a:ext cx="686435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6864119" imgH="1786813" progId="Word.Document.12">
                  <p:embed/>
                </p:oleObj>
              </mc:Choice>
              <mc:Fallback>
                <p:oleObj name="Document" r:id="rId4" imgW="6864119" imgH="17868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9825" y="1637728"/>
                        <a:ext cx="6864350" cy="178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9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Defining a connection: </a:t>
            </a:r>
            <a:br>
              <a:rPr lang="en-US" dirty="0"/>
            </a:br>
            <a:r>
              <a:rPr lang="en-US" dirty="0"/>
              <a:t>The Change Data Source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32" y="1584047"/>
            <a:ext cx="6166668" cy="4130953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3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8" y="582304"/>
            <a:ext cx="7315200" cy="800219"/>
          </a:xfrm>
        </p:spPr>
        <p:txBody>
          <a:bodyPr/>
          <a:lstStyle/>
          <a:p>
            <a:r>
              <a:rPr lang="en-US" dirty="0"/>
              <a:t>The dialog box for saving the connection string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Web.config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1473200"/>
            <a:ext cx="5581015" cy="4470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ConnectionStrings</a:t>
            </a:r>
            <a:r>
              <a:rPr lang="en-US" dirty="0"/>
              <a:t> section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Web.config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91153"/>
              </p:ext>
            </p:extLst>
          </p:nvPr>
        </p:nvGraphicFramePr>
        <p:xfrm>
          <a:off x="914400" y="1295400"/>
          <a:ext cx="75596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4" imgW="7565664" imgH="1816755" progId="Word.Document.12">
                  <p:embed/>
                </p:oleObj>
              </mc:Choice>
              <mc:Fallback>
                <p:oleObj name="Document" r:id="rId4" imgW="7565664" imgH="18167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55967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3352800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 err="1"/>
              <a:t>Aspx</a:t>
            </a:r>
            <a:r>
              <a:rPr lang="en-US" dirty="0"/>
              <a:t> code that refers to a connection string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file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095737"/>
              </p:ext>
            </p:extLst>
          </p:nvPr>
        </p:nvGraphicFramePr>
        <p:xfrm>
          <a:off x="914400" y="4267200"/>
          <a:ext cx="68643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7" imgW="6864119" imgH="1614733" progId="Word.Document.12">
                  <p:embed/>
                </p:oleObj>
              </mc:Choice>
              <mc:Fallback>
                <p:oleObj name="Document" r:id="rId7" imgW="6864119" imgH="1614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6864350" cy="156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9545"/>
            <a:ext cx="8001000" cy="800219"/>
          </a:xfrm>
        </p:spPr>
        <p:txBody>
          <a:bodyPr/>
          <a:lstStyle/>
          <a:p>
            <a:r>
              <a:rPr lang="en-US" dirty="0"/>
              <a:t>The dialog box for defining the SELECT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Configure Select statemen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9535" y="1104900"/>
            <a:ext cx="6031865" cy="48387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Add WHERE Clause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Add Where claus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0005" y="1187245"/>
            <a:ext cx="6081395" cy="43307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1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The WHERE clause section after a condition </a:t>
            </a:r>
            <a:br>
              <a:rPr lang="en-US" dirty="0"/>
            </a:br>
            <a:r>
              <a:rPr lang="en-US" dirty="0"/>
              <a:t>has been added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Where claus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630" y="1582994"/>
            <a:ext cx="6262370" cy="1524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Elements used to define select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71079"/>
              </p:ext>
            </p:extLst>
          </p:nvPr>
        </p:nvGraphicFramePr>
        <p:xfrm>
          <a:off x="914400" y="1219200"/>
          <a:ext cx="6864350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6864119" imgH="2917415" progId="Word.Document.12">
                  <p:embed/>
                </p:oleObj>
              </mc:Choice>
              <mc:Fallback>
                <p:oleObj name="Document" r:id="rId4" imgW="6864119" imgH="2917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64350" cy="291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3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ControlParameter</a:t>
            </a:r>
            <a:r>
              <a:rPr lang="en-US" dirty="0"/>
              <a:t>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237642"/>
              </p:ext>
            </p:extLst>
          </p:nvPr>
        </p:nvGraphicFramePr>
        <p:xfrm>
          <a:off x="914400" y="1219200"/>
          <a:ext cx="68643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4" imgW="6864119" imgH="1458888" progId="Word.Document.12">
                  <p:embed/>
                </p:oleObj>
              </mc:Choice>
              <mc:Fallback>
                <p:oleObj name="Document" r:id="rId4" imgW="6864119" imgH="14588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64350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1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029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SqlDataSource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that includes a select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581864"/>
              </p:ext>
            </p:extLst>
          </p:nvPr>
        </p:nvGraphicFramePr>
        <p:xfrm>
          <a:off x="914400" y="1600200"/>
          <a:ext cx="729932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4" imgW="7306593" imgH="3207100" progId="Word.Document.12">
                  <p:embed/>
                </p:oleObj>
              </mc:Choice>
              <mc:Fallback>
                <p:oleObj name="Document" r:id="rId4" imgW="7306593" imgH="320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99325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3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dialog box for a custom SELECT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6" y="1143000"/>
            <a:ext cx="6064885" cy="48641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0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488023"/>
              </p:ext>
            </p:extLst>
          </p:nvPr>
        </p:nvGraphicFramePr>
        <p:xfrm>
          <a:off x="914400" y="1066800"/>
          <a:ext cx="68580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6864119" imgH="4046934" progId="Word.Document.12">
                  <p:embed/>
                </p:oleObj>
              </mc:Choice>
              <mc:Fallback>
                <p:oleObj name="Document" r:id="rId4" imgW="6864119" imgH="40469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4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Query Builder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QueryBuild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1637" y="1139208"/>
            <a:ext cx="5800725" cy="4826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4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defining parameters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Define parameter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27187" y="1135040"/>
            <a:ext cx="5889625" cy="4724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7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Parameter 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49433"/>
              </p:ext>
            </p:extLst>
          </p:nvPr>
        </p:nvGraphicFramePr>
        <p:xfrm>
          <a:off x="914400" y="1219200"/>
          <a:ext cx="686435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6864119" imgH="2188331" progId="Word.Document.12">
                  <p:embed/>
                </p:oleObj>
              </mc:Choice>
              <mc:Fallback>
                <p:oleObj name="Document" r:id="rId4" imgW="6864119" imgH="2188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64350" cy="218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4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simple list displayed by a </a:t>
            </a:r>
            <a:r>
              <a:rPr lang="en-US" dirty="0" err="1"/>
              <a:t>DataList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Simple list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1107744"/>
            <a:ext cx="2794000" cy="18923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914400" y="32004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DataList</a:t>
            </a:r>
            <a:r>
              <a:rPr lang="en-US" dirty="0"/>
              <a:t> control</a:t>
            </a:r>
            <a:endParaRPr lang="en-US" kern="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565769"/>
              </p:ext>
            </p:extLst>
          </p:nvPr>
        </p:nvGraphicFramePr>
        <p:xfrm>
          <a:off x="975518" y="3721065"/>
          <a:ext cx="7192963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5" imgW="7199578" imgH="2321089" progId="Word.Document.12">
                  <p:embed/>
                </p:oleObj>
              </mc:Choice>
              <mc:Fallback>
                <p:oleObj name="Document" r:id="rId5" imgW="7199578" imgH="23210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518" y="3721065"/>
                        <a:ext cx="7192963" cy="231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3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Basic properties of the </a:t>
            </a:r>
            <a:r>
              <a:rPr lang="en-US" dirty="0" err="1"/>
              <a:t>DataList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256532"/>
              </p:ext>
            </p:extLst>
          </p:nvPr>
        </p:nvGraphicFramePr>
        <p:xfrm>
          <a:off x="914400" y="1143000"/>
          <a:ext cx="68580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4" imgW="6864119" imgH="1236663" progId="Word.Document.12">
                  <p:embed/>
                </p:oleObj>
              </mc:Choice>
              <mc:Fallback>
                <p:oleObj name="Document" r:id="rId4" imgW="6864119" imgH="12366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5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Item template in template-editing mode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5" y="1143000"/>
            <a:ext cx="6345555" cy="200215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34290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 A Header template</a:t>
            </a:r>
            <a:endParaRPr lang="en-US" kern="0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31" y="4026661"/>
            <a:ext cx="2880360" cy="123444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8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template elements for a data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78945"/>
              </p:ext>
            </p:extLst>
          </p:nvPr>
        </p:nvGraphicFramePr>
        <p:xfrm>
          <a:off x="914400" y="1143000"/>
          <a:ext cx="6858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6864119" imgH="1832628" progId="Word.Document.12">
                  <p:embed/>
                </p:oleObj>
              </mc:Choice>
              <mc:Fallback>
                <p:oleObj name="Document" r:id="rId4" imgW="6864119" imgH="18326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7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Format page of the Properties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Data list propertie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17980" y="1190008"/>
            <a:ext cx="5908040" cy="4699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8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style elements for a data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78748"/>
              </p:ext>
            </p:extLst>
          </p:nvPr>
        </p:nvGraphicFramePr>
        <p:xfrm>
          <a:off x="914400" y="1219200"/>
          <a:ext cx="68580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5" imgW="6864119" imgH="1823610" progId="Word.Document.12">
                  <p:embed/>
                </p:oleObj>
              </mc:Choice>
              <mc:Fallback>
                <p:oleObj name="Document" r:id="rId5" imgW="6864119" imgH="1823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800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332096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asp tag for a Header style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31674"/>
              </p:ext>
            </p:extLst>
          </p:nvPr>
        </p:nvGraphicFramePr>
        <p:xfrm>
          <a:off x="914400" y="3854360"/>
          <a:ext cx="6858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8" imgW="6864119" imgH="488460" progId="Word.Document.12">
                  <p:embed/>
                </p:oleObj>
              </mc:Choice>
              <mc:Fallback>
                <p:oleObj name="Document" r:id="rId8" imgW="6864119" imgH="4884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854360"/>
                        <a:ext cx="685800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4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Data Source Configuration Wizard </a:t>
            </a:r>
            <a:br>
              <a:rPr lang="en-US" dirty="0"/>
            </a:br>
            <a:r>
              <a:rPr lang="en-US" dirty="0"/>
              <a:t>for binding a drop-down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Bind drop-down lis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525" y="1545608"/>
            <a:ext cx="6010275" cy="4419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4640"/>
              </p:ext>
            </p:extLst>
          </p:nvPr>
        </p:nvGraphicFramePr>
        <p:xfrm>
          <a:off x="914400" y="1066800"/>
          <a:ext cx="68580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6864119" imgH="4276013" progId="Word.Document.12">
                  <p:embed/>
                </p:oleObj>
              </mc:Choice>
              <mc:Fallback>
                <p:oleObj name="Document" r:id="rId4" imgW="6864119" imgH="4276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0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List control properties for data binding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62616"/>
              </p:ext>
            </p:extLst>
          </p:nvPr>
        </p:nvGraphicFramePr>
        <p:xfrm>
          <a:off x="914400" y="1143000"/>
          <a:ext cx="6858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4" imgW="6864119" imgH="1099577" progId="Word.Document.12">
                  <p:embed/>
                </p:oleObj>
              </mc:Choice>
              <mc:Fallback>
                <p:oleObj name="Document" r:id="rId4" imgW="6864119" imgH="1099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29185" y="2438400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drop-down list </a:t>
            </a:r>
            <a:br>
              <a:rPr lang="en-US" dirty="0"/>
            </a:br>
            <a:r>
              <a:rPr lang="en-US" dirty="0"/>
              <a:t>that’s bound to a SQL data source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7023"/>
              </p:ext>
            </p:extLst>
          </p:nvPr>
        </p:nvGraphicFramePr>
        <p:xfrm>
          <a:off x="930275" y="3429000"/>
          <a:ext cx="75882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7" imgW="7596291" imgH="1160184" progId="Word.Document.12">
                  <p:embed/>
                </p:oleObj>
              </mc:Choice>
              <mc:Fallback>
                <p:oleObj name="Document" r:id="rId7" imgW="7596291" imgH="11601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0275" y="3429000"/>
                        <a:ext cx="7588250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3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64" y="583890"/>
            <a:ext cx="7696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DataBindings</a:t>
            </a:r>
            <a:r>
              <a:rPr lang="en-US" dirty="0"/>
              <a:t> dialog box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binding a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Bind contr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4" y="1447800"/>
            <a:ext cx="6870001" cy="4220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the </a:t>
            </a:r>
            <a:r>
              <a:rPr lang="en-US" dirty="0" err="1"/>
              <a:t>Eval</a:t>
            </a:r>
            <a:r>
              <a:rPr lang="en-US" dirty="0"/>
              <a:t> and Bind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93928" y="16764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Code examples</a:t>
            </a:r>
            <a:endParaRPr lang="en-US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76251"/>
              </p:ext>
            </p:extLst>
          </p:nvPr>
        </p:nvGraphicFramePr>
        <p:xfrm>
          <a:off x="915537" y="1143000"/>
          <a:ext cx="68580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4" imgW="6864119" imgH="290046" progId="Word.Document.12">
                  <p:embed/>
                </p:oleObj>
              </mc:Choice>
              <mc:Fallback>
                <p:oleObj name="Document" r:id="rId4" imgW="6864119" imgH="2900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537" y="1143000"/>
                        <a:ext cx="68580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966069"/>
              </p:ext>
            </p:extLst>
          </p:nvPr>
        </p:nvGraphicFramePr>
        <p:xfrm>
          <a:off x="914400" y="2209800"/>
          <a:ext cx="6864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7" imgW="6864119" imgH="699862" progId="Word.Document.12">
                  <p:embed/>
                </p:oleObj>
              </mc:Choice>
              <mc:Fallback>
                <p:oleObj name="Document" r:id="rId7" imgW="6864119" imgH="699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68643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9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Product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35" y="1155700"/>
            <a:ext cx="6729730" cy="4546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5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9652"/>
              </p:ext>
            </p:extLst>
          </p:nvPr>
        </p:nvGraphicFramePr>
        <p:xfrm>
          <a:off x="990600" y="1066800"/>
          <a:ext cx="7543800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4" imgW="7550531" imgH="5406254" progId="Word.Document.12">
                  <p:embed/>
                </p:oleObj>
              </mc:Choice>
              <mc:Fallback>
                <p:oleObj name="Document" r:id="rId4" imgW="7550531" imgH="5406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543800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3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517652"/>
              </p:ext>
            </p:extLst>
          </p:nvPr>
        </p:nvGraphicFramePr>
        <p:xfrm>
          <a:off x="914400" y="1066800"/>
          <a:ext cx="7559675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4" imgW="7565664" imgH="5008703" progId="Word.Document.12">
                  <p:embed/>
                </p:oleObj>
              </mc:Choice>
              <mc:Fallback>
                <p:oleObj name="Document" r:id="rId4" imgW="7565664" imgH="5008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559675" cy="49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0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5870"/>
              </p:ext>
            </p:extLst>
          </p:nvPr>
        </p:nvGraphicFramePr>
        <p:xfrm>
          <a:off x="990600" y="1084262"/>
          <a:ext cx="6864350" cy="501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4" imgW="6864119" imgH="5022051" progId="Word.Document.12">
                  <p:embed/>
                </p:oleObj>
              </mc:Choice>
              <mc:Fallback>
                <p:oleObj name="Document" r:id="rId4" imgW="6864119" imgH="50220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84262"/>
                        <a:ext cx="6864350" cy="501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4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7069"/>
            <a:ext cx="7315200" cy="800219"/>
          </a:xfrm>
        </p:spPr>
        <p:txBody>
          <a:bodyPr/>
          <a:lstStyle/>
          <a:p>
            <a:r>
              <a:rPr lang="en-US" dirty="0"/>
              <a:t>The Advanced SQL Generation Options </a:t>
            </a:r>
            <a:br>
              <a:rPr lang="en-US" dirty="0"/>
            </a:br>
            <a:r>
              <a:rPr lang="en-US" dirty="0"/>
              <a:t>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4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2001"/>
            <a:ext cx="5750000" cy="3680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1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SqlDataSource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that uses action queries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04445"/>
              </p:ext>
            </p:extLst>
          </p:nvPr>
        </p:nvGraphicFramePr>
        <p:xfrm>
          <a:off x="914400" y="1475096"/>
          <a:ext cx="7361238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7367487" imgH="4611874" progId="Word.Document.12">
                  <p:embed/>
                </p:oleObj>
              </mc:Choice>
              <mc:Fallback>
                <p:oleObj name="Document" r:id="rId4" imgW="7367487" imgH="4611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75096"/>
                        <a:ext cx="7361238" cy="460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2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SqlDataSource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that uses action queries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41091"/>
              </p:ext>
            </p:extLst>
          </p:nvPr>
        </p:nvGraphicFramePr>
        <p:xfrm>
          <a:off x="914400" y="1461448"/>
          <a:ext cx="68643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6864119" imgH="1380965" progId="Word.Document.12">
                  <p:embed/>
                </p:oleObj>
              </mc:Choice>
              <mc:Fallback>
                <p:oleObj name="Document" r:id="rId4" imgW="6864119" imgH="1380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61448"/>
                        <a:ext cx="68643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8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9248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SqlDataSource</a:t>
            </a:r>
            <a:r>
              <a:rPr lang="en-US" dirty="0"/>
              <a:t> that’s bound to a drop-down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19199"/>
            <a:ext cx="7690477" cy="453285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8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SqlDataSource</a:t>
            </a:r>
            <a:r>
              <a:rPr lang="en-US" dirty="0"/>
              <a:t> control that uses a data reader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87500"/>
              </p:ext>
            </p:extLst>
          </p:nvPr>
        </p:nvGraphicFramePr>
        <p:xfrm>
          <a:off x="914400" y="1219200"/>
          <a:ext cx="73152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7321727" imgH="2076498" progId="Word.Document.12">
                  <p:embed/>
                </p:oleObj>
              </mc:Choice>
              <mc:Fallback>
                <p:oleObj name="Document" r:id="rId4" imgW="7321727" imgH="207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5200" cy="207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0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err="1"/>
              <a:t>SqlDataSource</a:t>
            </a:r>
            <a:r>
              <a:rPr lang="en-US" dirty="0"/>
              <a:t> properties for caching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715350"/>
              </p:ext>
            </p:extLst>
          </p:nvPr>
        </p:nvGraphicFramePr>
        <p:xfrm>
          <a:off x="914400" y="1219200"/>
          <a:ext cx="68580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4" imgW="6864119" imgH="1541861" progId="Word.Document.12">
                  <p:embed/>
                </p:oleObj>
              </mc:Choice>
              <mc:Fallback>
                <p:oleObj name="Document" r:id="rId4" imgW="6864119" imgH="15418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8000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2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SqlDataSource</a:t>
            </a:r>
            <a:r>
              <a:rPr lang="en-US" dirty="0"/>
              <a:t> control that uses caching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007297"/>
              </p:ext>
            </p:extLst>
          </p:nvPr>
        </p:nvGraphicFramePr>
        <p:xfrm>
          <a:off x="914400" y="1143000"/>
          <a:ext cx="7315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4" imgW="7336860" imgH="2076498" progId="Word.Document.12">
                  <p:embed/>
                </p:oleObj>
              </mc:Choice>
              <mc:Fallback>
                <p:oleObj name="Document" r:id="rId4" imgW="7336860" imgH="2076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52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0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13-1	Enhance the Product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5" y="1371600"/>
            <a:ext cx="6239435" cy="4419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46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13-2	Create an application that displays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customers </a:t>
            </a:r>
            <a:r>
              <a:rPr lang="en-US" dirty="0"/>
              <a:t>by 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63" y="1371600"/>
            <a:ext cx="6424137" cy="4038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70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SqlDataSource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00295"/>
              </p:ext>
            </p:extLst>
          </p:nvPr>
        </p:nvGraphicFramePr>
        <p:xfrm>
          <a:off x="914400" y="1219200"/>
          <a:ext cx="73152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7321727" imgH="1862932" progId="Word.Document.12">
                  <p:embed/>
                </p:oleObj>
              </mc:Choice>
              <mc:Fallback>
                <p:oleObj name="Document" r:id="rId4" imgW="7321727" imgH="18629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5200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1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SqlDataSource</a:t>
            </a:r>
            <a:r>
              <a:rPr lang="en-US" dirty="0"/>
              <a:t> control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99579"/>
              </p:ext>
            </p:extLst>
          </p:nvPr>
        </p:nvGraphicFramePr>
        <p:xfrm>
          <a:off x="914400" y="1219200"/>
          <a:ext cx="68643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4" imgW="6864119" imgH="1458888" progId="Word.Document.12">
                  <p:embed/>
                </p:oleObj>
              </mc:Choice>
              <mc:Fallback>
                <p:oleObj name="Document" r:id="rId4" imgW="6864119" imgH="14588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64350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4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</a:t>
            </a:r>
            <a:r>
              <a:rPr lang="en-US" dirty="0" smtClean="0"/>
              <a:t>box </a:t>
            </a:r>
            <a:r>
              <a:rPr lang="en-US" dirty="0"/>
              <a:t>for choosing 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0" y="1143000"/>
            <a:ext cx="6548120" cy="48133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90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400110"/>
          </a:xfrm>
        </p:spPr>
        <p:txBody>
          <a:bodyPr/>
          <a:lstStyle/>
          <a:p>
            <a:r>
              <a:rPr lang="en-US" dirty="0"/>
              <a:t>The dialog </a:t>
            </a:r>
            <a:r>
              <a:rPr lang="en-US" dirty="0" smtClean="0"/>
              <a:t>box </a:t>
            </a:r>
            <a:r>
              <a:rPr lang="en-US" dirty="0"/>
              <a:t>for choosing a connection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85" y="965200"/>
            <a:ext cx="6114415" cy="4902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4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Defining a connection: The Add Connection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15" y="1131816"/>
            <a:ext cx="4413885" cy="4546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1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1213</Words>
  <Application>Microsoft Office PowerPoint</Application>
  <PresentationFormat>On-screen Show (4:3)</PresentationFormat>
  <Paragraphs>227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Narrow</vt:lpstr>
      <vt:lpstr>Times New Roman</vt:lpstr>
      <vt:lpstr>Master slides_with_titles</vt:lpstr>
      <vt:lpstr>Document</vt:lpstr>
      <vt:lpstr>Chapter 13</vt:lpstr>
      <vt:lpstr>Objectives</vt:lpstr>
      <vt:lpstr>Objectives (cont.)</vt:lpstr>
      <vt:lpstr>A SqlDataSource that’s bound to a drop-down list</vt:lpstr>
      <vt:lpstr>The aspx code for the SqlDataSource control</vt:lpstr>
      <vt:lpstr>Basic SqlDataSource control properties</vt:lpstr>
      <vt:lpstr>The dialog box for choosing a data source</vt:lpstr>
      <vt:lpstr>The dialog box for choosing a connection</vt:lpstr>
      <vt:lpstr>Defining a connection: The Add Connection box</vt:lpstr>
      <vt:lpstr>Defining a connection:  The Change Data Source box</vt:lpstr>
      <vt:lpstr>The dialog box for saving the connection string in the Web.config file</vt:lpstr>
      <vt:lpstr>The ConnectionStrings section  of the Web.config file</vt:lpstr>
      <vt:lpstr>The dialog box for defining the SELECT statement</vt:lpstr>
      <vt:lpstr>The Add WHERE Clause dialog box</vt:lpstr>
      <vt:lpstr>The WHERE clause section after a condition  has been added</vt:lpstr>
      <vt:lpstr>Elements used to define select parameters</vt:lpstr>
      <vt:lpstr>Properties of the ControlParameter element</vt:lpstr>
      <vt:lpstr>The aspx code for a SqlDataSource control  that includes a select parameter</vt:lpstr>
      <vt:lpstr>The dialog box for a custom SELECT statement</vt:lpstr>
      <vt:lpstr>The Query Builder dialog box</vt:lpstr>
      <vt:lpstr>The dialog box for defining parameters</vt:lpstr>
      <vt:lpstr>Parameter sources</vt:lpstr>
      <vt:lpstr>A simple list displayed by a DataList control</vt:lpstr>
      <vt:lpstr>Basic properties of the DataList control</vt:lpstr>
      <vt:lpstr>The Item template in template-editing mode</vt:lpstr>
      <vt:lpstr>Common template elements for a data list</vt:lpstr>
      <vt:lpstr>The Format page of the Properties dialog box</vt:lpstr>
      <vt:lpstr>Common style elements for a data list</vt:lpstr>
      <vt:lpstr>The Data Source Configuration Wizard  for binding a drop-down list</vt:lpstr>
      <vt:lpstr>List control properties for data binding</vt:lpstr>
      <vt:lpstr>The DataBindings dialog box  for binding a control</vt:lpstr>
      <vt:lpstr>The syntax of the Eval and Bind methods</vt:lpstr>
      <vt:lpstr>The Product List application</vt:lpstr>
      <vt:lpstr>The Default.aspx file</vt:lpstr>
      <vt:lpstr>The Default.aspx file (cont.)</vt:lpstr>
      <vt:lpstr>The Default.aspx file (cont.)</vt:lpstr>
      <vt:lpstr>The Advanced SQL Generation Options  dialog box</vt:lpstr>
      <vt:lpstr>The aspx code for a SqlDataSource control  that uses action queries</vt:lpstr>
      <vt:lpstr>The aspx code for a SqlDataSource control  that uses action queries (cont.)</vt:lpstr>
      <vt:lpstr>A SqlDataSource control that uses a data reader</vt:lpstr>
      <vt:lpstr>SqlDataSource properties for caching</vt:lpstr>
      <vt:lpstr>A SqlDataSource control that uses caching</vt:lpstr>
      <vt:lpstr>Extra 13-1 Enhance the Product List    application</vt:lpstr>
      <vt:lpstr>Extra 13-2 Create an application that displays    customers by state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17</cp:revision>
  <cp:lastPrinted>2016-01-14T23:03:16Z</cp:lastPrinted>
  <dcterms:created xsi:type="dcterms:W3CDTF">2016-01-14T22:50:19Z</dcterms:created>
  <dcterms:modified xsi:type="dcterms:W3CDTF">2016-07-27T17:57:51Z</dcterms:modified>
</cp:coreProperties>
</file>