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6"/>
  </p:notesMasterIdLst>
  <p:handoutMasterIdLst>
    <p:handoutMasterId r:id="rId47"/>
  </p:handoutMasterIdLst>
  <p:sldIdLst>
    <p:sldId id="326" r:id="rId2"/>
    <p:sldId id="325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6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84" d="100"/>
          <a:sy n="84" d="100"/>
        </p:scale>
        <p:origin x="-7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7/28/2016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8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9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0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1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2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3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4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5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6.doc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7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8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9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0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3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4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5.doc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6.docx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7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8.docx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9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0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1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2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3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4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5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6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7.docx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7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123248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31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validator that checks for a required entry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131215"/>
              </p:ext>
            </p:extLst>
          </p:nvPr>
        </p:nvGraphicFramePr>
        <p:xfrm>
          <a:off x="914400" y="1143000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4" imgW="7301323" imgH="1151131" progId="Word.Document.12">
                  <p:embed/>
                </p:oleObj>
              </mc:Choice>
              <mc:Fallback>
                <p:oleObj name="Document" r:id="rId4" imgW="7301323" imgH="11511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15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34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property of the required field validator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422201"/>
              </p:ext>
            </p:extLst>
          </p:nvPr>
        </p:nvGraphicFramePr>
        <p:xfrm>
          <a:off x="914400" y="1093579"/>
          <a:ext cx="7301323" cy="3173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Document" r:id="rId4" imgW="7301323" imgH="3173621" progId="Word.Document.12">
                  <p:embed/>
                </p:oleObj>
              </mc:Choice>
              <mc:Fallback>
                <p:oleObj name="Document" r:id="rId4" imgW="7301323" imgH="31736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93579"/>
                        <a:ext cx="7301323" cy="3173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366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required field validator that forces an option </a:t>
            </a:r>
            <a:br>
              <a:rPr lang="en-US" dirty="0"/>
            </a:br>
            <a:r>
              <a:rPr lang="en-US" dirty="0"/>
              <a:t>to be chosen from a list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21292"/>
              </p:ext>
            </p:extLst>
          </p:nvPr>
        </p:nvGraphicFramePr>
        <p:xfrm>
          <a:off x="914400" y="1295400"/>
          <a:ext cx="7301323" cy="3529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4" imgW="7301323" imgH="3529726" progId="Word.Document.12">
                  <p:embed/>
                </p:oleObj>
              </mc:Choice>
              <mc:Fallback>
                <p:oleObj name="Document" r:id="rId4" imgW="7301323" imgH="35297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3529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957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Properties of the compare validator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109823"/>
              </p:ext>
            </p:extLst>
          </p:nvPr>
        </p:nvGraphicFramePr>
        <p:xfrm>
          <a:off x="914400" y="1066800"/>
          <a:ext cx="7301323" cy="472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Document" r:id="rId4" imgW="7301323" imgH="4726225" progId="Word.Document.12">
                  <p:embed/>
                </p:oleObj>
              </mc:Choice>
              <mc:Fallback>
                <p:oleObj name="Document" r:id="rId4" imgW="7301323" imgH="47262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72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791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compare validator that checks </a:t>
            </a:r>
            <a:br>
              <a:rPr lang="en-US" dirty="0"/>
            </a:br>
            <a:r>
              <a:rPr lang="en-US" dirty="0"/>
              <a:t>for an integer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384665"/>
              </p:ext>
            </p:extLst>
          </p:nvPr>
        </p:nvGraphicFramePr>
        <p:xfrm>
          <a:off x="914400" y="1295400"/>
          <a:ext cx="7301323" cy="168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Document" r:id="rId4" imgW="7301323" imgH="1687989" progId="Word.Document.12">
                  <p:embed/>
                </p:oleObj>
              </mc:Choice>
              <mc:Fallback>
                <p:oleObj name="Document" r:id="rId4" imgW="7301323" imgH="16879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687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950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compare validator that compares the values </a:t>
            </a:r>
            <a:br>
              <a:rPr lang="en-US" dirty="0"/>
            </a:br>
            <a:r>
              <a:rPr lang="en-US" dirty="0"/>
              <a:t>of two text boxes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284671"/>
              </p:ext>
            </p:extLst>
          </p:nvPr>
        </p:nvGraphicFramePr>
        <p:xfrm>
          <a:off x="914400" y="1295400"/>
          <a:ext cx="7301323" cy="2608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Document" r:id="rId4" imgW="7301323" imgH="2608678" progId="Word.Document.12">
                  <p:embed/>
                </p:oleObj>
              </mc:Choice>
              <mc:Fallback>
                <p:oleObj name="Document" r:id="rId4" imgW="7301323" imgH="2608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608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5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Properties of the range validator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943008"/>
              </p:ext>
            </p:extLst>
          </p:nvPr>
        </p:nvGraphicFramePr>
        <p:xfrm>
          <a:off x="914400" y="1066800"/>
          <a:ext cx="7301323" cy="355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Document" r:id="rId4" imgW="7301323" imgH="3550970" progId="Word.Document.12">
                  <p:embed/>
                </p:oleObj>
              </mc:Choice>
              <mc:Fallback>
                <p:oleObj name="Document" r:id="rId4" imgW="7301323" imgH="35509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550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07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range validator that checks a date range </a:t>
            </a:r>
            <a:br>
              <a:rPr lang="en-US" dirty="0"/>
            </a:br>
            <a:r>
              <a:rPr lang="en-US" dirty="0"/>
              <a:t>that’s set at runtime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938507"/>
              </p:ext>
            </p:extLst>
          </p:nvPr>
        </p:nvGraphicFramePr>
        <p:xfrm>
          <a:off x="914400" y="1295400"/>
          <a:ext cx="7301323" cy="168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Document" r:id="rId4" imgW="7301323" imgH="1687989" progId="Word.Document.12">
                  <p:embed/>
                </p:oleObj>
              </mc:Choice>
              <mc:Fallback>
                <p:oleObj name="Document" r:id="rId4" imgW="7301323" imgH="16879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687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0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Code that sets the min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max values </a:t>
            </a:r>
            <a:r>
              <a:rPr lang="en-US" dirty="0" smtClean="0"/>
              <a:t>at </a:t>
            </a:r>
            <a:r>
              <a:rPr lang="en-US" dirty="0"/>
              <a:t>runtime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809476"/>
              </p:ext>
            </p:extLst>
          </p:nvPr>
        </p:nvGraphicFramePr>
        <p:xfrm>
          <a:off x="914400" y="1295400"/>
          <a:ext cx="7301323" cy="253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Document" r:id="rId4" imgW="7301323" imgH="2532704" progId="Word.Document.12">
                  <p:embed/>
                </p:oleObj>
              </mc:Choice>
              <mc:Fallback>
                <p:oleObj name="Document" r:id="rId4" imgW="7301323" imgH="25327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532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600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Regular Expression Editor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9215" y="1143000"/>
            <a:ext cx="4604385" cy="3200400"/>
          </a:xfrm>
          <a:prstGeom prst="rect">
            <a:avLst/>
          </a:prstGeom>
          <a:noFill/>
          <a:ln>
            <a:noFill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74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236473"/>
              </p:ext>
            </p:extLst>
          </p:nvPr>
        </p:nvGraphicFramePr>
        <p:xfrm>
          <a:off x="914400" y="990600"/>
          <a:ext cx="7292975" cy="528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4" imgW="7301323" imgH="5312773" progId="Word.Document.12">
                  <p:embed/>
                </p:oleObj>
              </mc:Choice>
              <mc:Fallback>
                <p:oleObj name="Document" r:id="rId4" imgW="7301323" imgH="53127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292975" cy="5287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0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property of the regular expression validator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120117"/>
              </p:ext>
            </p:extLst>
          </p:nvPr>
        </p:nvGraphicFramePr>
        <p:xfrm>
          <a:off x="914400" y="1094701"/>
          <a:ext cx="7301323" cy="2943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Document" r:id="rId4" imgW="7301323" imgH="2943899" progId="Word.Document.12">
                  <p:embed/>
                </p:oleObj>
              </mc:Choice>
              <mc:Fallback>
                <p:oleObj name="Document" r:id="rId4" imgW="7301323" imgH="29438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94701"/>
                        <a:ext cx="7301323" cy="2943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4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regular expression validator </a:t>
            </a:r>
            <a:br>
              <a:rPr lang="en-US" dirty="0"/>
            </a:br>
            <a:r>
              <a:rPr lang="en-US" dirty="0"/>
              <a:t>that validates U.S. phone numbers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593265"/>
              </p:ext>
            </p:extLst>
          </p:nvPr>
        </p:nvGraphicFramePr>
        <p:xfrm>
          <a:off x="914400" y="1295400"/>
          <a:ext cx="7301323" cy="1918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4" imgW="7301323" imgH="1918071" progId="Word.Document.12">
                  <p:embed/>
                </p:oleObj>
              </mc:Choice>
              <mc:Fallback>
                <p:oleObj name="Document" r:id="rId4" imgW="7301323" imgH="19180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918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09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regular expression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543666"/>
              </p:ext>
            </p:extLst>
          </p:nvPr>
        </p:nvGraphicFramePr>
        <p:xfrm>
          <a:off x="914400" y="1085850"/>
          <a:ext cx="7300912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Document" r:id="rId4" imgW="7301323" imgH="3334211" progId="Word.Document.12">
                  <p:embed/>
                </p:oleObj>
              </mc:Choice>
              <mc:Fallback>
                <p:oleObj name="Document" r:id="rId4" imgW="7301323" imgH="33342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85850"/>
                        <a:ext cx="7300912" cy="333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5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Examples of regular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591067"/>
              </p:ext>
            </p:extLst>
          </p:nvPr>
        </p:nvGraphicFramePr>
        <p:xfrm>
          <a:off x="914400" y="1143000"/>
          <a:ext cx="7301323" cy="3438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Document" r:id="rId4" imgW="7301323" imgH="3438990" progId="Word.Document.12">
                  <p:embed/>
                </p:oleObj>
              </mc:Choice>
              <mc:Fallback>
                <p:oleObj name="Document" r:id="rId4" imgW="7301323" imgH="34389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438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80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9248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a text box </a:t>
            </a:r>
            <a:br>
              <a:rPr lang="en-US" dirty="0"/>
            </a:br>
            <a:r>
              <a:rPr lang="en-US" dirty="0"/>
              <a:t>and a custom validator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691956"/>
              </p:ext>
            </p:extLst>
          </p:nvPr>
        </p:nvGraphicFramePr>
        <p:xfrm>
          <a:off x="914400" y="1339060"/>
          <a:ext cx="7301323" cy="338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Document" r:id="rId3" imgW="7301323" imgH="3385340" progId="Word.Document.12">
                  <p:embed/>
                </p:oleObj>
              </mc:Choice>
              <mc:Fallback>
                <p:oleObj name="Document" r:id="rId3" imgW="7301323" imgH="33853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39060"/>
                        <a:ext cx="7301323" cy="3385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92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8001000" cy="800219"/>
          </a:xfrm>
        </p:spPr>
        <p:txBody>
          <a:bodyPr/>
          <a:lstStyle/>
          <a:p>
            <a:r>
              <a:rPr lang="en-US" dirty="0"/>
              <a:t>Properties of the </a:t>
            </a:r>
            <a:r>
              <a:rPr lang="en-US" dirty="0" err="1"/>
              <a:t>ServerValidateEventArgs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936899"/>
              </p:ext>
            </p:extLst>
          </p:nvPr>
        </p:nvGraphicFramePr>
        <p:xfrm>
          <a:off x="914400" y="1066800"/>
          <a:ext cx="7300913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Document" r:id="rId3" imgW="7301323" imgH="3385340" progId="Word.Document.12">
                  <p:embed/>
                </p:oleObj>
              </mc:Choice>
              <mc:Fallback>
                <p:oleObj name="Document" r:id="rId3" imgW="7301323" imgH="3385340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0913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9979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C# code for the custom validation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174537"/>
              </p:ext>
            </p:extLst>
          </p:nvPr>
        </p:nvGraphicFramePr>
        <p:xfrm>
          <a:off x="914400" y="1066800"/>
          <a:ext cx="7301323" cy="3884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Document" r:id="rId4" imgW="7301323" imgH="3884751" progId="Word.Document.12">
                  <p:embed/>
                </p:oleObj>
              </mc:Choice>
              <mc:Fallback>
                <p:oleObj name="Document" r:id="rId4" imgW="7301323" imgH="38847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884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8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Properties of the validation summary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856155"/>
              </p:ext>
            </p:extLst>
          </p:nvPr>
        </p:nvGraphicFramePr>
        <p:xfrm>
          <a:off x="914400" y="1143000"/>
          <a:ext cx="7300912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Document" r:id="rId4" imgW="7301323" imgH="1475190" progId="Word.Document.12">
                  <p:embed/>
                </p:oleObj>
              </mc:Choice>
              <mc:Fallback>
                <p:oleObj name="Document" r:id="rId4" imgW="7301323" imgH="14751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474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47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a validation summary control and two validators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780058"/>
              </p:ext>
            </p:extLst>
          </p:nvPr>
        </p:nvGraphicFramePr>
        <p:xfrm>
          <a:off x="914400" y="1295400"/>
          <a:ext cx="7301323" cy="460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Document" r:id="rId4" imgW="7301323" imgH="4604523" progId="Word.Document.12">
                  <p:embed/>
                </p:oleObj>
              </mc:Choice>
              <mc:Fallback>
                <p:oleObj name="Document" r:id="rId4" imgW="7301323" imgH="46045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4604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33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the error messages appear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the web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447800"/>
            <a:ext cx="6583680" cy="27178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06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594587"/>
              </p:ext>
            </p:extLst>
          </p:nvPr>
        </p:nvGraphicFramePr>
        <p:xfrm>
          <a:off x="914400" y="1219200"/>
          <a:ext cx="7300912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4" imgW="7313400" imgH="1572254" progId="Word.Document.12">
                  <p:embed/>
                </p:oleObj>
              </mc:Choice>
              <mc:Fallback>
                <p:oleObj name="Document" r:id="rId4" imgW="7313400" imgH="15722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157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4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property for working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validation groups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036012"/>
              </p:ext>
            </p:extLst>
          </p:nvPr>
        </p:nvGraphicFramePr>
        <p:xfrm>
          <a:off x="914400" y="1295400"/>
          <a:ext cx="730091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Document" r:id="rId4" imgW="7301323" imgH="382750" progId="Word.Document.12">
                  <p:embed/>
                </p:oleObj>
              </mc:Choice>
              <mc:Fallback>
                <p:oleObj name="Document" r:id="rId4" imgW="7301323" imgH="3827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7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Part of a web form that accepts a city </a:t>
            </a:r>
            <a:br>
              <a:rPr lang="en-US" dirty="0"/>
            </a:br>
            <a:r>
              <a:rPr lang="en-US" dirty="0"/>
              <a:t>from the east or west coast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6859905" cy="18415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0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drop-down list with a validator </a:t>
            </a:r>
            <a:br>
              <a:rPr lang="en-US" dirty="0"/>
            </a:br>
            <a:r>
              <a:rPr lang="en-US" dirty="0"/>
              <a:t>that specifies a validation group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644976"/>
              </p:ext>
            </p:extLst>
          </p:nvPr>
        </p:nvGraphicFramePr>
        <p:xfrm>
          <a:off x="914400" y="1219200"/>
          <a:ext cx="7301323" cy="4626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Document" r:id="rId4" imgW="7301323" imgH="4626847" progId="Word.Document.12">
                  <p:embed/>
                </p:oleObj>
              </mc:Choice>
              <mc:Fallback>
                <p:oleObj name="Document" r:id="rId4" imgW="7301323" imgH="46268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4626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55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drop-down list with a validator </a:t>
            </a:r>
            <a:br>
              <a:rPr lang="en-US" dirty="0"/>
            </a:br>
            <a:r>
              <a:rPr lang="en-US" dirty="0"/>
              <a:t>that specifies a validation group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838287"/>
              </p:ext>
            </p:extLst>
          </p:nvPr>
        </p:nvGraphicFramePr>
        <p:xfrm>
          <a:off x="914400" y="1301077"/>
          <a:ext cx="7301323" cy="3728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4" imgW="7301323" imgH="3728123" progId="Word.Document.12">
                  <p:embed/>
                </p:oleObj>
              </mc:Choice>
              <mc:Fallback>
                <p:oleObj name="Document" r:id="rId4" imgW="7301323" imgH="37281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01077"/>
                        <a:ext cx="7301323" cy="3728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5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Check Out page with validation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35" y="1143000"/>
            <a:ext cx="3402965" cy="48768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8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start of the </a:t>
            </a:r>
            <a:r>
              <a:rPr lang="en-US" dirty="0" err="1"/>
              <a:t>aspx</a:t>
            </a:r>
            <a:r>
              <a:rPr lang="en-US" dirty="0"/>
              <a:t> 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err="1"/>
              <a:t>CheckOut</a:t>
            </a:r>
            <a:r>
              <a:rPr lang="en-US" dirty="0"/>
              <a:t>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088080"/>
              </p:ext>
            </p:extLst>
          </p:nvPr>
        </p:nvGraphicFramePr>
        <p:xfrm>
          <a:off x="914400" y="1371600"/>
          <a:ext cx="7301323" cy="391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Document" r:id="rId4" imgW="7301323" imgH="3913917" progId="Word.Document.12">
                  <p:embed/>
                </p:oleObj>
              </mc:Choice>
              <mc:Fallback>
                <p:oleObj name="Document" r:id="rId4" imgW="7301323" imgH="39139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3913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75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start of the </a:t>
            </a:r>
            <a:r>
              <a:rPr lang="en-US" dirty="0" err="1"/>
              <a:t>aspx</a:t>
            </a:r>
            <a:r>
              <a:rPr lang="en-US" dirty="0"/>
              <a:t> code for the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410063"/>
              </p:ext>
            </p:extLst>
          </p:nvPr>
        </p:nvGraphicFramePr>
        <p:xfrm>
          <a:off x="914400" y="1143000"/>
          <a:ext cx="7301323" cy="414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Document" r:id="rId4" imgW="7301323" imgH="4143999" progId="Word.Document.12">
                  <p:embed/>
                </p:oleObj>
              </mc:Choice>
              <mc:Fallback>
                <p:oleObj name="Document" r:id="rId4" imgW="7301323" imgH="41439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143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19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start of the </a:t>
            </a:r>
            <a:r>
              <a:rPr lang="en-US" dirty="0" err="1"/>
              <a:t>aspx</a:t>
            </a:r>
            <a:r>
              <a:rPr lang="en-US" dirty="0"/>
              <a:t> code for the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239854"/>
              </p:ext>
            </p:extLst>
          </p:nvPr>
        </p:nvGraphicFramePr>
        <p:xfrm>
          <a:off x="914400" y="1143000"/>
          <a:ext cx="7301323" cy="2992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Document" r:id="rId4" imgW="7301323" imgH="2992868" progId="Word.Document.12">
                  <p:embed/>
                </p:oleObj>
              </mc:Choice>
              <mc:Fallback>
                <p:oleObj name="Document" r:id="rId4" imgW="7301323" imgH="29928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992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start of the </a:t>
            </a:r>
            <a:r>
              <a:rPr lang="en-US" dirty="0" err="1"/>
              <a:t>aspx</a:t>
            </a:r>
            <a:r>
              <a:rPr lang="en-US" dirty="0"/>
              <a:t> code </a:t>
            </a:r>
            <a:br>
              <a:rPr lang="en-US" dirty="0"/>
            </a:br>
            <a:r>
              <a:rPr lang="en-US" dirty="0"/>
              <a:t>for the shipping address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294401"/>
              </p:ext>
            </p:extLst>
          </p:nvPr>
        </p:nvGraphicFramePr>
        <p:xfrm>
          <a:off x="914400" y="1343883"/>
          <a:ext cx="7301323" cy="391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Document" r:id="rId4" imgW="7301323" imgH="3913917" progId="Word.Document.12">
                  <p:embed/>
                </p:oleObj>
              </mc:Choice>
              <mc:Fallback>
                <p:oleObj name="Document" r:id="rId4" imgW="7301323" imgH="39139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43883"/>
                        <a:ext cx="7301323" cy="3913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94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start of the </a:t>
            </a:r>
            <a:r>
              <a:rPr lang="en-US" dirty="0" err="1"/>
              <a:t>aspx</a:t>
            </a:r>
            <a:r>
              <a:rPr lang="en-US" dirty="0"/>
              <a:t> code </a:t>
            </a:r>
            <a:br>
              <a:rPr lang="en-US" dirty="0"/>
            </a:br>
            <a:r>
              <a:rPr lang="en-US" dirty="0"/>
              <a:t>for the shipping address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075699"/>
              </p:ext>
            </p:extLst>
          </p:nvPr>
        </p:nvGraphicFramePr>
        <p:xfrm>
          <a:off x="914400" y="1371600"/>
          <a:ext cx="7301323" cy="184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Document" r:id="rId4" imgW="7301323" imgH="1841737" progId="Word.Document.12">
                  <p:embed/>
                </p:oleObj>
              </mc:Choice>
              <mc:Fallback>
                <p:oleObj name="Document" r:id="rId4" imgW="7301323" imgH="18417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184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65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validation controls provided by ASP.NET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368934"/>
              </p:ext>
            </p:extLst>
          </p:nvPr>
        </p:nvGraphicFramePr>
        <p:xfrm>
          <a:off x="914400" y="1143000"/>
          <a:ext cx="7300912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4" imgW="7301323" imgH="2203964" progId="Word.Document.12">
                  <p:embed/>
                </p:oleObj>
              </mc:Choice>
              <mc:Fallback>
                <p:oleObj name="Document" r:id="rId4" imgW="7301323" imgH="22039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20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55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Some of the C# code in the code-behind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900089"/>
              </p:ext>
            </p:extLst>
          </p:nvPr>
        </p:nvGraphicFramePr>
        <p:xfrm>
          <a:off x="914400" y="1143000"/>
          <a:ext cx="7301323" cy="391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Document" r:id="rId4" imgW="7301323" imgH="3913917" progId="Word.Document.12">
                  <p:embed/>
                </p:oleObj>
              </mc:Choice>
              <mc:Fallback>
                <p:oleObj name="Document" r:id="rId4" imgW="7301323" imgH="39139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913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50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543800" cy="800219"/>
          </a:xfrm>
        </p:spPr>
        <p:txBody>
          <a:bodyPr/>
          <a:lstStyle/>
          <a:p>
            <a:r>
              <a:rPr lang="en-US" dirty="0"/>
              <a:t>Some of the code in the code-behind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652349"/>
              </p:ext>
            </p:extLst>
          </p:nvPr>
        </p:nvGraphicFramePr>
        <p:xfrm>
          <a:off x="914400" y="1143000"/>
          <a:ext cx="7301323" cy="253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Document" r:id="rId4" imgW="7301323" imgH="2532704" progId="Word.Document.12">
                  <p:embed/>
                </p:oleObj>
              </mc:Choice>
              <mc:Fallback>
                <p:oleObj name="Document" r:id="rId4" imgW="7301323" imgH="25327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532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59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Some of the code in the code-behind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314709"/>
              </p:ext>
            </p:extLst>
          </p:nvPr>
        </p:nvGraphicFramePr>
        <p:xfrm>
          <a:off x="914400" y="1143000"/>
          <a:ext cx="7301323" cy="4374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Document" r:id="rId4" imgW="7301323" imgH="4374441" progId="Word.Document.12">
                  <p:embed/>
                </p:oleObj>
              </mc:Choice>
              <mc:Fallback>
                <p:oleObj name="Document" r:id="rId4" imgW="7301323" imgH="43744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374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Some of the code in the code-behind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691399"/>
              </p:ext>
            </p:extLst>
          </p:nvPr>
        </p:nvGraphicFramePr>
        <p:xfrm>
          <a:off x="914400" y="1143000"/>
          <a:ext cx="7301323" cy="2992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Document" r:id="rId4" imgW="7301323" imgH="2992868" progId="Word.Document.12">
                  <p:embed/>
                </p:oleObj>
              </mc:Choice>
              <mc:Fallback>
                <p:oleObj name="Document" r:id="rId4" imgW="7301323" imgH="29928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992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9545"/>
            <a:ext cx="8001000" cy="800219"/>
          </a:xfrm>
        </p:spPr>
        <p:txBody>
          <a:bodyPr/>
          <a:lstStyle/>
          <a:p>
            <a:r>
              <a:rPr lang="en-US" dirty="0"/>
              <a:t>Extra 7-1	Add validation </a:t>
            </a:r>
            <a:r>
              <a:rPr lang="en-US" dirty="0" smtClean="0"/>
              <a:t>to </a:t>
            </a:r>
            <a:r>
              <a:rPr lang="en-US" dirty="0"/>
              <a:t>the Reservation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66799"/>
            <a:ext cx="3581400" cy="4985069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49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Typical code for processing a page </a:t>
            </a:r>
            <a:br>
              <a:rPr lang="en-US" dirty="0"/>
            </a:br>
            <a:r>
              <a:rPr lang="en-US" dirty="0"/>
              <a:t>that contains validation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963791"/>
              </p:ext>
            </p:extLst>
          </p:nvPr>
        </p:nvGraphicFramePr>
        <p:xfrm>
          <a:off x="914400" y="1371600"/>
          <a:ext cx="7301323" cy="168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4" imgW="7301323" imgH="1687989" progId="Word.Document.12">
                  <p:embed/>
                </p:oleObj>
              </mc:Choice>
              <mc:Fallback>
                <p:oleObj name="Document" r:id="rId4" imgW="7301323" imgH="16879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1687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307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validator properties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44958"/>
              </p:ext>
            </p:extLst>
          </p:nvPr>
        </p:nvGraphicFramePr>
        <p:xfrm>
          <a:off x="914400" y="1143000"/>
          <a:ext cx="7300912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4" imgW="7301323" imgH="3296404" progId="Word.Document.12">
                  <p:embed/>
                </p:oleObj>
              </mc:Choice>
              <mc:Fallback>
                <p:oleObj name="Document" r:id="rId4" imgW="7301323" imgH="32964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149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Behavior category in the Properties window for a Compare validator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371600"/>
            <a:ext cx="2621280" cy="43561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30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NuGet</a:t>
            </a:r>
            <a:r>
              <a:rPr lang="en-US" dirty="0"/>
              <a:t> Package Manager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061638" cy="22860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61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install the </a:t>
            </a:r>
            <a:r>
              <a:rPr lang="en-US" dirty="0" err="1"/>
              <a:t>NuGet</a:t>
            </a:r>
            <a:r>
              <a:rPr lang="en-US" dirty="0"/>
              <a:t> package </a:t>
            </a:r>
            <a:br>
              <a:rPr lang="en-US" dirty="0"/>
            </a:br>
            <a:r>
              <a:rPr lang="en-US" dirty="0"/>
              <a:t>for jQuery validation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553728"/>
              </p:ext>
            </p:extLst>
          </p:nvPr>
        </p:nvGraphicFramePr>
        <p:xfrm>
          <a:off x="914400" y="1371600"/>
          <a:ext cx="7301323" cy="213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4" imgW="7301323" imgH="2130510" progId="Word.Document.12">
                  <p:embed/>
                </p:oleObj>
              </mc:Choice>
              <mc:Fallback>
                <p:oleObj name="Document" r:id="rId4" imgW="7301323" imgH="2130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213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92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1166</Words>
  <Application>Microsoft Office PowerPoint</Application>
  <PresentationFormat>On-screen Show (4:3)</PresentationFormat>
  <Paragraphs>220</Paragraphs>
  <Slides>44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Master slides_with_titles</vt:lpstr>
      <vt:lpstr>Document</vt:lpstr>
      <vt:lpstr>Microsoft Word Document</vt:lpstr>
      <vt:lpstr>Chapter 7</vt:lpstr>
      <vt:lpstr>Objectives</vt:lpstr>
      <vt:lpstr>Objectives (cont.)</vt:lpstr>
      <vt:lpstr>The validation controls provided by ASP.NET</vt:lpstr>
      <vt:lpstr>Typical code for processing a page  that contains validation controls</vt:lpstr>
      <vt:lpstr>Common validator properties</vt:lpstr>
      <vt:lpstr>The Behavior category in the Properties window for a Compare validator</vt:lpstr>
      <vt:lpstr>The NuGet Package Manager page</vt:lpstr>
      <vt:lpstr>How to install the NuGet package  for jQuery validation</vt:lpstr>
      <vt:lpstr>A validator that checks for a required entry</vt:lpstr>
      <vt:lpstr>A property of the required field validator</vt:lpstr>
      <vt:lpstr>A required field validator that forces an option  to be chosen from a list box</vt:lpstr>
      <vt:lpstr>Properties of the compare validator</vt:lpstr>
      <vt:lpstr>A compare validator that checks  for an integer value</vt:lpstr>
      <vt:lpstr>A compare validator that compares the values  of two text boxes</vt:lpstr>
      <vt:lpstr>Properties of the range validator</vt:lpstr>
      <vt:lpstr>A range validator that checks a date range  that’s set at runtime</vt:lpstr>
      <vt:lpstr>Code that sets the min  and max values at runtime</vt:lpstr>
      <vt:lpstr>The Regular Expression Editor dialog box</vt:lpstr>
      <vt:lpstr>A property of the regular expression validator</vt:lpstr>
      <vt:lpstr>A regular expression validator  that validates U.S. phone numbers</vt:lpstr>
      <vt:lpstr>Common regular expression elements</vt:lpstr>
      <vt:lpstr>Examples of regular expressions</vt:lpstr>
      <vt:lpstr>The aspx code for a text box  and a custom validator</vt:lpstr>
      <vt:lpstr>Properties of the ServerValidateEventArgs class</vt:lpstr>
      <vt:lpstr>C# code for the custom validation</vt:lpstr>
      <vt:lpstr>Properties of the validation summary control</vt:lpstr>
      <vt:lpstr>The aspx code for a validation summary control and two validators</vt:lpstr>
      <vt:lpstr>How the error messages appear  on the web page</vt:lpstr>
      <vt:lpstr>The property for working  with validation groups</vt:lpstr>
      <vt:lpstr>Part of a web form that accepts a city  from the east or west coast</vt:lpstr>
      <vt:lpstr>A drop-down list with a validator  that specifies a validation group</vt:lpstr>
      <vt:lpstr>A drop-down list with a validator  that specifies a validation group (cont.)</vt:lpstr>
      <vt:lpstr>The Check Out page with validation</vt:lpstr>
      <vt:lpstr>The start of the aspx code  for the CheckOut page</vt:lpstr>
      <vt:lpstr>The start of the aspx code for the page (cont.)</vt:lpstr>
      <vt:lpstr>The start of the aspx code for the page (cont.)</vt:lpstr>
      <vt:lpstr>The start of the aspx code  for the shipping address</vt:lpstr>
      <vt:lpstr>The start of the aspx code  for the shipping address (cont.)</vt:lpstr>
      <vt:lpstr>Some of the C# code in the code-behind file</vt:lpstr>
      <vt:lpstr>Some of the code in the code-behind file (cont.)</vt:lpstr>
      <vt:lpstr>Some of the code in the code-behind file (cont.)</vt:lpstr>
      <vt:lpstr>Some of the code in the code-behind file (cont.)</vt:lpstr>
      <vt:lpstr>Extra 7-1 Add validation to the Reservation form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14</cp:revision>
  <cp:lastPrinted>2016-01-14T23:03:16Z</cp:lastPrinted>
  <dcterms:created xsi:type="dcterms:W3CDTF">2016-01-14T22:50:19Z</dcterms:created>
  <dcterms:modified xsi:type="dcterms:W3CDTF">2016-07-28T21:50:59Z</dcterms:modified>
</cp:coreProperties>
</file>