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1"/>
  </p:notesMasterIdLst>
  <p:sldIdLst>
    <p:sldId id="256" r:id="rId2"/>
    <p:sldId id="307" r:id="rId3"/>
    <p:sldId id="257" r:id="rId4"/>
    <p:sldId id="285" r:id="rId5"/>
    <p:sldId id="288" r:id="rId6"/>
    <p:sldId id="260" r:id="rId7"/>
    <p:sldId id="286" r:id="rId8"/>
    <p:sldId id="289" r:id="rId9"/>
    <p:sldId id="284" r:id="rId10"/>
    <p:sldId id="290" r:id="rId11"/>
    <p:sldId id="259" r:id="rId12"/>
    <p:sldId id="287" r:id="rId13"/>
    <p:sldId id="291" r:id="rId14"/>
    <p:sldId id="293" r:id="rId15"/>
    <p:sldId id="294" r:id="rId16"/>
    <p:sldId id="295" r:id="rId17"/>
    <p:sldId id="296" r:id="rId18"/>
    <p:sldId id="297" r:id="rId19"/>
    <p:sldId id="298" r:id="rId20"/>
    <p:sldId id="292" r:id="rId21"/>
    <p:sldId id="299" r:id="rId22"/>
    <p:sldId id="300" r:id="rId23"/>
    <p:sldId id="302" r:id="rId24"/>
    <p:sldId id="303" r:id="rId25"/>
    <p:sldId id="304" r:id="rId26"/>
    <p:sldId id="305" r:id="rId27"/>
    <p:sldId id="306" r:id="rId28"/>
    <p:sldId id="301" r:id="rId29"/>
    <p:sldId id="262" r:id="rId30"/>
  </p:sldIdLst>
  <p:sldSz cx="9144000" cy="5143500" type="screen16x9"/>
  <p:notesSz cx="6858000" cy="9144000"/>
  <p:embeddedFontLst>
    <p:embeddedFont>
      <p:font typeface="Cascadia Code" panose="020B0609020000020004" pitchFamily="49"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DM Sans" pitchFamily="2" charset="0"/>
      <p:regular r:id="rId40"/>
    </p:embeddedFont>
    <p:embeddedFont>
      <p:font typeface="Inter" panose="020B0604020202020204" charset="0"/>
      <p:regular r:id="rId41"/>
      <p:bold r:id="rId42"/>
    </p:embeddedFont>
    <p:embeddedFont>
      <p:font typeface="Libre Franklin Black" pitchFamily="2" charset="0"/>
      <p:bold r:id="rId43"/>
    </p:embeddedFont>
    <p:embeddedFont>
      <p:font typeface="Montserrat" panose="00000500000000000000" pitchFamily="2" charset="0"/>
      <p:regular r:id="rId44"/>
    </p:embeddedFont>
    <p:embeddedFont>
      <p:font typeface="Nunito Light" pitchFamily="2" charset="0"/>
      <p:regular r:id="rId45"/>
    </p:embeddedFont>
    <p:embeddedFont>
      <p:font typeface="Roboto" panose="02000000000000000000" pitchFamily="2"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A670A42-4411-4876-BFB2-E09DDB587342}">
          <p14:sldIdLst>
            <p14:sldId id="256"/>
            <p14:sldId id="307"/>
            <p14:sldId id="257"/>
            <p14:sldId id="285"/>
            <p14:sldId id="288"/>
            <p14:sldId id="260"/>
            <p14:sldId id="286"/>
            <p14:sldId id="289"/>
            <p14:sldId id="284"/>
            <p14:sldId id="290"/>
            <p14:sldId id="259"/>
            <p14:sldId id="287"/>
            <p14:sldId id="291"/>
            <p14:sldId id="293"/>
            <p14:sldId id="294"/>
            <p14:sldId id="295"/>
            <p14:sldId id="296"/>
            <p14:sldId id="297"/>
            <p14:sldId id="298"/>
            <p14:sldId id="292"/>
            <p14:sldId id="299"/>
            <p14:sldId id="300"/>
            <p14:sldId id="302"/>
            <p14:sldId id="303"/>
            <p14:sldId id="304"/>
            <p14:sldId id="305"/>
            <p14:sldId id="306"/>
            <p14:sldId id="30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6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49A7D-C67F-486C-9627-334F4FEEF4D7}" v="20" dt="2024-05-28T13:48:04.469"/>
  </p1510:revLst>
</p1510:revInfo>
</file>

<file path=ppt/tableStyles.xml><?xml version="1.0" encoding="utf-8"?>
<a:tblStyleLst xmlns:a="http://schemas.openxmlformats.org/drawingml/2006/main" def="{58AD4994-C72E-4A10-8424-A74F53FA8AC5}">
  <a:tblStyle styleId="{58AD4994-C72E-4A10-8424-A74F53FA8A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99ed1933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92f9685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92f9685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92f9685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92f9685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62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992f9685e2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992f9685e2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5575" y="-1481350"/>
            <a:ext cx="10824804" cy="8106205"/>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56"/>
        <p:cNvGrpSpPr/>
        <p:nvPr/>
      </p:nvGrpSpPr>
      <p:grpSpPr>
        <a:xfrm>
          <a:off x="0" y="0"/>
          <a:ext cx="0" cy="0"/>
          <a:chOff x="0" y="0"/>
          <a:chExt cx="0" cy="0"/>
        </a:xfrm>
      </p:grpSpPr>
      <p:grpSp>
        <p:nvGrpSpPr>
          <p:cNvPr id="157" name="Google Shape;157;p14"/>
          <p:cNvGrpSpPr/>
          <p:nvPr/>
        </p:nvGrpSpPr>
        <p:grpSpPr>
          <a:xfrm>
            <a:off x="82922" y="-101174"/>
            <a:ext cx="8989382" cy="5165573"/>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5" name="Google Shape;165;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6" name="Google Shape;166;p14"/>
          <p:cNvSpPr txBox="1">
            <a:spLocks noGrp="1"/>
          </p:cNvSpPr>
          <p:nvPr>
            <p:ph type="subTitle" idx="2"/>
          </p:nvPr>
        </p:nvSpPr>
        <p:spPr>
          <a:xfrm>
            <a:off x="701250" y="23854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7" name="Google Shape;167;p14"/>
          <p:cNvSpPr txBox="1">
            <a:spLocks noGrp="1"/>
          </p:cNvSpPr>
          <p:nvPr>
            <p:ph type="subTitle" idx="3"/>
          </p:nvPr>
        </p:nvSpPr>
        <p:spPr>
          <a:xfrm>
            <a:off x="701250" y="35658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68"/>
        <p:cNvGrpSpPr/>
        <p:nvPr/>
      </p:nvGrpSpPr>
      <p:grpSpPr>
        <a:xfrm>
          <a:off x="0" y="0"/>
          <a:ext cx="0" cy="0"/>
          <a:chOff x="0" y="0"/>
          <a:chExt cx="0" cy="0"/>
        </a:xfrm>
      </p:grpSpPr>
      <p:grpSp>
        <p:nvGrpSpPr>
          <p:cNvPr id="169" name="Google Shape;169;p15"/>
          <p:cNvGrpSpPr/>
          <p:nvPr/>
        </p:nvGrpSpPr>
        <p:grpSpPr>
          <a:xfrm>
            <a:off x="-823949" y="-1481350"/>
            <a:ext cx="10551403" cy="8106205"/>
            <a:chOff x="-823949" y="-1481350"/>
            <a:chExt cx="10551403" cy="8106205"/>
          </a:xfrm>
        </p:grpSpPr>
        <p:sp>
          <p:nvSpPr>
            <p:cNvPr id="170" name="Google Shape;170;p15"/>
            <p:cNvSpPr/>
            <p:nvPr/>
          </p:nvSpPr>
          <p:spPr>
            <a:xfrm flipH="1">
              <a:off x="-823949"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1" name="Google Shape;171;p15"/>
            <p:cNvGrpSpPr/>
            <p:nvPr/>
          </p:nvGrpSpPr>
          <p:grpSpPr>
            <a:xfrm>
              <a:off x="-9" y="-160021"/>
              <a:ext cx="9727463" cy="5095103"/>
              <a:chOff x="-9" y="-160021"/>
              <a:chExt cx="9727463" cy="5095103"/>
            </a:xfrm>
          </p:grpSpPr>
          <p:grpSp>
            <p:nvGrpSpPr>
              <p:cNvPr id="172" name="Google Shape;172;p15"/>
              <p:cNvGrpSpPr/>
              <p:nvPr/>
            </p:nvGrpSpPr>
            <p:grpSpPr>
              <a:xfrm flipH="1">
                <a:off x="8429384" y="326491"/>
                <a:ext cx="1298070" cy="485159"/>
                <a:chOff x="540500" y="421329"/>
                <a:chExt cx="1298070" cy="485159"/>
              </a:xfrm>
            </p:grpSpPr>
            <p:sp>
              <p:nvSpPr>
                <p:cNvPr id="173" name="Google Shape;173;p15"/>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15"/>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5" name="Google Shape;175;p15"/>
              <p:cNvSpPr/>
              <p:nvPr/>
            </p:nvSpPr>
            <p:spPr>
              <a:xfrm flipH="1">
                <a:off x="7602770" y="45167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6" name="Google Shape;176;p15"/>
              <p:cNvGrpSpPr/>
              <p:nvPr/>
            </p:nvGrpSpPr>
            <p:grpSpPr>
              <a:xfrm flipH="1">
                <a:off x="8315526" y="3853322"/>
                <a:ext cx="1085831" cy="675413"/>
                <a:chOff x="4274895" y="3528397"/>
                <a:chExt cx="740272" cy="460467"/>
              </a:xfrm>
            </p:grpSpPr>
            <p:sp>
              <p:nvSpPr>
                <p:cNvPr id="177" name="Google Shape;177;p15"/>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15"/>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5"/>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15"/>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15"/>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82;p15"/>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3" name="Google Shape;183;p15"/>
              <p:cNvGrpSpPr/>
              <p:nvPr/>
            </p:nvGrpSpPr>
            <p:grpSpPr>
              <a:xfrm flipH="1">
                <a:off x="6665192" y="-160021"/>
                <a:ext cx="1425966" cy="712982"/>
                <a:chOff x="6083802" y="754477"/>
                <a:chExt cx="1350730" cy="675364"/>
              </a:xfrm>
            </p:grpSpPr>
            <p:sp>
              <p:nvSpPr>
                <p:cNvPr id="184" name="Google Shape;184;p15"/>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15"/>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6" name="Google Shape;186;p15"/>
              <p:cNvSpPr/>
              <p:nvPr/>
            </p:nvSpPr>
            <p:spPr>
              <a:xfrm flipH="1">
                <a:off x="1504404" y="407588"/>
                <a:ext cx="322970" cy="322970"/>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15"/>
              <p:cNvSpPr/>
              <p:nvPr/>
            </p:nvSpPr>
            <p:spPr>
              <a:xfrm flipH="1">
                <a:off x="941748" y="30353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8" name="Google Shape;188;p15"/>
              <p:cNvGrpSpPr/>
              <p:nvPr/>
            </p:nvGrpSpPr>
            <p:grpSpPr>
              <a:xfrm rot="5400000">
                <a:off x="-414254" y="3205057"/>
                <a:ext cx="1656979" cy="828489"/>
                <a:chOff x="-1097350" y="4385303"/>
                <a:chExt cx="2165703" cy="1082851"/>
              </a:xfrm>
            </p:grpSpPr>
            <p:sp>
              <p:nvSpPr>
                <p:cNvPr id="189" name="Google Shape;189;p15"/>
                <p:cNvSpPr/>
                <p:nvPr/>
              </p:nvSpPr>
              <p:spPr>
                <a:xfrm flipH="1">
                  <a:off x="-1097350"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90;p15"/>
                <p:cNvSpPr/>
                <p:nvPr/>
              </p:nvSpPr>
              <p:spPr>
                <a:xfrm flipH="1">
                  <a:off x="-496018"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191" name="Google Shape;191;p15"/>
          <p:cNvSpPr txBox="1">
            <a:spLocks noGrp="1"/>
          </p:cNvSpPr>
          <p:nvPr>
            <p:ph type="title"/>
          </p:nvPr>
        </p:nvSpPr>
        <p:spPr>
          <a:xfrm>
            <a:off x="2094000" y="790913"/>
            <a:ext cx="4956000" cy="9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15"/>
          <p:cNvSpPr txBox="1">
            <a:spLocks noGrp="1"/>
          </p:cNvSpPr>
          <p:nvPr>
            <p:ph type="subTitle" idx="1"/>
          </p:nvPr>
        </p:nvSpPr>
        <p:spPr>
          <a:xfrm>
            <a:off x="2094000" y="1801085"/>
            <a:ext cx="4956000" cy="110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400"/>
              <a:buNone/>
              <a:defRPr>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1600"/>
              </a:spcBef>
              <a:spcAft>
                <a:spcPts val="0"/>
              </a:spcAft>
              <a:buClr>
                <a:schemeClr val="dk2"/>
              </a:buClr>
              <a:buSzPts val="1400"/>
              <a:buNone/>
              <a:defRPr>
                <a:solidFill>
                  <a:schemeClr val="dk2"/>
                </a:solidFill>
              </a:defRPr>
            </a:lvl3pPr>
            <a:lvl4pPr lvl="3" algn="ctr" rtl="0">
              <a:lnSpc>
                <a:spcPct val="100000"/>
              </a:lnSpc>
              <a:spcBef>
                <a:spcPts val="1600"/>
              </a:spcBef>
              <a:spcAft>
                <a:spcPts val="0"/>
              </a:spcAft>
              <a:buClr>
                <a:schemeClr val="dk2"/>
              </a:buClr>
              <a:buSzPts val="1400"/>
              <a:buNone/>
              <a:defRPr>
                <a:solidFill>
                  <a:schemeClr val="dk2"/>
                </a:solidFill>
              </a:defRPr>
            </a:lvl4pPr>
            <a:lvl5pPr lvl="4" algn="ctr" rtl="0">
              <a:lnSpc>
                <a:spcPct val="100000"/>
              </a:lnSpc>
              <a:spcBef>
                <a:spcPts val="1600"/>
              </a:spcBef>
              <a:spcAft>
                <a:spcPts val="0"/>
              </a:spcAft>
              <a:buClr>
                <a:schemeClr val="dk2"/>
              </a:buClr>
              <a:buSzPts val="1400"/>
              <a:buNone/>
              <a:defRPr>
                <a:solidFill>
                  <a:schemeClr val="dk2"/>
                </a:solidFill>
              </a:defRPr>
            </a:lvl5pPr>
            <a:lvl6pPr lvl="5" algn="ctr" rtl="0">
              <a:lnSpc>
                <a:spcPct val="100000"/>
              </a:lnSpc>
              <a:spcBef>
                <a:spcPts val="1600"/>
              </a:spcBef>
              <a:spcAft>
                <a:spcPts val="0"/>
              </a:spcAft>
              <a:buClr>
                <a:schemeClr val="dk2"/>
              </a:buClr>
              <a:buSzPts val="1400"/>
              <a:buNone/>
              <a:defRPr>
                <a:solidFill>
                  <a:schemeClr val="dk2"/>
                </a:solidFill>
              </a:defRPr>
            </a:lvl6pPr>
            <a:lvl7pPr lvl="6" algn="ctr" rtl="0">
              <a:lnSpc>
                <a:spcPct val="100000"/>
              </a:lnSpc>
              <a:spcBef>
                <a:spcPts val="1600"/>
              </a:spcBef>
              <a:spcAft>
                <a:spcPts val="0"/>
              </a:spcAft>
              <a:buClr>
                <a:schemeClr val="dk2"/>
              </a:buClr>
              <a:buSzPts val="1400"/>
              <a:buNone/>
              <a:defRPr>
                <a:solidFill>
                  <a:schemeClr val="dk2"/>
                </a:solidFill>
              </a:defRPr>
            </a:lvl7pPr>
            <a:lvl8pPr lvl="7" algn="ctr" rtl="0">
              <a:lnSpc>
                <a:spcPct val="100000"/>
              </a:lnSpc>
              <a:spcBef>
                <a:spcPts val="1600"/>
              </a:spcBef>
              <a:spcAft>
                <a:spcPts val="0"/>
              </a:spcAft>
              <a:buClr>
                <a:schemeClr val="dk2"/>
              </a:buClr>
              <a:buSzPts val="1400"/>
              <a:buNone/>
              <a:defRPr>
                <a:solidFill>
                  <a:schemeClr val="dk2"/>
                </a:solidFill>
              </a:defRPr>
            </a:lvl8pPr>
            <a:lvl9pPr lvl="8" algn="ctr" rtl="0">
              <a:lnSpc>
                <a:spcPct val="100000"/>
              </a:lnSpc>
              <a:spcBef>
                <a:spcPts val="1600"/>
              </a:spcBef>
              <a:spcAft>
                <a:spcPts val="1600"/>
              </a:spcAft>
              <a:buClr>
                <a:schemeClr val="dk2"/>
              </a:buClr>
              <a:buSzPts val="1400"/>
              <a:buNone/>
              <a:defRPr>
                <a:solidFill>
                  <a:schemeClr val="dk2"/>
                </a:solidFill>
              </a:defRPr>
            </a:lvl9pPr>
          </a:lstStyle>
          <a:p>
            <a:endParaRPr/>
          </a:p>
        </p:txBody>
      </p:sp>
      <p:sp>
        <p:nvSpPr>
          <p:cNvPr id="193" name="Google Shape;193;p15"/>
          <p:cNvSpPr txBox="1"/>
          <p:nvPr/>
        </p:nvSpPr>
        <p:spPr>
          <a:xfrm>
            <a:off x="2095950" y="3517486"/>
            <a:ext cx="4952100" cy="46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900">
                <a:solidFill>
                  <a:schemeClr val="dk2"/>
                </a:solidFill>
                <a:latin typeface="Inter"/>
                <a:ea typeface="Inter"/>
                <a:cs typeface="Inter"/>
                <a:sym typeface="Inter"/>
              </a:rPr>
              <a:t>CREDITS: This presentation template was created by </a:t>
            </a:r>
            <a:r>
              <a:rPr lang="en" sz="900" b="1">
                <a:solidFill>
                  <a:schemeClr val="dk2"/>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900">
                <a:solidFill>
                  <a:schemeClr val="dk2"/>
                </a:solidFill>
                <a:latin typeface="Inter"/>
                <a:ea typeface="Inter"/>
                <a:cs typeface="Inter"/>
                <a:sym typeface="Inter"/>
              </a:rPr>
              <a:t>, and includes icons by </a:t>
            </a:r>
            <a:r>
              <a:rPr lang="en" sz="900" b="1">
                <a:solidFill>
                  <a:schemeClr val="dk2"/>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900">
                <a:solidFill>
                  <a:schemeClr val="dk2"/>
                </a:solidFill>
                <a:latin typeface="Inter"/>
                <a:ea typeface="Inter"/>
                <a:cs typeface="Inter"/>
                <a:sym typeface="Inter"/>
              </a:rPr>
              <a:t>, infographics &amp; images by </a:t>
            </a:r>
            <a:r>
              <a:rPr lang="en" sz="900" b="1">
                <a:solidFill>
                  <a:schemeClr val="dk2"/>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900" b="1">
                <a:solidFill>
                  <a:schemeClr val="dk2"/>
                </a:solidFill>
                <a:latin typeface="Inter"/>
                <a:ea typeface="Inter"/>
                <a:cs typeface="Inter"/>
                <a:sym typeface="Inter"/>
              </a:rPr>
              <a:t> </a:t>
            </a:r>
            <a:r>
              <a:rPr lang="en" sz="900">
                <a:solidFill>
                  <a:schemeClr val="dk2"/>
                </a:solidFill>
                <a:latin typeface="Inter"/>
                <a:ea typeface="Inter"/>
                <a:cs typeface="Inter"/>
                <a:sym typeface="Inter"/>
              </a:rPr>
              <a:t>and content by</a:t>
            </a:r>
            <a:r>
              <a:rPr lang="en" sz="900" b="1">
                <a:solidFill>
                  <a:schemeClr val="dk2"/>
                </a:solidFill>
                <a:latin typeface="Inter"/>
                <a:ea typeface="Inter"/>
                <a:cs typeface="Inter"/>
                <a:sym typeface="Inter"/>
              </a:rPr>
              <a:t> Swetha Tandri</a:t>
            </a:r>
            <a:endParaRPr sz="900" b="1">
              <a:solidFill>
                <a:schemeClr val="dk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4"/>
        <p:cNvGrpSpPr/>
        <p:nvPr/>
      </p:nvGrpSpPr>
      <p:grpSpPr>
        <a:xfrm>
          <a:off x="0" y="0"/>
          <a:ext cx="0" cy="0"/>
          <a:chOff x="0" y="0"/>
          <a:chExt cx="0" cy="0"/>
        </a:xfrm>
      </p:grpSpPr>
      <p:grpSp>
        <p:nvGrpSpPr>
          <p:cNvPr id="195" name="Google Shape;195;p16"/>
          <p:cNvGrpSpPr/>
          <p:nvPr/>
        </p:nvGrpSpPr>
        <p:grpSpPr>
          <a:xfrm>
            <a:off x="244705" y="-1481350"/>
            <a:ext cx="9633142" cy="8106205"/>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grpSp>
        <p:nvGrpSpPr>
          <p:cNvPr id="212" name="Google Shape;212;p17"/>
          <p:cNvGrpSpPr/>
          <p:nvPr/>
        </p:nvGrpSpPr>
        <p:grpSpPr>
          <a:xfrm>
            <a:off x="-2758140" y="-1557508"/>
            <a:ext cx="14660280" cy="6492236"/>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758140" y="-1557508"/>
            <a:ext cx="14660280" cy="6867999"/>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3815700" y="1860870"/>
            <a:ext cx="15126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40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grpSp>
        <p:nvGrpSpPr>
          <p:cNvPr id="58" name="Google Shape;58;p4"/>
          <p:cNvGrpSpPr/>
          <p:nvPr/>
        </p:nvGrpSpPr>
        <p:grpSpPr>
          <a:xfrm>
            <a:off x="114947" y="330247"/>
            <a:ext cx="8777986" cy="4686371"/>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711900" y="1416500"/>
            <a:ext cx="3108000" cy="24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
        <p:nvSpPr>
          <p:cNvPr id="65" name="Google Shape;6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151423" y="118478"/>
            <a:ext cx="8864193" cy="492662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4725033" y="2016775"/>
            <a:ext cx="36609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3" name="Google Shape;73;p5"/>
          <p:cNvSpPr txBox="1">
            <a:spLocks noGrp="1"/>
          </p:cNvSpPr>
          <p:nvPr>
            <p:ph type="subTitle" idx="2"/>
          </p:nvPr>
        </p:nvSpPr>
        <p:spPr>
          <a:xfrm>
            <a:off x="758067" y="2016775"/>
            <a:ext cx="36648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4" name="Google Shape;74;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7"/>
          <p:cNvGrpSpPr/>
          <p:nvPr/>
        </p:nvGrpSpPr>
        <p:grpSpPr>
          <a:xfrm>
            <a:off x="112447" y="62825"/>
            <a:ext cx="8915661" cy="4953072"/>
            <a:chOff x="112447" y="62825"/>
            <a:chExt cx="8915661" cy="4953072"/>
          </a:xfrm>
        </p:grpSpPr>
        <p:sp>
          <p:nvSpPr>
            <p:cNvPr id="86" name="Google Shape;86;p7"/>
            <p:cNvSpPr/>
            <p:nvPr/>
          </p:nvSpPr>
          <p:spPr>
            <a:xfrm flipH="1">
              <a:off x="8530079" y="4729972"/>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87" name="Google Shape;87;p7"/>
            <p:cNvGrpSpPr/>
            <p:nvPr/>
          </p:nvGrpSpPr>
          <p:grpSpPr>
            <a:xfrm rot="10800000" flipH="1">
              <a:off x="8704742" y="3728878"/>
              <a:ext cx="323366" cy="865201"/>
              <a:chOff x="14340994" y="-70695"/>
              <a:chExt cx="261771" cy="700397"/>
            </a:xfrm>
          </p:grpSpPr>
          <p:sp>
            <p:nvSpPr>
              <p:cNvPr id="88" name="Google Shape;88;p7"/>
              <p:cNvSpPr/>
              <p:nvPr/>
            </p:nvSpPr>
            <p:spPr>
              <a:xfrm>
                <a:off x="1434099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89" name="Google Shape;89;p7"/>
              <p:cNvSpPr/>
              <p:nvPr/>
            </p:nvSpPr>
            <p:spPr>
              <a:xfrm>
                <a:off x="1449301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90" name="Google Shape;90;p7"/>
            <p:cNvSpPr/>
            <p:nvPr/>
          </p:nvSpPr>
          <p:spPr>
            <a:xfrm>
              <a:off x="194238" y="62825"/>
              <a:ext cx="384946" cy="384946"/>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91" name="Google Shape;91;p7"/>
            <p:cNvSpPr/>
            <p:nvPr/>
          </p:nvSpPr>
          <p:spPr>
            <a:xfrm flipH="1">
              <a:off x="112447" y="52311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2" name="Google Shape;92;p7"/>
          <p:cNvSpPr txBox="1">
            <a:spLocks noGrp="1"/>
          </p:cNvSpPr>
          <p:nvPr>
            <p:ph type="subTitle" idx="1"/>
          </p:nvPr>
        </p:nvSpPr>
        <p:spPr>
          <a:xfrm>
            <a:off x="905125" y="1878425"/>
            <a:ext cx="4104900" cy="17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solidFill>
                  <a:schemeClr val="dk2"/>
                </a:solidFill>
              </a:defRPr>
            </a:lvl1pPr>
            <a:lvl2pPr lvl="1" algn="ctr" rtl="0">
              <a:lnSpc>
                <a:spcPct val="100000"/>
              </a:lnSpc>
              <a:spcBef>
                <a:spcPts val="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93" name="Google Shape;93;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6" name="Google Shape;96;p8"/>
          <p:cNvGrpSpPr/>
          <p:nvPr/>
        </p:nvGrpSpPr>
        <p:grpSpPr>
          <a:xfrm>
            <a:off x="-2758140" y="-1557508"/>
            <a:ext cx="14660280" cy="7961083"/>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 name="Google Shape;113;p9"/>
          <p:cNvGrpSpPr/>
          <p:nvPr/>
        </p:nvGrpSpPr>
        <p:grpSpPr>
          <a:xfrm>
            <a:off x="96569" y="-786514"/>
            <a:ext cx="8785186" cy="5831337"/>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1250" y="0"/>
            <a:ext cx="9144000" cy="5143500"/>
          </a:xfrm>
          <a:prstGeom prst="rect">
            <a:avLst/>
          </a:prstGeom>
          <a:noFill/>
          <a:ln>
            <a:noFill/>
          </a:ln>
        </p:spPr>
      </p:sp>
      <p:sp>
        <p:nvSpPr>
          <p:cNvPr id="132" name="Google Shape;13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6" name="Google Shape;136;p11"/>
          <p:cNvGrpSpPr/>
          <p:nvPr/>
        </p:nvGrpSpPr>
        <p:grpSpPr>
          <a:xfrm>
            <a:off x="-2666515" y="771997"/>
            <a:ext cx="14660280" cy="6119916"/>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CATBOOST</a:t>
            </a:r>
            <a:br>
              <a:rPr lang="en"/>
            </a:br>
            <a:r>
              <a:rPr lang="en"/>
              <a:t>BOOSTING</a:t>
            </a:r>
            <a:br>
              <a:rPr lang="en"/>
            </a:br>
            <a:r>
              <a:rPr lang="en"/>
              <a:t>ENSAMBLE</a:t>
            </a:r>
            <a:endParaRPr/>
          </a:p>
        </p:txBody>
      </p:sp>
      <p:sp>
        <p:nvSpPr>
          <p:cNvPr id="232" name="Google Shape;232;p21"/>
          <p:cNvSpPr/>
          <p:nvPr/>
        </p:nvSpPr>
        <p:spPr>
          <a:xfrm rot="10800000" flipH="1">
            <a:off x="966300" y="3545683"/>
            <a:ext cx="5065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4D5B-A095-5A61-FA22-8DEDA409704A}"/>
              </a:ext>
            </a:extLst>
          </p:cNvPr>
          <p:cNvSpPr>
            <a:spLocks noGrp="1"/>
          </p:cNvSpPr>
          <p:nvPr>
            <p:ph type="title"/>
          </p:nvPr>
        </p:nvSpPr>
        <p:spPr/>
        <p:txBody>
          <a:bodyPr/>
          <a:lstStyle/>
          <a:p>
            <a:r>
              <a:rPr lang="en-US"/>
              <a:t>04</a:t>
            </a:r>
          </a:p>
        </p:txBody>
      </p:sp>
      <p:sp>
        <p:nvSpPr>
          <p:cNvPr id="3" name="Title 2">
            <a:extLst>
              <a:ext uri="{FF2B5EF4-FFF2-40B4-BE49-F238E27FC236}">
                <a16:creationId xmlns:a16="http://schemas.microsoft.com/office/drawing/2014/main" id="{719445B2-3A1D-D427-B9D2-C425FA33A13F}"/>
              </a:ext>
            </a:extLst>
          </p:cNvPr>
          <p:cNvSpPr>
            <a:spLocks noGrp="1"/>
          </p:cNvSpPr>
          <p:nvPr>
            <p:ph type="title" idx="2"/>
          </p:nvPr>
        </p:nvSpPr>
        <p:spPr/>
        <p:txBody>
          <a:bodyPr/>
          <a:lstStyle/>
          <a:p>
            <a:r>
              <a:rPr lang="en-US" err="1"/>
              <a:t>Contoh</a:t>
            </a:r>
            <a:r>
              <a:rPr lang="en-US"/>
              <a:t> </a:t>
            </a:r>
            <a:r>
              <a:rPr lang="en-US" err="1"/>
              <a:t>Penerapan</a:t>
            </a:r>
            <a:endParaRPr lang="en-US"/>
          </a:p>
        </p:txBody>
      </p:sp>
    </p:spTree>
    <p:extLst>
      <p:ext uri="{BB962C8B-B14F-4D97-AF65-F5344CB8AC3E}">
        <p14:creationId xmlns:p14="http://schemas.microsoft.com/office/powerpoint/2010/main" val="220151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24"/>
          <p:cNvSpPr txBox="1">
            <a:spLocks noGrp="1"/>
          </p:cNvSpPr>
          <p:nvPr>
            <p:ph type="title"/>
          </p:nvPr>
        </p:nvSpPr>
        <p:spPr>
          <a:xfrm>
            <a:off x="720000" y="11046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err="1"/>
              <a:t>Implementasi</a:t>
            </a:r>
            <a:r>
              <a:rPr lang="en-US"/>
              <a:t> </a:t>
            </a:r>
            <a:r>
              <a:rPr lang="en-US" err="1"/>
              <a:t>menggunakan</a:t>
            </a:r>
            <a:r>
              <a:rPr lang="en-US"/>
              <a:t> Bahasa R </a:t>
            </a:r>
          </a:p>
        </p:txBody>
      </p:sp>
      <p:sp>
        <p:nvSpPr>
          <p:cNvPr id="256" name="Google Shape;256;p24"/>
          <p:cNvSpPr/>
          <p:nvPr/>
        </p:nvSpPr>
        <p:spPr>
          <a:xfrm>
            <a:off x="822200" y="1076625"/>
            <a:ext cx="5917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 name="TextBox 2">
            <a:extLst>
              <a:ext uri="{FF2B5EF4-FFF2-40B4-BE49-F238E27FC236}">
                <a16:creationId xmlns:a16="http://schemas.microsoft.com/office/drawing/2014/main" id="{7A0E5E07-8615-53A5-A9F2-7624B793F0F7}"/>
              </a:ext>
            </a:extLst>
          </p:cNvPr>
          <p:cNvSpPr txBox="1"/>
          <p:nvPr/>
        </p:nvSpPr>
        <p:spPr>
          <a:xfrm>
            <a:off x="720000" y="752983"/>
            <a:ext cx="7208998" cy="2653868"/>
          </a:xfrm>
          <a:prstGeom prst="rect">
            <a:avLst/>
          </a:prstGeom>
          <a:solidFill>
            <a:schemeClr val="accent2">
              <a:lumMod val="85000"/>
            </a:schemeClr>
          </a:solidFill>
        </p:spPr>
        <p:txBody>
          <a:bodyPr wrap="square" lIns="91440" tIns="45720" rIns="91440" bIns="45720" anchor="t">
            <a:spAutoFit/>
          </a:bodyPr>
          <a:lstStyle/>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library(</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devtools</a:t>
            </a:r>
            <a:r>
              <a:rPr lang="en-ID" sz="1200" kern="100">
                <a:effectLst/>
                <a:latin typeface="Consolas" panose="020B0609020204030204" pitchFamily="49" charset="0"/>
                <a:ea typeface="Aptos" panose="020B0004020202020204" pitchFamily="34" charset="0"/>
                <a:cs typeface="Times New Roman" panose="02020603050405020304" pitchFamily="18" charset="0"/>
              </a:rPr>
              <a:t>)</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 </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options(</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devtools.install.args</a:t>
            </a:r>
            <a:r>
              <a:rPr lang="en-ID" sz="1200" kern="100">
                <a:effectLst/>
                <a:latin typeface="Consolas" panose="020B0609020204030204" pitchFamily="49" charset="0"/>
                <a:ea typeface="Aptos" panose="020B0004020202020204" pitchFamily="34" charset="0"/>
                <a:cs typeface="Times New Roman" panose="02020603050405020304" pitchFamily="18" charset="0"/>
              </a:rPr>
              <a:t> = c("–no-</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multiarch</a:t>
            </a:r>
            <a:r>
              <a:rPr lang="en-ID" sz="1200" kern="100">
                <a:effectLst/>
                <a:latin typeface="Consolas" panose="020B0609020204030204" pitchFamily="49" charset="0"/>
                <a:ea typeface="Aptos" panose="020B0004020202020204" pitchFamily="34" charset="0"/>
                <a:cs typeface="Times New Roman" panose="02020603050405020304" pitchFamily="18" charset="0"/>
              </a:rPr>
              <a:t>", "–no-test-load"))</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 </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err="1">
                <a:effectLst/>
                <a:latin typeface="Consolas" panose="020B0609020204030204" pitchFamily="49" charset="0"/>
                <a:ea typeface="Aptos" panose="020B0004020202020204" pitchFamily="34" charset="0"/>
                <a:cs typeface="Times New Roman" panose="02020603050405020304" pitchFamily="18" charset="0"/>
              </a:rPr>
              <a:t>install.packages</a:t>
            </a:r>
            <a:r>
              <a:rPr lang="en-ID" sz="1200" kern="100">
                <a:effectLst/>
                <a:latin typeface="Consolas" panose="020B0609020204030204" pitchFamily="49" charset="0"/>
                <a:ea typeface="Aptos" panose="020B0004020202020204" pitchFamily="34" charset="0"/>
                <a:cs typeface="Times New Roman" panose="02020603050405020304" pitchFamily="18" charset="0"/>
              </a:rPr>
              <a:t>("C:/Users/Gabriel/Downloads/catboost-R-windows-x86_64-1.2.5.tgz", repos = NULL, type = "source", </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INSTALL_opts</a:t>
            </a:r>
            <a:r>
              <a:rPr lang="en-ID" sz="1200" kern="100">
                <a:effectLst/>
                <a:latin typeface="Consolas" panose="020B0609020204030204" pitchFamily="49" charset="0"/>
                <a:ea typeface="Aptos" panose="020B0004020202020204" pitchFamily="34" charset="0"/>
                <a:cs typeface="Times New Roman" panose="02020603050405020304" pitchFamily="18" charset="0"/>
              </a:rPr>
              <a:t> = c("–no-</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multiarch</a:t>
            </a:r>
            <a:r>
              <a:rPr lang="en-ID" sz="1200" kern="100">
                <a:effectLst/>
                <a:latin typeface="Consolas" panose="020B0609020204030204" pitchFamily="49" charset="0"/>
                <a:ea typeface="Aptos" panose="020B0004020202020204" pitchFamily="34" charset="0"/>
                <a:cs typeface="Times New Roman" panose="02020603050405020304" pitchFamily="18" charset="0"/>
              </a:rPr>
              <a:t>", "–no-test-load"))</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 </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err="1">
                <a:effectLst/>
                <a:latin typeface="Consolas" panose="020B0609020204030204" pitchFamily="49" charset="0"/>
                <a:ea typeface="Aptos" panose="020B0004020202020204" pitchFamily="34" charset="0"/>
                <a:cs typeface="Times New Roman" panose="02020603050405020304" pitchFamily="18" charset="0"/>
              </a:rPr>
              <a:t>install.packages</a:t>
            </a:r>
            <a:r>
              <a:rPr lang="en-ID" sz="1200" kern="100">
                <a:effectLst/>
                <a:latin typeface="Consolas" panose="020B0609020204030204" pitchFamily="49" charset="0"/>
                <a:ea typeface="Aptos" panose="020B0004020202020204" pitchFamily="34" charset="0"/>
                <a:cs typeface="Times New Roman" panose="02020603050405020304" pitchFamily="18" charset="0"/>
              </a:rPr>
              <a:t>("caret")</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err="1">
                <a:effectLst/>
                <a:latin typeface="Consolas" panose="020B0609020204030204" pitchFamily="49" charset="0"/>
                <a:ea typeface="Aptos" panose="020B0004020202020204" pitchFamily="34" charset="0"/>
                <a:cs typeface="Times New Roman" panose="02020603050405020304" pitchFamily="18" charset="0"/>
              </a:rPr>
              <a:t>install.packages</a:t>
            </a:r>
            <a:r>
              <a:rPr lang="en-ID" sz="1200" kern="100">
                <a:effectLst/>
                <a:latin typeface="Consolas" panose="020B0609020204030204" pitchFamily="49" charset="0"/>
                <a:ea typeface="Aptos" panose="020B0004020202020204" pitchFamily="34" charset="0"/>
                <a:cs typeface="Times New Roman" panose="02020603050405020304" pitchFamily="18" charset="0"/>
              </a:rPr>
              <a:t>("titanic")</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library(</a:t>
            </a:r>
            <a:r>
              <a:rPr lang="en-ID" sz="1200" kern="100" err="1">
                <a:effectLst/>
                <a:latin typeface="Consolas" panose="020B0609020204030204" pitchFamily="49" charset="0"/>
                <a:ea typeface="Aptos" panose="020B0004020202020204" pitchFamily="34" charset="0"/>
                <a:cs typeface="Times New Roman" panose="02020603050405020304" pitchFamily="18" charset="0"/>
              </a:rPr>
              <a:t>catboost</a:t>
            </a:r>
            <a:r>
              <a:rPr lang="en-ID" sz="1200" kern="100">
                <a:effectLst/>
                <a:latin typeface="Consolas" panose="020B0609020204030204" pitchFamily="49" charset="0"/>
                <a:ea typeface="Aptos" panose="020B0004020202020204" pitchFamily="34" charset="0"/>
                <a:cs typeface="Times New Roman" panose="02020603050405020304" pitchFamily="18" charset="0"/>
              </a:rPr>
              <a:t>)</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pPr>
            <a:r>
              <a:rPr lang="en-ID" sz="1200" kern="100">
                <a:effectLst/>
                <a:latin typeface="Consolas" panose="020B0609020204030204" pitchFamily="49" charset="0"/>
                <a:ea typeface="Aptos" panose="020B0004020202020204" pitchFamily="34" charset="0"/>
                <a:cs typeface="Times New Roman" panose="02020603050405020304" pitchFamily="18" charset="0"/>
              </a:rPr>
              <a:t>library(caret)</a:t>
            </a:r>
            <a:endParaRPr lang="en-ID" sz="1200" kern="100">
              <a:effectLst/>
              <a:latin typeface="Aptos" panose="020B0004020202020204" pitchFamily="34" charset="0"/>
              <a:ea typeface="Aptos" panose="020B0004020202020204" pitchFamily="34" charset="0"/>
              <a:cs typeface="Arial" panose="020B0604020202020204" pitchFamily="34" charset="0"/>
            </a:endParaRPr>
          </a:p>
          <a:p>
            <a:pPr marL="457200">
              <a:lnSpc>
                <a:spcPct val="107000"/>
              </a:lnSpc>
              <a:spcAft>
                <a:spcPts val="800"/>
              </a:spcAft>
            </a:pPr>
            <a:r>
              <a:rPr lang="en-ID" sz="1200" kern="100">
                <a:effectLst/>
                <a:latin typeface="Consolas" panose="020B0609020204030204" pitchFamily="49" charset="0"/>
                <a:ea typeface="Aptos" panose="020B0004020202020204" pitchFamily="34" charset="0"/>
                <a:cs typeface="Times New Roman" panose="02020603050405020304" pitchFamily="18" charset="0"/>
              </a:rPr>
              <a:t>library(titanic)</a:t>
            </a:r>
            <a:endParaRPr lang="en-ID" sz="1200" kern="100">
              <a:effectLst/>
              <a:latin typeface="Aptos" panose="020B0004020202020204" pitchFamily="34" charset="0"/>
              <a:ea typeface="Aptos" panose="020B00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7271AE9-C550-0575-E89E-BC72EEA8FBB7}"/>
              </a:ext>
            </a:extLst>
          </p:cNvPr>
          <p:cNvSpPr txBox="1"/>
          <p:nvPr/>
        </p:nvSpPr>
        <p:spPr>
          <a:xfrm>
            <a:off x="170985" y="3622771"/>
            <a:ext cx="8253015" cy="1200329"/>
          </a:xfrm>
          <a:prstGeom prst="rect">
            <a:avLst/>
          </a:prstGeom>
          <a:noFill/>
        </p:spPr>
        <p:txBody>
          <a:bodyPr wrap="square" rtlCol="0">
            <a:spAutoFit/>
          </a:bodyPr>
          <a:lstStyle/>
          <a:p>
            <a:r>
              <a:rPr lang="en-ID" sz="1200" b="1" err="1"/>
              <a:t>catboost</a:t>
            </a:r>
            <a:r>
              <a:rPr lang="en-ID" sz="1200" b="1"/>
              <a:t>: </a:t>
            </a:r>
            <a:r>
              <a:rPr lang="en-ID" sz="1200" err="1"/>
              <a:t>Paket</a:t>
            </a:r>
            <a:r>
              <a:rPr lang="en-ID" sz="1200"/>
              <a:t> </a:t>
            </a:r>
            <a:r>
              <a:rPr lang="en-ID" sz="1200" err="1"/>
              <a:t>ini</a:t>
            </a:r>
            <a:r>
              <a:rPr lang="en-ID" sz="1200"/>
              <a:t> </a:t>
            </a:r>
            <a:r>
              <a:rPr lang="en-ID" sz="1200" err="1"/>
              <a:t>adalah</a:t>
            </a:r>
            <a:r>
              <a:rPr lang="en-ID" sz="1200"/>
              <a:t> </a:t>
            </a:r>
            <a:r>
              <a:rPr lang="en-ID" sz="1200" err="1"/>
              <a:t>implementasi</a:t>
            </a:r>
            <a:r>
              <a:rPr lang="en-ID" sz="1200"/>
              <a:t> </a:t>
            </a:r>
            <a:r>
              <a:rPr lang="en-ID" sz="1200" err="1"/>
              <a:t>dari</a:t>
            </a:r>
            <a:r>
              <a:rPr lang="en-ID" sz="1200"/>
              <a:t> </a:t>
            </a:r>
            <a:r>
              <a:rPr lang="en-ID" sz="1200" err="1"/>
              <a:t>algoritma</a:t>
            </a:r>
            <a:r>
              <a:rPr lang="en-ID" sz="1200"/>
              <a:t> gradient boosting yang </a:t>
            </a:r>
            <a:r>
              <a:rPr lang="en-ID" sz="1200" err="1"/>
              <a:t>dioptimalkan</a:t>
            </a:r>
            <a:r>
              <a:rPr lang="en-ID" sz="1200"/>
              <a:t> </a:t>
            </a:r>
            <a:r>
              <a:rPr lang="en-ID" sz="1200" err="1"/>
              <a:t>untuk</a:t>
            </a:r>
            <a:r>
              <a:rPr lang="en-ID" sz="1200"/>
              <a:t> </a:t>
            </a:r>
            <a:r>
              <a:rPr lang="en-ID" sz="1200" err="1"/>
              <a:t>menangani</a:t>
            </a:r>
            <a:r>
              <a:rPr lang="en-ID" sz="1200"/>
              <a:t> </a:t>
            </a:r>
            <a:r>
              <a:rPr lang="en-ID" sz="1200" err="1"/>
              <a:t>kategori</a:t>
            </a:r>
            <a:r>
              <a:rPr lang="en-ID" sz="1200"/>
              <a:t> </a:t>
            </a:r>
            <a:r>
              <a:rPr lang="en-ID" sz="1200" err="1"/>
              <a:t>fitur</a:t>
            </a:r>
            <a:r>
              <a:rPr lang="en-ID" sz="1200"/>
              <a:t>. </a:t>
            </a:r>
            <a:r>
              <a:rPr lang="en-ID" sz="1200" err="1"/>
              <a:t>Digunakan</a:t>
            </a:r>
            <a:r>
              <a:rPr lang="en-ID" sz="1200"/>
              <a:t> </a:t>
            </a:r>
            <a:r>
              <a:rPr lang="en-ID" sz="1200" err="1"/>
              <a:t>untuk</a:t>
            </a:r>
            <a:r>
              <a:rPr lang="en-ID" sz="1200"/>
              <a:t> </a:t>
            </a:r>
            <a:r>
              <a:rPr lang="en-ID" sz="1200" err="1"/>
              <a:t>membangun</a:t>
            </a:r>
            <a:r>
              <a:rPr lang="en-ID" sz="1200"/>
              <a:t> model </a:t>
            </a:r>
            <a:r>
              <a:rPr lang="en-ID" sz="1200" err="1"/>
              <a:t>prediksi</a:t>
            </a:r>
            <a:r>
              <a:rPr lang="en-ID" sz="1200"/>
              <a:t> yang </a:t>
            </a:r>
            <a:r>
              <a:rPr lang="en-ID" sz="1200" err="1"/>
              <a:t>kuat</a:t>
            </a:r>
            <a:r>
              <a:rPr lang="en-ID" sz="1200"/>
              <a:t>.</a:t>
            </a:r>
          </a:p>
          <a:p>
            <a:r>
              <a:rPr lang="en-ID" sz="1200" b="1"/>
              <a:t>caret: </a:t>
            </a:r>
            <a:r>
              <a:rPr lang="en-ID" sz="1200" err="1"/>
              <a:t>Paket</a:t>
            </a:r>
            <a:r>
              <a:rPr lang="en-ID" sz="1200"/>
              <a:t> </a:t>
            </a:r>
            <a:r>
              <a:rPr lang="en-ID" sz="1200" err="1"/>
              <a:t>ini</a:t>
            </a:r>
            <a:r>
              <a:rPr lang="en-ID" sz="1200"/>
              <a:t> </a:t>
            </a:r>
            <a:r>
              <a:rPr lang="en-ID" sz="1200" err="1"/>
              <a:t>menyederhanakan</a:t>
            </a:r>
            <a:r>
              <a:rPr lang="en-ID" sz="1200"/>
              <a:t> proses </a:t>
            </a:r>
            <a:r>
              <a:rPr lang="en-ID" sz="1200" err="1"/>
              <a:t>pelatihan</a:t>
            </a:r>
            <a:r>
              <a:rPr lang="en-ID" sz="1200"/>
              <a:t> model machine learning </a:t>
            </a:r>
            <a:r>
              <a:rPr lang="en-ID" sz="1200" err="1"/>
              <a:t>dengan</a:t>
            </a:r>
            <a:r>
              <a:rPr lang="en-ID" sz="1200"/>
              <a:t> </a:t>
            </a:r>
            <a:r>
              <a:rPr lang="en-ID" sz="1200" err="1"/>
              <a:t>menyediakan</a:t>
            </a:r>
            <a:r>
              <a:rPr lang="en-ID" sz="1200"/>
              <a:t> </a:t>
            </a:r>
            <a:r>
              <a:rPr lang="en-ID" sz="1200" err="1"/>
              <a:t>alat</a:t>
            </a:r>
            <a:r>
              <a:rPr lang="en-ID" sz="1200"/>
              <a:t> </a:t>
            </a:r>
            <a:r>
              <a:rPr lang="en-ID" sz="1200" err="1"/>
              <a:t>untuk</a:t>
            </a:r>
            <a:r>
              <a:rPr lang="en-ID" sz="1200"/>
              <a:t> </a:t>
            </a:r>
            <a:r>
              <a:rPr lang="en-ID" sz="1200" err="1"/>
              <a:t>pengolahan</a:t>
            </a:r>
            <a:r>
              <a:rPr lang="en-ID" sz="1200"/>
              <a:t> data, </a:t>
            </a:r>
            <a:r>
              <a:rPr lang="en-ID" sz="1200" err="1"/>
              <a:t>pemilihan</a:t>
            </a:r>
            <a:r>
              <a:rPr lang="en-ID" sz="1200"/>
              <a:t> </a:t>
            </a:r>
            <a:r>
              <a:rPr lang="en-ID" sz="1200" err="1"/>
              <a:t>fitur</a:t>
            </a:r>
            <a:r>
              <a:rPr lang="en-ID" sz="1200"/>
              <a:t>, tuning parameter, dan </a:t>
            </a:r>
            <a:r>
              <a:rPr lang="en-ID" sz="1200" err="1"/>
              <a:t>validasi</a:t>
            </a:r>
            <a:r>
              <a:rPr lang="en-ID" sz="1200"/>
              <a:t> model.</a:t>
            </a:r>
          </a:p>
          <a:p>
            <a:r>
              <a:rPr lang="en-ID" sz="1200" b="1"/>
              <a:t>titanic: </a:t>
            </a:r>
            <a:r>
              <a:rPr lang="en-ID" sz="1200" err="1"/>
              <a:t>Paket</a:t>
            </a:r>
            <a:r>
              <a:rPr lang="en-ID" sz="1200"/>
              <a:t> </a:t>
            </a:r>
            <a:r>
              <a:rPr lang="en-ID" sz="1200" err="1"/>
              <a:t>ini</a:t>
            </a:r>
            <a:r>
              <a:rPr lang="en-ID" sz="1200"/>
              <a:t> </a:t>
            </a:r>
            <a:r>
              <a:rPr lang="en-ID" sz="1200" err="1"/>
              <a:t>menyediakan</a:t>
            </a:r>
            <a:r>
              <a:rPr lang="en-ID" sz="1200"/>
              <a:t> dataset Titanic yang </a:t>
            </a:r>
            <a:r>
              <a:rPr lang="en-ID" sz="1200" err="1"/>
              <a:t>terkenal</a:t>
            </a:r>
            <a:r>
              <a:rPr lang="en-ID" sz="1200"/>
              <a:t>, yang </a:t>
            </a:r>
            <a:r>
              <a:rPr lang="en-ID" sz="1200" err="1"/>
              <a:t>sering</a:t>
            </a:r>
            <a:r>
              <a:rPr lang="en-ID" sz="1200"/>
              <a:t> </a:t>
            </a:r>
            <a:r>
              <a:rPr lang="en-ID" sz="1200" err="1"/>
              <a:t>digunakan</a:t>
            </a:r>
            <a:r>
              <a:rPr lang="en-ID" sz="1200"/>
              <a:t> </a:t>
            </a:r>
            <a:r>
              <a:rPr lang="en-ID" sz="1200" err="1"/>
              <a:t>sebagai</a:t>
            </a:r>
            <a:r>
              <a:rPr lang="en-ID" sz="1200"/>
              <a:t> </a:t>
            </a:r>
            <a:r>
              <a:rPr lang="en-ID" sz="1200" err="1"/>
              <a:t>contoh</a:t>
            </a:r>
            <a:r>
              <a:rPr lang="en-ID" sz="1200"/>
              <a:t> </a:t>
            </a:r>
            <a:r>
              <a:rPr lang="en-ID" sz="1200" err="1"/>
              <a:t>dalam</a:t>
            </a:r>
            <a:r>
              <a:rPr lang="en-ID" sz="1200"/>
              <a:t> </a:t>
            </a:r>
            <a:r>
              <a:rPr lang="en-ID" sz="1200" err="1"/>
              <a:t>eksplorasi</a:t>
            </a:r>
            <a:r>
              <a:rPr lang="en-ID" sz="1200"/>
              <a:t> data dan </a:t>
            </a:r>
            <a:r>
              <a:rPr lang="en-ID" sz="1200" err="1"/>
              <a:t>latihan</a:t>
            </a:r>
            <a:r>
              <a:rPr lang="en-ID" sz="1200"/>
              <a:t> </a:t>
            </a:r>
            <a:r>
              <a:rPr lang="en-ID" sz="1200" err="1"/>
              <a:t>analisis</a:t>
            </a:r>
            <a:r>
              <a:rPr lang="en-ID" sz="1200"/>
              <a:t> </a:t>
            </a:r>
            <a:r>
              <a:rPr lang="en-ID" sz="1200" err="1"/>
              <a:t>prediktif</a:t>
            </a:r>
            <a:r>
              <a:rPr lang="en-ID" sz="12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2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err="1"/>
              <a:t>Implementasi</a:t>
            </a:r>
            <a:r>
              <a:rPr lang="en-US"/>
              <a:t> </a:t>
            </a:r>
            <a:r>
              <a:rPr lang="en-US" err="1"/>
              <a:t>menggunakan</a:t>
            </a:r>
            <a:r>
              <a:rPr lang="en-US"/>
              <a:t> Bahasa R </a:t>
            </a:r>
          </a:p>
        </p:txBody>
      </p:sp>
      <p:sp>
        <p:nvSpPr>
          <p:cNvPr id="256" name="Google Shape;256;p24"/>
          <p:cNvSpPr/>
          <p:nvPr/>
        </p:nvSpPr>
        <p:spPr>
          <a:xfrm>
            <a:off x="822200" y="1076625"/>
            <a:ext cx="5917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 name="TextBox 2">
            <a:extLst>
              <a:ext uri="{FF2B5EF4-FFF2-40B4-BE49-F238E27FC236}">
                <a16:creationId xmlns:a16="http://schemas.microsoft.com/office/drawing/2014/main" id="{7A0E5E07-8615-53A5-A9F2-7624B793F0F7}"/>
              </a:ext>
            </a:extLst>
          </p:cNvPr>
          <p:cNvSpPr txBox="1"/>
          <p:nvPr/>
        </p:nvSpPr>
        <p:spPr>
          <a:xfrm>
            <a:off x="680899" y="65972"/>
            <a:ext cx="7782201" cy="2862322"/>
          </a:xfrm>
          <a:prstGeom prst="rect">
            <a:avLst/>
          </a:prstGeom>
          <a:solidFill>
            <a:schemeClr val="accent2">
              <a:lumMod val="85000"/>
            </a:schemeClr>
          </a:solidFill>
        </p:spPr>
        <p:txBody>
          <a:bodyPr wrap="square" lIns="91440" tIns="45720" rIns="91440" bIns="45720" anchor="t">
            <a:spAutoFit/>
          </a:bodyPr>
          <a:lstStyle/>
          <a:p>
            <a:pPr algn="just"/>
            <a:r>
              <a:rPr lang="sv-SE" sz="900">
                <a:latin typeface="Cascadia Code"/>
                <a:cs typeface="Courier New"/>
              </a:rPr>
              <a:t># load data</a:t>
            </a:r>
          </a:p>
          <a:p>
            <a:pPr algn="just"/>
            <a:r>
              <a:rPr lang="sv-SE" sz="900">
                <a:latin typeface="Cascadia Code"/>
                <a:cs typeface="Courier New"/>
              </a:rPr>
              <a:t>set.seed(1)</a:t>
            </a:r>
          </a:p>
          <a:p>
            <a:pPr algn="just"/>
            <a:r>
              <a:rPr lang="sv-SE" sz="900">
                <a:latin typeface="Cascadia Code"/>
                <a:cs typeface="Courier New"/>
              </a:rPr>
              <a:t>idx=sample(1:nrow(iris),nrow(iris)*.7)</a:t>
            </a:r>
          </a:p>
          <a:p>
            <a:pPr algn="just"/>
            <a:r>
              <a:rPr lang="sv-SE" sz="900">
                <a:latin typeface="Cascadia Code"/>
                <a:cs typeface="Courier New"/>
              </a:rPr>
              <a:t>train=iris[idx,]</a:t>
            </a:r>
          </a:p>
          <a:p>
            <a:pPr algn="just"/>
            <a:r>
              <a:rPr lang="sv-SE" sz="900">
                <a:latin typeface="Cascadia Code"/>
                <a:cs typeface="Courier New"/>
              </a:rPr>
              <a:t>test=iris[-idx,]</a:t>
            </a:r>
          </a:p>
          <a:p>
            <a:pPr algn="just"/>
            <a:r>
              <a:rPr lang="sv-SE" sz="900">
                <a:latin typeface="Cascadia Code"/>
                <a:cs typeface="Courier New"/>
              </a:rPr>
              <a:t>fit_control &lt;- caret::trainControl(</a:t>
            </a:r>
          </a:p>
          <a:p>
            <a:pPr algn="just"/>
            <a:r>
              <a:rPr lang="sv-SE" sz="900">
                <a:latin typeface="Cascadia Code"/>
                <a:cs typeface="Courier New"/>
              </a:rPr>
              <a:t>  method = "cv", </a:t>
            </a:r>
          </a:p>
          <a:p>
            <a:pPr algn="just"/>
            <a:r>
              <a:rPr lang="sv-SE" sz="900">
                <a:latin typeface="Cascadia Code"/>
                <a:cs typeface="Courier New"/>
              </a:rPr>
              <a:t>  number = 3, </a:t>
            </a:r>
          </a:p>
          <a:p>
            <a:pPr algn="just"/>
            <a:r>
              <a:rPr lang="sv-SE" sz="900">
                <a:latin typeface="Cascadia Code"/>
                <a:cs typeface="Courier New"/>
              </a:rPr>
              <a:t>  search = "random",</a:t>
            </a:r>
          </a:p>
          <a:p>
            <a:pPr algn="just"/>
            <a:r>
              <a:rPr lang="sv-SE" sz="900">
                <a:latin typeface="Cascadia Code"/>
                <a:cs typeface="Courier New"/>
              </a:rPr>
              <a:t>  classProbs = TRUE</a:t>
            </a:r>
          </a:p>
          <a:p>
            <a:pPr algn="just"/>
            <a:r>
              <a:rPr lang="sv-SE" sz="900">
                <a:latin typeface="Cascadia Code"/>
                <a:cs typeface="Courier New"/>
              </a:rPr>
              <a:t>)</a:t>
            </a:r>
          </a:p>
          <a:p>
            <a:pPr algn="just"/>
            <a:r>
              <a:rPr lang="sv-SE" sz="900">
                <a:latin typeface="Cascadia Code"/>
                <a:cs typeface="Courier New"/>
              </a:rPr>
              <a:t># set grid options</a:t>
            </a:r>
          </a:p>
          <a:p>
            <a:pPr algn="just"/>
            <a:r>
              <a:rPr lang="sv-SE" sz="900">
                <a:latin typeface="Cascadia Code"/>
                <a:cs typeface="Courier New"/>
              </a:rPr>
              <a:t>grid &lt;- expand.grid(</a:t>
            </a:r>
          </a:p>
          <a:p>
            <a:pPr algn="just"/>
            <a:r>
              <a:rPr lang="sv-SE" sz="900">
                <a:latin typeface="Cascadia Code"/>
                <a:cs typeface="Courier New"/>
              </a:rPr>
              <a:t>  depth = c(4, 6, 8),</a:t>
            </a:r>
          </a:p>
          <a:p>
            <a:pPr algn="just"/>
            <a:r>
              <a:rPr lang="sv-SE" sz="900">
                <a:latin typeface="Cascadia Code"/>
                <a:cs typeface="Courier New"/>
              </a:rPr>
              <a:t>  learning_rate = 0.1,</a:t>
            </a:r>
          </a:p>
          <a:p>
            <a:pPr algn="just"/>
            <a:r>
              <a:rPr lang="sv-SE" sz="900">
                <a:latin typeface="Cascadia Code"/>
                <a:cs typeface="Courier New"/>
              </a:rPr>
              <a:t>  l2_leaf_reg = 0.1,</a:t>
            </a:r>
          </a:p>
          <a:p>
            <a:pPr algn="just"/>
            <a:r>
              <a:rPr lang="sv-SE" sz="900">
                <a:latin typeface="Cascadia Code"/>
                <a:cs typeface="Courier New"/>
              </a:rPr>
              <a:t>  rsm = 0.95,</a:t>
            </a:r>
          </a:p>
          <a:p>
            <a:pPr algn="just"/>
            <a:r>
              <a:rPr lang="sv-SE" sz="900">
                <a:latin typeface="Cascadia Code"/>
                <a:cs typeface="Courier New"/>
              </a:rPr>
              <a:t>  border_count = 64,</a:t>
            </a:r>
          </a:p>
          <a:p>
            <a:pPr algn="just"/>
            <a:r>
              <a:rPr lang="sv-SE" sz="900">
                <a:latin typeface="Cascadia Code"/>
                <a:cs typeface="Courier New"/>
              </a:rPr>
              <a:t>  iterations = 10</a:t>
            </a:r>
          </a:p>
          <a:p>
            <a:pPr algn="just"/>
            <a:r>
              <a:rPr lang="sv-SE" sz="900">
                <a:latin typeface="Cascadia Code"/>
                <a:cs typeface="Courier New"/>
              </a:rPr>
              <a:t>)</a:t>
            </a:r>
          </a:p>
        </p:txBody>
      </p:sp>
      <p:sp>
        <p:nvSpPr>
          <p:cNvPr id="4" name="TextBox 3">
            <a:extLst>
              <a:ext uri="{FF2B5EF4-FFF2-40B4-BE49-F238E27FC236}">
                <a16:creationId xmlns:a16="http://schemas.microsoft.com/office/drawing/2014/main" id="{09DA852E-A1A9-C56C-5CF3-C5C1B1865303}"/>
              </a:ext>
            </a:extLst>
          </p:cNvPr>
          <p:cNvSpPr txBox="1"/>
          <p:nvPr/>
        </p:nvSpPr>
        <p:spPr>
          <a:xfrm>
            <a:off x="680899" y="2954069"/>
            <a:ext cx="7782201" cy="2031325"/>
          </a:xfrm>
          <a:prstGeom prst="rect">
            <a:avLst/>
          </a:prstGeom>
          <a:noFill/>
        </p:spPr>
        <p:txBody>
          <a:bodyPr wrap="square" rtlCol="0">
            <a:spAutoFit/>
          </a:bodyPr>
          <a:lstStyle/>
          <a:p>
            <a:r>
              <a:rPr lang="en-ID"/>
              <a:t>Bagian </a:t>
            </a:r>
            <a:r>
              <a:rPr lang="en-ID" err="1"/>
              <a:t>ini</a:t>
            </a:r>
            <a:r>
              <a:rPr lang="en-ID"/>
              <a:t> </a:t>
            </a:r>
            <a:r>
              <a:rPr lang="en-ID" err="1"/>
              <a:t>menentukan</a:t>
            </a:r>
            <a:r>
              <a:rPr lang="en-ID"/>
              <a:t> parameter-parameter yang </a:t>
            </a:r>
            <a:r>
              <a:rPr lang="en-ID" err="1"/>
              <a:t>akan</a:t>
            </a:r>
            <a:r>
              <a:rPr lang="en-ID"/>
              <a:t> </a:t>
            </a:r>
            <a:r>
              <a:rPr lang="en-ID" err="1"/>
              <a:t>diuji</a:t>
            </a:r>
            <a:r>
              <a:rPr lang="en-ID"/>
              <a:t> </a:t>
            </a:r>
            <a:r>
              <a:rPr lang="en-ID" err="1"/>
              <a:t>untuk</a:t>
            </a:r>
            <a:r>
              <a:rPr lang="en-ID"/>
              <a:t> model </a:t>
            </a:r>
            <a:r>
              <a:rPr lang="en-ID" err="1"/>
              <a:t>catboost</a:t>
            </a:r>
            <a:r>
              <a:rPr lang="en-ID"/>
              <a:t>.</a:t>
            </a:r>
          </a:p>
          <a:p>
            <a:endParaRPr lang="en-ID"/>
          </a:p>
          <a:p>
            <a:r>
              <a:rPr lang="en-ID" b="1"/>
              <a:t>depth: </a:t>
            </a:r>
            <a:r>
              <a:rPr lang="en-ID" err="1"/>
              <a:t>Kedalaman</a:t>
            </a:r>
            <a:r>
              <a:rPr lang="en-ID"/>
              <a:t> </a:t>
            </a:r>
            <a:r>
              <a:rPr lang="en-ID" err="1"/>
              <a:t>maksimal</a:t>
            </a:r>
            <a:r>
              <a:rPr lang="en-ID"/>
              <a:t> </a:t>
            </a:r>
            <a:r>
              <a:rPr lang="en-ID" err="1"/>
              <a:t>dari</a:t>
            </a:r>
            <a:r>
              <a:rPr lang="en-ID"/>
              <a:t> </a:t>
            </a:r>
            <a:r>
              <a:rPr lang="en-ID" err="1"/>
              <a:t>setiap</a:t>
            </a:r>
            <a:r>
              <a:rPr lang="en-ID"/>
              <a:t> </a:t>
            </a:r>
            <a:r>
              <a:rPr lang="en-ID" err="1"/>
              <a:t>pohon</a:t>
            </a:r>
            <a:r>
              <a:rPr lang="en-ID"/>
              <a:t> </a:t>
            </a:r>
            <a:r>
              <a:rPr lang="en-ID" err="1"/>
              <a:t>dalam</a:t>
            </a:r>
            <a:r>
              <a:rPr lang="en-ID"/>
              <a:t> model. </a:t>
            </a:r>
            <a:r>
              <a:rPr lang="en-ID" err="1"/>
              <a:t>Dalam</a:t>
            </a:r>
            <a:r>
              <a:rPr lang="en-ID"/>
              <a:t> </a:t>
            </a:r>
            <a:r>
              <a:rPr lang="en-ID" err="1"/>
              <a:t>hal</a:t>
            </a:r>
            <a:r>
              <a:rPr lang="en-ID"/>
              <a:t> </a:t>
            </a:r>
            <a:r>
              <a:rPr lang="en-ID" err="1"/>
              <a:t>ini</a:t>
            </a:r>
            <a:r>
              <a:rPr lang="en-ID"/>
              <a:t>, </a:t>
            </a:r>
            <a:r>
              <a:rPr lang="en-ID" err="1"/>
              <a:t>diuji</a:t>
            </a:r>
            <a:r>
              <a:rPr lang="en-ID"/>
              <a:t> </a:t>
            </a:r>
            <a:r>
              <a:rPr lang="en-ID" err="1"/>
              <a:t>nilai</a:t>
            </a:r>
            <a:r>
              <a:rPr lang="en-ID"/>
              <a:t> 4, 6, dan 8.</a:t>
            </a:r>
          </a:p>
          <a:p>
            <a:r>
              <a:rPr lang="en-ID" b="1" err="1"/>
              <a:t>learning_rate</a:t>
            </a:r>
            <a:r>
              <a:rPr lang="en-ID" b="1"/>
              <a:t>: </a:t>
            </a:r>
            <a:r>
              <a:rPr lang="en-ID" err="1"/>
              <a:t>Kecepatan</a:t>
            </a:r>
            <a:r>
              <a:rPr lang="en-ID"/>
              <a:t> </a:t>
            </a:r>
            <a:r>
              <a:rPr lang="en-ID" err="1"/>
              <a:t>pembelajaran</a:t>
            </a:r>
            <a:r>
              <a:rPr lang="en-ID"/>
              <a:t> model, </a:t>
            </a:r>
            <a:r>
              <a:rPr lang="en-ID" err="1"/>
              <a:t>yaitu</a:t>
            </a:r>
            <a:r>
              <a:rPr lang="en-ID"/>
              <a:t> 0.1.</a:t>
            </a:r>
          </a:p>
          <a:p>
            <a:r>
              <a:rPr lang="en-ID" b="1"/>
              <a:t>l2_leaf_reg: </a:t>
            </a:r>
            <a:r>
              <a:rPr lang="en-ID" err="1"/>
              <a:t>Regularisasi</a:t>
            </a:r>
            <a:r>
              <a:rPr lang="en-ID"/>
              <a:t> L2 </a:t>
            </a:r>
            <a:r>
              <a:rPr lang="en-ID" err="1"/>
              <a:t>untuk</a:t>
            </a:r>
            <a:r>
              <a:rPr lang="en-ID"/>
              <a:t> </a:t>
            </a:r>
            <a:r>
              <a:rPr lang="en-ID" err="1"/>
              <a:t>mencegah</a:t>
            </a:r>
            <a:r>
              <a:rPr lang="en-ID"/>
              <a:t> overfitting, </a:t>
            </a:r>
            <a:r>
              <a:rPr lang="en-ID" err="1"/>
              <a:t>nilainya</a:t>
            </a:r>
            <a:r>
              <a:rPr lang="en-ID"/>
              <a:t> 0.1.</a:t>
            </a:r>
          </a:p>
          <a:p>
            <a:r>
              <a:rPr lang="en-ID" b="1" err="1"/>
              <a:t>rsm</a:t>
            </a:r>
            <a:r>
              <a:rPr lang="en-ID" b="1"/>
              <a:t>: </a:t>
            </a:r>
            <a:r>
              <a:rPr lang="en-ID"/>
              <a:t>Random Subspace Method, </a:t>
            </a:r>
            <a:r>
              <a:rPr lang="en-ID" err="1"/>
              <a:t>yaitu</a:t>
            </a:r>
            <a:r>
              <a:rPr lang="en-ID"/>
              <a:t> 0.95 yang </a:t>
            </a:r>
            <a:r>
              <a:rPr lang="en-ID" err="1"/>
              <a:t>berarti</a:t>
            </a:r>
            <a:r>
              <a:rPr lang="en-ID"/>
              <a:t> 95% </a:t>
            </a:r>
            <a:r>
              <a:rPr lang="en-ID" err="1"/>
              <a:t>fitur</a:t>
            </a:r>
            <a:r>
              <a:rPr lang="en-ID"/>
              <a:t> </a:t>
            </a:r>
            <a:r>
              <a:rPr lang="en-ID" err="1"/>
              <a:t>digunakan</a:t>
            </a:r>
            <a:r>
              <a:rPr lang="en-ID"/>
              <a:t> </a:t>
            </a:r>
            <a:r>
              <a:rPr lang="en-ID" err="1"/>
              <a:t>untuk</a:t>
            </a:r>
            <a:r>
              <a:rPr lang="en-ID"/>
              <a:t> </a:t>
            </a:r>
            <a:r>
              <a:rPr lang="en-ID" err="1"/>
              <a:t>setiap</a:t>
            </a:r>
            <a:r>
              <a:rPr lang="en-ID"/>
              <a:t> </a:t>
            </a:r>
            <a:r>
              <a:rPr lang="en-ID" err="1"/>
              <a:t>pohon</a:t>
            </a:r>
            <a:r>
              <a:rPr lang="en-ID"/>
              <a:t>.</a:t>
            </a:r>
          </a:p>
          <a:p>
            <a:r>
              <a:rPr lang="en-ID" b="1" err="1"/>
              <a:t>border_count</a:t>
            </a:r>
            <a:r>
              <a:rPr lang="en-ID" b="1"/>
              <a:t>: </a:t>
            </a:r>
            <a:r>
              <a:rPr lang="en-ID" err="1"/>
              <a:t>Jumlah</a:t>
            </a:r>
            <a:r>
              <a:rPr lang="en-ID"/>
              <a:t> </a:t>
            </a:r>
            <a:r>
              <a:rPr lang="en-ID" err="1"/>
              <a:t>batasan</a:t>
            </a:r>
            <a:r>
              <a:rPr lang="en-ID"/>
              <a:t> yang </a:t>
            </a:r>
            <a:r>
              <a:rPr lang="en-ID" err="1"/>
              <a:t>digunakan</a:t>
            </a:r>
            <a:r>
              <a:rPr lang="en-ID"/>
              <a:t> </a:t>
            </a:r>
            <a:r>
              <a:rPr lang="en-ID" err="1"/>
              <a:t>untuk</a:t>
            </a:r>
            <a:r>
              <a:rPr lang="en-ID"/>
              <a:t> </a:t>
            </a:r>
            <a:r>
              <a:rPr lang="en-ID" err="1"/>
              <a:t>pembagian</a:t>
            </a:r>
            <a:r>
              <a:rPr lang="en-ID"/>
              <a:t> data, </a:t>
            </a:r>
            <a:r>
              <a:rPr lang="en-ID" err="1"/>
              <a:t>nilainya</a:t>
            </a:r>
            <a:r>
              <a:rPr lang="en-ID"/>
              <a:t> 64.</a:t>
            </a:r>
          </a:p>
          <a:p>
            <a:r>
              <a:rPr lang="en-ID" b="1"/>
              <a:t>iterations: </a:t>
            </a:r>
            <a:r>
              <a:rPr lang="en-ID" err="1"/>
              <a:t>Jumlah</a:t>
            </a:r>
            <a:r>
              <a:rPr lang="en-ID"/>
              <a:t> </a:t>
            </a:r>
            <a:r>
              <a:rPr lang="en-ID" err="1"/>
              <a:t>iterasi</a:t>
            </a:r>
            <a:r>
              <a:rPr lang="en-ID"/>
              <a:t> </a:t>
            </a:r>
            <a:r>
              <a:rPr lang="en-ID" err="1"/>
              <a:t>atau</a:t>
            </a:r>
            <a:r>
              <a:rPr lang="en-ID"/>
              <a:t> </a:t>
            </a:r>
            <a:r>
              <a:rPr lang="en-ID" err="1"/>
              <a:t>pohon</a:t>
            </a:r>
            <a:r>
              <a:rPr lang="en-ID"/>
              <a:t> yang </a:t>
            </a:r>
            <a:r>
              <a:rPr lang="en-ID" err="1"/>
              <a:t>akan</a:t>
            </a:r>
            <a:r>
              <a:rPr lang="en-ID"/>
              <a:t> </a:t>
            </a:r>
            <a:r>
              <a:rPr lang="en-ID" err="1"/>
              <a:t>dibuat</a:t>
            </a:r>
            <a:r>
              <a:rPr lang="en-ID"/>
              <a:t>, </a:t>
            </a:r>
            <a:r>
              <a:rPr lang="en-ID" err="1"/>
              <a:t>yaitu</a:t>
            </a:r>
            <a:r>
              <a:rPr lang="en-ID"/>
              <a:t> 10.</a:t>
            </a:r>
          </a:p>
        </p:txBody>
      </p:sp>
    </p:spTree>
    <p:extLst>
      <p:ext uri="{BB962C8B-B14F-4D97-AF65-F5344CB8AC3E}">
        <p14:creationId xmlns:p14="http://schemas.microsoft.com/office/powerpoint/2010/main" val="399959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8" name="TextBox 7">
            <a:extLst>
              <a:ext uri="{FF2B5EF4-FFF2-40B4-BE49-F238E27FC236}">
                <a16:creationId xmlns:a16="http://schemas.microsoft.com/office/drawing/2014/main" id="{04E33C27-1EBA-7258-E755-A9EA1E688332}"/>
              </a:ext>
            </a:extLst>
          </p:cNvPr>
          <p:cNvSpPr txBox="1"/>
          <p:nvPr/>
        </p:nvSpPr>
        <p:spPr>
          <a:xfrm>
            <a:off x="641799" y="393075"/>
            <a:ext cx="7782201" cy="1615827"/>
          </a:xfrm>
          <a:prstGeom prst="rect">
            <a:avLst/>
          </a:prstGeom>
          <a:solidFill>
            <a:schemeClr val="accent2">
              <a:lumMod val="85000"/>
            </a:schemeClr>
          </a:solidFill>
        </p:spPr>
        <p:txBody>
          <a:bodyPr wrap="square" lIns="91440" tIns="45720" rIns="91440" bIns="45720" anchor="t">
            <a:spAutoFit/>
          </a:bodyPr>
          <a:lstStyle/>
          <a:p>
            <a:pPr algn="just"/>
            <a:r>
              <a:rPr lang="sv-SE" sz="900">
                <a:latin typeface="Cascadia Code"/>
                <a:cs typeface="Courier New"/>
              </a:rPr>
              <a:t>model &lt;- caret::train(</a:t>
            </a:r>
          </a:p>
          <a:p>
            <a:pPr algn="just"/>
            <a:r>
              <a:rPr lang="sv-SE" sz="900">
                <a:latin typeface="Cascadia Code"/>
                <a:cs typeface="Courier New"/>
              </a:rPr>
              <a:t>  x = train[,-5], </a:t>
            </a:r>
          </a:p>
          <a:p>
            <a:pPr algn="just"/>
            <a:r>
              <a:rPr lang="sv-SE" sz="900">
                <a:latin typeface="Cascadia Code"/>
                <a:cs typeface="Courier New"/>
              </a:rPr>
              <a:t>  y = train[,5],</a:t>
            </a:r>
          </a:p>
          <a:p>
            <a:pPr algn="just"/>
            <a:r>
              <a:rPr lang="sv-SE" sz="900">
                <a:latin typeface="Cascadia Code"/>
                <a:cs typeface="Courier New"/>
              </a:rPr>
              <a:t>  method = catboost.caret,</a:t>
            </a:r>
          </a:p>
          <a:p>
            <a:pPr algn="just"/>
            <a:r>
              <a:rPr lang="sv-SE" sz="900">
                <a:latin typeface="Cascadia Code"/>
                <a:cs typeface="Courier New"/>
              </a:rPr>
              <a:t>  metric = "Accuracy",</a:t>
            </a:r>
          </a:p>
          <a:p>
            <a:pPr algn="just"/>
            <a:r>
              <a:rPr lang="sv-SE" sz="900">
                <a:latin typeface="Cascadia Code"/>
                <a:cs typeface="Courier New"/>
              </a:rPr>
              <a:t>  maximize = TRUE,</a:t>
            </a:r>
          </a:p>
          <a:p>
            <a:pPr algn="just"/>
            <a:r>
              <a:rPr lang="sv-SE" sz="900">
                <a:latin typeface="Cascadia Code"/>
                <a:cs typeface="Courier New"/>
              </a:rPr>
              <a:t>  preProc = NULL,</a:t>
            </a:r>
          </a:p>
          <a:p>
            <a:pPr algn="just"/>
            <a:r>
              <a:rPr lang="sv-SE" sz="900">
                <a:latin typeface="Cascadia Code"/>
                <a:cs typeface="Courier New"/>
              </a:rPr>
              <a:t>  tuneGrid = grid, </a:t>
            </a:r>
          </a:p>
          <a:p>
            <a:pPr algn="just"/>
            <a:r>
              <a:rPr lang="sv-SE" sz="900">
                <a:latin typeface="Cascadia Code"/>
                <a:cs typeface="Courier New"/>
              </a:rPr>
              <a:t>  tuneLength = 30, </a:t>
            </a:r>
          </a:p>
          <a:p>
            <a:pPr algn="just"/>
            <a:r>
              <a:rPr lang="sv-SE" sz="900">
                <a:latin typeface="Cascadia Code"/>
                <a:cs typeface="Courier New"/>
              </a:rPr>
              <a:t>  trControl = fit_control</a:t>
            </a:r>
          </a:p>
          <a:p>
            <a:pPr algn="just"/>
            <a:r>
              <a:rPr lang="sv-SE" sz="900">
                <a:latin typeface="Cascadia Code"/>
                <a:cs typeface="Courier New"/>
              </a:rPr>
              <a:t>)</a:t>
            </a:r>
          </a:p>
        </p:txBody>
      </p:sp>
      <p:sp>
        <p:nvSpPr>
          <p:cNvPr id="9" name="TextBox 8">
            <a:extLst>
              <a:ext uri="{FF2B5EF4-FFF2-40B4-BE49-F238E27FC236}">
                <a16:creationId xmlns:a16="http://schemas.microsoft.com/office/drawing/2014/main" id="{0746E027-F284-3923-F5D8-F554F4638870}"/>
              </a:ext>
            </a:extLst>
          </p:cNvPr>
          <p:cNvSpPr txBox="1"/>
          <p:nvPr/>
        </p:nvSpPr>
        <p:spPr>
          <a:xfrm>
            <a:off x="720000" y="2319454"/>
            <a:ext cx="7704000" cy="2246769"/>
          </a:xfrm>
          <a:prstGeom prst="rect">
            <a:avLst/>
          </a:prstGeom>
          <a:noFill/>
        </p:spPr>
        <p:txBody>
          <a:bodyPr wrap="square" rtlCol="0">
            <a:spAutoFit/>
          </a:bodyPr>
          <a:lstStyle/>
          <a:p>
            <a:r>
              <a:rPr lang="en-ID"/>
              <a:t>Bagian </a:t>
            </a:r>
            <a:r>
              <a:rPr lang="en-ID" err="1"/>
              <a:t>ini</a:t>
            </a:r>
            <a:r>
              <a:rPr lang="en-ID"/>
              <a:t> </a:t>
            </a:r>
            <a:r>
              <a:rPr lang="en-ID" err="1"/>
              <a:t>menentukan</a:t>
            </a:r>
            <a:r>
              <a:rPr lang="en-ID"/>
              <a:t> parameter-parameter yang </a:t>
            </a:r>
            <a:r>
              <a:rPr lang="en-ID" err="1"/>
              <a:t>akan</a:t>
            </a:r>
            <a:r>
              <a:rPr lang="en-ID"/>
              <a:t> </a:t>
            </a:r>
            <a:r>
              <a:rPr lang="en-ID" err="1"/>
              <a:t>diuji</a:t>
            </a:r>
            <a:r>
              <a:rPr lang="en-ID"/>
              <a:t> </a:t>
            </a:r>
            <a:r>
              <a:rPr lang="en-ID" err="1"/>
              <a:t>untuk</a:t>
            </a:r>
            <a:r>
              <a:rPr lang="en-ID"/>
              <a:t> model </a:t>
            </a:r>
            <a:r>
              <a:rPr lang="en-ID" err="1"/>
              <a:t>catboost</a:t>
            </a:r>
            <a:r>
              <a:rPr lang="en-ID"/>
              <a:t>.</a:t>
            </a:r>
          </a:p>
          <a:p>
            <a:endParaRPr lang="en-ID"/>
          </a:p>
          <a:p>
            <a:r>
              <a:rPr lang="en-ID" b="1"/>
              <a:t>depth: </a:t>
            </a:r>
            <a:r>
              <a:rPr lang="en-ID" err="1"/>
              <a:t>Kedalaman</a:t>
            </a:r>
            <a:r>
              <a:rPr lang="en-ID"/>
              <a:t> </a:t>
            </a:r>
            <a:r>
              <a:rPr lang="en-ID" err="1"/>
              <a:t>maksimal</a:t>
            </a:r>
            <a:r>
              <a:rPr lang="en-ID"/>
              <a:t> </a:t>
            </a:r>
            <a:r>
              <a:rPr lang="en-ID" err="1"/>
              <a:t>dari</a:t>
            </a:r>
            <a:r>
              <a:rPr lang="en-ID"/>
              <a:t> </a:t>
            </a:r>
            <a:r>
              <a:rPr lang="en-ID" err="1"/>
              <a:t>setiap</a:t>
            </a:r>
            <a:r>
              <a:rPr lang="en-ID"/>
              <a:t> </a:t>
            </a:r>
            <a:r>
              <a:rPr lang="en-ID" err="1"/>
              <a:t>pohon</a:t>
            </a:r>
            <a:r>
              <a:rPr lang="en-ID"/>
              <a:t> </a:t>
            </a:r>
            <a:r>
              <a:rPr lang="en-ID" err="1"/>
              <a:t>dalam</a:t>
            </a:r>
            <a:r>
              <a:rPr lang="en-ID"/>
              <a:t> model. </a:t>
            </a:r>
            <a:r>
              <a:rPr lang="en-ID" err="1"/>
              <a:t>Dalam</a:t>
            </a:r>
            <a:r>
              <a:rPr lang="en-ID"/>
              <a:t> </a:t>
            </a:r>
            <a:r>
              <a:rPr lang="en-ID" err="1"/>
              <a:t>hal</a:t>
            </a:r>
            <a:r>
              <a:rPr lang="en-ID"/>
              <a:t> </a:t>
            </a:r>
            <a:r>
              <a:rPr lang="en-ID" err="1"/>
              <a:t>ini</a:t>
            </a:r>
            <a:r>
              <a:rPr lang="en-ID"/>
              <a:t>, </a:t>
            </a:r>
            <a:r>
              <a:rPr lang="en-ID" err="1"/>
              <a:t>diuji</a:t>
            </a:r>
            <a:r>
              <a:rPr lang="en-ID"/>
              <a:t> </a:t>
            </a:r>
            <a:r>
              <a:rPr lang="en-ID" err="1"/>
              <a:t>nilai</a:t>
            </a:r>
            <a:r>
              <a:rPr lang="en-ID"/>
              <a:t> 4, 6, dan 8.</a:t>
            </a:r>
          </a:p>
          <a:p>
            <a:r>
              <a:rPr lang="en-ID" b="1" err="1"/>
              <a:t>learning_rate</a:t>
            </a:r>
            <a:r>
              <a:rPr lang="en-ID" b="1"/>
              <a:t>: </a:t>
            </a:r>
            <a:r>
              <a:rPr lang="en-ID" err="1"/>
              <a:t>Kecepatan</a:t>
            </a:r>
            <a:r>
              <a:rPr lang="en-ID"/>
              <a:t> </a:t>
            </a:r>
            <a:r>
              <a:rPr lang="en-ID" err="1"/>
              <a:t>pembelajaran</a:t>
            </a:r>
            <a:r>
              <a:rPr lang="en-ID"/>
              <a:t> model, </a:t>
            </a:r>
            <a:r>
              <a:rPr lang="en-ID" err="1"/>
              <a:t>yaitu</a:t>
            </a:r>
            <a:r>
              <a:rPr lang="en-ID"/>
              <a:t> 0.1.</a:t>
            </a:r>
          </a:p>
          <a:p>
            <a:r>
              <a:rPr lang="en-ID" b="1"/>
              <a:t>l2_leaf_reg: </a:t>
            </a:r>
            <a:r>
              <a:rPr lang="en-ID" err="1"/>
              <a:t>Regularisasi</a:t>
            </a:r>
            <a:r>
              <a:rPr lang="en-ID"/>
              <a:t> L2 </a:t>
            </a:r>
            <a:r>
              <a:rPr lang="en-ID" err="1"/>
              <a:t>untuk</a:t>
            </a:r>
            <a:r>
              <a:rPr lang="en-ID"/>
              <a:t> </a:t>
            </a:r>
            <a:r>
              <a:rPr lang="en-ID" err="1"/>
              <a:t>mencegah</a:t>
            </a:r>
            <a:r>
              <a:rPr lang="en-ID"/>
              <a:t> overfitting, </a:t>
            </a:r>
            <a:r>
              <a:rPr lang="en-ID" err="1"/>
              <a:t>nilainya</a:t>
            </a:r>
            <a:r>
              <a:rPr lang="en-ID"/>
              <a:t> 0.1.</a:t>
            </a:r>
          </a:p>
          <a:p>
            <a:r>
              <a:rPr lang="en-ID" b="1" err="1"/>
              <a:t>rsm</a:t>
            </a:r>
            <a:r>
              <a:rPr lang="en-ID" b="1"/>
              <a:t>: </a:t>
            </a:r>
            <a:r>
              <a:rPr lang="en-ID"/>
              <a:t>Random Subspace Method, </a:t>
            </a:r>
            <a:r>
              <a:rPr lang="en-ID" err="1"/>
              <a:t>yaitu</a:t>
            </a:r>
            <a:r>
              <a:rPr lang="en-ID"/>
              <a:t> 0.95 yang </a:t>
            </a:r>
            <a:r>
              <a:rPr lang="en-ID" err="1"/>
              <a:t>berarti</a:t>
            </a:r>
            <a:r>
              <a:rPr lang="en-ID"/>
              <a:t> 95% </a:t>
            </a:r>
            <a:r>
              <a:rPr lang="en-ID" err="1"/>
              <a:t>fitur</a:t>
            </a:r>
            <a:r>
              <a:rPr lang="en-ID"/>
              <a:t> </a:t>
            </a:r>
            <a:r>
              <a:rPr lang="en-ID" err="1"/>
              <a:t>digunakan</a:t>
            </a:r>
            <a:r>
              <a:rPr lang="en-ID"/>
              <a:t> </a:t>
            </a:r>
            <a:r>
              <a:rPr lang="en-ID" err="1"/>
              <a:t>untuk</a:t>
            </a:r>
            <a:r>
              <a:rPr lang="en-ID"/>
              <a:t> </a:t>
            </a:r>
            <a:r>
              <a:rPr lang="en-ID" err="1"/>
              <a:t>setiap</a:t>
            </a:r>
            <a:r>
              <a:rPr lang="en-ID"/>
              <a:t> </a:t>
            </a:r>
            <a:r>
              <a:rPr lang="en-ID" err="1"/>
              <a:t>pohon</a:t>
            </a:r>
            <a:r>
              <a:rPr lang="en-ID"/>
              <a:t>.</a:t>
            </a:r>
          </a:p>
          <a:p>
            <a:r>
              <a:rPr lang="en-ID" b="1" err="1"/>
              <a:t>border_count</a:t>
            </a:r>
            <a:r>
              <a:rPr lang="en-ID" b="1"/>
              <a:t>: </a:t>
            </a:r>
            <a:r>
              <a:rPr lang="en-ID" err="1"/>
              <a:t>Jumlah</a:t>
            </a:r>
            <a:r>
              <a:rPr lang="en-ID"/>
              <a:t> </a:t>
            </a:r>
            <a:r>
              <a:rPr lang="en-ID" err="1"/>
              <a:t>batasan</a:t>
            </a:r>
            <a:r>
              <a:rPr lang="en-ID"/>
              <a:t> yang </a:t>
            </a:r>
            <a:r>
              <a:rPr lang="en-ID" err="1"/>
              <a:t>digunakan</a:t>
            </a:r>
            <a:r>
              <a:rPr lang="en-ID"/>
              <a:t> </a:t>
            </a:r>
            <a:r>
              <a:rPr lang="en-ID" err="1"/>
              <a:t>untuk</a:t>
            </a:r>
            <a:r>
              <a:rPr lang="en-ID"/>
              <a:t> </a:t>
            </a:r>
            <a:r>
              <a:rPr lang="en-ID" err="1"/>
              <a:t>pembagian</a:t>
            </a:r>
            <a:r>
              <a:rPr lang="en-ID"/>
              <a:t> data, </a:t>
            </a:r>
            <a:r>
              <a:rPr lang="en-ID" err="1"/>
              <a:t>nilainya</a:t>
            </a:r>
            <a:r>
              <a:rPr lang="en-ID"/>
              <a:t> 64.</a:t>
            </a:r>
          </a:p>
          <a:p>
            <a:r>
              <a:rPr lang="en-ID" b="1"/>
              <a:t>iterations: </a:t>
            </a:r>
            <a:r>
              <a:rPr lang="en-ID" err="1"/>
              <a:t>Jumlah</a:t>
            </a:r>
            <a:r>
              <a:rPr lang="en-ID"/>
              <a:t> </a:t>
            </a:r>
            <a:r>
              <a:rPr lang="en-ID" err="1"/>
              <a:t>iterasi</a:t>
            </a:r>
            <a:r>
              <a:rPr lang="en-ID"/>
              <a:t> </a:t>
            </a:r>
            <a:r>
              <a:rPr lang="en-ID" err="1"/>
              <a:t>atau</a:t>
            </a:r>
            <a:r>
              <a:rPr lang="en-ID"/>
              <a:t> </a:t>
            </a:r>
            <a:r>
              <a:rPr lang="en-ID" err="1"/>
              <a:t>pohon</a:t>
            </a:r>
            <a:r>
              <a:rPr lang="en-ID"/>
              <a:t> yang </a:t>
            </a:r>
            <a:r>
              <a:rPr lang="en-ID" err="1"/>
              <a:t>akan</a:t>
            </a:r>
            <a:r>
              <a:rPr lang="en-ID"/>
              <a:t> </a:t>
            </a:r>
            <a:r>
              <a:rPr lang="en-ID" err="1"/>
              <a:t>dibuat</a:t>
            </a:r>
            <a:r>
              <a:rPr lang="en-ID"/>
              <a:t>, </a:t>
            </a:r>
            <a:r>
              <a:rPr lang="en-ID" err="1"/>
              <a:t>yaitu</a:t>
            </a:r>
            <a:r>
              <a:rPr lang="en-ID"/>
              <a:t> 10.</a:t>
            </a:r>
          </a:p>
        </p:txBody>
      </p:sp>
    </p:spTree>
    <p:extLst>
      <p:ext uri="{BB962C8B-B14F-4D97-AF65-F5344CB8AC3E}">
        <p14:creationId xmlns:p14="http://schemas.microsoft.com/office/powerpoint/2010/main" val="257399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8" name="TextBox 7">
            <a:extLst>
              <a:ext uri="{FF2B5EF4-FFF2-40B4-BE49-F238E27FC236}">
                <a16:creationId xmlns:a16="http://schemas.microsoft.com/office/drawing/2014/main" id="{04E33C27-1EBA-7258-E755-A9EA1E688332}"/>
              </a:ext>
            </a:extLst>
          </p:cNvPr>
          <p:cNvSpPr txBox="1"/>
          <p:nvPr/>
        </p:nvSpPr>
        <p:spPr>
          <a:xfrm>
            <a:off x="641799" y="393075"/>
            <a:ext cx="7782201" cy="1615827"/>
          </a:xfrm>
          <a:prstGeom prst="rect">
            <a:avLst/>
          </a:prstGeom>
          <a:solidFill>
            <a:schemeClr val="accent2">
              <a:lumMod val="85000"/>
            </a:schemeClr>
          </a:solidFill>
        </p:spPr>
        <p:txBody>
          <a:bodyPr wrap="square" lIns="91440" tIns="45720" rIns="91440" bIns="45720" anchor="t">
            <a:spAutoFit/>
          </a:bodyPr>
          <a:lstStyle/>
          <a:p>
            <a:pPr algn="just"/>
            <a:r>
              <a:rPr lang="sv-SE" sz="900">
                <a:latin typeface="Cascadia Code"/>
                <a:cs typeface="Courier New"/>
              </a:rPr>
              <a:t>model &lt;- caret::train(</a:t>
            </a:r>
          </a:p>
          <a:p>
            <a:pPr algn="just"/>
            <a:r>
              <a:rPr lang="sv-SE" sz="900">
                <a:latin typeface="Cascadia Code"/>
                <a:cs typeface="Courier New"/>
              </a:rPr>
              <a:t>    x = train[,-5], </a:t>
            </a:r>
          </a:p>
          <a:p>
            <a:pPr algn="just"/>
            <a:r>
              <a:rPr lang="sv-SE" sz="900">
                <a:latin typeface="Cascadia Code"/>
                <a:cs typeface="Courier New"/>
              </a:rPr>
              <a:t>    y = train[,5],</a:t>
            </a:r>
          </a:p>
          <a:p>
            <a:pPr algn="just"/>
            <a:r>
              <a:rPr lang="sv-SE" sz="900">
                <a:latin typeface="Cascadia Code"/>
                <a:cs typeface="Courier New"/>
              </a:rPr>
              <a:t>    method = catboost.caret,</a:t>
            </a:r>
          </a:p>
          <a:p>
            <a:pPr algn="just"/>
            <a:r>
              <a:rPr lang="sv-SE" sz="900">
                <a:latin typeface="Cascadia Code"/>
                <a:cs typeface="Courier New"/>
              </a:rPr>
              <a:t>    metric = "Accuracy",</a:t>
            </a:r>
          </a:p>
          <a:p>
            <a:pPr algn="just"/>
            <a:r>
              <a:rPr lang="sv-SE" sz="900">
                <a:latin typeface="Cascadia Code"/>
                <a:cs typeface="Courier New"/>
              </a:rPr>
              <a:t>    maximize = TRUE,</a:t>
            </a:r>
          </a:p>
          <a:p>
            <a:pPr algn="just"/>
            <a:r>
              <a:rPr lang="sv-SE" sz="900">
                <a:latin typeface="Cascadia Code"/>
                <a:cs typeface="Courier New"/>
              </a:rPr>
              <a:t>    preProc = NULL,</a:t>
            </a:r>
          </a:p>
          <a:p>
            <a:pPr algn="just"/>
            <a:r>
              <a:rPr lang="sv-SE" sz="900">
                <a:latin typeface="Cascadia Code"/>
                <a:cs typeface="Courier New"/>
              </a:rPr>
              <a:t>    tuneGrid = grid, </a:t>
            </a:r>
          </a:p>
          <a:p>
            <a:pPr algn="just"/>
            <a:r>
              <a:rPr lang="sv-SE" sz="900">
                <a:latin typeface="Cascadia Code"/>
                <a:cs typeface="Courier New"/>
              </a:rPr>
              <a:t>    tuneLength = 30, </a:t>
            </a:r>
          </a:p>
          <a:p>
            <a:pPr algn="just"/>
            <a:r>
              <a:rPr lang="sv-SE" sz="900">
                <a:latin typeface="Cascadia Code"/>
                <a:cs typeface="Courier New"/>
              </a:rPr>
              <a:t>    trControl = fit_control</a:t>
            </a:r>
          </a:p>
          <a:p>
            <a:pPr algn="just"/>
            <a:r>
              <a:rPr lang="sv-SE" sz="900">
                <a:latin typeface="Cascadia Code"/>
                <a:cs typeface="Courier New"/>
              </a:rPr>
              <a:t>)</a:t>
            </a:r>
          </a:p>
        </p:txBody>
      </p:sp>
      <p:sp>
        <p:nvSpPr>
          <p:cNvPr id="9" name="TextBox 8">
            <a:extLst>
              <a:ext uri="{FF2B5EF4-FFF2-40B4-BE49-F238E27FC236}">
                <a16:creationId xmlns:a16="http://schemas.microsoft.com/office/drawing/2014/main" id="{0746E027-F284-3923-F5D8-F554F4638870}"/>
              </a:ext>
            </a:extLst>
          </p:cNvPr>
          <p:cNvSpPr txBox="1"/>
          <p:nvPr/>
        </p:nvSpPr>
        <p:spPr>
          <a:xfrm>
            <a:off x="720000" y="2319454"/>
            <a:ext cx="7704000" cy="2677656"/>
          </a:xfrm>
          <a:prstGeom prst="rect">
            <a:avLst/>
          </a:prstGeom>
          <a:noFill/>
        </p:spPr>
        <p:txBody>
          <a:bodyPr wrap="square" rtlCol="0">
            <a:spAutoFit/>
          </a:bodyPr>
          <a:lstStyle/>
          <a:p>
            <a:r>
              <a:rPr lang="en-ID" sz="1200"/>
              <a:t>Bagian </a:t>
            </a:r>
            <a:r>
              <a:rPr lang="en-ID" sz="1200" err="1"/>
              <a:t>ini</a:t>
            </a:r>
            <a:r>
              <a:rPr lang="en-ID" sz="1200"/>
              <a:t> </a:t>
            </a:r>
            <a:r>
              <a:rPr lang="en-ID" sz="1200" err="1"/>
              <a:t>melatih</a:t>
            </a:r>
            <a:r>
              <a:rPr lang="en-ID" sz="1200"/>
              <a:t> model </a:t>
            </a:r>
            <a:r>
              <a:rPr lang="en-ID" sz="1200" err="1"/>
              <a:t>menggunakan</a:t>
            </a:r>
            <a:r>
              <a:rPr lang="en-ID" sz="1200"/>
              <a:t> data </a:t>
            </a:r>
            <a:r>
              <a:rPr lang="en-ID" sz="1200" err="1"/>
              <a:t>pelatihan</a:t>
            </a:r>
            <a:r>
              <a:rPr lang="en-ID" sz="1200"/>
              <a:t> (train). </a:t>
            </a:r>
          </a:p>
          <a:p>
            <a:endParaRPr lang="en-ID" sz="1200"/>
          </a:p>
          <a:p>
            <a:r>
              <a:rPr lang="en-ID" sz="1200" b="1"/>
              <a:t>x = train[,-5]: </a:t>
            </a:r>
            <a:r>
              <a:rPr lang="en-ID" sz="1200"/>
              <a:t>Data </a:t>
            </a:r>
            <a:r>
              <a:rPr lang="en-ID" sz="1200" err="1"/>
              <a:t>fitur</a:t>
            </a:r>
            <a:r>
              <a:rPr lang="en-ID" sz="1200"/>
              <a:t> yang </a:t>
            </a:r>
            <a:r>
              <a:rPr lang="en-ID" sz="1200" err="1"/>
              <a:t>digunakan</a:t>
            </a:r>
            <a:r>
              <a:rPr lang="en-ID" sz="1200"/>
              <a:t> </a:t>
            </a:r>
            <a:r>
              <a:rPr lang="en-ID" sz="1200" err="1"/>
              <a:t>untuk</a:t>
            </a:r>
            <a:r>
              <a:rPr lang="en-ID" sz="1200"/>
              <a:t> </a:t>
            </a:r>
            <a:r>
              <a:rPr lang="en-ID" sz="1200" err="1"/>
              <a:t>melatih</a:t>
            </a:r>
            <a:r>
              <a:rPr lang="en-ID" sz="1200"/>
              <a:t> model (</a:t>
            </a:r>
            <a:r>
              <a:rPr lang="en-ID" sz="1200" err="1"/>
              <a:t>semua</a:t>
            </a:r>
            <a:r>
              <a:rPr lang="en-ID" sz="1200"/>
              <a:t> </a:t>
            </a:r>
            <a:r>
              <a:rPr lang="en-ID" sz="1200" err="1"/>
              <a:t>kolom</a:t>
            </a:r>
            <a:r>
              <a:rPr lang="en-ID" sz="1200"/>
              <a:t> </a:t>
            </a:r>
            <a:r>
              <a:rPr lang="en-ID" sz="1200" err="1"/>
              <a:t>kecuali</a:t>
            </a:r>
            <a:r>
              <a:rPr lang="en-ID" sz="1200"/>
              <a:t> </a:t>
            </a:r>
            <a:r>
              <a:rPr lang="en-ID" sz="1200" err="1"/>
              <a:t>kolom</a:t>
            </a:r>
            <a:r>
              <a:rPr lang="en-ID" sz="1200"/>
              <a:t> </a:t>
            </a:r>
            <a:r>
              <a:rPr lang="en-ID" sz="1200" err="1"/>
              <a:t>kelima</a:t>
            </a:r>
            <a:r>
              <a:rPr lang="en-ID" sz="1200"/>
              <a:t> yang </a:t>
            </a:r>
            <a:r>
              <a:rPr lang="en-ID" sz="1200" err="1"/>
              <a:t>merupakan</a:t>
            </a:r>
            <a:r>
              <a:rPr lang="en-ID" sz="1200"/>
              <a:t> label).</a:t>
            </a:r>
          </a:p>
          <a:p>
            <a:r>
              <a:rPr lang="en-ID" sz="1200" b="1"/>
              <a:t>y = train[,5]: </a:t>
            </a:r>
            <a:r>
              <a:rPr lang="en-ID" sz="1200"/>
              <a:t>Label </a:t>
            </a:r>
            <a:r>
              <a:rPr lang="en-ID" sz="1200" err="1"/>
              <a:t>atau</a:t>
            </a:r>
            <a:r>
              <a:rPr lang="en-ID" sz="1200"/>
              <a:t> target yang </a:t>
            </a:r>
            <a:r>
              <a:rPr lang="en-ID" sz="1200" err="1"/>
              <a:t>ingin</a:t>
            </a:r>
            <a:r>
              <a:rPr lang="en-ID" sz="1200"/>
              <a:t> </a:t>
            </a:r>
            <a:r>
              <a:rPr lang="en-ID" sz="1200" err="1"/>
              <a:t>diprediksi</a:t>
            </a:r>
            <a:r>
              <a:rPr lang="en-ID" sz="1200"/>
              <a:t> (</a:t>
            </a:r>
            <a:r>
              <a:rPr lang="en-ID" sz="1200" err="1"/>
              <a:t>kolom</a:t>
            </a:r>
            <a:r>
              <a:rPr lang="en-ID" sz="1200"/>
              <a:t> </a:t>
            </a:r>
            <a:r>
              <a:rPr lang="en-ID" sz="1200" err="1"/>
              <a:t>kelima</a:t>
            </a:r>
            <a:r>
              <a:rPr lang="en-ID" sz="1200"/>
              <a:t> </a:t>
            </a:r>
            <a:r>
              <a:rPr lang="en-ID" sz="1200" err="1"/>
              <a:t>dari</a:t>
            </a:r>
            <a:r>
              <a:rPr lang="en-ID" sz="1200"/>
              <a:t> dataset iris).</a:t>
            </a:r>
          </a:p>
          <a:p>
            <a:r>
              <a:rPr lang="en-ID" sz="1200" b="1"/>
              <a:t>method = </a:t>
            </a:r>
            <a:r>
              <a:rPr lang="en-ID" sz="1200" b="1" err="1"/>
              <a:t>catboost.caret</a:t>
            </a:r>
            <a:r>
              <a:rPr lang="en-ID" sz="1200" b="1"/>
              <a:t>: </a:t>
            </a:r>
            <a:r>
              <a:rPr lang="en-ID" sz="1200" err="1"/>
              <a:t>Metode</a:t>
            </a:r>
            <a:r>
              <a:rPr lang="en-ID" sz="1200"/>
              <a:t> yang </a:t>
            </a:r>
            <a:r>
              <a:rPr lang="en-ID" sz="1200" err="1"/>
              <a:t>digunakan</a:t>
            </a:r>
            <a:r>
              <a:rPr lang="en-ID" sz="1200"/>
              <a:t> </a:t>
            </a:r>
            <a:r>
              <a:rPr lang="en-ID" sz="1200" err="1"/>
              <a:t>adalah</a:t>
            </a:r>
            <a:r>
              <a:rPr lang="en-ID" sz="1200"/>
              <a:t> </a:t>
            </a:r>
            <a:r>
              <a:rPr lang="en-ID" sz="1200" err="1"/>
              <a:t>CatBoost</a:t>
            </a:r>
            <a:r>
              <a:rPr lang="en-ID" sz="1200"/>
              <a:t>, yang </a:t>
            </a:r>
            <a:r>
              <a:rPr lang="en-ID" sz="1200" err="1"/>
              <a:t>terintegrasi</a:t>
            </a:r>
            <a:r>
              <a:rPr lang="en-ID" sz="1200"/>
              <a:t> </a:t>
            </a:r>
            <a:r>
              <a:rPr lang="en-ID" sz="1200" err="1"/>
              <a:t>dengan</a:t>
            </a:r>
            <a:r>
              <a:rPr lang="en-ID" sz="1200"/>
              <a:t> caret.</a:t>
            </a:r>
          </a:p>
          <a:p>
            <a:r>
              <a:rPr lang="en-ID" sz="1200" b="1"/>
              <a:t>metric = "Accuracy": </a:t>
            </a:r>
            <a:r>
              <a:rPr lang="en-ID" sz="1200" err="1"/>
              <a:t>Metode</a:t>
            </a:r>
            <a:r>
              <a:rPr lang="en-ID" sz="1200"/>
              <a:t> </a:t>
            </a:r>
            <a:r>
              <a:rPr lang="en-ID" sz="1200" err="1"/>
              <a:t>evaluasi</a:t>
            </a:r>
            <a:r>
              <a:rPr lang="en-ID" sz="1200"/>
              <a:t> yang </a:t>
            </a:r>
            <a:r>
              <a:rPr lang="en-ID" sz="1200" err="1"/>
              <a:t>digunakan</a:t>
            </a:r>
            <a:r>
              <a:rPr lang="en-ID" sz="1200"/>
              <a:t> </a:t>
            </a:r>
            <a:r>
              <a:rPr lang="en-ID" sz="1200" err="1"/>
              <a:t>adalah</a:t>
            </a:r>
            <a:r>
              <a:rPr lang="en-ID" sz="1200"/>
              <a:t> </a:t>
            </a:r>
            <a:r>
              <a:rPr lang="en-ID" sz="1200" err="1"/>
              <a:t>akurasi</a:t>
            </a:r>
            <a:r>
              <a:rPr lang="en-ID" sz="1200"/>
              <a:t>.</a:t>
            </a:r>
          </a:p>
          <a:p>
            <a:r>
              <a:rPr lang="en-ID" sz="1200" b="1"/>
              <a:t>maximize = TRUE: </a:t>
            </a:r>
            <a:r>
              <a:rPr lang="en-ID" sz="1200" err="1"/>
              <a:t>Mengindikasikan</a:t>
            </a:r>
            <a:r>
              <a:rPr lang="en-ID" sz="1200"/>
              <a:t> </a:t>
            </a:r>
            <a:r>
              <a:rPr lang="en-ID" sz="1200" err="1"/>
              <a:t>bahwa</a:t>
            </a:r>
            <a:r>
              <a:rPr lang="en-ID" sz="1200"/>
              <a:t> </a:t>
            </a:r>
            <a:r>
              <a:rPr lang="en-ID" sz="1200" err="1"/>
              <a:t>kita</a:t>
            </a:r>
            <a:r>
              <a:rPr lang="en-ID" sz="1200"/>
              <a:t> </a:t>
            </a:r>
            <a:r>
              <a:rPr lang="en-ID" sz="1200" err="1"/>
              <a:t>ingin</a:t>
            </a:r>
            <a:r>
              <a:rPr lang="en-ID" sz="1200"/>
              <a:t> </a:t>
            </a:r>
            <a:r>
              <a:rPr lang="en-ID" sz="1200" err="1"/>
              <a:t>memaksimalkan</a:t>
            </a:r>
            <a:r>
              <a:rPr lang="en-ID" sz="1200"/>
              <a:t> </a:t>
            </a:r>
            <a:r>
              <a:rPr lang="en-ID" sz="1200" err="1"/>
              <a:t>metrik</a:t>
            </a:r>
            <a:r>
              <a:rPr lang="en-ID" sz="1200"/>
              <a:t> </a:t>
            </a:r>
            <a:r>
              <a:rPr lang="en-ID" sz="1200" err="1"/>
              <a:t>evaluasi</a:t>
            </a:r>
            <a:r>
              <a:rPr lang="en-ID" sz="1200"/>
              <a:t> (</a:t>
            </a:r>
            <a:r>
              <a:rPr lang="en-ID" sz="1200" err="1"/>
              <a:t>akurasi</a:t>
            </a:r>
            <a:r>
              <a:rPr lang="en-ID" sz="1200"/>
              <a:t>).</a:t>
            </a:r>
          </a:p>
          <a:p>
            <a:r>
              <a:rPr lang="en-ID" sz="1200" b="1" err="1"/>
              <a:t>preProc</a:t>
            </a:r>
            <a:r>
              <a:rPr lang="en-ID" sz="1200" b="1"/>
              <a:t> = NULL: </a:t>
            </a:r>
            <a:r>
              <a:rPr lang="en-ID" sz="1200" err="1"/>
              <a:t>Tidak</a:t>
            </a:r>
            <a:r>
              <a:rPr lang="en-ID" sz="1200"/>
              <a:t> </a:t>
            </a:r>
            <a:r>
              <a:rPr lang="en-ID" sz="1200" err="1"/>
              <a:t>ada</a:t>
            </a:r>
            <a:r>
              <a:rPr lang="en-ID" sz="1200"/>
              <a:t> preprocessing yang </a:t>
            </a:r>
            <a:r>
              <a:rPr lang="en-ID" sz="1200" err="1"/>
              <a:t>diterapkan</a:t>
            </a:r>
            <a:r>
              <a:rPr lang="en-ID" sz="1200"/>
              <a:t>.</a:t>
            </a:r>
          </a:p>
          <a:p>
            <a:r>
              <a:rPr lang="en-ID" sz="1200" b="1" err="1"/>
              <a:t>tuneGrid</a:t>
            </a:r>
            <a:r>
              <a:rPr lang="en-ID" sz="1200" b="1"/>
              <a:t> = grid: </a:t>
            </a:r>
            <a:r>
              <a:rPr lang="en-ID" sz="1200"/>
              <a:t>Grid parameter yang </a:t>
            </a:r>
            <a:r>
              <a:rPr lang="en-ID" sz="1200" err="1"/>
              <a:t>telah</a:t>
            </a:r>
            <a:r>
              <a:rPr lang="en-ID" sz="1200"/>
              <a:t> </a:t>
            </a:r>
            <a:r>
              <a:rPr lang="en-ID" sz="1200" err="1"/>
              <a:t>didefinisikan</a:t>
            </a:r>
            <a:r>
              <a:rPr lang="en-ID" sz="1200"/>
              <a:t> </a:t>
            </a:r>
            <a:r>
              <a:rPr lang="en-ID" sz="1200" err="1"/>
              <a:t>sebelumnya</a:t>
            </a:r>
            <a:r>
              <a:rPr lang="en-ID" sz="1200"/>
              <a:t> </a:t>
            </a:r>
            <a:r>
              <a:rPr lang="en-ID" sz="1200" err="1"/>
              <a:t>akan</a:t>
            </a:r>
            <a:r>
              <a:rPr lang="en-ID" sz="1200"/>
              <a:t> </a:t>
            </a:r>
            <a:r>
              <a:rPr lang="en-ID" sz="1200" err="1"/>
              <a:t>digunakan</a:t>
            </a:r>
            <a:r>
              <a:rPr lang="en-ID" sz="1200"/>
              <a:t> </a:t>
            </a:r>
            <a:r>
              <a:rPr lang="en-ID" sz="1200" err="1"/>
              <a:t>untuk</a:t>
            </a:r>
            <a:r>
              <a:rPr lang="en-ID" sz="1200"/>
              <a:t> </a:t>
            </a:r>
            <a:r>
              <a:rPr lang="en-ID" sz="1200" err="1"/>
              <a:t>melakukan</a:t>
            </a:r>
            <a:r>
              <a:rPr lang="en-ID" sz="1200"/>
              <a:t> </a:t>
            </a:r>
            <a:r>
              <a:rPr lang="en-ID" sz="1200" err="1"/>
              <a:t>pencarian</a:t>
            </a:r>
            <a:r>
              <a:rPr lang="en-ID" sz="1200"/>
              <a:t> hyperparameter.</a:t>
            </a:r>
          </a:p>
          <a:p>
            <a:r>
              <a:rPr lang="en-ID" sz="1200" b="1" err="1"/>
              <a:t>tuneLength</a:t>
            </a:r>
            <a:r>
              <a:rPr lang="en-ID" sz="1200" b="1"/>
              <a:t> = 30: </a:t>
            </a:r>
            <a:r>
              <a:rPr lang="en-ID" sz="1200"/>
              <a:t>Panjang grid </a:t>
            </a:r>
            <a:r>
              <a:rPr lang="en-ID" sz="1200" err="1"/>
              <a:t>pencarian</a:t>
            </a:r>
            <a:r>
              <a:rPr lang="en-ID" sz="1200"/>
              <a:t>, </a:t>
            </a:r>
            <a:r>
              <a:rPr lang="en-ID" sz="1200" err="1"/>
              <a:t>namun</a:t>
            </a:r>
            <a:r>
              <a:rPr lang="en-ID" sz="1200"/>
              <a:t> </a:t>
            </a:r>
            <a:r>
              <a:rPr lang="en-ID" sz="1200" err="1"/>
              <a:t>dalam</a:t>
            </a:r>
            <a:r>
              <a:rPr lang="en-ID" sz="1200"/>
              <a:t> </a:t>
            </a:r>
            <a:r>
              <a:rPr lang="en-ID" sz="1200" err="1"/>
              <a:t>hal</a:t>
            </a:r>
            <a:r>
              <a:rPr lang="en-ID" sz="1200"/>
              <a:t> </a:t>
            </a:r>
            <a:r>
              <a:rPr lang="en-ID" sz="1200" err="1"/>
              <a:t>ini</a:t>
            </a:r>
            <a:r>
              <a:rPr lang="en-ID" sz="1200"/>
              <a:t> </a:t>
            </a:r>
            <a:r>
              <a:rPr lang="en-ID" sz="1200" err="1"/>
              <a:t>tuneGrid</a:t>
            </a:r>
            <a:r>
              <a:rPr lang="en-ID" sz="1200"/>
              <a:t> </a:t>
            </a:r>
            <a:r>
              <a:rPr lang="en-ID" sz="1200" err="1"/>
              <a:t>sudah</a:t>
            </a:r>
            <a:r>
              <a:rPr lang="en-ID" sz="1200"/>
              <a:t> </a:t>
            </a:r>
            <a:r>
              <a:rPr lang="en-ID" sz="1200" err="1"/>
              <a:t>didefinisikan</a:t>
            </a:r>
            <a:r>
              <a:rPr lang="en-ID" sz="1200"/>
              <a:t> </a:t>
            </a:r>
            <a:r>
              <a:rPr lang="en-ID" sz="1200" err="1"/>
              <a:t>sehingga</a:t>
            </a:r>
            <a:r>
              <a:rPr lang="en-ID" sz="1200"/>
              <a:t> parameter </a:t>
            </a:r>
            <a:r>
              <a:rPr lang="en-ID" sz="1200" err="1"/>
              <a:t>ini</a:t>
            </a:r>
            <a:r>
              <a:rPr lang="en-ID" sz="1200"/>
              <a:t> </a:t>
            </a:r>
            <a:r>
              <a:rPr lang="en-ID" sz="1200" err="1"/>
              <a:t>tidak</a:t>
            </a:r>
            <a:r>
              <a:rPr lang="en-ID" sz="1200"/>
              <a:t> </a:t>
            </a:r>
            <a:r>
              <a:rPr lang="en-ID" sz="1200" err="1"/>
              <a:t>digunakan</a:t>
            </a:r>
            <a:r>
              <a:rPr lang="en-ID" sz="1200"/>
              <a:t>.</a:t>
            </a:r>
          </a:p>
          <a:p>
            <a:r>
              <a:rPr lang="en-ID" sz="1200" b="1" err="1"/>
              <a:t>trControl</a:t>
            </a:r>
            <a:r>
              <a:rPr lang="en-ID" sz="1200" b="1"/>
              <a:t> = </a:t>
            </a:r>
            <a:r>
              <a:rPr lang="en-ID" sz="1200" b="1" err="1"/>
              <a:t>fit_control</a:t>
            </a:r>
            <a:r>
              <a:rPr lang="en-ID" sz="1200" b="1"/>
              <a:t>: </a:t>
            </a:r>
            <a:r>
              <a:rPr lang="en-ID" sz="1200" err="1"/>
              <a:t>Kontrol</a:t>
            </a:r>
            <a:r>
              <a:rPr lang="en-ID" sz="1200"/>
              <a:t> </a:t>
            </a:r>
            <a:r>
              <a:rPr lang="en-ID" sz="1200" err="1"/>
              <a:t>pelatihan</a:t>
            </a:r>
            <a:r>
              <a:rPr lang="en-ID" sz="1200"/>
              <a:t> yang </a:t>
            </a:r>
            <a:r>
              <a:rPr lang="en-ID" sz="1200" err="1"/>
              <a:t>mendefinisikan</a:t>
            </a:r>
            <a:r>
              <a:rPr lang="en-ID" sz="1200"/>
              <a:t> </a:t>
            </a:r>
            <a:r>
              <a:rPr lang="en-ID" sz="1200" err="1"/>
              <a:t>metode</a:t>
            </a:r>
            <a:r>
              <a:rPr lang="en-ID" sz="1200"/>
              <a:t> </a:t>
            </a:r>
            <a:r>
              <a:rPr lang="en-ID" sz="1200" err="1"/>
              <a:t>validasi</a:t>
            </a:r>
            <a:r>
              <a:rPr lang="en-ID" sz="1200"/>
              <a:t> </a:t>
            </a:r>
            <a:r>
              <a:rPr lang="en-ID" sz="1200" err="1"/>
              <a:t>silang</a:t>
            </a:r>
            <a:r>
              <a:rPr lang="en-ID" sz="1200"/>
              <a:t> (cross-validation).</a:t>
            </a:r>
          </a:p>
        </p:txBody>
      </p:sp>
    </p:spTree>
    <p:extLst>
      <p:ext uri="{BB962C8B-B14F-4D97-AF65-F5344CB8AC3E}">
        <p14:creationId xmlns:p14="http://schemas.microsoft.com/office/powerpoint/2010/main" val="395038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8" name="TextBox 7">
            <a:extLst>
              <a:ext uri="{FF2B5EF4-FFF2-40B4-BE49-F238E27FC236}">
                <a16:creationId xmlns:a16="http://schemas.microsoft.com/office/drawing/2014/main" id="{04E33C27-1EBA-7258-E755-A9EA1E688332}"/>
              </a:ext>
            </a:extLst>
          </p:cNvPr>
          <p:cNvSpPr txBox="1"/>
          <p:nvPr/>
        </p:nvSpPr>
        <p:spPr>
          <a:xfrm>
            <a:off x="641799" y="393075"/>
            <a:ext cx="7782201" cy="1477328"/>
          </a:xfrm>
          <a:prstGeom prst="rect">
            <a:avLst/>
          </a:prstGeom>
          <a:solidFill>
            <a:schemeClr val="accent2">
              <a:lumMod val="85000"/>
            </a:schemeClr>
          </a:solidFill>
        </p:spPr>
        <p:txBody>
          <a:bodyPr wrap="square" lIns="91440" tIns="45720" rIns="91440" bIns="45720" anchor="t">
            <a:spAutoFit/>
          </a:bodyPr>
          <a:lstStyle/>
          <a:p>
            <a:pPr algn="just"/>
            <a:r>
              <a:rPr lang="en-US" sz="900">
                <a:latin typeface="Cascadia Code"/>
                <a:cs typeface="Courier New"/>
              </a:rPr>
              <a:t>0: learn: 0.9842096	total: 162ms	remaining: 1.46s</a:t>
            </a:r>
          </a:p>
          <a:p>
            <a:pPr algn="just"/>
            <a:r>
              <a:rPr lang="en-US" sz="900">
                <a:latin typeface="Cascadia Code"/>
                <a:cs typeface="Courier New"/>
              </a:rPr>
              <a:t>1: learn: 0.8463735	total: 163ms	remaining: 653ms</a:t>
            </a:r>
          </a:p>
          <a:p>
            <a:pPr algn="just"/>
            <a:r>
              <a:rPr lang="en-US" sz="900">
                <a:latin typeface="Cascadia Code"/>
                <a:cs typeface="Courier New"/>
              </a:rPr>
              <a:t>2: learn: 0.7495783	total: 164ms	remaining: 384ms</a:t>
            </a:r>
          </a:p>
          <a:p>
            <a:pPr algn="just"/>
            <a:r>
              <a:rPr lang="en-US" sz="900">
                <a:latin typeface="Cascadia Code"/>
                <a:cs typeface="Courier New"/>
              </a:rPr>
              <a:t>3: learn: 0.6742001	total: 165ms	remaining: 248ms</a:t>
            </a:r>
          </a:p>
          <a:p>
            <a:pPr algn="just"/>
            <a:r>
              <a:rPr lang="en-US" sz="900">
                <a:latin typeface="Cascadia Code"/>
                <a:cs typeface="Courier New"/>
              </a:rPr>
              <a:t>4: learn: 0.6074442	total: 166ms	remaining: 166ms</a:t>
            </a:r>
          </a:p>
          <a:p>
            <a:pPr algn="just"/>
            <a:r>
              <a:rPr lang="en-US" sz="900">
                <a:latin typeface="Cascadia Code"/>
                <a:cs typeface="Courier New"/>
              </a:rPr>
              <a:t>5: learn: 0.5457995	total: 167ms	remaining: 111ms</a:t>
            </a:r>
          </a:p>
          <a:p>
            <a:pPr algn="just"/>
            <a:r>
              <a:rPr lang="en-US" sz="900">
                <a:latin typeface="Cascadia Code"/>
                <a:cs typeface="Courier New"/>
              </a:rPr>
              <a:t>6: learn: 0.4935719	total: 167ms	remaining: 71.8ms</a:t>
            </a:r>
          </a:p>
          <a:p>
            <a:pPr algn="just"/>
            <a:r>
              <a:rPr lang="en-US" sz="900">
                <a:latin typeface="Cascadia Code"/>
                <a:cs typeface="Courier New"/>
              </a:rPr>
              <a:t>7: learn: 0.4536394	total: 169ms	remaining: 42.1ms</a:t>
            </a:r>
          </a:p>
          <a:p>
            <a:pPr algn="just"/>
            <a:r>
              <a:rPr lang="en-US" sz="900">
                <a:latin typeface="Cascadia Code"/>
                <a:cs typeface="Courier New"/>
              </a:rPr>
              <a:t>8: learn: 0.4079550	total: 169ms	remaining: 18.8ms</a:t>
            </a:r>
          </a:p>
          <a:p>
            <a:pPr algn="just"/>
            <a:r>
              <a:rPr lang="en-US" sz="900">
                <a:latin typeface="Cascadia Code"/>
                <a:cs typeface="Courier New"/>
              </a:rPr>
              <a:t>9: learn: 0.3690324	total: 170ms	remaining: 0us</a:t>
            </a:r>
          </a:p>
        </p:txBody>
      </p:sp>
      <p:sp>
        <p:nvSpPr>
          <p:cNvPr id="9" name="TextBox 8">
            <a:extLst>
              <a:ext uri="{FF2B5EF4-FFF2-40B4-BE49-F238E27FC236}">
                <a16:creationId xmlns:a16="http://schemas.microsoft.com/office/drawing/2014/main" id="{0746E027-F284-3923-F5D8-F554F4638870}"/>
              </a:ext>
            </a:extLst>
          </p:cNvPr>
          <p:cNvSpPr txBox="1"/>
          <p:nvPr/>
        </p:nvSpPr>
        <p:spPr>
          <a:xfrm>
            <a:off x="641799" y="2063918"/>
            <a:ext cx="7704000" cy="1015663"/>
          </a:xfrm>
          <a:prstGeom prst="rect">
            <a:avLst/>
          </a:prstGeom>
          <a:noFill/>
        </p:spPr>
        <p:txBody>
          <a:bodyPr wrap="square" rtlCol="0">
            <a:spAutoFit/>
          </a:bodyPr>
          <a:lstStyle/>
          <a:p>
            <a:r>
              <a:rPr lang="en-ID" sz="1200"/>
              <a:t>Output </a:t>
            </a:r>
            <a:r>
              <a:rPr lang="en-ID" sz="1200" err="1"/>
              <a:t>ini</a:t>
            </a:r>
            <a:r>
              <a:rPr lang="en-ID" sz="1200"/>
              <a:t> </a:t>
            </a:r>
            <a:r>
              <a:rPr lang="en-ID" sz="1200" err="1"/>
              <a:t>menunjukkan</a:t>
            </a:r>
            <a:r>
              <a:rPr lang="en-ID" sz="1200"/>
              <a:t>:</a:t>
            </a:r>
          </a:p>
          <a:p>
            <a:endParaRPr lang="en-ID" sz="1200"/>
          </a:p>
          <a:p>
            <a:r>
              <a:rPr lang="en-ID" sz="1200" b="1" err="1"/>
              <a:t>Iterasi</a:t>
            </a:r>
            <a:r>
              <a:rPr lang="en-ID" sz="1200" b="1"/>
              <a:t> 0: </a:t>
            </a:r>
            <a:r>
              <a:rPr lang="en-ID" sz="1200"/>
              <a:t>learn: 0.9842096, </a:t>
            </a:r>
            <a:r>
              <a:rPr lang="en-ID" sz="1200" err="1"/>
              <a:t>waktu</a:t>
            </a:r>
            <a:r>
              <a:rPr lang="en-ID" sz="1200"/>
              <a:t> yang </a:t>
            </a:r>
            <a:r>
              <a:rPr lang="en-ID" sz="1200" err="1"/>
              <a:t>dibutuhkan</a:t>
            </a:r>
            <a:r>
              <a:rPr lang="en-ID" sz="1200"/>
              <a:t> 162ms, </a:t>
            </a:r>
            <a:r>
              <a:rPr lang="en-ID" sz="1200" err="1"/>
              <a:t>sisa</a:t>
            </a:r>
            <a:r>
              <a:rPr lang="en-ID" sz="1200"/>
              <a:t> </a:t>
            </a:r>
            <a:r>
              <a:rPr lang="en-ID" sz="1200" err="1"/>
              <a:t>waktu</a:t>
            </a:r>
            <a:r>
              <a:rPr lang="en-ID" sz="1200"/>
              <a:t> 1.46s.</a:t>
            </a:r>
          </a:p>
          <a:p>
            <a:r>
              <a:rPr lang="en-ID" sz="1200" b="1" err="1"/>
              <a:t>Iterasi</a:t>
            </a:r>
            <a:r>
              <a:rPr lang="en-ID" sz="1200" b="1"/>
              <a:t> 1: </a:t>
            </a:r>
            <a:r>
              <a:rPr lang="en-ID" sz="1200"/>
              <a:t>learn: 0.8463735, </a:t>
            </a:r>
            <a:r>
              <a:rPr lang="en-ID" sz="1200" err="1"/>
              <a:t>waktu</a:t>
            </a:r>
            <a:r>
              <a:rPr lang="en-ID" sz="1200"/>
              <a:t> yang </a:t>
            </a:r>
            <a:r>
              <a:rPr lang="en-ID" sz="1200" err="1"/>
              <a:t>dibutuhkan</a:t>
            </a:r>
            <a:r>
              <a:rPr lang="en-ID" sz="1200"/>
              <a:t> 163ms, </a:t>
            </a:r>
            <a:r>
              <a:rPr lang="en-ID" sz="1200" err="1"/>
              <a:t>sisa</a:t>
            </a:r>
            <a:r>
              <a:rPr lang="en-ID" sz="1200"/>
              <a:t> </a:t>
            </a:r>
            <a:r>
              <a:rPr lang="en-ID" sz="1200" err="1"/>
              <a:t>waktu</a:t>
            </a:r>
            <a:r>
              <a:rPr lang="en-ID" sz="1200"/>
              <a:t> 653ms.</a:t>
            </a:r>
          </a:p>
          <a:p>
            <a:r>
              <a:rPr lang="en-ID" sz="1200"/>
              <a:t>Dan </a:t>
            </a:r>
            <a:r>
              <a:rPr lang="en-ID" sz="1200" err="1"/>
              <a:t>seterusnya</a:t>
            </a:r>
            <a:r>
              <a:rPr lang="en-ID" sz="1200"/>
              <a:t> </a:t>
            </a:r>
            <a:r>
              <a:rPr lang="en-ID" sz="1200" err="1"/>
              <a:t>hingga</a:t>
            </a:r>
            <a:r>
              <a:rPr lang="en-ID" sz="1200"/>
              <a:t> </a:t>
            </a:r>
            <a:r>
              <a:rPr lang="en-ID" sz="1200" err="1"/>
              <a:t>iterasi</a:t>
            </a:r>
            <a:r>
              <a:rPr lang="en-ID" sz="1200"/>
              <a:t> 9.</a:t>
            </a:r>
          </a:p>
        </p:txBody>
      </p:sp>
    </p:spTree>
    <p:extLst>
      <p:ext uri="{BB962C8B-B14F-4D97-AF65-F5344CB8AC3E}">
        <p14:creationId xmlns:p14="http://schemas.microsoft.com/office/powerpoint/2010/main" val="46781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8" name="TextBox 7">
            <a:extLst>
              <a:ext uri="{FF2B5EF4-FFF2-40B4-BE49-F238E27FC236}">
                <a16:creationId xmlns:a16="http://schemas.microsoft.com/office/drawing/2014/main" id="{04E33C27-1EBA-7258-E755-A9EA1E688332}"/>
              </a:ext>
            </a:extLst>
          </p:cNvPr>
          <p:cNvSpPr txBox="1"/>
          <p:nvPr/>
        </p:nvSpPr>
        <p:spPr>
          <a:xfrm>
            <a:off x="680899" y="914433"/>
            <a:ext cx="7782201" cy="307777"/>
          </a:xfrm>
          <a:prstGeom prst="rect">
            <a:avLst/>
          </a:prstGeom>
          <a:solidFill>
            <a:schemeClr val="accent2">
              <a:lumMod val="85000"/>
            </a:schemeClr>
          </a:solidFill>
        </p:spPr>
        <p:txBody>
          <a:bodyPr wrap="square" lIns="91440" tIns="45720" rIns="91440" bIns="45720" anchor="t">
            <a:spAutoFit/>
          </a:bodyPr>
          <a:lstStyle/>
          <a:p>
            <a:pPr algn="just"/>
            <a:r>
              <a:rPr lang="en-US">
                <a:latin typeface="Cascadia Code"/>
                <a:cs typeface="Courier New"/>
              </a:rPr>
              <a:t>table(</a:t>
            </a:r>
            <a:r>
              <a:rPr lang="en-US" err="1">
                <a:latin typeface="Cascadia Code"/>
                <a:cs typeface="Courier New"/>
              </a:rPr>
              <a:t>test$Species,predict</a:t>
            </a:r>
            <a:r>
              <a:rPr lang="en-US">
                <a:latin typeface="Cascadia Code"/>
                <a:cs typeface="Courier New"/>
              </a:rPr>
              <a:t>(</a:t>
            </a:r>
            <a:r>
              <a:rPr lang="en-US" err="1">
                <a:latin typeface="Cascadia Code"/>
                <a:cs typeface="Courier New"/>
              </a:rPr>
              <a:t>model,test</a:t>
            </a:r>
            <a:r>
              <a:rPr lang="en-US">
                <a:latin typeface="Cascadia Code"/>
                <a:cs typeface="Courier New"/>
              </a:rPr>
              <a:t>))</a:t>
            </a:r>
          </a:p>
        </p:txBody>
      </p:sp>
      <p:sp>
        <p:nvSpPr>
          <p:cNvPr id="9" name="TextBox 8">
            <a:extLst>
              <a:ext uri="{FF2B5EF4-FFF2-40B4-BE49-F238E27FC236}">
                <a16:creationId xmlns:a16="http://schemas.microsoft.com/office/drawing/2014/main" id="{0746E027-F284-3923-F5D8-F554F4638870}"/>
              </a:ext>
            </a:extLst>
          </p:cNvPr>
          <p:cNvSpPr txBox="1"/>
          <p:nvPr/>
        </p:nvSpPr>
        <p:spPr>
          <a:xfrm>
            <a:off x="660526" y="3059515"/>
            <a:ext cx="7704000" cy="1815882"/>
          </a:xfrm>
          <a:prstGeom prst="rect">
            <a:avLst/>
          </a:prstGeom>
          <a:noFill/>
        </p:spPr>
        <p:txBody>
          <a:bodyPr wrap="square" rtlCol="0">
            <a:spAutoFit/>
          </a:bodyPr>
          <a:lstStyle/>
          <a:p>
            <a:r>
              <a:rPr lang="en-ID" err="1"/>
              <a:t>Tabel</a:t>
            </a:r>
            <a:r>
              <a:rPr lang="en-ID"/>
              <a:t> </a:t>
            </a:r>
            <a:r>
              <a:rPr lang="en-ID" err="1"/>
              <a:t>ini</a:t>
            </a:r>
            <a:r>
              <a:rPr lang="en-ID"/>
              <a:t> </a:t>
            </a:r>
            <a:r>
              <a:rPr lang="en-ID" err="1"/>
              <a:t>menunjukkan</a:t>
            </a:r>
            <a:r>
              <a:rPr lang="en-ID"/>
              <a:t>:</a:t>
            </a:r>
          </a:p>
          <a:p>
            <a:endParaRPr lang="en-ID"/>
          </a:p>
          <a:p>
            <a:r>
              <a:rPr lang="en-ID" b="1"/>
              <a:t>Model </a:t>
            </a:r>
            <a:r>
              <a:rPr lang="en-ID" b="1" err="1"/>
              <a:t>berhasil</a:t>
            </a:r>
            <a:r>
              <a:rPr lang="en-ID" b="1"/>
              <a:t> </a:t>
            </a:r>
            <a:r>
              <a:rPr lang="en-ID" b="1" err="1"/>
              <a:t>memprediksi</a:t>
            </a:r>
            <a:r>
              <a:rPr lang="en-ID" b="1"/>
              <a:t> </a:t>
            </a:r>
            <a:r>
              <a:rPr lang="en-ID" err="1"/>
              <a:t>semua</a:t>
            </a:r>
            <a:r>
              <a:rPr lang="en-ID"/>
              <a:t> 15 </a:t>
            </a:r>
            <a:r>
              <a:rPr lang="en-ID" err="1"/>
              <a:t>contoh</a:t>
            </a:r>
            <a:r>
              <a:rPr lang="en-ID"/>
              <a:t> </a:t>
            </a:r>
            <a:r>
              <a:rPr lang="en-ID" err="1"/>
              <a:t>setosa</a:t>
            </a:r>
            <a:r>
              <a:rPr lang="en-ID"/>
              <a:t> </a:t>
            </a:r>
            <a:r>
              <a:rPr lang="en-ID" err="1"/>
              <a:t>dengan</a:t>
            </a:r>
            <a:r>
              <a:rPr lang="en-ID"/>
              <a:t> </a:t>
            </a:r>
            <a:r>
              <a:rPr lang="en-ID" err="1"/>
              <a:t>benar</a:t>
            </a:r>
            <a:r>
              <a:rPr lang="en-ID"/>
              <a:t>.</a:t>
            </a:r>
          </a:p>
          <a:p>
            <a:r>
              <a:rPr lang="en-ID" b="1"/>
              <a:t>Model juga </a:t>
            </a:r>
            <a:r>
              <a:rPr lang="en-ID" b="1" err="1"/>
              <a:t>berhasil</a:t>
            </a:r>
            <a:r>
              <a:rPr lang="en-ID" b="1"/>
              <a:t> </a:t>
            </a:r>
            <a:r>
              <a:rPr lang="en-ID" b="1" err="1"/>
              <a:t>memprediksi</a:t>
            </a:r>
            <a:r>
              <a:rPr lang="en-ID" b="1"/>
              <a:t> </a:t>
            </a:r>
            <a:r>
              <a:rPr lang="en-ID" err="1"/>
              <a:t>semua</a:t>
            </a:r>
            <a:r>
              <a:rPr lang="en-ID"/>
              <a:t> 17 </a:t>
            </a:r>
            <a:r>
              <a:rPr lang="en-ID" err="1"/>
              <a:t>contoh</a:t>
            </a:r>
            <a:r>
              <a:rPr lang="en-ID"/>
              <a:t> versicolor </a:t>
            </a:r>
            <a:r>
              <a:rPr lang="en-ID" err="1"/>
              <a:t>dengan</a:t>
            </a:r>
            <a:r>
              <a:rPr lang="en-ID"/>
              <a:t> </a:t>
            </a:r>
            <a:r>
              <a:rPr lang="en-ID" err="1"/>
              <a:t>benar</a:t>
            </a:r>
            <a:r>
              <a:rPr lang="en-ID"/>
              <a:t>.</a:t>
            </a:r>
          </a:p>
          <a:p>
            <a:r>
              <a:rPr lang="en-ID" err="1"/>
              <a:t>Untuk</a:t>
            </a:r>
            <a:r>
              <a:rPr lang="en-ID"/>
              <a:t> virginica, </a:t>
            </a:r>
            <a:r>
              <a:rPr lang="en-ID" b="1"/>
              <a:t>model salah </a:t>
            </a:r>
            <a:r>
              <a:rPr lang="en-ID" b="1" err="1"/>
              <a:t>memprediksi</a:t>
            </a:r>
            <a:r>
              <a:rPr lang="en-ID" b="1"/>
              <a:t> </a:t>
            </a:r>
            <a:r>
              <a:rPr lang="en-ID"/>
              <a:t>1 </a:t>
            </a:r>
            <a:r>
              <a:rPr lang="en-ID" err="1"/>
              <a:t>contoh</a:t>
            </a:r>
            <a:r>
              <a:rPr lang="en-ID"/>
              <a:t> </a:t>
            </a:r>
            <a:r>
              <a:rPr lang="en-ID" err="1"/>
              <a:t>sebagai</a:t>
            </a:r>
            <a:r>
              <a:rPr lang="en-ID"/>
              <a:t> versicolor dan </a:t>
            </a:r>
            <a:r>
              <a:rPr lang="en-ID" err="1"/>
              <a:t>memprediksi</a:t>
            </a:r>
            <a:r>
              <a:rPr lang="en-ID"/>
              <a:t> 12 </a:t>
            </a:r>
            <a:r>
              <a:rPr lang="en-ID" err="1"/>
              <a:t>contoh</a:t>
            </a:r>
            <a:r>
              <a:rPr lang="en-ID"/>
              <a:t> </a:t>
            </a:r>
            <a:r>
              <a:rPr lang="en-ID" err="1"/>
              <a:t>dengan</a:t>
            </a:r>
            <a:r>
              <a:rPr lang="en-ID"/>
              <a:t> </a:t>
            </a:r>
            <a:r>
              <a:rPr lang="en-ID" err="1"/>
              <a:t>benar</a:t>
            </a:r>
            <a:r>
              <a:rPr lang="en-ID"/>
              <a:t>.</a:t>
            </a:r>
          </a:p>
          <a:p>
            <a:endParaRPr lang="en-ID"/>
          </a:p>
          <a:p>
            <a:r>
              <a:rPr lang="en-ID" err="1"/>
              <a:t>Akurasi</a:t>
            </a:r>
            <a:r>
              <a:rPr lang="en-ID"/>
              <a:t> model </a:t>
            </a:r>
            <a:r>
              <a:rPr lang="en-ID" err="1"/>
              <a:t>cukup</a:t>
            </a:r>
            <a:r>
              <a:rPr lang="en-ID"/>
              <a:t> </a:t>
            </a:r>
            <a:r>
              <a:rPr lang="en-ID" err="1"/>
              <a:t>tinggi</a:t>
            </a:r>
            <a:r>
              <a:rPr lang="en-ID"/>
              <a:t> </a:t>
            </a:r>
            <a:r>
              <a:rPr lang="en-ID" err="1"/>
              <a:t>karena</a:t>
            </a:r>
            <a:r>
              <a:rPr lang="en-ID"/>
              <a:t> </a:t>
            </a:r>
            <a:r>
              <a:rPr lang="en-ID" err="1"/>
              <a:t>sebagian</a:t>
            </a:r>
            <a:r>
              <a:rPr lang="en-ID"/>
              <a:t> </a:t>
            </a:r>
            <a:r>
              <a:rPr lang="en-ID" err="1"/>
              <a:t>besar</a:t>
            </a:r>
            <a:r>
              <a:rPr lang="en-ID"/>
              <a:t> </a:t>
            </a:r>
            <a:r>
              <a:rPr lang="en-ID" err="1"/>
              <a:t>prediksi</a:t>
            </a:r>
            <a:r>
              <a:rPr lang="en-ID"/>
              <a:t> </a:t>
            </a:r>
            <a:r>
              <a:rPr lang="en-ID" err="1"/>
              <a:t>benar</a:t>
            </a:r>
            <a:r>
              <a:rPr lang="en-ID"/>
              <a:t> </a:t>
            </a:r>
            <a:r>
              <a:rPr lang="en-ID" err="1"/>
              <a:t>sesuai</a:t>
            </a:r>
            <a:r>
              <a:rPr lang="en-ID"/>
              <a:t> </a:t>
            </a:r>
            <a:r>
              <a:rPr lang="en-ID" err="1"/>
              <a:t>dengan</a:t>
            </a:r>
            <a:r>
              <a:rPr lang="en-ID"/>
              <a:t> label </a:t>
            </a:r>
            <a:r>
              <a:rPr lang="en-ID" err="1"/>
              <a:t>aslinya</a:t>
            </a:r>
            <a:r>
              <a:rPr lang="en-ID"/>
              <a:t>.</a:t>
            </a:r>
          </a:p>
        </p:txBody>
      </p:sp>
      <p:sp>
        <p:nvSpPr>
          <p:cNvPr id="2" name="TextBox 1">
            <a:extLst>
              <a:ext uri="{FF2B5EF4-FFF2-40B4-BE49-F238E27FC236}">
                <a16:creationId xmlns:a16="http://schemas.microsoft.com/office/drawing/2014/main" id="{B2055716-8243-C800-D96D-76AD987F8159}"/>
              </a:ext>
            </a:extLst>
          </p:cNvPr>
          <p:cNvSpPr txBox="1"/>
          <p:nvPr/>
        </p:nvSpPr>
        <p:spPr>
          <a:xfrm>
            <a:off x="680899" y="1578129"/>
            <a:ext cx="7782201" cy="954107"/>
          </a:xfrm>
          <a:prstGeom prst="rect">
            <a:avLst/>
          </a:prstGeom>
          <a:solidFill>
            <a:schemeClr val="accent2">
              <a:lumMod val="85000"/>
            </a:schemeClr>
          </a:solidFill>
        </p:spPr>
        <p:txBody>
          <a:bodyPr wrap="square" lIns="91440" tIns="45720" rIns="91440" bIns="45720" anchor="t">
            <a:spAutoFit/>
          </a:bodyPr>
          <a:lstStyle/>
          <a:p>
            <a:pPr algn="just"/>
            <a:r>
              <a:rPr lang="en-US">
                <a:latin typeface="Cascadia Code"/>
                <a:cs typeface="Courier New"/>
              </a:rPr>
              <a:t> </a:t>
            </a:r>
            <a:r>
              <a:rPr lang="en-US" err="1">
                <a:latin typeface="Cascadia Code"/>
                <a:cs typeface="Courier New"/>
              </a:rPr>
              <a:t>setosa</a:t>
            </a:r>
            <a:r>
              <a:rPr lang="en-US">
                <a:latin typeface="Cascadia Code"/>
                <a:cs typeface="Courier New"/>
              </a:rPr>
              <a:t> versicolor virginica</a:t>
            </a:r>
          </a:p>
          <a:p>
            <a:pPr algn="just"/>
            <a:r>
              <a:rPr lang="en-US">
                <a:latin typeface="Cascadia Code"/>
                <a:cs typeface="Courier New"/>
              </a:rPr>
              <a:t>  </a:t>
            </a:r>
            <a:r>
              <a:rPr lang="en-US" err="1">
                <a:latin typeface="Cascadia Code"/>
                <a:cs typeface="Courier New"/>
              </a:rPr>
              <a:t>setosa</a:t>
            </a:r>
            <a:r>
              <a:rPr lang="en-US">
                <a:latin typeface="Cascadia Code"/>
                <a:cs typeface="Courier New"/>
              </a:rPr>
              <a:t>         15          0         0</a:t>
            </a:r>
          </a:p>
          <a:p>
            <a:pPr algn="just"/>
            <a:r>
              <a:rPr lang="en-US">
                <a:latin typeface="Cascadia Code"/>
                <a:cs typeface="Courier New"/>
              </a:rPr>
              <a:t>  versicolor      0         17         0</a:t>
            </a:r>
          </a:p>
          <a:p>
            <a:pPr algn="just"/>
            <a:r>
              <a:rPr lang="en-US">
                <a:latin typeface="Cascadia Code"/>
                <a:cs typeface="Courier New"/>
              </a:rPr>
              <a:t>  virginica       0          1        12</a:t>
            </a:r>
          </a:p>
        </p:txBody>
      </p:sp>
    </p:spTree>
    <p:extLst>
      <p:ext uri="{BB962C8B-B14F-4D97-AF65-F5344CB8AC3E}">
        <p14:creationId xmlns:p14="http://schemas.microsoft.com/office/powerpoint/2010/main" val="87931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2" name="TextBox 1">
            <a:extLst>
              <a:ext uri="{FF2B5EF4-FFF2-40B4-BE49-F238E27FC236}">
                <a16:creationId xmlns:a16="http://schemas.microsoft.com/office/drawing/2014/main" id="{B2055716-8243-C800-D96D-76AD987F8159}"/>
              </a:ext>
            </a:extLst>
          </p:cNvPr>
          <p:cNvSpPr txBox="1"/>
          <p:nvPr/>
        </p:nvSpPr>
        <p:spPr>
          <a:xfrm>
            <a:off x="701273" y="206548"/>
            <a:ext cx="7782201" cy="2677656"/>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 </a:t>
            </a:r>
            <a:r>
              <a:rPr lang="en-US" sz="1200" err="1">
                <a:latin typeface="Cascadia Code"/>
                <a:cs typeface="Courier New"/>
              </a:rPr>
              <a:t>Pertama</a:t>
            </a:r>
            <a:r>
              <a:rPr lang="en-US" sz="1200">
                <a:latin typeface="Cascadia Code"/>
                <a:cs typeface="Courier New"/>
              </a:rPr>
              <a:t>, data Titanic </a:t>
            </a:r>
            <a:r>
              <a:rPr lang="en-US" sz="1200" err="1">
                <a:latin typeface="Cascadia Code"/>
                <a:cs typeface="Courier New"/>
              </a:rPr>
              <a:t>diubah</a:t>
            </a:r>
            <a:r>
              <a:rPr lang="en-US" sz="1200">
                <a:latin typeface="Cascadia Code"/>
                <a:cs typeface="Courier New"/>
              </a:rPr>
              <a:t> menjadi format data frame:</a:t>
            </a:r>
          </a:p>
          <a:p>
            <a:pPr algn="just"/>
            <a:r>
              <a:rPr lang="en-US" sz="1200">
                <a:latin typeface="Cascadia Code"/>
                <a:cs typeface="Courier New"/>
              </a:rPr>
              <a:t>data &lt;- </a:t>
            </a:r>
            <a:r>
              <a:rPr lang="en-US" sz="1200" err="1">
                <a:latin typeface="Cascadia Code"/>
                <a:cs typeface="Courier New"/>
              </a:rPr>
              <a:t>as.data.frame</a:t>
            </a:r>
            <a:r>
              <a:rPr lang="en-US" sz="1200">
                <a:latin typeface="Cascadia Code"/>
                <a:cs typeface="Courier New"/>
              </a:rPr>
              <a:t>(</a:t>
            </a:r>
            <a:r>
              <a:rPr lang="en-US" sz="1200" err="1">
                <a:latin typeface="Cascadia Code"/>
                <a:cs typeface="Courier New"/>
              </a:rPr>
              <a:t>as.matrix</a:t>
            </a:r>
            <a:r>
              <a:rPr lang="en-US" sz="1200">
                <a:latin typeface="Cascadia Code"/>
                <a:cs typeface="Courier New"/>
              </a:rPr>
              <a:t>(titanic::</a:t>
            </a:r>
            <a:r>
              <a:rPr lang="en-US" sz="1200" err="1">
                <a:latin typeface="Cascadia Code"/>
                <a:cs typeface="Courier New"/>
              </a:rPr>
              <a:t>titanic_train</a:t>
            </a:r>
            <a:r>
              <a:rPr lang="en-US" sz="1200">
                <a:latin typeface="Cascadia Code"/>
                <a:cs typeface="Courier New"/>
              </a:rPr>
              <a:t>), </a:t>
            </a:r>
            <a:r>
              <a:rPr lang="en-US" sz="1200" err="1">
                <a:latin typeface="Cascadia Code"/>
                <a:cs typeface="Courier New"/>
              </a:rPr>
              <a:t>stringsAsFactors</a:t>
            </a:r>
            <a:r>
              <a:rPr lang="en-US" sz="1200">
                <a:latin typeface="Cascadia Code"/>
                <a:cs typeface="Courier New"/>
              </a:rPr>
              <a:t>=TRUE)</a:t>
            </a:r>
          </a:p>
          <a:p>
            <a:pPr algn="just"/>
            <a:endParaRPr lang="en-US" sz="1200">
              <a:latin typeface="Cascadia Code"/>
              <a:cs typeface="Courier New"/>
            </a:endParaRPr>
          </a:p>
          <a:p>
            <a:pPr algn="just"/>
            <a:r>
              <a:rPr lang="en-US" sz="1200">
                <a:latin typeface="Cascadia Code"/>
                <a:cs typeface="Courier New"/>
              </a:rPr>
              <a:t># </a:t>
            </a:r>
            <a:r>
              <a:rPr lang="en-US" sz="1200" err="1">
                <a:latin typeface="Cascadia Code"/>
                <a:cs typeface="Courier New"/>
              </a:rPr>
              <a:t>Kemudian</a:t>
            </a:r>
            <a:r>
              <a:rPr lang="en-US" sz="1200">
                <a:latin typeface="Cascadia Code"/>
                <a:cs typeface="Courier New"/>
              </a:rPr>
              <a:t>, </a:t>
            </a:r>
            <a:r>
              <a:rPr lang="en-US" sz="1200" err="1">
                <a:latin typeface="Cascadia Code"/>
                <a:cs typeface="Courier New"/>
              </a:rPr>
              <a:t>nilai</a:t>
            </a:r>
            <a:r>
              <a:rPr lang="en-US" sz="1200">
                <a:latin typeface="Cascadia Code"/>
                <a:cs typeface="Courier New"/>
              </a:rPr>
              <a:t> NA pada </a:t>
            </a:r>
            <a:r>
              <a:rPr lang="en-US" sz="1200" err="1">
                <a:latin typeface="Cascadia Code"/>
                <a:cs typeface="Courier New"/>
              </a:rPr>
              <a:t>kolom</a:t>
            </a:r>
            <a:r>
              <a:rPr lang="en-US" sz="1200">
                <a:latin typeface="Cascadia Code"/>
                <a:cs typeface="Courier New"/>
              </a:rPr>
              <a:t> Age </a:t>
            </a:r>
            <a:r>
              <a:rPr lang="en-US" sz="1200" err="1">
                <a:latin typeface="Cascadia Code"/>
                <a:cs typeface="Courier New"/>
              </a:rPr>
              <a:t>diisi</a:t>
            </a:r>
            <a:r>
              <a:rPr lang="en-US" sz="1200">
                <a:latin typeface="Cascadia Code"/>
                <a:cs typeface="Courier New"/>
              </a:rPr>
              <a:t> dengan </a:t>
            </a:r>
            <a:r>
              <a:rPr lang="en-US" sz="1200" err="1">
                <a:latin typeface="Cascadia Code"/>
                <a:cs typeface="Courier New"/>
              </a:rPr>
              <a:t>nilai</a:t>
            </a:r>
            <a:r>
              <a:rPr lang="en-US" sz="1200">
                <a:latin typeface="Cascadia Code"/>
                <a:cs typeface="Courier New"/>
              </a:rPr>
              <a:t> yang paling </a:t>
            </a:r>
            <a:r>
              <a:rPr lang="en-US" sz="1200" err="1">
                <a:latin typeface="Cascadia Code"/>
                <a:cs typeface="Courier New"/>
              </a:rPr>
              <a:t>sering</a:t>
            </a:r>
            <a:r>
              <a:rPr lang="en-US" sz="1200">
                <a:latin typeface="Cascadia Code"/>
                <a:cs typeface="Courier New"/>
              </a:rPr>
              <a:t> </a:t>
            </a:r>
            <a:r>
              <a:rPr lang="en-US" sz="1200" err="1">
                <a:latin typeface="Cascadia Code"/>
                <a:cs typeface="Courier New"/>
              </a:rPr>
              <a:t>muncul</a:t>
            </a:r>
            <a:r>
              <a:rPr lang="en-US" sz="1200">
                <a:latin typeface="Cascadia Code"/>
                <a:cs typeface="Courier New"/>
              </a:rPr>
              <a:t> di </a:t>
            </a:r>
            <a:r>
              <a:rPr lang="en-US" sz="1200" err="1">
                <a:latin typeface="Cascadia Code"/>
                <a:cs typeface="Courier New"/>
              </a:rPr>
              <a:t>kolom</a:t>
            </a:r>
            <a:r>
              <a:rPr lang="en-US" sz="1200">
                <a:latin typeface="Cascadia Code"/>
                <a:cs typeface="Courier New"/>
              </a:rPr>
              <a:t> </a:t>
            </a:r>
            <a:r>
              <a:rPr lang="en-US" sz="1200" err="1">
                <a:latin typeface="Cascadia Code"/>
                <a:cs typeface="Courier New"/>
              </a:rPr>
              <a:t>tersebut</a:t>
            </a:r>
            <a:r>
              <a:rPr lang="en-US" sz="1200">
                <a:latin typeface="Cascadia Code"/>
                <a:cs typeface="Courier New"/>
              </a:rPr>
              <a:t>:</a:t>
            </a:r>
          </a:p>
          <a:p>
            <a:pPr algn="just"/>
            <a:r>
              <a:rPr lang="en-US" sz="1200" err="1">
                <a:latin typeface="Cascadia Code"/>
                <a:cs typeface="Courier New"/>
              </a:rPr>
              <a:t>age_levels</a:t>
            </a:r>
            <a:r>
              <a:rPr lang="en-US" sz="1200">
                <a:latin typeface="Cascadia Code"/>
                <a:cs typeface="Courier New"/>
              </a:rPr>
              <a:t> &lt;- levels(</a:t>
            </a:r>
            <a:r>
              <a:rPr lang="en-US" sz="1200" err="1">
                <a:latin typeface="Cascadia Code"/>
                <a:cs typeface="Courier New"/>
              </a:rPr>
              <a:t>data$Age</a:t>
            </a:r>
            <a:r>
              <a:rPr lang="en-US" sz="1200">
                <a:latin typeface="Cascadia Code"/>
                <a:cs typeface="Courier New"/>
              </a:rPr>
              <a:t>)</a:t>
            </a:r>
          </a:p>
          <a:p>
            <a:pPr algn="just"/>
            <a:r>
              <a:rPr lang="en-US" sz="1200" err="1">
                <a:latin typeface="Cascadia Code"/>
                <a:cs typeface="Courier New"/>
              </a:rPr>
              <a:t>most_frequent_age</a:t>
            </a:r>
            <a:r>
              <a:rPr lang="en-US" sz="1200">
                <a:latin typeface="Cascadia Code"/>
                <a:cs typeface="Courier New"/>
              </a:rPr>
              <a:t> &lt;- </a:t>
            </a:r>
            <a:r>
              <a:rPr lang="en-US" sz="1200" err="1">
                <a:latin typeface="Cascadia Code"/>
                <a:cs typeface="Courier New"/>
              </a:rPr>
              <a:t>which.max</a:t>
            </a:r>
            <a:r>
              <a:rPr lang="en-US" sz="1200">
                <a:latin typeface="Cascadia Code"/>
                <a:cs typeface="Courier New"/>
              </a:rPr>
              <a:t>(table(</a:t>
            </a:r>
            <a:r>
              <a:rPr lang="en-US" sz="1200" err="1">
                <a:latin typeface="Cascadia Code"/>
                <a:cs typeface="Courier New"/>
              </a:rPr>
              <a:t>data$Age</a:t>
            </a:r>
            <a:r>
              <a:rPr lang="en-US" sz="1200">
                <a:latin typeface="Cascadia Code"/>
                <a:cs typeface="Courier New"/>
              </a:rPr>
              <a:t>))</a:t>
            </a:r>
          </a:p>
          <a:p>
            <a:pPr algn="just"/>
            <a:r>
              <a:rPr lang="en-US" sz="1200" err="1">
                <a:latin typeface="Cascadia Code"/>
                <a:cs typeface="Courier New"/>
              </a:rPr>
              <a:t>data$Age</a:t>
            </a:r>
            <a:r>
              <a:rPr lang="en-US" sz="1200">
                <a:latin typeface="Cascadia Code"/>
                <a:cs typeface="Courier New"/>
              </a:rPr>
              <a:t>[is.na(</a:t>
            </a:r>
            <a:r>
              <a:rPr lang="en-US" sz="1200" err="1">
                <a:latin typeface="Cascadia Code"/>
                <a:cs typeface="Courier New"/>
              </a:rPr>
              <a:t>data$Age</a:t>
            </a:r>
            <a:r>
              <a:rPr lang="en-US" sz="1200">
                <a:latin typeface="Cascadia Code"/>
                <a:cs typeface="Courier New"/>
              </a:rPr>
              <a:t>)] &lt;- </a:t>
            </a:r>
            <a:r>
              <a:rPr lang="en-US" sz="1200" err="1">
                <a:latin typeface="Cascadia Code"/>
                <a:cs typeface="Courier New"/>
              </a:rPr>
              <a:t>age_levels</a:t>
            </a:r>
            <a:r>
              <a:rPr lang="en-US" sz="1200">
                <a:latin typeface="Cascadia Code"/>
                <a:cs typeface="Courier New"/>
              </a:rPr>
              <a:t>[</a:t>
            </a:r>
            <a:r>
              <a:rPr lang="en-US" sz="1200" err="1">
                <a:latin typeface="Cascadia Code"/>
                <a:cs typeface="Courier New"/>
              </a:rPr>
              <a:t>most_frequent_age</a:t>
            </a:r>
            <a:r>
              <a:rPr lang="en-US" sz="1200">
                <a:latin typeface="Cascadia Code"/>
                <a:cs typeface="Courier New"/>
              </a:rPr>
              <a:t>]</a:t>
            </a:r>
          </a:p>
          <a:p>
            <a:pPr algn="just"/>
            <a:endParaRPr lang="en-US" sz="1200">
              <a:latin typeface="Cascadia Code"/>
              <a:cs typeface="Courier New"/>
            </a:endParaRPr>
          </a:p>
          <a:p>
            <a:pPr algn="just"/>
            <a:r>
              <a:rPr lang="en-US" sz="1200">
                <a:latin typeface="Cascadia Code"/>
                <a:cs typeface="Courier New"/>
              </a:rPr>
              <a:t># Kolom yang tidak </a:t>
            </a:r>
            <a:r>
              <a:rPr lang="en-US" sz="1200" err="1">
                <a:latin typeface="Cascadia Code"/>
                <a:cs typeface="Courier New"/>
              </a:rPr>
              <a:t>diperlukan</a:t>
            </a:r>
            <a:r>
              <a:rPr lang="en-US" sz="1200">
                <a:latin typeface="Cascadia Code"/>
                <a:cs typeface="Courier New"/>
              </a:rPr>
              <a:t> untuk </a:t>
            </a:r>
            <a:r>
              <a:rPr lang="en-US" sz="1200" err="1">
                <a:latin typeface="Cascadia Code"/>
                <a:cs typeface="Courier New"/>
              </a:rPr>
              <a:t>pelatihan</a:t>
            </a:r>
            <a:r>
              <a:rPr lang="en-US" sz="1200">
                <a:latin typeface="Cascadia Code"/>
                <a:cs typeface="Courier New"/>
              </a:rPr>
              <a:t> model </a:t>
            </a:r>
            <a:r>
              <a:rPr lang="en-US" sz="1200" err="1">
                <a:latin typeface="Cascadia Code"/>
                <a:cs typeface="Courier New"/>
              </a:rPr>
              <a:t>dihapus</a:t>
            </a:r>
            <a:r>
              <a:rPr lang="en-US" sz="1200">
                <a:latin typeface="Cascadia Code"/>
                <a:cs typeface="Courier New"/>
              </a:rPr>
              <a:t>, dan data </a:t>
            </a:r>
            <a:r>
              <a:rPr lang="en-US" sz="1200" err="1">
                <a:latin typeface="Cascadia Code"/>
                <a:cs typeface="Courier New"/>
              </a:rPr>
              <a:t>dibagi</a:t>
            </a:r>
            <a:r>
              <a:rPr lang="en-US" sz="1200">
                <a:latin typeface="Cascadia Code"/>
                <a:cs typeface="Courier New"/>
              </a:rPr>
              <a:t> menjadi </a:t>
            </a:r>
            <a:r>
              <a:rPr lang="en-US" sz="1200" err="1">
                <a:latin typeface="Cascadia Code"/>
                <a:cs typeface="Courier New"/>
              </a:rPr>
              <a:t>fitur</a:t>
            </a:r>
            <a:r>
              <a:rPr lang="en-US" sz="1200">
                <a:latin typeface="Cascadia Code"/>
                <a:cs typeface="Courier New"/>
              </a:rPr>
              <a:t> (x) dan target (y):</a:t>
            </a:r>
          </a:p>
          <a:p>
            <a:pPr algn="just"/>
            <a:r>
              <a:rPr lang="en-US" sz="1200" err="1">
                <a:latin typeface="Cascadia Code"/>
                <a:cs typeface="Courier New"/>
              </a:rPr>
              <a:t>drop_columns</a:t>
            </a:r>
            <a:r>
              <a:rPr lang="en-US" sz="1200">
                <a:latin typeface="Cascadia Code"/>
                <a:cs typeface="Courier New"/>
              </a:rPr>
              <a:t> = c("</a:t>
            </a:r>
            <a:r>
              <a:rPr lang="en-US" sz="1200" err="1">
                <a:latin typeface="Cascadia Code"/>
                <a:cs typeface="Courier New"/>
              </a:rPr>
              <a:t>PassengerId</a:t>
            </a:r>
            <a:r>
              <a:rPr lang="en-US" sz="1200">
                <a:latin typeface="Cascadia Code"/>
                <a:cs typeface="Courier New"/>
              </a:rPr>
              <a:t>", "Survived", "Name", "Ticket", "Cabin")</a:t>
            </a:r>
          </a:p>
          <a:p>
            <a:pPr algn="just"/>
            <a:r>
              <a:rPr lang="en-US" sz="1200">
                <a:latin typeface="Cascadia Code"/>
                <a:cs typeface="Courier New"/>
              </a:rPr>
              <a:t>x &lt;- data[,!(names(data) %in% </a:t>
            </a:r>
            <a:r>
              <a:rPr lang="en-US" sz="1200" err="1">
                <a:latin typeface="Cascadia Code"/>
                <a:cs typeface="Courier New"/>
              </a:rPr>
              <a:t>drop_columns</a:t>
            </a:r>
            <a:r>
              <a:rPr lang="en-US" sz="1200">
                <a:latin typeface="Cascadia Code"/>
                <a:cs typeface="Courier New"/>
              </a:rPr>
              <a:t>)]</a:t>
            </a:r>
          </a:p>
          <a:p>
            <a:pPr algn="just"/>
            <a:r>
              <a:rPr lang="en-US" sz="1200">
                <a:latin typeface="Cascadia Code"/>
                <a:cs typeface="Courier New"/>
              </a:rPr>
              <a:t>y &lt;- data[,c("Survived")]</a:t>
            </a:r>
          </a:p>
        </p:txBody>
      </p:sp>
    </p:spTree>
    <p:extLst>
      <p:ext uri="{BB962C8B-B14F-4D97-AF65-F5344CB8AC3E}">
        <p14:creationId xmlns:p14="http://schemas.microsoft.com/office/powerpoint/2010/main" val="240905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2" name="TextBox 1">
            <a:extLst>
              <a:ext uri="{FF2B5EF4-FFF2-40B4-BE49-F238E27FC236}">
                <a16:creationId xmlns:a16="http://schemas.microsoft.com/office/drawing/2014/main" id="{B2055716-8243-C800-D96D-76AD987F8159}"/>
              </a:ext>
            </a:extLst>
          </p:cNvPr>
          <p:cNvSpPr txBox="1"/>
          <p:nvPr/>
        </p:nvSpPr>
        <p:spPr>
          <a:xfrm>
            <a:off x="701273" y="206548"/>
            <a:ext cx="7782201" cy="3231654"/>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 </a:t>
            </a:r>
            <a:r>
              <a:rPr lang="en-US" sz="1200" err="1">
                <a:latin typeface="Cascadia Code"/>
                <a:cs typeface="Courier New"/>
              </a:rPr>
              <a:t>Kontrol</a:t>
            </a:r>
            <a:r>
              <a:rPr lang="en-US" sz="1200">
                <a:latin typeface="Cascadia Code"/>
                <a:cs typeface="Courier New"/>
              </a:rPr>
              <a:t> </a:t>
            </a:r>
            <a:r>
              <a:rPr lang="en-US" sz="1200" err="1">
                <a:latin typeface="Cascadia Code"/>
                <a:cs typeface="Courier New"/>
              </a:rPr>
              <a:t>pelatihan</a:t>
            </a:r>
            <a:r>
              <a:rPr lang="en-US" sz="1200">
                <a:latin typeface="Cascadia Code"/>
                <a:cs typeface="Courier New"/>
              </a:rPr>
              <a:t> untuk cross-validation </a:t>
            </a:r>
            <a:r>
              <a:rPr lang="en-US" sz="1200" err="1">
                <a:latin typeface="Cascadia Code"/>
                <a:cs typeface="Courier New"/>
              </a:rPr>
              <a:t>diatur</a:t>
            </a:r>
            <a:r>
              <a:rPr lang="en-US" sz="1200">
                <a:latin typeface="Cascadia Code"/>
                <a:cs typeface="Courier New"/>
              </a:rPr>
              <a:t> </a:t>
            </a:r>
            <a:r>
              <a:rPr lang="en-US" sz="1200" err="1">
                <a:latin typeface="Cascadia Code"/>
                <a:cs typeface="Courier New"/>
              </a:rPr>
              <a:t>menggunakan</a:t>
            </a:r>
            <a:r>
              <a:rPr lang="en-US" sz="1200">
                <a:latin typeface="Cascadia Code"/>
                <a:cs typeface="Courier New"/>
              </a:rPr>
              <a:t> caret:</a:t>
            </a:r>
          </a:p>
          <a:p>
            <a:pPr algn="just"/>
            <a:r>
              <a:rPr lang="en-US" sz="1200" err="1">
                <a:latin typeface="Cascadia Code"/>
                <a:cs typeface="Courier New"/>
              </a:rPr>
              <a:t>fit_control</a:t>
            </a:r>
            <a:r>
              <a:rPr lang="en-US" sz="1200">
                <a:latin typeface="Cascadia Code"/>
                <a:cs typeface="Courier New"/>
              </a:rPr>
              <a:t> &lt;- caret::</a:t>
            </a:r>
            <a:r>
              <a:rPr lang="en-US" sz="1200" err="1">
                <a:latin typeface="Cascadia Code"/>
                <a:cs typeface="Courier New"/>
              </a:rPr>
              <a:t>trainControl</a:t>
            </a:r>
            <a:r>
              <a:rPr lang="en-US" sz="1200">
                <a:latin typeface="Cascadia Code"/>
                <a:cs typeface="Courier New"/>
              </a:rPr>
              <a:t>(</a:t>
            </a:r>
          </a:p>
          <a:p>
            <a:pPr algn="just"/>
            <a:r>
              <a:rPr lang="en-US" sz="1200">
                <a:latin typeface="Cascadia Code"/>
                <a:cs typeface="Courier New"/>
              </a:rPr>
              <a:t>  method = "cv", </a:t>
            </a:r>
          </a:p>
          <a:p>
            <a:pPr algn="just"/>
            <a:r>
              <a:rPr lang="en-US" sz="1200">
                <a:latin typeface="Cascadia Code"/>
                <a:cs typeface="Courier New"/>
              </a:rPr>
              <a:t>  number = 3, </a:t>
            </a:r>
          </a:p>
          <a:p>
            <a:pPr algn="just"/>
            <a:r>
              <a:rPr lang="en-US" sz="1200">
                <a:latin typeface="Cascadia Code"/>
                <a:cs typeface="Courier New"/>
              </a:rPr>
              <a:t>  search = "random",</a:t>
            </a:r>
          </a:p>
          <a:p>
            <a:pPr algn="just"/>
            <a:r>
              <a:rPr lang="en-US" sz="1200">
                <a:latin typeface="Cascadia Code"/>
                <a:cs typeface="Courier New"/>
              </a:rPr>
              <a:t>  </a:t>
            </a:r>
            <a:r>
              <a:rPr lang="en-US" sz="1200" err="1">
                <a:latin typeface="Cascadia Code"/>
                <a:cs typeface="Courier New"/>
              </a:rPr>
              <a:t>classProbs</a:t>
            </a:r>
            <a:r>
              <a:rPr lang="en-US" sz="1200">
                <a:latin typeface="Cascadia Code"/>
                <a:cs typeface="Courier New"/>
              </a:rPr>
              <a:t> = TRUE</a:t>
            </a:r>
          </a:p>
          <a:p>
            <a:pPr algn="just"/>
            <a:r>
              <a:rPr lang="en-US" sz="1200">
                <a:latin typeface="Cascadia Code"/>
                <a:cs typeface="Courier New"/>
              </a:rPr>
              <a:t>)</a:t>
            </a:r>
          </a:p>
          <a:p>
            <a:pPr algn="just"/>
            <a:endParaRPr lang="en-US" sz="1200">
              <a:latin typeface="Cascadia Code"/>
              <a:cs typeface="Courier New"/>
            </a:endParaRPr>
          </a:p>
          <a:p>
            <a:pPr algn="just"/>
            <a:r>
              <a:rPr lang="en-US" sz="1200">
                <a:latin typeface="Cascadia Code"/>
                <a:cs typeface="Courier New"/>
              </a:rPr>
              <a:t># Parameter grid untuk model </a:t>
            </a:r>
            <a:r>
              <a:rPr lang="en-US" sz="1200" err="1">
                <a:latin typeface="Cascadia Code"/>
                <a:cs typeface="Courier New"/>
              </a:rPr>
              <a:t>CatBoost</a:t>
            </a:r>
            <a:r>
              <a:rPr lang="en-US" sz="1200">
                <a:latin typeface="Cascadia Code"/>
                <a:cs typeface="Courier New"/>
              </a:rPr>
              <a:t> </a:t>
            </a:r>
            <a:r>
              <a:rPr lang="en-US" sz="1200" err="1">
                <a:latin typeface="Cascadia Code"/>
                <a:cs typeface="Courier New"/>
              </a:rPr>
              <a:t>ditentukan</a:t>
            </a:r>
            <a:r>
              <a:rPr lang="en-US" sz="1200">
                <a:latin typeface="Cascadia Code"/>
                <a:cs typeface="Courier New"/>
              </a:rPr>
              <a:t>:</a:t>
            </a:r>
          </a:p>
          <a:p>
            <a:pPr algn="just"/>
            <a:r>
              <a:rPr lang="en-US" sz="1200">
                <a:latin typeface="Cascadia Code"/>
                <a:cs typeface="Courier New"/>
              </a:rPr>
              <a:t>grid &lt;- </a:t>
            </a:r>
            <a:r>
              <a:rPr lang="en-US" sz="1200" err="1">
                <a:latin typeface="Cascadia Code"/>
                <a:cs typeface="Courier New"/>
              </a:rPr>
              <a:t>expand.grid</a:t>
            </a:r>
            <a:r>
              <a:rPr lang="en-US" sz="1200">
                <a:latin typeface="Cascadia Code"/>
                <a:cs typeface="Courier New"/>
              </a:rPr>
              <a:t>(</a:t>
            </a:r>
          </a:p>
          <a:p>
            <a:pPr algn="just"/>
            <a:r>
              <a:rPr lang="en-US" sz="1200">
                <a:latin typeface="Cascadia Code"/>
                <a:cs typeface="Courier New"/>
              </a:rPr>
              <a:t>  depth = c(4, 6, 8),</a:t>
            </a:r>
          </a:p>
          <a:p>
            <a:pPr algn="just"/>
            <a:r>
              <a:rPr lang="en-US" sz="1200">
                <a:latin typeface="Cascadia Code"/>
                <a:cs typeface="Courier New"/>
              </a:rPr>
              <a:t>  </a:t>
            </a:r>
            <a:r>
              <a:rPr lang="en-US" sz="1200" err="1">
                <a:latin typeface="Cascadia Code"/>
                <a:cs typeface="Courier New"/>
              </a:rPr>
              <a:t>learning_rate</a:t>
            </a:r>
            <a:r>
              <a:rPr lang="en-US" sz="1200">
                <a:latin typeface="Cascadia Code"/>
                <a:cs typeface="Courier New"/>
              </a:rPr>
              <a:t> = 0.1,</a:t>
            </a:r>
          </a:p>
          <a:p>
            <a:pPr algn="just"/>
            <a:r>
              <a:rPr lang="en-US" sz="1200">
                <a:latin typeface="Cascadia Code"/>
                <a:cs typeface="Courier New"/>
              </a:rPr>
              <a:t>  l2_leaf_reg = 0.1,</a:t>
            </a:r>
          </a:p>
          <a:p>
            <a:pPr algn="just"/>
            <a:r>
              <a:rPr lang="en-US" sz="1200">
                <a:latin typeface="Cascadia Code"/>
                <a:cs typeface="Courier New"/>
              </a:rPr>
              <a:t>  </a:t>
            </a:r>
            <a:r>
              <a:rPr lang="en-US" sz="1200" err="1">
                <a:latin typeface="Cascadia Code"/>
                <a:cs typeface="Courier New"/>
              </a:rPr>
              <a:t>rsm</a:t>
            </a:r>
            <a:r>
              <a:rPr lang="en-US" sz="1200">
                <a:latin typeface="Cascadia Code"/>
                <a:cs typeface="Courier New"/>
              </a:rPr>
              <a:t> = 0.95,</a:t>
            </a:r>
          </a:p>
          <a:p>
            <a:pPr algn="just"/>
            <a:r>
              <a:rPr lang="en-US" sz="1200">
                <a:latin typeface="Cascadia Code"/>
                <a:cs typeface="Courier New"/>
              </a:rPr>
              <a:t>  </a:t>
            </a:r>
            <a:r>
              <a:rPr lang="en-US" sz="1200" err="1">
                <a:latin typeface="Cascadia Code"/>
                <a:cs typeface="Courier New"/>
              </a:rPr>
              <a:t>border_count</a:t>
            </a:r>
            <a:r>
              <a:rPr lang="en-US" sz="1200">
                <a:latin typeface="Cascadia Code"/>
                <a:cs typeface="Courier New"/>
              </a:rPr>
              <a:t> = 64,</a:t>
            </a:r>
          </a:p>
          <a:p>
            <a:pPr algn="just"/>
            <a:r>
              <a:rPr lang="en-US" sz="1200">
                <a:latin typeface="Cascadia Code"/>
                <a:cs typeface="Courier New"/>
              </a:rPr>
              <a:t>  iterations = 10</a:t>
            </a:r>
          </a:p>
          <a:p>
            <a:pPr algn="just"/>
            <a:r>
              <a:rPr lang="en-US" sz="1200">
                <a:latin typeface="Cascadia Code"/>
                <a:cs typeface="Courier New"/>
              </a:rPr>
              <a:t>)</a:t>
            </a:r>
          </a:p>
        </p:txBody>
      </p:sp>
    </p:spTree>
    <p:extLst>
      <p:ext uri="{BB962C8B-B14F-4D97-AF65-F5344CB8AC3E}">
        <p14:creationId xmlns:p14="http://schemas.microsoft.com/office/powerpoint/2010/main" val="271777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0A003-FD0F-6139-C967-FC8FD9DA9006}"/>
              </a:ext>
            </a:extLst>
          </p:cNvPr>
          <p:cNvSpPr>
            <a:spLocks noGrp="1"/>
          </p:cNvSpPr>
          <p:nvPr>
            <p:ph type="title"/>
          </p:nvPr>
        </p:nvSpPr>
        <p:spPr/>
        <p:txBody>
          <a:bodyPr/>
          <a:lstStyle/>
          <a:p>
            <a:endParaRPr lang="en-ID"/>
          </a:p>
        </p:txBody>
      </p:sp>
      <p:sp>
        <p:nvSpPr>
          <p:cNvPr id="2" name="TextBox 1">
            <a:extLst>
              <a:ext uri="{FF2B5EF4-FFF2-40B4-BE49-F238E27FC236}">
                <a16:creationId xmlns:a16="http://schemas.microsoft.com/office/drawing/2014/main" id="{B2055716-8243-C800-D96D-76AD987F8159}"/>
              </a:ext>
            </a:extLst>
          </p:cNvPr>
          <p:cNvSpPr txBox="1"/>
          <p:nvPr/>
        </p:nvSpPr>
        <p:spPr>
          <a:xfrm>
            <a:off x="701273" y="206548"/>
            <a:ext cx="7782201" cy="2492990"/>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 Model </a:t>
            </a:r>
            <a:r>
              <a:rPr lang="en-US" sz="1200" err="1">
                <a:latin typeface="Cascadia Code"/>
                <a:cs typeface="Courier New"/>
              </a:rPr>
              <a:t>CatBoost</a:t>
            </a:r>
            <a:r>
              <a:rPr lang="en-US" sz="1200">
                <a:latin typeface="Cascadia Code"/>
                <a:cs typeface="Courier New"/>
              </a:rPr>
              <a:t> </a:t>
            </a:r>
            <a:r>
              <a:rPr lang="en-US" sz="1200" err="1">
                <a:latin typeface="Cascadia Code"/>
                <a:cs typeface="Courier New"/>
              </a:rPr>
              <a:t>dilatih</a:t>
            </a:r>
            <a:r>
              <a:rPr lang="en-US" sz="1200">
                <a:latin typeface="Cascadia Code"/>
                <a:cs typeface="Courier New"/>
              </a:rPr>
              <a:t> </a:t>
            </a:r>
            <a:r>
              <a:rPr lang="en-US" sz="1200" err="1">
                <a:latin typeface="Cascadia Code"/>
                <a:cs typeface="Courier New"/>
              </a:rPr>
              <a:t>menggunakan</a:t>
            </a:r>
            <a:r>
              <a:rPr lang="en-US" sz="1200">
                <a:latin typeface="Cascadia Code"/>
                <a:cs typeface="Courier New"/>
              </a:rPr>
              <a:t> caret dengan parameter grid yang </a:t>
            </a:r>
            <a:r>
              <a:rPr lang="en-US" sz="1200" err="1">
                <a:latin typeface="Cascadia Code"/>
                <a:cs typeface="Courier New"/>
              </a:rPr>
              <a:t>telah</a:t>
            </a:r>
            <a:r>
              <a:rPr lang="en-US" sz="1200">
                <a:latin typeface="Cascadia Code"/>
                <a:cs typeface="Courier New"/>
              </a:rPr>
              <a:t> </a:t>
            </a:r>
            <a:r>
              <a:rPr lang="en-US" sz="1200" err="1">
                <a:latin typeface="Cascadia Code"/>
                <a:cs typeface="Courier New"/>
              </a:rPr>
              <a:t>ditentukan</a:t>
            </a:r>
            <a:r>
              <a:rPr lang="en-US" sz="1200">
                <a:latin typeface="Cascadia Code"/>
                <a:cs typeface="Courier New"/>
              </a:rPr>
              <a:t>:</a:t>
            </a:r>
          </a:p>
          <a:p>
            <a:pPr algn="just"/>
            <a:r>
              <a:rPr lang="en-US" sz="1200">
                <a:latin typeface="Cascadia Code"/>
                <a:cs typeface="Courier New"/>
              </a:rPr>
              <a:t>model &lt;- caret::train(</a:t>
            </a:r>
          </a:p>
          <a:p>
            <a:pPr algn="just"/>
            <a:r>
              <a:rPr lang="en-US" sz="1200">
                <a:latin typeface="Cascadia Code"/>
                <a:cs typeface="Courier New"/>
              </a:rPr>
              <a:t>  x = x, </a:t>
            </a:r>
          </a:p>
          <a:p>
            <a:pPr algn="just"/>
            <a:r>
              <a:rPr lang="en-US" sz="1200">
                <a:latin typeface="Cascadia Code"/>
                <a:cs typeface="Courier New"/>
              </a:rPr>
              <a:t>  y = </a:t>
            </a:r>
            <a:r>
              <a:rPr lang="en-US" sz="1200" err="1">
                <a:latin typeface="Cascadia Code"/>
                <a:cs typeface="Courier New"/>
              </a:rPr>
              <a:t>as.factor</a:t>
            </a:r>
            <a:r>
              <a:rPr lang="en-US" sz="1200">
                <a:latin typeface="Cascadia Code"/>
                <a:cs typeface="Courier New"/>
              </a:rPr>
              <a:t>(</a:t>
            </a:r>
            <a:r>
              <a:rPr lang="en-US" sz="1200" err="1">
                <a:latin typeface="Cascadia Code"/>
                <a:cs typeface="Courier New"/>
              </a:rPr>
              <a:t>make.names</a:t>
            </a:r>
            <a:r>
              <a:rPr lang="en-US" sz="1200">
                <a:latin typeface="Cascadia Code"/>
                <a:cs typeface="Courier New"/>
              </a:rPr>
              <a:t>(y)),</a:t>
            </a:r>
          </a:p>
          <a:p>
            <a:pPr algn="just"/>
            <a:r>
              <a:rPr lang="en-US" sz="1200">
                <a:latin typeface="Cascadia Code"/>
                <a:cs typeface="Courier New"/>
              </a:rPr>
              <a:t>  method = </a:t>
            </a:r>
            <a:r>
              <a:rPr lang="en-US" sz="1200" err="1">
                <a:latin typeface="Cascadia Code"/>
                <a:cs typeface="Courier New"/>
              </a:rPr>
              <a:t>catboost.caret</a:t>
            </a:r>
            <a:r>
              <a:rPr lang="en-US" sz="1200">
                <a:latin typeface="Cascadia Code"/>
                <a:cs typeface="Courier New"/>
              </a:rPr>
              <a:t>,</a:t>
            </a:r>
          </a:p>
          <a:p>
            <a:pPr algn="just"/>
            <a:r>
              <a:rPr lang="en-US" sz="1200">
                <a:latin typeface="Cascadia Code"/>
                <a:cs typeface="Courier New"/>
              </a:rPr>
              <a:t>  metric = "Accuracy",</a:t>
            </a:r>
          </a:p>
          <a:p>
            <a:pPr algn="just"/>
            <a:r>
              <a:rPr lang="en-US" sz="1200">
                <a:latin typeface="Cascadia Code"/>
                <a:cs typeface="Courier New"/>
              </a:rPr>
              <a:t>  maximize = TRUE,</a:t>
            </a:r>
          </a:p>
          <a:p>
            <a:pPr algn="just"/>
            <a:r>
              <a:rPr lang="en-US" sz="1200">
                <a:latin typeface="Cascadia Code"/>
                <a:cs typeface="Courier New"/>
              </a:rPr>
              <a:t>  </a:t>
            </a:r>
            <a:r>
              <a:rPr lang="en-US" sz="1200" err="1">
                <a:latin typeface="Cascadia Code"/>
                <a:cs typeface="Courier New"/>
              </a:rPr>
              <a:t>preProc</a:t>
            </a:r>
            <a:r>
              <a:rPr lang="en-US" sz="1200">
                <a:latin typeface="Cascadia Code"/>
                <a:cs typeface="Courier New"/>
              </a:rPr>
              <a:t> = NULL,</a:t>
            </a:r>
          </a:p>
          <a:p>
            <a:pPr algn="just"/>
            <a:r>
              <a:rPr lang="en-US" sz="1200">
                <a:latin typeface="Cascadia Code"/>
                <a:cs typeface="Courier New"/>
              </a:rPr>
              <a:t>  </a:t>
            </a:r>
            <a:r>
              <a:rPr lang="en-US" sz="1200" err="1">
                <a:latin typeface="Cascadia Code"/>
                <a:cs typeface="Courier New"/>
              </a:rPr>
              <a:t>tuneGrid</a:t>
            </a:r>
            <a:r>
              <a:rPr lang="en-US" sz="1200">
                <a:latin typeface="Cascadia Code"/>
                <a:cs typeface="Courier New"/>
              </a:rPr>
              <a:t> = grid, </a:t>
            </a:r>
          </a:p>
          <a:p>
            <a:pPr algn="just"/>
            <a:r>
              <a:rPr lang="en-US" sz="1200">
                <a:latin typeface="Cascadia Code"/>
                <a:cs typeface="Courier New"/>
              </a:rPr>
              <a:t>  </a:t>
            </a:r>
            <a:r>
              <a:rPr lang="en-US" sz="1200" err="1">
                <a:latin typeface="Cascadia Code"/>
                <a:cs typeface="Courier New"/>
              </a:rPr>
              <a:t>tuneLength</a:t>
            </a:r>
            <a:r>
              <a:rPr lang="en-US" sz="1200">
                <a:latin typeface="Cascadia Code"/>
                <a:cs typeface="Courier New"/>
              </a:rPr>
              <a:t> = 30, </a:t>
            </a:r>
          </a:p>
          <a:p>
            <a:pPr algn="just"/>
            <a:r>
              <a:rPr lang="en-US" sz="1200">
                <a:latin typeface="Cascadia Code"/>
                <a:cs typeface="Courier New"/>
              </a:rPr>
              <a:t>  </a:t>
            </a:r>
            <a:r>
              <a:rPr lang="en-US" sz="1200" err="1">
                <a:latin typeface="Cascadia Code"/>
                <a:cs typeface="Courier New"/>
              </a:rPr>
              <a:t>trControl</a:t>
            </a:r>
            <a:r>
              <a:rPr lang="en-US" sz="1200">
                <a:latin typeface="Cascadia Code"/>
                <a:cs typeface="Courier New"/>
              </a:rPr>
              <a:t> = </a:t>
            </a:r>
            <a:r>
              <a:rPr lang="en-US" sz="1200" err="1">
                <a:latin typeface="Cascadia Code"/>
                <a:cs typeface="Courier New"/>
              </a:rPr>
              <a:t>fit_control</a:t>
            </a:r>
            <a:endParaRPr lang="en-US" sz="1200">
              <a:latin typeface="Cascadia Code"/>
              <a:cs typeface="Courier New"/>
            </a:endParaRPr>
          </a:p>
          <a:p>
            <a:pPr algn="just"/>
            <a:r>
              <a:rPr lang="en-US" sz="1200">
                <a:latin typeface="Cascadia Code"/>
                <a:cs typeface="Courier New"/>
              </a:rPr>
              <a:t>)</a:t>
            </a:r>
          </a:p>
        </p:txBody>
      </p:sp>
    </p:spTree>
    <p:extLst>
      <p:ext uri="{BB962C8B-B14F-4D97-AF65-F5344CB8AC3E}">
        <p14:creationId xmlns:p14="http://schemas.microsoft.com/office/powerpoint/2010/main" val="20800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3021-0269-C755-AD2D-5E1725B81C3F}"/>
              </a:ext>
            </a:extLst>
          </p:cNvPr>
          <p:cNvSpPr>
            <a:spLocks noGrp="1"/>
          </p:cNvSpPr>
          <p:nvPr>
            <p:ph type="title"/>
          </p:nvPr>
        </p:nvSpPr>
        <p:spPr>
          <a:xfrm>
            <a:off x="2753846" y="593773"/>
            <a:ext cx="4113454" cy="946500"/>
          </a:xfrm>
        </p:spPr>
        <p:txBody>
          <a:bodyPr/>
          <a:lstStyle/>
          <a:p>
            <a:r>
              <a:rPr lang="en-US" err="1"/>
              <a:t>Anggota</a:t>
            </a:r>
            <a:endParaRPr lang="en-US"/>
          </a:p>
        </p:txBody>
      </p:sp>
      <p:sp>
        <p:nvSpPr>
          <p:cNvPr id="3" name="Title 2">
            <a:extLst>
              <a:ext uri="{FF2B5EF4-FFF2-40B4-BE49-F238E27FC236}">
                <a16:creationId xmlns:a16="http://schemas.microsoft.com/office/drawing/2014/main" id="{4CB35BD1-6EB5-79E3-648D-6590537950FE}"/>
              </a:ext>
            </a:extLst>
          </p:cNvPr>
          <p:cNvSpPr>
            <a:spLocks noGrp="1"/>
          </p:cNvSpPr>
          <p:nvPr>
            <p:ph type="title" idx="2"/>
          </p:nvPr>
        </p:nvSpPr>
        <p:spPr>
          <a:xfrm>
            <a:off x="321921" y="2036671"/>
            <a:ext cx="8500157" cy="1419000"/>
          </a:xfrm>
        </p:spPr>
        <p:txBody>
          <a:bodyPr/>
          <a:lstStyle/>
          <a:p>
            <a:r>
              <a:rPr lang="en-US"/>
              <a:t>Erick Marcellino Pranata – 210711155</a:t>
            </a:r>
            <a:br>
              <a:rPr lang="en-US"/>
            </a:br>
            <a:r>
              <a:rPr lang="en-US"/>
              <a:t>Jacklyn </a:t>
            </a:r>
            <a:r>
              <a:rPr lang="en-US" err="1"/>
              <a:t>Fionadewi</a:t>
            </a:r>
            <a:r>
              <a:rPr lang="en-US"/>
              <a:t> </a:t>
            </a:r>
            <a:r>
              <a:rPr lang="en-US" err="1"/>
              <a:t>Suseno</a:t>
            </a:r>
            <a:r>
              <a:rPr lang="en-US"/>
              <a:t> – 210711210</a:t>
            </a:r>
            <a:br>
              <a:rPr lang="en-US"/>
            </a:br>
            <a:r>
              <a:rPr lang="en-US" err="1"/>
              <a:t>Elluy</a:t>
            </a:r>
            <a:r>
              <a:rPr lang="en-US"/>
              <a:t> Gabriel </a:t>
            </a:r>
            <a:r>
              <a:rPr lang="en-US" err="1"/>
              <a:t>Panambe</a:t>
            </a:r>
            <a:r>
              <a:rPr lang="en-US"/>
              <a:t> – 210711306</a:t>
            </a:r>
            <a:br>
              <a:rPr lang="en-US"/>
            </a:br>
            <a:r>
              <a:rPr lang="en-US"/>
              <a:t>Alfa Nada </a:t>
            </a:r>
            <a:r>
              <a:rPr lang="en-US" err="1"/>
              <a:t>Yulaswara</a:t>
            </a:r>
            <a:r>
              <a:rPr lang="en-US"/>
              <a:t> – 210711378</a:t>
            </a:r>
          </a:p>
        </p:txBody>
      </p:sp>
    </p:spTree>
    <p:extLst>
      <p:ext uri="{BB962C8B-B14F-4D97-AF65-F5344CB8AC3E}">
        <p14:creationId xmlns:p14="http://schemas.microsoft.com/office/powerpoint/2010/main" val="1835047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720000" y="418311"/>
            <a:ext cx="7782201" cy="1938992"/>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0: learn: 0.6532387 total: 14.4ms remaining: 130ms</a:t>
            </a:r>
          </a:p>
          <a:p>
            <a:pPr algn="just"/>
            <a:r>
              <a:rPr lang="en-US" sz="1200">
                <a:latin typeface="Cascadia Code"/>
                <a:cs typeface="Courier New"/>
              </a:rPr>
              <a:t>1: learn: 0.6277171 total: 29.4ms remaining: 118ms</a:t>
            </a:r>
          </a:p>
          <a:p>
            <a:pPr algn="just"/>
            <a:r>
              <a:rPr lang="en-US" sz="1200">
                <a:latin typeface="Cascadia Code"/>
                <a:cs typeface="Courier New"/>
              </a:rPr>
              <a:t>2: learn: 0.5981361 total: 53.9ms remaining: 126ms</a:t>
            </a:r>
          </a:p>
          <a:p>
            <a:pPr algn="just"/>
            <a:r>
              <a:rPr lang="en-US" sz="1200">
                <a:latin typeface="Cascadia Code"/>
                <a:cs typeface="Courier New"/>
              </a:rPr>
              <a:t>3: learn: 0.5714289 total: 75ms remaining: 112ms</a:t>
            </a:r>
          </a:p>
          <a:p>
            <a:pPr algn="just"/>
            <a:r>
              <a:rPr lang="en-US" sz="1200">
                <a:latin typeface="Cascadia Code"/>
                <a:cs typeface="Courier New"/>
              </a:rPr>
              <a:t>4: learn: 0.5512899 total: 91.7ms remaining: 91.7ms</a:t>
            </a:r>
          </a:p>
          <a:p>
            <a:pPr algn="just"/>
            <a:r>
              <a:rPr lang="en-US" sz="1200">
                <a:latin typeface="Cascadia Code"/>
                <a:cs typeface="Courier New"/>
              </a:rPr>
              <a:t>5: learn: 0.5365430 total: 111ms remaining: 74.1ms</a:t>
            </a:r>
          </a:p>
          <a:p>
            <a:pPr algn="just"/>
            <a:r>
              <a:rPr lang="en-US" sz="1200">
                <a:latin typeface="Cascadia Code"/>
                <a:cs typeface="Courier New"/>
              </a:rPr>
              <a:t>6: learn: 0.5232219 total: 128ms remaining: 55ms</a:t>
            </a:r>
          </a:p>
          <a:p>
            <a:pPr algn="just"/>
            <a:r>
              <a:rPr lang="en-US" sz="1200">
                <a:latin typeface="Cascadia Code"/>
                <a:cs typeface="Courier New"/>
              </a:rPr>
              <a:t>7: learn: 0.5105448 total: 156ms remaining: 39ms</a:t>
            </a:r>
          </a:p>
          <a:p>
            <a:pPr algn="just"/>
            <a:r>
              <a:rPr lang="en-US" sz="1200">
                <a:latin typeface="Cascadia Code"/>
                <a:cs typeface="Courier New"/>
              </a:rPr>
              <a:t>8: learn: 0.4998955 total: 177ms remaining: 19.6ms</a:t>
            </a:r>
          </a:p>
          <a:p>
            <a:pPr algn="just"/>
            <a:r>
              <a:rPr lang="en-US" sz="1200">
                <a:latin typeface="Cascadia Code"/>
                <a:cs typeface="Courier New"/>
              </a:rPr>
              <a:t>9: learn: 0.4928092 total: 195ms remaining: 0us</a:t>
            </a:r>
          </a:p>
        </p:txBody>
      </p:sp>
      <p:sp>
        <p:nvSpPr>
          <p:cNvPr id="5" name="TextBox 4">
            <a:extLst>
              <a:ext uri="{FF2B5EF4-FFF2-40B4-BE49-F238E27FC236}">
                <a16:creationId xmlns:a16="http://schemas.microsoft.com/office/drawing/2014/main" id="{2A98A738-A889-C1D9-62F3-D70053548889}"/>
              </a:ext>
            </a:extLst>
          </p:cNvPr>
          <p:cNvSpPr txBox="1"/>
          <p:nvPr/>
        </p:nvSpPr>
        <p:spPr>
          <a:xfrm>
            <a:off x="572429" y="2624254"/>
            <a:ext cx="7929772" cy="2246769"/>
          </a:xfrm>
          <a:prstGeom prst="rect">
            <a:avLst/>
          </a:prstGeom>
          <a:noFill/>
        </p:spPr>
        <p:txBody>
          <a:bodyPr wrap="square" rtlCol="0">
            <a:spAutoFit/>
          </a:bodyPr>
          <a:lstStyle/>
          <a:p>
            <a:r>
              <a:rPr lang="en-ID" err="1"/>
              <a:t>Setiap</a:t>
            </a:r>
            <a:r>
              <a:rPr lang="en-ID"/>
              <a:t> baris </a:t>
            </a:r>
            <a:r>
              <a:rPr lang="en-ID" err="1"/>
              <a:t>menunjukkan</a:t>
            </a:r>
            <a:r>
              <a:rPr lang="en-ID"/>
              <a:t> </a:t>
            </a:r>
            <a:r>
              <a:rPr lang="en-ID" err="1"/>
              <a:t>iterasi</a:t>
            </a:r>
            <a:r>
              <a:rPr lang="en-ID"/>
              <a:t> model pada data </a:t>
            </a:r>
            <a:r>
              <a:rPr lang="en-ID" err="1"/>
              <a:t>pelatihan</a:t>
            </a:r>
            <a:r>
              <a:rPr lang="en-ID"/>
              <a:t>:</a:t>
            </a:r>
          </a:p>
          <a:p>
            <a:endParaRPr lang="en-ID"/>
          </a:p>
          <a:p>
            <a:pPr marL="285750" indent="-285750">
              <a:buFont typeface="Arial" panose="020B0604020202020204" pitchFamily="34" charset="0"/>
              <a:buChar char="•"/>
            </a:pPr>
            <a:r>
              <a:rPr lang="en-ID" b="1"/>
              <a:t>0: </a:t>
            </a:r>
            <a:r>
              <a:rPr lang="en-ID" err="1"/>
              <a:t>menunjukkan</a:t>
            </a:r>
            <a:r>
              <a:rPr lang="en-ID"/>
              <a:t> </a:t>
            </a:r>
            <a:r>
              <a:rPr lang="en-ID" err="1"/>
              <a:t>iterasi</a:t>
            </a:r>
            <a:r>
              <a:rPr lang="en-ID"/>
              <a:t> </a:t>
            </a:r>
            <a:r>
              <a:rPr lang="en-ID" err="1"/>
              <a:t>pertama</a:t>
            </a:r>
            <a:r>
              <a:rPr lang="en-ID"/>
              <a:t>.</a:t>
            </a:r>
          </a:p>
          <a:p>
            <a:pPr marL="285750" indent="-285750">
              <a:buFont typeface="Arial" panose="020B0604020202020204" pitchFamily="34" charset="0"/>
              <a:buChar char="•"/>
            </a:pPr>
            <a:r>
              <a:rPr lang="en-ID" b="1"/>
              <a:t>learn: 0.6532387 </a:t>
            </a:r>
            <a:r>
              <a:rPr lang="en-ID" err="1"/>
              <a:t>menunjukkan</a:t>
            </a:r>
            <a:r>
              <a:rPr lang="en-ID"/>
              <a:t> loss (</a:t>
            </a:r>
            <a:r>
              <a:rPr lang="en-ID" err="1"/>
              <a:t>kesalahan</a:t>
            </a:r>
            <a:r>
              <a:rPr lang="en-ID"/>
              <a:t>) pada data </a:t>
            </a:r>
            <a:r>
              <a:rPr lang="en-ID" err="1"/>
              <a:t>pelatihan</a:t>
            </a:r>
            <a:r>
              <a:rPr lang="en-ID"/>
              <a:t> </a:t>
            </a:r>
            <a:r>
              <a:rPr lang="en-ID" err="1"/>
              <a:t>untuk</a:t>
            </a:r>
            <a:r>
              <a:rPr lang="en-ID"/>
              <a:t> </a:t>
            </a:r>
            <a:r>
              <a:rPr lang="en-ID" err="1"/>
              <a:t>iterasi</a:t>
            </a:r>
            <a:r>
              <a:rPr lang="en-ID"/>
              <a:t> </a:t>
            </a:r>
            <a:r>
              <a:rPr lang="en-ID" err="1"/>
              <a:t>tersebut</a:t>
            </a:r>
            <a:r>
              <a:rPr lang="en-ID"/>
              <a:t>.</a:t>
            </a:r>
          </a:p>
          <a:p>
            <a:pPr marL="285750" indent="-285750">
              <a:buFont typeface="Arial" panose="020B0604020202020204" pitchFamily="34" charset="0"/>
              <a:buChar char="•"/>
            </a:pPr>
            <a:r>
              <a:rPr lang="en-ID" b="1"/>
              <a:t>total: 14.4ms </a:t>
            </a:r>
            <a:r>
              <a:rPr lang="en-ID" err="1"/>
              <a:t>menunjukkan</a:t>
            </a:r>
            <a:r>
              <a:rPr lang="en-ID"/>
              <a:t> total </a:t>
            </a:r>
            <a:r>
              <a:rPr lang="en-ID" err="1"/>
              <a:t>waktu</a:t>
            </a:r>
            <a:r>
              <a:rPr lang="en-ID"/>
              <a:t> yang </a:t>
            </a:r>
            <a:r>
              <a:rPr lang="en-ID" err="1"/>
              <a:t>digunakan</a:t>
            </a:r>
            <a:r>
              <a:rPr lang="en-ID"/>
              <a:t> </a:t>
            </a:r>
            <a:r>
              <a:rPr lang="en-ID" err="1"/>
              <a:t>sampai</a:t>
            </a:r>
            <a:r>
              <a:rPr lang="en-ID"/>
              <a:t> </a:t>
            </a:r>
            <a:r>
              <a:rPr lang="en-ID" err="1"/>
              <a:t>iterasi</a:t>
            </a:r>
            <a:r>
              <a:rPr lang="en-ID"/>
              <a:t> </a:t>
            </a:r>
            <a:r>
              <a:rPr lang="en-ID" err="1"/>
              <a:t>tersebut</a:t>
            </a:r>
            <a:r>
              <a:rPr lang="en-ID"/>
              <a:t>.</a:t>
            </a:r>
          </a:p>
          <a:p>
            <a:pPr marL="285750" indent="-285750">
              <a:buFont typeface="Arial" panose="020B0604020202020204" pitchFamily="34" charset="0"/>
              <a:buChar char="•"/>
            </a:pPr>
            <a:r>
              <a:rPr lang="en-ID" b="1"/>
              <a:t>remaining: 130ms </a:t>
            </a:r>
            <a:r>
              <a:rPr lang="en-ID" err="1"/>
              <a:t>menunjukkan</a:t>
            </a:r>
            <a:r>
              <a:rPr lang="en-ID"/>
              <a:t> </a:t>
            </a:r>
            <a:r>
              <a:rPr lang="en-ID" err="1"/>
              <a:t>perkiraan</a:t>
            </a:r>
            <a:r>
              <a:rPr lang="en-ID"/>
              <a:t> </a:t>
            </a:r>
            <a:r>
              <a:rPr lang="en-ID" err="1"/>
              <a:t>waktu</a:t>
            </a:r>
            <a:r>
              <a:rPr lang="en-ID"/>
              <a:t> yang </a:t>
            </a:r>
            <a:r>
              <a:rPr lang="en-ID" err="1"/>
              <a:t>tersisa</a:t>
            </a:r>
            <a:r>
              <a:rPr lang="en-ID"/>
              <a:t> </a:t>
            </a:r>
            <a:r>
              <a:rPr lang="en-ID" err="1"/>
              <a:t>untuk</a:t>
            </a:r>
            <a:r>
              <a:rPr lang="en-ID"/>
              <a:t> </a:t>
            </a:r>
            <a:r>
              <a:rPr lang="en-ID" err="1"/>
              <a:t>menyelesaikan</a:t>
            </a:r>
            <a:r>
              <a:rPr lang="en-ID"/>
              <a:t> </a:t>
            </a:r>
            <a:r>
              <a:rPr lang="en-ID" err="1"/>
              <a:t>semua</a:t>
            </a:r>
            <a:r>
              <a:rPr lang="en-ID"/>
              <a:t> </a:t>
            </a:r>
            <a:r>
              <a:rPr lang="en-ID" err="1"/>
              <a:t>iterasi</a:t>
            </a:r>
            <a:r>
              <a:rPr lang="en-ID"/>
              <a:t>.</a:t>
            </a:r>
          </a:p>
          <a:p>
            <a:pPr marL="285750" indent="-285750">
              <a:buFont typeface="Arial" panose="020B0604020202020204" pitchFamily="34" charset="0"/>
              <a:buChar char="•"/>
            </a:pPr>
            <a:r>
              <a:rPr lang="en-ID" b="1"/>
              <a:t>Model </a:t>
            </a:r>
            <a:r>
              <a:rPr lang="en-ID" b="1" err="1"/>
              <a:t>menjalani</a:t>
            </a:r>
            <a:r>
              <a:rPr lang="en-ID" b="1"/>
              <a:t> 10 </a:t>
            </a:r>
            <a:r>
              <a:rPr lang="en-ID" b="1" err="1"/>
              <a:t>iterasi</a:t>
            </a:r>
            <a:r>
              <a:rPr lang="en-ID" b="1"/>
              <a:t> (</a:t>
            </a:r>
            <a:r>
              <a:rPr lang="en-ID" b="1" err="1"/>
              <a:t>dari</a:t>
            </a:r>
            <a:r>
              <a:rPr lang="en-ID" b="1"/>
              <a:t> 0 </a:t>
            </a:r>
            <a:r>
              <a:rPr lang="en-ID" b="1" err="1"/>
              <a:t>hingga</a:t>
            </a:r>
            <a:r>
              <a:rPr lang="en-ID" b="1"/>
              <a:t> 9)</a:t>
            </a:r>
            <a:r>
              <a:rPr lang="en-ID"/>
              <a:t>, dan pada </a:t>
            </a:r>
            <a:r>
              <a:rPr lang="en-ID" err="1"/>
              <a:t>setiap</a:t>
            </a:r>
            <a:r>
              <a:rPr lang="en-ID"/>
              <a:t> </a:t>
            </a:r>
            <a:r>
              <a:rPr lang="en-ID" err="1"/>
              <a:t>iterasi</a:t>
            </a:r>
            <a:r>
              <a:rPr lang="en-ID"/>
              <a:t>, loss pada data </a:t>
            </a:r>
            <a:r>
              <a:rPr lang="en-ID" err="1"/>
              <a:t>pelatihan</a:t>
            </a:r>
            <a:r>
              <a:rPr lang="en-ID"/>
              <a:t> </a:t>
            </a:r>
            <a:r>
              <a:rPr lang="en-ID" err="1"/>
              <a:t>dicatat</a:t>
            </a:r>
            <a:r>
              <a:rPr lang="en-ID"/>
              <a:t>. Proses </a:t>
            </a:r>
            <a:r>
              <a:rPr lang="en-ID" err="1"/>
              <a:t>ini</a:t>
            </a:r>
            <a:r>
              <a:rPr lang="en-ID"/>
              <a:t> </a:t>
            </a:r>
            <a:r>
              <a:rPr lang="en-ID" err="1"/>
              <a:t>diulang</a:t>
            </a:r>
            <a:r>
              <a:rPr lang="en-ID"/>
              <a:t> </a:t>
            </a:r>
            <a:r>
              <a:rPr lang="en-ID" err="1"/>
              <a:t>beberapa</a:t>
            </a:r>
            <a:r>
              <a:rPr lang="en-ID"/>
              <a:t> kali </a:t>
            </a:r>
            <a:r>
              <a:rPr lang="en-ID" err="1"/>
              <a:t>untuk</a:t>
            </a:r>
            <a:r>
              <a:rPr lang="en-ID"/>
              <a:t> cross-validation.</a:t>
            </a:r>
          </a:p>
          <a:p>
            <a:endParaRPr lang="en-ID"/>
          </a:p>
        </p:txBody>
      </p:sp>
    </p:spTree>
    <p:extLst>
      <p:ext uri="{BB962C8B-B14F-4D97-AF65-F5344CB8AC3E}">
        <p14:creationId xmlns:p14="http://schemas.microsoft.com/office/powerpoint/2010/main" val="137345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r>
              <a:rPr lang="en-ID" sz="2000" b="1"/>
              <a:t>Kesimpulan</a:t>
            </a:r>
            <a:br>
              <a:rPr lang="en-ID" sz="2000" b="1"/>
            </a:br>
            <a:r>
              <a:rPr lang="en-ID" sz="2000"/>
              <a:t>Kode </a:t>
            </a:r>
            <a:r>
              <a:rPr lang="en-ID" sz="2000" err="1"/>
              <a:t>ini</a:t>
            </a:r>
            <a:r>
              <a:rPr lang="en-ID" sz="2000"/>
              <a:t> </a:t>
            </a:r>
            <a:r>
              <a:rPr lang="en-ID" sz="2000" err="1"/>
              <a:t>menggunakan</a:t>
            </a:r>
            <a:r>
              <a:rPr lang="en-ID" sz="2000"/>
              <a:t> dataset Titanic </a:t>
            </a:r>
            <a:r>
              <a:rPr lang="en-ID" sz="2000" err="1"/>
              <a:t>untuk</a:t>
            </a:r>
            <a:r>
              <a:rPr lang="en-ID" sz="2000"/>
              <a:t> </a:t>
            </a:r>
            <a:r>
              <a:rPr lang="en-ID" sz="2000" err="1"/>
              <a:t>melatih</a:t>
            </a:r>
            <a:r>
              <a:rPr lang="en-ID" sz="2000"/>
              <a:t> model </a:t>
            </a:r>
            <a:r>
              <a:rPr lang="en-ID" sz="2000" err="1"/>
              <a:t>klasifikasi</a:t>
            </a:r>
            <a:r>
              <a:rPr lang="en-ID" sz="2000"/>
              <a:t> </a:t>
            </a:r>
            <a:r>
              <a:rPr lang="en-ID" sz="2000" err="1"/>
              <a:t>menggunakan</a:t>
            </a:r>
            <a:r>
              <a:rPr lang="en-ID" sz="2000"/>
              <a:t> </a:t>
            </a:r>
            <a:r>
              <a:rPr lang="en-ID" sz="2000" err="1"/>
              <a:t>CatBoost</a:t>
            </a:r>
            <a:r>
              <a:rPr lang="en-ID" sz="2000"/>
              <a:t> </a:t>
            </a:r>
            <a:r>
              <a:rPr lang="en-ID" sz="2000" err="1"/>
              <a:t>melalui</a:t>
            </a:r>
            <a:r>
              <a:rPr lang="en-ID" sz="2000"/>
              <a:t> </a:t>
            </a:r>
            <a:r>
              <a:rPr lang="en-ID" sz="2000" err="1"/>
              <a:t>paket</a:t>
            </a:r>
            <a:r>
              <a:rPr lang="en-ID" sz="2000"/>
              <a:t> caret di R. Grid search </a:t>
            </a:r>
            <a:r>
              <a:rPr lang="en-ID" sz="2000" err="1"/>
              <a:t>digunakan</a:t>
            </a:r>
            <a:r>
              <a:rPr lang="en-ID" sz="2000"/>
              <a:t> </a:t>
            </a:r>
            <a:r>
              <a:rPr lang="en-ID" sz="2000" err="1"/>
              <a:t>untuk</a:t>
            </a:r>
            <a:r>
              <a:rPr lang="en-ID" sz="2000"/>
              <a:t> </a:t>
            </a:r>
            <a:r>
              <a:rPr lang="en-ID" sz="2000" err="1"/>
              <a:t>menemukan</a:t>
            </a:r>
            <a:r>
              <a:rPr lang="en-ID" sz="2000"/>
              <a:t> hyperparameter </a:t>
            </a:r>
            <a:r>
              <a:rPr lang="en-ID" sz="2000" err="1"/>
              <a:t>terbaik</a:t>
            </a:r>
            <a:r>
              <a:rPr lang="en-ID" sz="2000"/>
              <a:t>, dan cross-validation </a:t>
            </a:r>
            <a:r>
              <a:rPr lang="en-ID" sz="2000" err="1"/>
              <a:t>digunakan</a:t>
            </a:r>
            <a:r>
              <a:rPr lang="en-ID" sz="2000"/>
              <a:t> </a:t>
            </a:r>
            <a:r>
              <a:rPr lang="en-ID" sz="2000" err="1"/>
              <a:t>untuk</a:t>
            </a:r>
            <a:r>
              <a:rPr lang="en-ID" sz="2000"/>
              <a:t> </a:t>
            </a:r>
            <a:r>
              <a:rPr lang="en-ID" sz="2000" err="1"/>
              <a:t>memastikan</a:t>
            </a:r>
            <a:r>
              <a:rPr lang="en-ID" sz="2000"/>
              <a:t> model yang </a:t>
            </a:r>
            <a:r>
              <a:rPr lang="en-ID" sz="2000" err="1"/>
              <a:t>dihasilkan</a:t>
            </a:r>
            <a:r>
              <a:rPr lang="en-ID" sz="2000"/>
              <a:t> </a:t>
            </a:r>
            <a:r>
              <a:rPr lang="en-ID" sz="2000" err="1"/>
              <a:t>tidak</a:t>
            </a:r>
            <a:r>
              <a:rPr lang="en-ID" sz="2000"/>
              <a:t> overfitting dan </a:t>
            </a:r>
            <a:r>
              <a:rPr lang="en-ID" sz="2000" err="1"/>
              <a:t>memiliki</a:t>
            </a:r>
            <a:r>
              <a:rPr lang="en-ID" sz="2000"/>
              <a:t> </a:t>
            </a:r>
            <a:r>
              <a:rPr lang="en-ID" sz="2000" err="1"/>
              <a:t>performa</a:t>
            </a:r>
            <a:r>
              <a:rPr lang="en-ID" sz="2000"/>
              <a:t> yang </a:t>
            </a:r>
            <a:r>
              <a:rPr lang="en-ID" sz="2000" err="1"/>
              <a:t>baik</a:t>
            </a:r>
            <a:r>
              <a:rPr lang="en-ID" sz="2000"/>
              <a:t> pada data yang </a:t>
            </a:r>
            <a:r>
              <a:rPr lang="en-ID" sz="2000" err="1"/>
              <a:t>belum</a:t>
            </a:r>
            <a:r>
              <a:rPr lang="en-ID" sz="2000"/>
              <a:t> </a:t>
            </a:r>
            <a:r>
              <a:rPr lang="en-ID" sz="2000" err="1"/>
              <a:t>pernah</a:t>
            </a:r>
            <a:r>
              <a:rPr lang="en-ID" sz="2000"/>
              <a:t> </a:t>
            </a:r>
            <a:r>
              <a:rPr lang="en-ID" sz="2000" err="1"/>
              <a:t>dilihat</a:t>
            </a:r>
            <a:r>
              <a:rPr lang="en-ID" sz="2000"/>
              <a:t>.</a:t>
            </a:r>
            <a:br>
              <a:rPr lang="en-ID" sz="2000"/>
            </a:br>
            <a:endParaRPr lang="en-ID" sz="2000"/>
          </a:p>
        </p:txBody>
      </p:sp>
    </p:spTree>
    <p:extLst>
      <p:ext uri="{BB962C8B-B14F-4D97-AF65-F5344CB8AC3E}">
        <p14:creationId xmlns:p14="http://schemas.microsoft.com/office/powerpoint/2010/main" val="1382940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720000" y="418311"/>
            <a:ext cx="7782201" cy="4493538"/>
          </a:xfrm>
          <a:prstGeom prst="rect">
            <a:avLst/>
          </a:prstGeom>
          <a:solidFill>
            <a:schemeClr val="accent2">
              <a:lumMod val="85000"/>
            </a:schemeClr>
          </a:solidFill>
        </p:spPr>
        <p:txBody>
          <a:bodyPr wrap="square" lIns="91440" tIns="45720" rIns="91440" bIns="45720" anchor="t">
            <a:spAutoFit/>
          </a:bodyPr>
          <a:lstStyle/>
          <a:p>
            <a:pPr algn="just"/>
            <a:r>
              <a:rPr lang="en-US" sz="1100">
                <a:latin typeface="Cascadia Code"/>
                <a:cs typeface="Courier New"/>
              </a:rPr>
              <a:t>&gt; print(model)</a:t>
            </a:r>
          </a:p>
          <a:p>
            <a:pPr algn="just"/>
            <a:r>
              <a:rPr lang="en-US" sz="1100" err="1">
                <a:latin typeface="Cascadia Code"/>
                <a:cs typeface="Courier New"/>
              </a:rPr>
              <a:t>Catboost</a:t>
            </a:r>
            <a:r>
              <a:rPr lang="en-US" sz="1100">
                <a:latin typeface="Cascadia Code"/>
                <a:cs typeface="Courier New"/>
              </a:rPr>
              <a:t> </a:t>
            </a:r>
          </a:p>
          <a:p>
            <a:pPr algn="just"/>
            <a:endParaRPr lang="en-US" sz="1100">
              <a:latin typeface="Cascadia Code"/>
              <a:cs typeface="Courier New"/>
            </a:endParaRPr>
          </a:p>
          <a:p>
            <a:pPr algn="just"/>
            <a:r>
              <a:rPr lang="en-US" sz="1100">
                <a:latin typeface="Cascadia Code"/>
                <a:cs typeface="Courier New"/>
              </a:rPr>
              <a:t>891 samples</a:t>
            </a:r>
          </a:p>
          <a:p>
            <a:pPr algn="just"/>
            <a:r>
              <a:rPr lang="en-US" sz="1100">
                <a:latin typeface="Cascadia Code"/>
                <a:cs typeface="Courier New"/>
              </a:rPr>
              <a:t>  7 predictor</a:t>
            </a:r>
          </a:p>
          <a:p>
            <a:pPr algn="just"/>
            <a:r>
              <a:rPr lang="en-US" sz="1100">
                <a:latin typeface="Cascadia Code"/>
                <a:cs typeface="Courier New"/>
              </a:rPr>
              <a:t>  2 classes: 'X0', 'X1' </a:t>
            </a:r>
          </a:p>
          <a:p>
            <a:pPr algn="just"/>
            <a:endParaRPr lang="en-US" sz="1100">
              <a:latin typeface="Cascadia Code"/>
              <a:cs typeface="Courier New"/>
            </a:endParaRPr>
          </a:p>
          <a:p>
            <a:pPr algn="just"/>
            <a:r>
              <a:rPr lang="en-US" sz="1100">
                <a:latin typeface="Cascadia Code"/>
                <a:cs typeface="Courier New"/>
              </a:rPr>
              <a:t>No pre-processing</a:t>
            </a:r>
          </a:p>
          <a:p>
            <a:pPr algn="just"/>
            <a:r>
              <a:rPr lang="en-US" sz="1100">
                <a:latin typeface="Cascadia Code"/>
                <a:cs typeface="Courier New"/>
              </a:rPr>
              <a:t>Resampling: Cross-Validated (3 fold) </a:t>
            </a:r>
          </a:p>
          <a:p>
            <a:pPr algn="just"/>
            <a:r>
              <a:rPr lang="en-US" sz="1100">
                <a:latin typeface="Cascadia Code"/>
                <a:cs typeface="Courier New"/>
              </a:rPr>
              <a:t>Summary of sample sizes: 594, 594, 594 </a:t>
            </a:r>
          </a:p>
          <a:p>
            <a:pPr algn="just"/>
            <a:r>
              <a:rPr lang="en-US" sz="1100">
                <a:latin typeface="Cascadia Code"/>
                <a:cs typeface="Courier New"/>
              </a:rPr>
              <a:t>Resampling results across tuning parameters:</a:t>
            </a:r>
          </a:p>
          <a:p>
            <a:pPr algn="just"/>
            <a:endParaRPr lang="en-US" sz="1100">
              <a:latin typeface="Cascadia Code"/>
              <a:cs typeface="Courier New"/>
            </a:endParaRPr>
          </a:p>
          <a:p>
            <a:pPr algn="just"/>
            <a:r>
              <a:rPr lang="en-US" sz="1100">
                <a:latin typeface="Cascadia Code"/>
                <a:cs typeface="Courier New"/>
              </a:rPr>
              <a:t>  depth  Accuracy   Kappa    </a:t>
            </a:r>
          </a:p>
          <a:p>
            <a:pPr algn="just"/>
            <a:r>
              <a:rPr lang="en-US" sz="1100">
                <a:latin typeface="Cascadia Code"/>
                <a:cs typeface="Courier New"/>
              </a:rPr>
              <a:t>  4      0.7934905  0.5520102</a:t>
            </a:r>
          </a:p>
          <a:p>
            <a:pPr algn="just"/>
            <a:r>
              <a:rPr lang="en-US" sz="1100">
                <a:latin typeface="Cascadia Code"/>
                <a:cs typeface="Courier New"/>
              </a:rPr>
              <a:t>  6      0.7957351  0.5494667</a:t>
            </a:r>
          </a:p>
          <a:p>
            <a:pPr algn="just"/>
            <a:r>
              <a:rPr lang="en-US" sz="1100">
                <a:latin typeface="Cascadia Code"/>
                <a:cs typeface="Courier New"/>
              </a:rPr>
              <a:t>  8      0.8080808  0.5791991</a:t>
            </a:r>
          </a:p>
          <a:p>
            <a:pPr algn="just"/>
            <a:endParaRPr lang="en-US" sz="1100">
              <a:latin typeface="Cascadia Code"/>
              <a:cs typeface="Courier New"/>
            </a:endParaRPr>
          </a:p>
          <a:p>
            <a:pPr algn="just"/>
            <a:r>
              <a:rPr lang="en-US" sz="1100">
                <a:latin typeface="Cascadia Code"/>
                <a:cs typeface="Courier New"/>
              </a:rPr>
              <a:t>Tuning parameter '</a:t>
            </a:r>
            <a:r>
              <a:rPr lang="en-US" sz="1100" err="1">
                <a:latin typeface="Cascadia Code"/>
                <a:cs typeface="Courier New"/>
              </a:rPr>
              <a:t>learning_rate</a:t>
            </a:r>
            <a:r>
              <a:rPr lang="en-US" sz="1100">
                <a:latin typeface="Cascadia Code"/>
                <a:cs typeface="Courier New"/>
              </a:rPr>
              <a:t>' was held constant at a value of 0.1</a:t>
            </a:r>
          </a:p>
          <a:p>
            <a:pPr algn="just"/>
            <a:r>
              <a:rPr lang="en-US" sz="1100">
                <a:latin typeface="Cascadia Code"/>
                <a:cs typeface="Courier New"/>
              </a:rPr>
              <a:t>Tuning</a:t>
            </a:r>
          </a:p>
          <a:p>
            <a:pPr algn="just"/>
            <a:r>
              <a:rPr lang="en-US" sz="1100">
                <a:latin typeface="Cascadia Code"/>
                <a:cs typeface="Courier New"/>
              </a:rPr>
              <a:t> was held constant at a value of 0.1</a:t>
            </a:r>
          </a:p>
          <a:p>
            <a:pPr algn="just"/>
            <a:r>
              <a:rPr lang="en-US" sz="1100">
                <a:latin typeface="Cascadia Code"/>
                <a:cs typeface="Courier New"/>
              </a:rPr>
              <a:t>Tuning parameter '</a:t>
            </a:r>
            <a:r>
              <a:rPr lang="en-US" sz="1100" err="1">
                <a:latin typeface="Cascadia Code"/>
                <a:cs typeface="Courier New"/>
              </a:rPr>
              <a:t>rsm</a:t>
            </a:r>
            <a:r>
              <a:rPr lang="en-US" sz="1100">
                <a:latin typeface="Cascadia Code"/>
                <a:cs typeface="Courier New"/>
              </a:rPr>
              <a:t>' was held constant at a value</a:t>
            </a:r>
          </a:p>
          <a:p>
            <a:pPr algn="just"/>
            <a:r>
              <a:rPr lang="en-US" sz="1100">
                <a:latin typeface="Cascadia Code"/>
                <a:cs typeface="Courier New"/>
              </a:rPr>
              <a:t> of 0.95</a:t>
            </a:r>
          </a:p>
          <a:p>
            <a:pPr algn="just"/>
            <a:r>
              <a:rPr lang="en-US" sz="1100">
                <a:latin typeface="Cascadia Code"/>
                <a:cs typeface="Courier New"/>
              </a:rPr>
              <a:t>Tuning parameter '</a:t>
            </a:r>
            <a:r>
              <a:rPr lang="en-US" sz="1100" err="1">
                <a:latin typeface="Cascadia Code"/>
                <a:cs typeface="Courier New"/>
              </a:rPr>
              <a:t>border_count</a:t>
            </a:r>
            <a:r>
              <a:rPr lang="en-US" sz="1100">
                <a:latin typeface="Cascadia Code"/>
                <a:cs typeface="Courier New"/>
              </a:rPr>
              <a:t>' was held constant at a value of 64</a:t>
            </a:r>
          </a:p>
          <a:p>
            <a:pPr algn="just"/>
            <a:r>
              <a:rPr lang="en-US" sz="1100">
                <a:latin typeface="Cascadia Code"/>
                <a:cs typeface="Courier New"/>
              </a:rPr>
              <a:t>Accuracy was used to select the optimal model using the largest value.</a:t>
            </a:r>
          </a:p>
          <a:p>
            <a:pPr algn="just"/>
            <a:r>
              <a:rPr lang="en-US" sz="1100">
                <a:latin typeface="Cascadia Code"/>
                <a:cs typeface="Courier New"/>
              </a:rPr>
              <a:t>The final values used for the model were depth = 8, </a:t>
            </a:r>
            <a:r>
              <a:rPr lang="en-US" sz="1100" err="1">
                <a:latin typeface="Cascadia Code"/>
                <a:cs typeface="Courier New"/>
              </a:rPr>
              <a:t>learning_rate</a:t>
            </a:r>
            <a:r>
              <a:rPr lang="en-US" sz="1100">
                <a:latin typeface="Cascadia Code"/>
                <a:cs typeface="Courier New"/>
              </a:rPr>
              <a:t> = 0.1, iterations =</a:t>
            </a:r>
          </a:p>
          <a:p>
            <a:pPr algn="just"/>
            <a:r>
              <a:rPr lang="en-US" sz="1100">
                <a:latin typeface="Cascadia Code"/>
                <a:cs typeface="Courier New"/>
              </a:rPr>
              <a:t> 10, l2_leaf_reg = 0.1, </a:t>
            </a:r>
            <a:r>
              <a:rPr lang="en-US" sz="1100" err="1">
                <a:latin typeface="Cascadia Code"/>
                <a:cs typeface="Courier New"/>
              </a:rPr>
              <a:t>rsm</a:t>
            </a:r>
            <a:r>
              <a:rPr lang="en-US" sz="1100">
                <a:latin typeface="Cascadia Code"/>
                <a:cs typeface="Courier New"/>
              </a:rPr>
              <a:t> = 0.95 and </a:t>
            </a:r>
            <a:r>
              <a:rPr lang="en-US" sz="1100" err="1">
                <a:latin typeface="Cascadia Code"/>
                <a:cs typeface="Courier New"/>
              </a:rPr>
              <a:t>border_count</a:t>
            </a:r>
            <a:r>
              <a:rPr lang="en-US" sz="1100">
                <a:latin typeface="Cascadia Code"/>
                <a:cs typeface="Courier New"/>
              </a:rPr>
              <a:t> = 64.</a:t>
            </a:r>
          </a:p>
        </p:txBody>
      </p:sp>
    </p:spTree>
    <p:extLst>
      <p:ext uri="{BB962C8B-B14F-4D97-AF65-F5344CB8AC3E}">
        <p14:creationId xmlns:p14="http://schemas.microsoft.com/office/powerpoint/2010/main" val="15291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680899" y="242936"/>
            <a:ext cx="7782201" cy="1615827"/>
          </a:xfrm>
          <a:prstGeom prst="rect">
            <a:avLst/>
          </a:prstGeom>
          <a:solidFill>
            <a:schemeClr val="accent2">
              <a:lumMod val="85000"/>
            </a:schemeClr>
          </a:solidFill>
        </p:spPr>
        <p:txBody>
          <a:bodyPr wrap="square" lIns="91440" tIns="45720" rIns="91440" bIns="45720" anchor="t">
            <a:spAutoFit/>
          </a:bodyPr>
          <a:lstStyle/>
          <a:p>
            <a:pPr algn="just"/>
            <a:r>
              <a:rPr lang="en-US" sz="1100" err="1">
                <a:latin typeface="Cascadia Code"/>
                <a:cs typeface="Courier New"/>
              </a:rPr>
              <a:t>Catboost</a:t>
            </a:r>
            <a:r>
              <a:rPr lang="en-US" sz="1100">
                <a:latin typeface="Cascadia Code"/>
                <a:cs typeface="Courier New"/>
              </a:rPr>
              <a:t> </a:t>
            </a:r>
          </a:p>
          <a:p>
            <a:pPr algn="just"/>
            <a:endParaRPr lang="en-US" sz="1100">
              <a:latin typeface="Cascadia Code"/>
              <a:cs typeface="Courier New"/>
            </a:endParaRPr>
          </a:p>
          <a:p>
            <a:pPr algn="just"/>
            <a:r>
              <a:rPr lang="en-US" sz="1100">
                <a:latin typeface="Cascadia Code"/>
                <a:cs typeface="Courier New"/>
              </a:rPr>
              <a:t>891 samples</a:t>
            </a:r>
          </a:p>
          <a:p>
            <a:pPr algn="just"/>
            <a:r>
              <a:rPr lang="en-US" sz="1100">
                <a:latin typeface="Cascadia Code"/>
                <a:cs typeface="Courier New"/>
              </a:rPr>
              <a:t>  7 predictor</a:t>
            </a:r>
          </a:p>
          <a:p>
            <a:pPr algn="just"/>
            <a:r>
              <a:rPr lang="en-US" sz="1100">
                <a:latin typeface="Cascadia Code"/>
                <a:cs typeface="Courier New"/>
              </a:rPr>
              <a:t>  2 classes: 'X0', 'X1' </a:t>
            </a:r>
          </a:p>
          <a:p>
            <a:pPr algn="just"/>
            <a:endParaRPr lang="en-US" sz="1100">
              <a:latin typeface="Cascadia Code"/>
              <a:cs typeface="Courier New"/>
            </a:endParaRPr>
          </a:p>
          <a:p>
            <a:pPr algn="just"/>
            <a:r>
              <a:rPr lang="en-US" sz="1100">
                <a:latin typeface="Cascadia Code"/>
                <a:cs typeface="Courier New"/>
              </a:rPr>
              <a:t>No pre-processing</a:t>
            </a:r>
          </a:p>
          <a:p>
            <a:pPr algn="just"/>
            <a:r>
              <a:rPr lang="en-US" sz="1100">
                <a:latin typeface="Cascadia Code"/>
                <a:cs typeface="Courier New"/>
              </a:rPr>
              <a:t>Resampling: Cross-Validated (3 fold) </a:t>
            </a:r>
          </a:p>
          <a:p>
            <a:pPr algn="just"/>
            <a:r>
              <a:rPr lang="en-US" sz="1100">
                <a:latin typeface="Cascadia Code"/>
                <a:cs typeface="Courier New"/>
              </a:rPr>
              <a:t>Summary of sample sizes: 594, 594, 594 </a:t>
            </a:r>
          </a:p>
        </p:txBody>
      </p:sp>
      <p:sp>
        <p:nvSpPr>
          <p:cNvPr id="5" name="TextBox 4">
            <a:extLst>
              <a:ext uri="{FF2B5EF4-FFF2-40B4-BE49-F238E27FC236}">
                <a16:creationId xmlns:a16="http://schemas.microsoft.com/office/drawing/2014/main" id="{2A98A738-A889-C1D9-62F3-D70053548889}"/>
              </a:ext>
            </a:extLst>
          </p:cNvPr>
          <p:cNvSpPr txBox="1"/>
          <p:nvPr/>
        </p:nvSpPr>
        <p:spPr>
          <a:xfrm>
            <a:off x="680899" y="1928013"/>
            <a:ext cx="7929772" cy="646331"/>
          </a:xfrm>
          <a:prstGeom prst="rect">
            <a:avLst/>
          </a:prstGeom>
          <a:noFill/>
        </p:spPr>
        <p:txBody>
          <a:bodyPr wrap="square" rtlCol="0">
            <a:spAutoFit/>
          </a:bodyPr>
          <a:lstStyle/>
          <a:p>
            <a:pPr marL="171450" indent="-171450">
              <a:buFont typeface="Arial" panose="020B0604020202020204" pitchFamily="34" charset="0"/>
              <a:buChar char="•"/>
            </a:pPr>
            <a:r>
              <a:rPr lang="en-ID" sz="1200" b="1"/>
              <a:t>891 samples: </a:t>
            </a:r>
            <a:r>
              <a:rPr lang="en-ID" sz="1200" err="1"/>
              <a:t>Jumlah</a:t>
            </a:r>
            <a:r>
              <a:rPr lang="en-ID" sz="1200"/>
              <a:t> total </a:t>
            </a:r>
            <a:r>
              <a:rPr lang="en-ID" sz="1200" err="1"/>
              <a:t>sampel</a:t>
            </a:r>
            <a:r>
              <a:rPr lang="en-ID" sz="1200"/>
              <a:t> yang </a:t>
            </a:r>
            <a:r>
              <a:rPr lang="en-ID" sz="1200" err="1"/>
              <a:t>digunakan</a:t>
            </a:r>
            <a:r>
              <a:rPr lang="en-ID" sz="1200"/>
              <a:t> </a:t>
            </a:r>
            <a:r>
              <a:rPr lang="en-ID" sz="1200" err="1"/>
              <a:t>dalam</a:t>
            </a:r>
            <a:r>
              <a:rPr lang="en-ID" sz="1200"/>
              <a:t> </a:t>
            </a:r>
            <a:r>
              <a:rPr lang="en-ID" sz="1200" err="1"/>
              <a:t>pelatihan</a:t>
            </a:r>
            <a:r>
              <a:rPr lang="en-ID" sz="1200"/>
              <a:t>.</a:t>
            </a:r>
          </a:p>
          <a:p>
            <a:pPr marL="171450" indent="-171450">
              <a:buFont typeface="Arial" panose="020B0604020202020204" pitchFamily="34" charset="0"/>
              <a:buChar char="•"/>
            </a:pPr>
            <a:r>
              <a:rPr lang="en-ID" sz="1200" b="1"/>
              <a:t>7 predictor: </a:t>
            </a:r>
            <a:r>
              <a:rPr lang="en-ID" sz="1200" err="1"/>
              <a:t>Jumlah</a:t>
            </a:r>
            <a:r>
              <a:rPr lang="en-ID" sz="1200"/>
              <a:t> </a:t>
            </a:r>
            <a:r>
              <a:rPr lang="en-ID" sz="1200" err="1"/>
              <a:t>fitur</a:t>
            </a:r>
            <a:r>
              <a:rPr lang="en-ID" sz="1200"/>
              <a:t> yang </a:t>
            </a:r>
            <a:r>
              <a:rPr lang="en-ID" sz="1200" err="1"/>
              <a:t>digunakan</a:t>
            </a:r>
            <a:r>
              <a:rPr lang="en-ID" sz="1200"/>
              <a:t> </a:t>
            </a:r>
            <a:r>
              <a:rPr lang="en-ID" sz="1200" err="1"/>
              <a:t>untuk</a:t>
            </a:r>
            <a:r>
              <a:rPr lang="en-ID" sz="1200"/>
              <a:t> </a:t>
            </a:r>
            <a:r>
              <a:rPr lang="en-ID" sz="1200" err="1"/>
              <a:t>memprediksi</a:t>
            </a:r>
            <a:r>
              <a:rPr lang="en-ID" sz="1200"/>
              <a:t> target.</a:t>
            </a:r>
          </a:p>
          <a:p>
            <a:pPr marL="171450" indent="-171450">
              <a:buFont typeface="Arial" panose="020B0604020202020204" pitchFamily="34" charset="0"/>
              <a:buChar char="•"/>
            </a:pPr>
            <a:r>
              <a:rPr lang="en-ID" sz="1200" b="1"/>
              <a:t>2 classes: 'X0', 'X1': </a:t>
            </a:r>
            <a:r>
              <a:rPr lang="en-ID" sz="1200" err="1"/>
              <a:t>Kelas</a:t>
            </a:r>
            <a:r>
              <a:rPr lang="en-ID" sz="1200"/>
              <a:t> target (</a:t>
            </a:r>
            <a:r>
              <a:rPr lang="en-ID" sz="1200" err="1"/>
              <a:t>dalam</a:t>
            </a:r>
            <a:r>
              <a:rPr lang="en-ID" sz="1200"/>
              <a:t> </a:t>
            </a:r>
            <a:r>
              <a:rPr lang="en-ID" sz="1200" err="1"/>
              <a:t>hal</a:t>
            </a:r>
            <a:r>
              <a:rPr lang="en-ID" sz="1200"/>
              <a:t> </a:t>
            </a:r>
            <a:r>
              <a:rPr lang="en-ID" sz="1200" err="1"/>
              <a:t>ini</a:t>
            </a:r>
            <a:r>
              <a:rPr lang="en-ID" sz="1200"/>
              <a:t>, </a:t>
            </a:r>
            <a:r>
              <a:rPr lang="en-ID" sz="1200" err="1"/>
              <a:t>apakah</a:t>
            </a:r>
            <a:r>
              <a:rPr lang="en-ID" sz="1200"/>
              <a:t> </a:t>
            </a:r>
            <a:r>
              <a:rPr lang="en-ID" sz="1200" err="1"/>
              <a:t>seseorang</a:t>
            </a:r>
            <a:r>
              <a:rPr lang="en-ID" sz="1200"/>
              <a:t> </a:t>
            </a:r>
            <a:r>
              <a:rPr lang="en-ID" sz="1200" err="1"/>
              <a:t>selamat</a:t>
            </a:r>
            <a:r>
              <a:rPr lang="en-ID" sz="1200"/>
              <a:t> </a:t>
            </a:r>
            <a:r>
              <a:rPr lang="en-ID" sz="1200" err="1"/>
              <a:t>atau</a:t>
            </a:r>
            <a:r>
              <a:rPr lang="en-ID" sz="1200"/>
              <a:t> </a:t>
            </a:r>
            <a:r>
              <a:rPr lang="en-ID" sz="1200" err="1"/>
              <a:t>tidak</a:t>
            </a:r>
            <a:r>
              <a:rPr lang="en-ID" sz="1200"/>
              <a:t>).</a:t>
            </a:r>
          </a:p>
        </p:txBody>
      </p:sp>
      <p:sp>
        <p:nvSpPr>
          <p:cNvPr id="2" name="TextBox 1">
            <a:extLst>
              <a:ext uri="{FF2B5EF4-FFF2-40B4-BE49-F238E27FC236}">
                <a16:creationId xmlns:a16="http://schemas.microsoft.com/office/drawing/2014/main" id="{44F0FD3E-4F5A-B36A-DFEB-11FAF6788E7C}"/>
              </a:ext>
            </a:extLst>
          </p:cNvPr>
          <p:cNvSpPr txBox="1"/>
          <p:nvPr/>
        </p:nvSpPr>
        <p:spPr>
          <a:xfrm>
            <a:off x="719999" y="2613174"/>
            <a:ext cx="7782201" cy="1200329"/>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Resampling results across tuning parameters:</a:t>
            </a:r>
          </a:p>
          <a:p>
            <a:pPr algn="just"/>
            <a:endParaRPr lang="en-US" sz="1100">
              <a:latin typeface="Cascadia Code"/>
              <a:cs typeface="Courier New"/>
            </a:endParaRPr>
          </a:p>
          <a:p>
            <a:pPr algn="just"/>
            <a:r>
              <a:rPr lang="en-US" sz="1200">
                <a:latin typeface="Cascadia Code"/>
                <a:cs typeface="Courier New"/>
              </a:rPr>
              <a:t>  depth  Accuracy   Kappa    </a:t>
            </a:r>
          </a:p>
          <a:p>
            <a:pPr algn="just"/>
            <a:r>
              <a:rPr lang="en-US" sz="1200">
                <a:latin typeface="Cascadia Code"/>
                <a:cs typeface="Courier New"/>
              </a:rPr>
              <a:t>  4      0.7934905  0.5520102</a:t>
            </a:r>
          </a:p>
          <a:p>
            <a:pPr algn="just"/>
            <a:r>
              <a:rPr lang="en-US" sz="1200">
                <a:latin typeface="Cascadia Code"/>
                <a:cs typeface="Courier New"/>
              </a:rPr>
              <a:t>  6      0.7957351  0.5494667</a:t>
            </a:r>
          </a:p>
          <a:p>
            <a:pPr algn="just"/>
            <a:r>
              <a:rPr lang="en-US" sz="1200">
                <a:latin typeface="Cascadia Code"/>
                <a:cs typeface="Courier New"/>
              </a:rPr>
              <a:t>  8      0.8080808  0.5791991</a:t>
            </a:r>
          </a:p>
        </p:txBody>
      </p:sp>
      <p:sp>
        <p:nvSpPr>
          <p:cNvPr id="6" name="TextBox 5">
            <a:extLst>
              <a:ext uri="{FF2B5EF4-FFF2-40B4-BE49-F238E27FC236}">
                <a16:creationId xmlns:a16="http://schemas.microsoft.com/office/drawing/2014/main" id="{D26D28EE-9981-1E22-DD1C-8E486B38969D}"/>
              </a:ext>
            </a:extLst>
          </p:cNvPr>
          <p:cNvSpPr txBox="1"/>
          <p:nvPr/>
        </p:nvSpPr>
        <p:spPr>
          <a:xfrm>
            <a:off x="719999" y="3852333"/>
            <a:ext cx="7621112" cy="1384995"/>
          </a:xfrm>
          <a:prstGeom prst="rect">
            <a:avLst/>
          </a:prstGeom>
          <a:noFill/>
        </p:spPr>
        <p:txBody>
          <a:bodyPr wrap="square" rtlCol="0">
            <a:spAutoFit/>
          </a:bodyPr>
          <a:lstStyle/>
          <a:p>
            <a:pPr>
              <a:buFont typeface="Arial" panose="020B0604020202020204" pitchFamily="34" charset="0"/>
              <a:buChar char="•"/>
            </a:pPr>
            <a:r>
              <a:rPr lang="en-ID" sz="1200" b="1"/>
              <a:t>depth</a:t>
            </a:r>
            <a:r>
              <a:rPr lang="en-ID" sz="1200"/>
              <a:t>: Parameter yang </a:t>
            </a:r>
            <a:r>
              <a:rPr lang="en-ID" sz="1200" err="1"/>
              <a:t>menunjukkan</a:t>
            </a:r>
            <a:r>
              <a:rPr lang="en-ID" sz="1200"/>
              <a:t> </a:t>
            </a:r>
            <a:r>
              <a:rPr lang="en-ID" sz="1200" err="1"/>
              <a:t>kedalaman</a:t>
            </a:r>
            <a:r>
              <a:rPr lang="en-ID" sz="1200"/>
              <a:t> </a:t>
            </a:r>
            <a:r>
              <a:rPr lang="en-ID" sz="1200" err="1"/>
              <a:t>pohon</a:t>
            </a:r>
            <a:r>
              <a:rPr lang="en-ID" sz="1200"/>
              <a:t> </a:t>
            </a:r>
            <a:r>
              <a:rPr lang="en-ID" sz="1200" err="1"/>
              <a:t>keputusan</a:t>
            </a:r>
            <a:r>
              <a:rPr lang="en-ID" sz="1200"/>
              <a:t>.</a:t>
            </a:r>
          </a:p>
          <a:p>
            <a:pPr>
              <a:buFont typeface="Arial" panose="020B0604020202020204" pitchFamily="34" charset="0"/>
              <a:buChar char="•"/>
            </a:pPr>
            <a:r>
              <a:rPr lang="en-ID" sz="1200" b="1"/>
              <a:t>Accuracy</a:t>
            </a:r>
            <a:r>
              <a:rPr lang="en-ID" sz="1200"/>
              <a:t>: </a:t>
            </a:r>
            <a:r>
              <a:rPr lang="en-ID" sz="1200" err="1"/>
              <a:t>Akurasi</a:t>
            </a:r>
            <a:r>
              <a:rPr lang="en-ID" sz="1200"/>
              <a:t> model pada data </a:t>
            </a:r>
            <a:r>
              <a:rPr lang="en-ID" sz="1200" err="1"/>
              <a:t>validasi</a:t>
            </a:r>
            <a:r>
              <a:rPr lang="en-ID" sz="1200"/>
              <a:t>.</a:t>
            </a:r>
          </a:p>
          <a:p>
            <a:pPr>
              <a:buFont typeface="Arial" panose="020B0604020202020204" pitchFamily="34" charset="0"/>
              <a:buChar char="•"/>
            </a:pPr>
            <a:r>
              <a:rPr lang="en-ID" sz="1200" b="1"/>
              <a:t>Kappa</a:t>
            </a:r>
            <a:r>
              <a:rPr lang="en-ID" sz="1200"/>
              <a:t>: </a:t>
            </a:r>
            <a:r>
              <a:rPr lang="en-ID" sz="1200" err="1"/>
              <a:t>Statistik</a:t>
            </a:r>
            <a:r>
              <a:rPr lang="en-ID" sz="1200"/>
              <a:t> Kappa yang </a:t>
            </a:r>
            <a:r>
              <a:rPr lang="en-ID" sz="1200" err="1"/>
              <a:t>mengukur</a:t>
            </a:r>
            <a:r>
              <a:rPr lang="en-ID" sz="1200"/>
              <a:t> </a:t>
            </a:r>
            <a:r>
              <a:rPr lang="en-ID" sz="1200" err="1"/>
              <a:t>tingkat</a:t>
            </a:r>
            <a:r>
              <a:rPr lang="en-ID" sz="1200"/>
              <a:t> </a:t>
            </a:r>
            <a:r>
              <a:rPr lang="en-ID" sz="1200" err="1"/>
              <a:t>kesepakatan</a:t>
            </a:r>
            <a:r>
              <a:rPr lang="en-ID" sz="1200"/>
              <a:t> </a:t>
            </a:r>
            <a:r>
              <a:rPr lang="en-ID" sz="1200" err="1"/>
              <a:t>antara</a:t>
            </a:r>
            <a:r>
              <a:rPr lang="en-ID" sz="1200"/>
              <a:t> model </a:t>
            </a:r>
            <a:r>
              <a:rPr lang="en-ID" sz="1200" err="1"/>
              <a:t>prediksi</a:t>
            </a:r>
            <a:r>
              <a:rPr lang="en-ID" sz="1200"/>
              <a:t> dan </a:t>
            </a:r>
            <a:r>
              <a:rPr lang="en-ID" sz="1200" err="1"/>
              <a:t>observasi</a:t>
            </a:r>
            <a:r>
              <a:rPr lang="en-ID" sz="1200"/>
              <a:t> </a:t>
            </a:r>
            <a:r>
              <a:rPr lang="en-ID" sz="1200" err="1"/>
              <a:t>aktual</a:t>
            </a:r>
            <a:r>
              <a:rPr lang="en-ID" sz="1200"/>
              <a:t>, </a:t>
            </a:r>
            <a:r>
              <a:rPr lang="en-ID" sz="1200" err="1"/>
              <a:t>memperhitungkan</a:t>
            </a:r>
            <a:r>
              <a:rPr lang="en-ID" sz="1200"/>
              <a:t> </a:t>
            </a:r>
            <a:r>
              <a:rPr lang="en-ID" sz="1200" err="1"/>
              <a:t>kesepakatan</a:t>
            </a:r>
            <a:r>
              <a:rPr lang="en-ID" sz="1200"/>
              <a:t> yang </a:t>
            </a:r>
            <a:r>
              <a:rPr lang="en-ID" sz="1200" err="1"/>
              <a:t>terjadi</a:t>
            </a:r>
            <a:r>
              <a:rPr lang="en-ID" sz="1200"/>
              <a:t> </a:t>
            </a:r>
            <a:r>
              <a:rPr lang="en-ID" sz="1200" err="1"/>
              <a:t>secara</a:t>
            </a:r>
            <a:r>
              <a:rPr lang="en-ID" sz="1200"/>
              <a:t> </a:t>
            </a:r>
            <a:r>
              <a:rPr lang="en-ID" sz="1200" err="1"/>
              <a:t>kebetulan</a:t>
            </a:r>
            <a:r>
              <a:rPr lang="en-ID" sz="1200"/>
              <a:t>.</a:t>
            </a:r>
          </a:p>
          <a:p>
            <a:pPr>
              <a:buFont typeface="Arial" panose="020B0604020202020204" pitchFamily="34" charset="0"/>
              <a:buChar char="•"/>
            </a:pPr>
            <a:endParaRPr lang="en-ID" sz="1200"/>
          </a:p>
          <a:p>
            <a:r>
              <a:rPr lang="en-ID" sz="1200" b="1"/>
              <a:t>Dari </a:t>
            </a:r>
            <a:r>
              <a:rPr lang="en-ID" sz="1200" b="1" err="1"/>
              <a:t>hasil</a:t>
            </a:r>
            <a:r>
              <a:rPr lang="en-ID" sz="1200" b="1"/>
              <a:t> di </a:t>
            </a:r>
            <a:r>
              <a:rPr lang="en-ID" sz="1200" b="1" err="1"/>
              <a:t>atas</a:t>
            </a:r>
            <a:r>
              <a:rPr lang="en-ID" sz="1200" b="1"/>
              <a:t>, model </a:t>
            </a:r>
            <a:r>
              <a:rPr lang="en-ID" sz="1200" b="1" err="1"/>
              <a:t>dengan</a:t>
            </a:r>
            <a:r>
              <a:rPr lang="en-ID" sz="1200" b="1"/>
              <a:t> </a:t>
            </a:r>
            <a:r>
              <a:rPr lang="en-ID" sz="1200" b="1" err="1"/>
              <a:t>kedalaman</a:t>
            </a:r>
            <a:r>
              <a:rPr lang="en-ID" sz="1200" b="1"/>
              <a:t> 8 </a:t>
            </a:r>
            <a:r>
              <a:rPr lang="en-ID" sz="1200" b="1" err="1"/>
              <a:t>memiliki</a:t>
            </a:r>
            <a:r>
              <a:rPr lang="en-ID" sz="1200" b="1"/>
              <a:t> </a:t>
            </a:r>
            <a:r>
              <a:rPr lang="en-ID" sz="1200" b="1" err="1"/>
              <a:t>akurasi</a:t>
            </a:r>
            <a:r>
              <a:rPr lang="en-ID" sz="1200" b="1"/>
              <a:t> dan </a:t>
            </a:r>
            <a:r>
              <a:rPr lang="en-ID" sz="1200" b="1" err="1"/>
              <a:t>nilai</a:t>
            </a:r>
            <a:r>
              <a:rPr lang="en-ID" sz="1200" b="1"/>
              <a:t> Kappa </a:t>
            </a:r>
            <a:r>
              <a:rPr lang="en-ID" sz="1200" b="1" err="1"/>
              <a:t>tertinggi</a:t>
            </a:r>
            <a:r>
              <a:rPr lang="en-ID" sz="1200" b="1"/>
              <a:t>.</a:t>
            </a:r>
          </a:p>
          <a:p>
            <a:endParaRPr lang="en-ID" sz="1200"/>
          </a:p>
        </p:txBody>
      </p:sp>
    </p:spTree>
    <p:extLst>
      <p:ext uri="{BB962C8B-B14F-4D97-AF65-F5344CB8AC3E}">
        <p14:creationId xmlns:p14="http://schemas.microsoft.com/office/powerpoint/2010/main" val="2121099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600354" y="762850"/>
            <a:ext cx="7782201" cy="1384995"/>
          </a:xfrm>
          <a:prstGeom prst="rect">
            <a:avLst/>
          </a:prstGeom>
          <a:solidFill>
            <a:schemeClr val="accent2">
              <a:lumMod val="85000"/>
            </a:schemeClr>
          </a:solidFill>
        </p:spPr>
        <p:txBody>
          <a:bodyPr wrap="square" lIns="91440" tIns="45720" rIns="91440" bIns="45720" anchor="t">
            <a:spAutoFit/>
          </a:bodyPr>
          <a:lstStyle/>
          <a:p>
            <a:pPr algn="just"/>
            <a:r>
              <a:rPr lang="en-US">
                <a:latin typeface="Cascadia Code"/>
                <a:cs typeface="Courier New"/>
              </a:rPr>
              <a:t>Tuning parameter '</a:t>
            </a:r>
            <a:r>
              <a:rPr lang="en-US" err="1">
                <a:latin typeface="Cascadia Code"/>
                <a:cs typeface="Courier New"/>
              </a:rPr>
              <a:t>learning_rate</a:t>
            </a:r>
            <a:r>
              <a:rPr lang="en-US">
                <a:latin typeface="Cascadia Code"/>
                <a:cs typeface="Courier New"/>
              </a:rPr>
              <a:t>' was held constant at a value of 0.1</a:t>
            </a:r>
          </a:p>
          <a:p>
            <a:pPr algn="just"/>
            <a:r>
              <a:rPr lang="en-US">
                <a:latin typeface="Cascadia Code"/>
                <a:cs typeface="Courier New"/>
              </a:rPr>
              <a:t>Tuning parameter '</a:t>
            </a:r>
            <a:r>
              <a:rPr lang="en-US" err="1">
                <a:latin typeface="Cascadia Code"/>
                <a:cs typeface="Courier New"/>
              </a:rPr>
              <a:t>rsm</a:t>
            </a:r>
            <a:r>
              <a:rPr lang="en-US">
                <a:latin typeface="Cascadia Code"/>
                <a:cs typeface="Courier New"/>
              </a:rPr>
              <a:t>' was held constant at a value of 0.95</a:t>
            </a:r>
          </a:p>
          <a:p>
            <a:pPr algn="just"/>
            <a:r>
              <a:rPr lang="en-US">
                <a:latin typeface="Cascadia Code"/>
                <a:cs typeface="Courier New"/>
              </a:rPr>
              <a:t>Tuning parameter '</a:t>
            </a:r>
            <a:r>
              <a:rPr lang="en-US" err="1">
                <a:latin typeface="Cascadia Code"/>
                <a:cs typeface="Courier New"/>
              </a:rPr>
              <a:t>border_count</a:t>
            </a:r>
            <a:r>
              <a:rPr lang="en-US">
                <a:latin typeface="Cascadia Code"/>
                <a:cs typeface="Courier New"/>
              </a:rPr>
              <a:t>' was held constant at a value of 64</a:t>
            </a:r>
          </a:p>
          <a:p>
            <a:pPr algn="just"/>
            <a:r>
              <a:rPr lang="en-US">
                <a:latin typeface="Cascadia Code"/>
                <a:cs typeface="Courier New"/>
              </a:rPr>
              <a:t>Accuracy was used to select the optimal model using the largest value.</a:t>
            </a:r>
          </a:p>
          <a:p>
            <a:pPr algn="just"/>
            <a:r>
              <a:rPr lang="en-US">
                <a:latin typeface="Cascadia Code"/>
                <a:cs typeface="Courier New"/>
              </a:rPr>
              <a:t>The final values used for the model were depth = 8, </a:t>
            </a:r>
            <a:r>
              <a:rPr lang="en-US" err="1">
                <a:latin typeface="Cascadia Code"/>
                <a:cs typeface="Courier New"/>
              </a:rPr>
              <a:t>learning_rate</a:t>
            </a:r>
            <a:r>
              <a:rPr lang="en-US">
                <a:latin typeface="Cascadia Code"/>
                <a:cs typeface="Courier New"/>
              </a:rPr>
              <a:t> = 0.1, iterations = 10, l2_leaf_reg = 0.1, </a:t>
            </a:r>
            <a:r>
              <a:rPr lang="en-US" err="1">
                <a:latin typeface="Cascadia Code"/>
                <a:cs typeface="Courier New"/>
              </a:rPr>
              <a:t>rsm</a:t>
            </a:r>
            <a:r>
              <a:rPr lang="en-US">
                <a:latin typeface="Cascadia Code"/>
                <a:cs typeface="Courier New"/>
              </a:rPr>
              <a:t> = 0.95 and </a:t>
            </a:r>
            <a:r>
              <a:rPr lang="en-US" err="1">
                <a:latin typeface="Cascadia Code"/>
                <a:cs typeface="Courier New"/>
              </a:rPr>
              <a:t>border_count</a:t>
            </a:r>
            <a:r>
              <a:rPr lang="en-US">
                <a:latin typeface="Cascadia Code"/>
                <a:cs typeface="Courier New"/>
              </a:rPr>
              <a:t> = 64.</a:t>
            </a:r>
          </a:p>
        </p:txBody>
      </p:sp>
      <p:sp>
        <p:nvSpPr>
          <p:cNvPr id="7" name="TextBox 6">
            <a:extLst>
              <a:ext uri="{FF2B5EF4-FFF2-40B4-BE49-F238E27FC236}">
                <a16:creationId xmlns:a16="http://schemas.microsoft.com/office/drawing/2014/main" id="{D26D28EE-9981-1E22-DD1C-8E486B38969D}"/>
              </a:ext>
            </a:extLst>
          </p:cNvPr>
          <p:cNvSpPr txBox="1"/>
          <p:nvPr/>
        </p:nvSpPr>
        <p:spPr>
          <a:xfrm>
            <a:off x="680899" y="2514187"/>
            <a:ext cx="7621112" cy="1815882"/>
          </a:xfrm>
          <a:prstGeom prst="rect">
            <a:avLst/>
          </a:prstGeom>
          <a:noFill/>
        </p:spPr>
        <p:txBody>
          <a:bodyPr wrap="square" rtlCol="0">
            <a:spAutoFit/>
          </a:bodyPr>
          <a:lstStyle/>
          <a:p>
            <a:r>
              <a:rPr lang="en-ID" b="1"/>
              <a:t>Parameter optimal</a:t>
            </a:r>
            <a:r>
              <a:rPr lang="en-ID"/>
              <a:t> yang </a:t>
            </a:r>
            <a:r>
              <a:rPr lang="en-ID" err="1"/>
              <a:t>digunakan</a:t>
            </a:r>
            <a:r>
              <a:rPr lang="en-ID"/>
              <a:t> </a:t>
            </a:r>
            <a:r>
              <a:rPr lang="en-ID" err="1"/>
              <a:t>dalam</a:t>
            </a:r>
            <a:r>
              <a:rPr lang="en-ID"/>
              <a:t> model </a:t>
            </a:r>
            <a:r>
              <a:rPr lang="en-ID" err="1"/>
              <a:t>akhir</a:t>
            </a:r>
            <a:r>
              <a:rPr lang="en-ID"/>
              <a:t> </a:t>
            </a:r>
            <a:r>
              <a:rPr lang="en-ID" err="1"/>
              <a:t>adalah</a:t>
            </a:r>
            <a:r>
              <a:rPr lang="en-ID"/>
              <a:t>:</a:t>
            </a:r>
          </a:p>
          <a:p>
            <a:endParaRPr lang="en-ID"/>
          </a:p>
          <a:p>
            <a:r>
              <a:rPr lang="en-ID"/>
              <a:t>depth = 8</a:t>
            </a:r>
          </a:p>
          <a:p>
            <a:r>
              <a:rPr lang="en-ID" err="1"/>
              <a:t>learning_rate</a:t>
            </a:r>
            <a:r>
              <a:rPr lang="en-ID"/>
              <a:t> = 0.1</a:t>
            </a:r>
          </a:p>
          <a:p>
            <a:r>
              <a:rPr lang="en-ID"/>
              <a:t>iterations = 10</a:t>
            </a:r>
          </a:p>
          <a:p>
            <a:r>
              <a:rPr lang="en-ID"/>
              <a:t>l2_leaf_reg = 0.1</a:t>
            </a:r>
          </a:p>
          <a:p>
            <a:r>
              <a:rPr lang="en-ID" err="1"/>
              <a:t>rsm</a:t>
            </a:r>
            <a:r>
              <a:rPr lang="en-ID"/>
              <a:t> = 0.95</a:t>
            </a:r>
          </a:p>
          <a:p>
            <a:r>
              <a:rPr lang="en-ID" err="1"/>
              <a:t>border_count</a:t>
            </a:r>
            <a:r>
              <a:rPr lang="en-ID"/>
              <a:t> = 64</a:t>
            </a:r>
          </a:p>
        </p:txBody>
      </p:sp>
    </p:spTree>
    <p:extLst>
      <p:ext uri="{BB962C8B-B14F-4D97-AF65-F5344CB8AC3E}">
        <p14:creationId xmlns:p14="http://schemas.microsoft.com/office/powerpoint/2010/main" val="2803052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600354" y="762850"/>
            <a:ext cx="7782201" cy="1384995"/>
          </a:xfrm>
          <a:prstGeom prst="rect">
            <a:avLst/>
          </a:prstGeom>
          <a:solidFill>
            <a:schemeClr val="accent2">
              <a:lumMod val="85000"/>
            </a:schemeClr>
          </a:solidFill>
        </p:spPr>
        <p:txBody>
          <a:bodyPr wrap="square" lIns="91440" tIns="45720" rIns="91440" bIns="45720" anchor="t">
            <a:spAutoFit/>
          </a:bodyPr>
          <a:lstStyle/>
          <a:p>
            <a:pPr algn="just"/>
            <a:r>
              <a:rPr lang="en-US">
                <a:latin typeface="Cascadia Code"/>
                <a:cs typeface="Courier New"/>
              </a:rPr>
              <a:t>Tuning parameter '</a:t>
            </a:r>
            <a:r>
              <a:rPr lang="en-US" err="1">
                <a:latin typeface="Cascadia Code"/>
                <a:cs typeface="Courier New"/>
              </a:rPr>
              <a:t>learning_rate</a:t>
            </a:r>
            <a:r>
              <a:rPr lang="en-US">
                <a:latin typeface="Cascadia Code"/>
                <a:cs typeface="Courier New"/>
              </a:rPr>
              <a:t>' was held constant at a value of 0.1</a:t>
            </a:r>
          </a:p>
          <a:p>
            <a:pPr algn="just"/>
            <a:r>
              <a:rPr lang="en-US">
                <a:latin typeface="Cascadia Code"/>
                <a:cs typeface="Courier New"/>
              </a:rPr>
              <a:t>Tuning parameter '</a:t>
            </a:r>
            <a:r>
              <a:rPr lang="en-US" err="1">
                <a:latin typeface="Cascadia Code"/>
                <a:cs typeface="Courier New"/>
              </a:rPr>
              <a:t>rsm</a:t>
            </a:r>
            <a:r>
              <a:rPr lang="en-US">
                <a:latin typeface="Cascadia Code"/>
                <a:cs typeface="Courier New"/>
              </a:rPr>
              <a:t>' was held constant at a value of 0.95</a:t>
            </a:r>
          </a:p>
          <a:p>
            <a:pPr algn="just"/>
            <a:r>
              <a:rPr lang="en-US">
                <a:latin typeface="Cascadia Code"/>
                <a:cs typeface="Courier New"/>
              </a:rPr>
              <a:t>Tuning parameter '</a:t>
            </a:r>
            <a:r>
              <a:rPr lang="en-US" err="1">
                <a:latin typeface="Cascadia Code"/>
                <a:cs typeface="Courier New"/>
              </a:rPr>
              <a:t>border_count</a:t>
            </a:r>
            <a:r>
              <a:rPr lang="en-US">
                <a:latin typeface="Cascadia Code"/>
                <a:cs typeface="Courier New"/>
              </a:rPr>
              <a:t>' was held constant at a value of 64</a:t>
            </a:r>
          </a:p>
          <a:p>
            <a:pPr algn="just"/>
            <a:r>
              <a:rPr lang="en-US">
                <a:latin typeface="Cascadia Code"/>
                <a:cs typeface="Courier New"/>
              </a:rPr>
              <a:t>Accuracy was used to select the optimal model using the largest value.</a:t>
            </a:r>
          </a:p>
          <a:p>
            <a:pPr algn="just"/>
            <a:r>
              <a:rPr lang="en-US">
                <a:latin typeface="Cascadia Code"/>
                <a:cs typeface="Courier New"/>
              </a:rPr>
              <a:t>The final values used for the model were depth = 8, </a:t>
            </a:r>
            <a:r>
              <a:rPr lang="en-US" err="1">
                <a:latin typeface="Cascadia Code"/>
                <a:cs typeface="Courier New"/>
              </a:rPr>
              <a:t>learning_rate</a:t>
            </a:r>
            <a:r>
              <a:rPr lang="en-US">
                <a:latin typeface="Cascadia Code"/>
                <a:cs typeface="Courier New"/>
              </a:rPr>
              <a:t> = 0.1, iterations = 10, l2_leaf_reg = 0.1, </a:t>
            </a:r>
            <a:r>
              <a:rPr lang="en-US" err="1">
                <a:latin typeface="Cascadia Code"/>
                <a:cs typeface="Courier New"/>
              </a:rPr>
              <a:t>rsm</a:t>
            </a:r>
            <a:r>
              <a:rPr lang="en-US">
                <a:latin typeface="Cascadia Code"/>
                <a:cs typeface="Courier New"/>
              </a:rPr>
              <a:t> = 0.95 and </a:t>
            </a:r>
            <a:r>
              <a:rPr lang="en-US" err="1">
                <a:latin typeface="Cascadia Code"/>
                <a:cs typeface="Courier New"/>
              </a:rPr>
              <a:t>border_count</a:t>
            </a:r>
            <a:r>
              <a:rPr lang="en-US">
                <a:latin typeface="Cascadia Code"/>
                <a:cs typeface="Courier New"/>
              </a:rPr>
              <a:t> = 64.</a:t>
            </a:r>
          </a:p>
        </p:txBody>
      </p:sp>
      <p:sp>
        <p:nvSpPr>
          <p:cNvPr id="7" name="TextBox 6">
            <a:extLst>
              <a:ext uri="{FF2B5EF4-FFF2-40B4-BE49-F238E27FC236}">
                <a16:creationId xmlns:a16="http://schemas.microsoft.com/office/drawing/2014/main" id="{D26D28EE-9981-1E22-DD1C-8E486B38969D}"/>
              </a:ext>
            </a:extLst>
          </p:cNvPr>
          <p:cNvSpPr txBox="1"/>
          <p:nvPr/>
        </p:nvSpPr>
        <p:spPr>
          <a:xfrm>
            <a:off x="680899" y="2514187"/>
            <a:ext cx="7621112" cy="1815882"/>
          </a:xfrm>
          <a:prstGeom prst="rect">
            <a:avLst/>
          </a:prstGeom>
          <a:noFill/>
        </p:spPr>
        <p:txBody>
          <a:bodyPr wrap="square" rtlCol="0">
            <a:spAutoFit/>
          </a:bodyPr>
          <a:lstStyle/>
          <a:p>
            <a:r>
              <a:rPr lang="en-ID" b="1"/>
              <a:t>Parameter optimal</a:t>
            </a:r>
            <a:r>
              <a:rPr lang="en-ID"/>
              <a:t> yang </a:t>
            </a:r>
            <a:r>
              <a:rPr lang="en-ID" err="1"/>
              <a:t>digunakan</a:t>
            </a:r>
            <a:r>
              <a:rPr lang="en-ID"/>
              <a:t> </a:t>
            </a:r>
            <a:r>
              <a:rPr lang="en-ID" err="1"/>
              <a:t>dalam</a:t>
            </a:r>
            <a:r>
              <a:rPr lang="en-ID"/>
              <a:t> model </a:t>
            </a:r>
            <a:r>
              <a:rPr lang="en-ID" err="1"/>
              <a:t>akhir</a:t>
            </a:r>
            <a:r>
              <a:rPr lang="en-ID"/>
              <a:t> </a:t>
            </a:r>
            <a:r>
              <a:rPr lang="en-ID" err="1"/>
              <a:t>adalah</a:t>
            </a:r>
            <a:r>
              <a:rPr lang="en-ID"/>
              <a:t>:</a:t>
            </a:r>
          </a:p>
          <a:p>
            <a:endParaRPr lang="en-ID"/>
          </a:p>
          <a:p>
            <a:r>
              <a:rPr lang="en-ID"/>
              <a:t>depth = 8</a:t>
            </a:r>
          </a:p>
          <a:p>
            <a:r>
              <a:rPr lang="en-ID" err="1"/>
              <a:t>learning_rate</a:t>
            </a:r>
            <a:r>
              <a:rPr lang="en-ID"/>
              <a:t> = 0.1</a:t>
            </a:r>
          </a:p>
          <a:p>
            <a:r>
              <a:rPr lang="en-ID"/>
              <a:t>iterations = 10</a:t>
            </a:r>
          </a:p>
          <a:p>
            <a:r>
              <a:rPr lang="en-ID"/>
              <a:t>l2_leaf_reg = 0.1</a:t>
            </a:r>
          </a:p>
          <a:p>
            <a:r>
              <a:rPr lang="en-ID" err="1"/>
              <a:t>rsm</a:t>
            </a:r>
            <a:r>
              <a:rPr lang="en-ID"/>
              <a:t> = 0.95</a:t>
            </a:r>
          </a:p>
          <a:p>
            <a:r>
              <a:rPr lang="en-ID" err="1"/>
              <a:t>border_count</a:t>
            </a:r>
            <a:r>
              <a:rPr lang="en-ID"/>
              <a:t> = 64</a:t>
            </a:r>
          </a:p>
        </p:txBody>
      </p:sp>
    </p:spTree>
    <p:extLst>
      <p:ext uri="{BB962C8B-B14F-4D97-AF65-F5344CB8AC3E}">
        <p14:creationId xmlns:p14="http://schemas.microsoft.com/office/powerpoint/2010/main" val="435647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4" name="TextBox 3">
            <a:extLst>
              <a:ext uri="{FF2B5EF4-FFF2-40B4-BE49-F238E27FC236}">
                <a16:creationId xmlns:a16="http://schemas.microsoft.com/office/drawing/2014/main" id="{7E9D22A5-5084-3D49-F0EB-6AD18B27AE90}"/>
              </a:ext>
            </a:extLst>
          </p:cNvPr>
          <p:cNvSpPr txBox="1"/>
          <p:nvPr/>
        </p:nvSpPr>
        <p:spPr>
          <a:xfrm>
            <a:off x="680899" y="264762"/>
            <a:ext cx="7782201" cy="2492990"/>
          </a:xfrm>
          <a:prstGeom prst="rect">
            <a:avLst/>
          </a:prstGeom>
          <a:solidFill>
            <a:schemeClr val="accent2">
              <a:lumMod val="85000"/>
            </a:schemeClr>
          </a:solidFill>
        </p:spPr>
        <p:txBody>
          <a:bodyPr wrap="square" lIns="91440" tIns="45720" rIns="91440" bIns="45720" anchor="t">
            <a:spAutoFit/>
          </a:bodyPr>
          <a:lstStyle/>
          <a:p>
            <a:pPr algn="just"/>
            <a:r>
              <a:rPr lang="en-US" sz="1200">
                <a:latin typeface="Cascadia Code"/>
                <a:cs typeface="Courier New"/>
              </a:rPr>
              <a:t>&gt; # variable importance</a:t>
            </a:r>
          </a:p>
          <a:p>
            <a:pPr algn="just"/>
            <a:r>
              <a:rPr lang="en-US" sz="1200">
                <a:latin typeface="Cascadia Code"/>
                <a:cs typeface="Courier New"/>
              </a:rPr>
              <a:t>&gt; importance &lt;- </a:t>
            </a:r>
            <a:r>
              <a:rPr lang="en-US" sz="1200" err="1">
                <a:latin typeface="Cascadia Code"/>
                <a:cs typeface="Courier New"/>
              </a:rPr>
              <a:t>varImp</a:t>
            </a:r>
            <a:r>
              <a:rPr lang="en-US" sz="1200">
                <a:latin typeface="Cascadia Code"/>
                <a:cs typeface="Courier New"/>
              </a:rPr>
              <a:t>(model, scale = FALSE)</a:t>
            </a:r>
          </a:p>
          <a:p>
            <a:pPr algn="just"/>
            <a:r>
              <a:rPr lang="en-US" sz="1200">
                <a:latin typeface="Cascadia Code"/>
                <a:cs typeface="Courier New"/>
              </a:rPr>
              <a:t>&gt; print(importance)</a:t>
            </a:r>
          </a:p>
          <a:p>
            <a:pPr algn="just"/>
            <a:r>
              <a:rPr lang="en-US" sz="1200">
                <a:latin typeface="Cascadia Code"/>
                <a:cs typeface="Courier New"/>
              </a:rPr>
              <a:t>custom variable importance</a:t>
            </a:r>
          </a:p>
          <a:p>
            <a:pPr algn="just"/>
            <a:endParaRPr lang="en-US" sz="1200">
              <a:latin typeface="Cascadia Code"/>
              <a:cs typeface="Courier New"/>
            </a:endParaRPr>
          </a:p>
          <a:p>
            <a:pPr algn="just"/>
            <a:r>
              <a:rPr lang="en-US" sz="1200">
                <a:latin typeface="Cascadia Code"/>
                <a:cs typeface="Courier New"/>
              </a:rPr>
              <a:t>         Overall</a:t>
            </a:r>
          </a:p>
          <a:p>
            <a:pPr algn="just"/>
            <a:r>
              <a:rPr lang="en-US" sz="1200">
                <a:latin typeface="Cascadia Code"/>
                <a:cs typeface="Courier New"/>
              </a:rPr>
              <a:t>Sex       67.757</a:t>
            </a:r>
          </a:p>
          <a:p>
            <a:pPr algn="just"/>
            <a:r>
              <a:rPr lang="en-US" sz="1200" err="1">
                <a:latin typeface="Cascadia Code"/>
                <a:cs typeface="Courier New"/>
              </a:rPr>
              <a:t>Pclass</a:t>
            </a:r>
            <a:r>
              <a:rPr lang="en-US" sz="1200">
                <a:latin typeface="Cascadia Code"/>
                <a:cs typeface="Courier New"/>
              </a:rPr>
              <a:t>    17.281</a:t>
            </a:r>
          </a:p>
          <a:p>
            <a:pPr algn="just"/>
            <a:r>
              <a:rPr lang="en-US" sz="1200">
                <a:latin typeface="Cascadia Code"/>
                <a:cs typeface="Courier New"/>
              </a:rPr>
              <a:t>Parch      6.264</a:t>
            </a:r>
          </a:p>
          <a:p>
            <a:pPr algn="just"/>
            <a:r>
              <a:rPr lang="en-US" sz="1200">
                <a:latin typeface="Cascadia Code"/>
                <a:cs typeface="Courier New"/>
              </a:rPr>
              <a:t>Embarked   5.800</a:t>
            </a:r>
          </a:p>
          <a:p>
            <a:pPr algn="just"/>
            <a:r>
              <a:rPr lang="en-US" sz="1200" err="1">
                <a:latin typeface="Cascadia Code"/>
                <a:cs typeface="Courier New"/>
              </a:rPr>
              <a:t>SibSp</a:t>
            </a:r>
            <a:r>
              <a:rPr lang="en-US" sz="1200">
                <a:latin typeface="Cascadia Code"/>
                <a:cs typeface="Courier New"/>
              </a:rPr>
              <a:t>      2.898</a:t>
            </a:r>
          </a:p>
          <a:p>
            <a:pPr algn="just"/>
            <a:r>
              <a:rPr lang="en-US" sz="1200">
                <a:latin typeface="Cascadia Code"/>
                <a:cs typeface="Courier New"/>
              </a:rPr>
              <a:t>Age        0.000</a:t>
            </a:r>
          </a:p>
          <a:p>
            <a:pPr algn="just"/>
            <a:r>
              <a:rPr lang="en-US" sz="1200">
                <a:latin typeface="Cascadia Code"/>
                <a:cs typeface="Courier New"/>
              </a:rPr>
              <a:t>Fare       0.000</a:t>
            </a:r>
          </a:p>
        </p:txBody>
      </p:sp>
      <p:sp>
        <p:nvSpPr>
          <p:cNvPr id="2" name="TextBox 1">
            <a:extLst>
              <a:ext uri="{FF2B5EF4-FFF2-40B4-BE49-F238E27FC236}">
                <a16:creationId xmlns:a16="http://schemas.microsoft.com/office/drawing/2014/main" id="{8A6A7ACB-D7CA-E4B4-DE75-261D84E0E3D1}"/>
              </a:ext>
            </a:extLst>
          </p:cNvPr>
          <p:cNvSpPr txBox="1"/>
          <p:nvPr/>
        </p:nvSpPr>
        <p:spPr>
          <a:xfrm>
            <a:off x="680899" y="2967840"/>
            <a:ext cx="7621112" cy="1938992"/>
          </a:xfrm>
          <a:prstGeom prst="rect">
            <a:avLst/>
          </a:prstGeom>
          <a:noFill/>
        </p:spPr>
        <p:txBody>
          <a:bodyPr wrap="square" rtlCol="0">
            <a:spAutoFit/>
          </a:bodyPr>
          <a:lstStyle/>
          <a:p>
            <a:r>
              <a:rPr lang="en-ID" sz="1200" err="1"/>
              <a:t>Pentingnya</a:t>
            </a:r>
            <a:r>
              <a:rPr lang="en-ID" sz="1200"/>
              <a:t> </a:t>
            </a:r>
            <a:r>
              <a:rPr lang="en-ID" sz="1200" err="1"/>
              <a:t>variabel</a:t>
            </a:r>
            <a:r>
              <a:rPr lang="en-ID" sz="1200"/>
              <a:t> </a:t>
            </a:r>
            <a:r>
              <a:rPr lang="en-ID" sz="1200" err="1"/>
              <a:t>ditunjukkan</a:t>
            </a:r>
            <a:r>
              <a:rPr lang="en-ID" sz="1200"/>
              <a:t> oleh </a:t>
            </a:r>
            <a:r>
              <a:rPr lang="en-ID" sz="1200" err="1"/>
              <a:t>nilai</a:t>
            </a:r>
            <a:r>
              <a:rPr lang="en-ID" sz="1200" b="1"/>
              <a:t> Overall</a:t>
            </a:r>
            <a:r>
              <a:rPr lang="en-ID" sz="1200"/>
              <a:t>. </a:t>
            </a:r>
            <a:r>
              <a:rPr lang="en-ID" sz="1200" err="1"/>
              <a:t>Semakin</a:t>
            </a:r>
            <a:r>
              <a:rPr lang="en-ID" sz="1200"/>
              <a:t> </a:t>
            </a:r>
            <a:r>
              <a:rPr lang="en-ID" sz="1200" err="1"/>
              <a:t>tinggi</a:t>
            </a:r>
            <a:r>
              <a:rPr lang="en-ID" sz="1200"/>
              <a:t> </a:t>
            </a:r>
            <a:r>
              <a:rPr lang="en-ID" sz="1200" err="1"/>
              <a:t>nilainya</a:t>
            </a:r>
            <a:r>
              <a:rPr lang="en-ID" sz="1200"/>
              <a:t>, </a:t>
            </a:r>
            <a:r>
              <a:rPr lang="en-ID" sz="1200" err="1"/>
              <a:t>semakin</a:t>
            </a:r>
            <a:r>
              <a:rPr lang="en-ID" sz="1200"/>
              <a:t> </a:t>
            </a:r>
            <a:r>
              <a:rPr lang="en-ID" sz="1200" err="1"/>
              <a:t>penting</a:t>
            </a:r>
            <a:r>
              <a:rPr lang="en-ID" sz="1200"/>
              <a:t> </a:t>
            </a:r>
            <a:r>
              <a:rPr lang="en-ID" sz="1200" err="1"/>
              <a:t>variabel</a:t>
            </a:r>
            <a:r>
              <a:rPr lang="en-ID" sz="1200"/>
              <a:t> </a:t>
            </a:r>
            <a:r>
              <a:rPr lang="en-ID" sz="1200" err="1"/>
              <a:t>tersebut</a:t>
            </a:r>
            <a:r>
              <a:rPr lang="en-ID" sz="1200"/>
              <a:t> </a:t>
            </a:r>
            <a:r>
              <a:rPr lang="en-ID" sz="1200" err="1"/>
              <a:t>dalam</a:t>
            </a:r>
            <a:r>
              <a:rPr lang="en-ID" sz="1200"/>
              <a:t> model:</a:t>
            </a:r>
          </a:p>
          <a:p>
            <a:endParaRPr lang="en-ID" sz="1200"/>
          </a:p>
          <a:p>
            <a:pPr marL="171450" indent="-171450">
              <a:buFont typeface="Arial" panose="020B0604020202020204" pitchFamily="34" charset="0"/>
              <a:buChar char="•"/>
            </a:pPr>
            <a:r>
              <a:rPr lang="en-ID" sz="1200" b="1"/>
              <a:t>Sex </a:t>
            </a:r>
            <a:r>
              <a:rPr lang="en-ID" sz="1200" err="1"/>
              <a:t>memiliki</a:t>
            </a:r>
            <a:r>
              <a:rPr lang="en-ID" sz="1200"/>
              <a:t> </a:t>
            </a:r>
            <a:r>
              <a:rPr lang="en-ID" sz="1200" err="1"/>
              <a:t>nilai</a:t>
            </a:r>
            <a:r>
              <a:rPr lang="en-ID" sz="1200"/>
              <a:t> </a:t>
            </a:r>
            <a:r>
              <a:rPr lang="en-ID" sz="1200" err="1"/>
              <a:t>tertinggi</a:t>
            </a:r>
            <a:r>
              <a:rPr lang="en-ID" sz="1200"/>
              <a:t> (67.757), </a:t>
            </a:r>
            <a:r>
              <a:rPr lang="en-ID" sz="1200" err="1"/>
              <a:t>menunjukkan</a:t>
            </a:r>
            <a:r>
              <a:rPr lang="en-ID" sz="1200"/>
              <a:t> </a:t>
            </a:r>
            <a:r>
              <a:rPr lang="en-ID" sz="1200" err="1"/>
              <a:t>bahwa</a:t>
            </a:r>
            <a:r>
              <a:rPr lang="en-ID" sz="1200"/>
              <a:t> </a:t>
            </a:r>
            <a:r>
              <a:rPr lang="en-ID" sz="1200" err="1"/>
              <a:t>jenis</a:t>
            </a:r>
            <a:r>
              <a:rPr lang="en-ID" sz="1200"/>
              <a:t> </a:t>
            </a:r>
            <a:r>
              <a:rPr lang="en-ID" sz="1200" err="1"/>
              <a:t>kelamin</a:t>
            </a:r>
            <a:r>
              <a:rPr lang="en-ID" sz="1200"/>
              <a:t> </a:t>
            </a:r>
            <a:r>
              <a:rPr lang="en-ID" sz="1200" err="1"/>
              <a:t>penumpang</a:t>
            </a:r>
            <a:r>
              <a:rPr lang="en-ID" sz="1200"/>
              <a:t> </a:t>
            </a:r>
            <a:r>
              <a:rPr lang="en-ID" sz="1200" err="1"/>
              <a:t>adalah</a:t>
            </a:r>
            <a:r>
              <a:rPr lang="en-ID" sz="1200"/>
              <a:t> </a:t>
            </a:r>
            <a:r>
              <a:rPr lang="en-ID" sz="1200" err="1"/>
              <a:t>fitur</a:t>
            </a:r>
            <a:r>
              <a:rPr lang="en-ID" sz="1200"/>
              <a:t> yang paling </a:t>
            </a:r>
            <a:r>
              <a:rPr lang="en-ID" sz="1200" err="1"/>
              <a:t>penting</a:t>
            </a:r>
            <a:r>
              <a:rPr lang="en-ID" sz="1200"/>
              <a:t> </a:t>
            </a:r>
            <a:r>
              <a:rPr lang="en-ID" sz="1200" err="1"/>
              <a:t>dalam</a:t>
            </a:r>
            <a:r>
              <a:rPr lang="en-ID" sz="1200"/>
              <a:t> </a:t>
            </a:r>
            <a:r>
              <a:rPr lang="en-ID" sz="1200" err="1"/>
              <a:t>memprediksi</a:t>
            </a:r>
            <a:r>
              <a:rPr lang="en-ID" sz="1200"/>
              <a:t> </a:t>
            </a:r>
            <a:r>
              <a:rPr lang="en-ID" sz="1200" err="1"/>
              <a:t>keselamatan</a:t>
            </a:r>
            <a:r>
              <a:rPr lang="en-ID" sz="1200"/>
              <a:t>.</a:t>
            </a:r>
          </a:p>
          <a:p>
            <a:pPr marL="171450" indent="-171450">
              <a:buFont typeface="Arial" panose="020B0604020202020204" pitchFamily="34" charset="0"/>
              <a:buChar char="•"/>
            </a:pPr>
            <a:r>
              <a:rPr lang="en-ID" sz="1200" b="1" err="1"/>
              <a:t>Pclass</a:t>
            </a:r>
            <a:r>
              <a:rPr lang="en-ID" sz="1200"/>
              <a:t> juga </a:t>
            </a:r>
            <a:r>
              <a:rPr lang="en-ID" sz="1200" err="1"/>
              <a:t>penting</a:t>
            </a:r>
            <a:r>
              <a:rPr lang="en-ID" sz="1200"/>
              <a:t> </a:t>
            </a:r>
            <a:r>
              <a:rPr lang="en-ID" sz="1200" err="1"/>
              <a:t>dengan</a:t>
            </a:r>
            <a:r>
              <a:rPr lang="en-ID" sz="1200"/>
              <a:t> </a:t>
            </a:r>
            <a:r>
              <a:rPr lang="en-ID" sz="1200" err="1"/>
              <a:t>nilai</a:t>
            </a:r>
            <a:r>
              <a:rPr lang="en-ID" sz="1200"/>
              <a:t> 17.281.</a:t>
            </a:r>
          </a:p>
          <a:p>
            <a:pPr marL="171450" indent="-171450">
              <a:buFont typeface="Arial" panose="020B0604020202020204" pitchFamily="34" charset="0"/>
              <a:buChar char="•"/>
            </a:pPr>
            <a:r>
              <a:rPr lang="en-ID" sz="1200" b="1"/>
              <a:t>Parch, Embarked, dan </a:t>
            </a:r>
            <a:r>
              <a:rPr lang="en-ID" sz="1200" b="1" err="1"/>
              <a:t>SibSp</a:t>
            </a:r>
            <a:r>
              <a:rPr lang="en-ID" sz="1200" b="1"/>
              <a:t> </a:t>
            </a:r>
            <a:r>
              <a:rPr lang="en-ID" sz="1200" err="1"/>
              <a:t>memiliki</a:t>
            </a:r>
            <a:r>
              <a:rPr lang="en-ID" sz="1200"/>
              <a:t> </a:t>
            </a:r>
            <a:r>
              <a:rPr lang="en-ID" sz="1200" err="1"/>
              <a:t>nilai</a:t>
            </a:r>
            <a:r>
              <a:rPr lang="en-ID" sz="1200"/>
              <a:t> yang </a:t>
            </a:r>
            <a:r>
              <a:rPr lang="en-ID" sz="1200" err="1"/>
              <a:t>lebih</a:t>
            </a:r>
            <a:r>
              <a:rPr lang="en-ID" sz="1200"/>
              <a:t> </a:t>
            </a:r>
            <a:r>
              <a:rPr lang="en-ID" sz="1200" err="1"/>
              <a:t>rendah</a:t>
            </a:r>
            <a:r>
              <a:rPr lang="en-ID" sz="1200"/>
              <a:t> </a:t>
            </a:r>
            <a:r>
              <a:rPr lang="en-ID" sz="1200" err="1"/>
              <a:t>tetapi</a:t>
            </a:r>
            <a:r>
              <a:rPr lang="en-ID" sz="1200"/>
              <a:t> </a:t>
            </a:r>
            <a:r>
              <a:rPr lang="en-ID" sz="1200" err="1"/>
              <a:t>masih</a:t>
            </a:r>
            <a:r>
              <a:rPr lang="en-ID" sz="1200"/>
              <a:t> </a:t>
            </a:r>
            <a:r>
              <a:rPr lang="en-ID" sz="1200" err="1"/>
              <a:t>memiliki</a:t>
            </a:r>
            <a:r>
              <a:rPr lang="en-ID" sz="1200"/>
              <a:t> </a:t>
            </a:r>
            <a:r>
              <a:rPr lang="en-ID" sz="1200" err="1"/>
              <a:t>beberapa</a:t>
            </a:r>
            <a:r>
              <a:rPr lang="en-ID" sz="1200"/>
              <a:t> </a:t>
            </a:r>
            <a:r>
              <a:rPr lang="en-ID" sz="1200" err="1"/>
              <a:t>tingkat</a:t>
            </a:r>
            <a:r>
              <a:rPr lang="en-ID" sz="1200"/>
              <a:t> </a:t>
            </a:r>
            <a:r>
              <a:rPr lang="en-ID" sz="1200" err="1"/>
              <a:t>kepentingan</a:t>
            </a:r>
            <a:r>
              <a:rPr lang="en-ID" sz="1200"/>
              <a:t>.</a:t>
            </a:r>
          </a:p>
          <a:p>
            <a:pPr marL="171450" indent="-171450">
              <a:buFont typeface="Arial" panose="020B0604020202020204" pitchFamily="34" charset="0"/>
              <a:buChar char="•"/>
            </a:pPr>
            <a:r>
              <a:rPr lang="en-ID" sz="1200" b="1"/>
              <a:t>Age dan Fare </a:t>
            </a:r>
            <a:r>
              <a:rPr lang="en-ID" sz="1200" err="1"/>
              <a:t>memiliki</a:t>
            </a:r>
            <a:r>
              <a:rPr lang="en-ID" sz="1200"/>
              <a:t> </a:t>
            </a:r>
            <a:r>
              <a:rPr lang="en-ID" sz="1200" err="1"/>
              <a:t>nilai</a:t>
            </a:r>
            <a:r>
              <a:rPr lang="en-ID" sz="1200"/>
              <a:t> 0.000, </a:t>
            </a:r>
            <a:r>
              <a:rPr lang="en-ID" sz="1200" err="1"/>
              <a:t>menunjukkan</a:t>
            </a:r>
            <a:r>
              <a:rPr lang="en-ID" sz="1200"/>
              <a:t> </a:t>
            </a:r>
            <a:r>
              <a:rPr lang="en-ID" sz="1200" err="1"/>
              <a:t>bahwa</a:t>
            </a:r>
            <a:r>
              <a:rPr lang="en-ID" sz="1200"/>
              <a:t> model </a:t>
            </a:r>
            <a:r>
              <a:rPr lang="en-ID" sz="1200" err="1"/>
              <a:t>tidak</a:t>
            </a:r>
            <a:r>
              <a:rPr lang="en-ID" sz="1200"/>
              <a:t> </a:t>
            </a:r>
            <a:r>
              <a:rPr lang="en-ID" sz="1200" err="1"/>
              <a:t>menemukan</a:t>
            </a:r>
            <a:r>
              <a:rPr lang="en-ID" sz="1200"/>
              <a:t> </a:t>
            </a:r>
            <a:r>
              <a:rPr lang="en-ID" sz="1200" err="1"/>
              <a:t>fitur</a:t>
            </a:r>
            <a:r>
              <a:rPr lang="en-ID" sz="1200"/>
              <a:t> </a:t>
            </a:r>
            <a:r>
              <a:rPr lang="en-ID" sz="1200" err="1"/>
              <a:t>ini</a:t>
            </a:r>
            <a:r>
              <a:rPr lang="en-ID" sz="1200"/>
              <a:t> </a:t>
            </a:r>
            <a:r>
              <a:rPr lang="en-ID" sz="1200" err="1"/>
              <a:t>penting</a:t>
            </a:r>
            <a:r>
              <a:rPr lang="en-ID" sz="1200"/>
              <a:t> </a:t>
            </a:r>
            <a:r>
              <a:rPr lang="en-ID" sz="1200" err="1"/>
              <a:t>untuk</a:t>
            </a:r>
            <a:r>
              <a:rPr lang="en-ID" sz="1200"/>
              <a:t> </a:t>
            </a:r>
            <a:r>
              <a:rPr lang="en-ID" sz="1200" err="1"/>
              <a:t>prediksi</a:t>
            </a:r>
            <a:r>
              <a:rPr lang="en-ID" sz="1200"/>
              <a:t>.</a:t>
            </a:r>
          </a:p>
        </p:txBody>
      </p:sp>
    </p:spTree>
    <p:extLst>
      <p:ext uri="{BB962C8B-B14F-4D97-AF65-F5344CB8AC3E}">
        <p14:creationId xmlns:p14="http://schemas.microsoft.com/office/powerpoint/2010/main" val="41743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endParaRPr lang="en-ID"/>
          </a:p>
        </p:txBody>
      </p:sp>
      <p:sp>
        <p:nvSpPr>
          <p:cNvPr id="2" name="TextBox 1">
            <a:extLst>
              <a:ext uri="{FF2B5EF4-FFF2-40B4-BE49-F238E27FC236}">
                <a16:creationId xmlns:a16="http://schemas.microsoft.com/office/drawing/2014/main" id="{8A6A7ACB-D7CA-E4B4-DE75-261D84E0E3D1}"/>
              </a:ext>
            </a:extLst>
          </p:cNvPr>
          <p:cNvSpPr txBox="1"/>
          <p:nvPr/>
        </p:nvSpPr>
        <p:spPr>
          <a:xfrm>
            <a:off x="680899" y="2967840"/>
            <a:ext cx="7621112" cy="1384995"/>
          </a:xfrm>
          <a:prstGeom prst="rect">
            <a:avLst/>
          </a:prstGeom>
          <a:noFill/>
        </p:spPr>
        <p:txBody>
          <a:bodyPr wrap="square" rtlCol="0">
            <a:spAutoFit/>
          </a:bodyPr>
          <a:lstStyle/>
          <a:p>
            <a:r>
              <a:rPr lang="en-ID" err="1"/>
              <a:t>Visualisasi</a:t>
            </a:r>
            <a:r>
              <a:rPr lang="en-ID"/>
              <a:t> </a:t>
            </a:r>
            <a:r>
              <a:rPr lang="en-ID" err="1"/>
              <a:t>ini</a:t>
            </a:r>
            <a:r>
              <a:rPr lang="en-ID"/>
              <a:t> </a:t>
            </a:r>
            <a:r>
              <a:rPr lang="en-ID" err="1"/>
              <a:t>membantu</a:t>
            </a:r>
            <a:r>
              <a:rPr lang="en-ID"/>
              <a:t> </a:t>
            </a:r>
            <a:r>
              <a:rPr lang="en-ID" err="1"/>
              <a:t>untuk</a:t>
            </a:r>
            <a:r>
              <a:rPr lang="en-ID"/>
              <a:t> </a:t>
            </a:r>
            <a:r>
              <a:rPr lang="en-ID" err="1"/>
              <a:t>lebih</a:t>
            </a:r>
            <a:r>
              <a:rPr lang="en-ID"/>
              <a:t> </a:t>
            </a:r>
            <a:r>
              <a:rPr lang="en-ID" err="1"/>
              <a:t>memahami</a:t>
            </a:r>
            <a:r>
              <a:rPr lang="en-ID"/>
              <a:t> </a:t>
            </a:r>
            <a:r>
              <a:rPr lang="en-ID" err="1"/>
              <a:t>fitur</a:t>
            </a:r>
            <a:r>
              <a:rPr lang="en-ID"/>
              <a:t> mana yang paling </a:t>
            </a:r>
            <a:r>
              <a:rPr lang="en-ID" err="1"/>
              <a:t>mempengaruhi</a:t>
            </a:r>
            <a:r>
              <a:rPr lang="en-ID"/>
              <a:t> </a:t>
            </a:r>
            <a:r>
              <a:rPr lang="en-ID" err="1"/>
              <a:t>prediksi</a:t>
            </a:r>
            <a:r>
              <a:rPr lang="en-ID"/>
              <a:t> model. </a:t>
            </a:r>
            <a:r>
              <a:rPr lang="en-ID" err="1"/>
              <a:t>Berikut</a:t>
            </a:r>
            <a:r>
              <a:rPr lang="en-ID"/>
              <a:t> </a:t>
            </a:r>
            <a:r>
              <a:rPr lang="en-ID" err="1"/>
              <a:t>adalah</a:t>
            </a:r>
            <a:r>
              <a:rPr lang="en-ID"/>
              <a:t> </a:t>
            </a:r>
            <a:r>
              <a:rPr lang="en-ID" err="1"/>
              <a:t>interpretasi</a:t>
            </a:r>
            <a:r>
              <a:rPr lang="en-ID"/>
              <a:t> plot:</a:t>
            </a:r>
          </a:p>
          <a:p>
            <a:endParaRPr lang="en-ID"/>
          </a:p>
          <a:p>
            <a:r>
              <a:rPr lang="en-ID" b="1"/>
              <a:t>Sex</a:t>
            </a:r>
            <a:r>
              <a:rPr lang="en-ID"/>
              <a:t> </a:t>
            </a:r>
            <a:r>
              <a:rPr lang="en-ID" err="1"/>
              <a:t>jelas</a:t>
            </a:r>
            <a:r>
              <a:rPr lang="en-ID"/>
              <a:t> </a:t>
            </a:r>
            <a:r>
              <a:rPr lang="en-ID" err="1"/>
              <a:t>merupakan</a:t>
            </a:r>
            <a:r>
              <a:rPr lang="en-ID"/>
              <a:t> </a:t>
            </a:r>
            <a:r>
              <a:rPr lang="en-ID" err="1"/>
              <a:t>variabel</a:t>
            </a:r>
            <a:r>
              <a:rPr lang="en-ID"/>
              <a:t> yang paling </a:t>
            </a:r>
            <a:r>
              <a:rPr lang="en-ID" err="1"/>
              <a:t>dominan</a:t>
            </a:r>
            <a:r>
              <a:rPr lang="en-ID"/>
              <a:t> </a:t>
            </a:r>
            <a:r>
              <a:rPr lang="en-ID" err="1"/>
              <a:t>dalam</a:t>
            </a:r>
            <a:r>
              <a:rPr lang="en-ID"/>
              <a:t> model.</a:t>
            </a:r>
          </a:p>
          <a:p>
            <a:r>
              <a:rPr lang="en-ID" b="1" err="1"/>
              <a:t>Pclass</a:t>
            </a:r>
            <a:r>
              <a:rPr lang="en-ID" b="1"/>
              <a:t> </a:t>
            </a:r>
            <a:r>
              <a:rPr lang="en-ID" err="1"/>
              <a:t>adalah</a:t>
            </a:r>
            <a:r>
              <a:rPr lang="en-ID"/>
              <a:t> </a:t>
            </a:r>
            <a:r>
              <a:rPr lang="en-ID" err="1"/>
              <a:t>variabel</a:t>
            </a:r>
            <a:r>
              <a:rPr lang="en-ID"/>
              <a:t> </a:t>
            </a:r>
            <a:r>
              <a:rPr lang="en-ID" err="1"/>
              <a:t>penting</a:t>
            </a:r>
            <a:r>
              <a:rPr lang="en-ID"/>
              <a:t> </a:t>
            </a:r>
            <a:r>
              <a:rPr lang="en-ID" err="1"/>
              <a:t>berikutnya</a:t>
            </a:r>
            <a:r>
              <a:rPr lang="en-ID"/>
              <a:t>, </a:t>
            </a:r>
            <a:r>
              <a:rPr lang="en-ID" err="1"/>
              <a:t>tetapi</a:t>
            </a:r>
            <a:r>
              <a:rPr lang="en-ID"/>
              <a:t> </a:t>
            </a:r>
            <a:r>
              <a:rPr lang="en-ID" err="1"/>
              <a:t>jauh</a:t>
            </a:r>
            <a:r>
              <a:rPr lang="en-ID"/>
              <a:t> di </a:t>
            </a:r>
            <a:r>
              <a:rPr lang="en-ID" err="1"/>
              <a:t>bawah</a:t>
            </a:r>
            <a:r>
              <a:rPr lang="en-ID"/>
              <a:t> Sex </a:t>
            </a:r>
            <a:r>
              <a:rPr lang="en-ID" err="1"/>
              <a:t>dalam</a:t>
            </a:r>
            <a:r>
              <a:rPr lang="en-ID"/>
              <a:t> </a:t>
            </a:r>
            <a:r>
              <a:rPr lang="en-ID" err="1"/>
              <a:t>hal</a:t>
            </a:r>
            <a:r>
              <a:rPr lang="en-ID"/>
              <a:t> </a:t>
            </a:r>
            <a:r>
              <a:rPr lang="en-ID" err="1"/>
              <a:t>kepentingan</a:t>
            </a:r>
            <a:r>
              <a:rPr lang="en-ID"/>
              <a:t>.</a:t>
            </a:r>
          </a:p>
          <a:p>
            <a:r>
              <a:rPr lang="en-ID" b="1" err="1"/>
              <a:t>Variabel</a:t>
            </a:r>
            <a:r>
              <a:rPr lang="en-ID" b="1"/>
              <a:t> </a:t>
            </a:r>
            <a:r>
              <a:rPr lang="en-ID" err="1"/>
              <a:t>lainnya</a:t>
            </a:r>
            <a:r>
              <a:rPr lang="en-ID"/>
              <a:t> </a:t>
            </a:r>
            <a:r>
              <a:rPr lang="en-ID" err="1"/>
              <a:t>memiliki</a:t>
            </a:r>
            <a:r>
              <a:rPr lang="en-ID"/>
              <a:t> </a:t>
            </a:r>
            <a:r>
              <a:rPr lang="en-ID" err="1"/>
              <a:t>kepentingan</a:t>
            </a:r>
            <a:r>
              <a:rPr lang="en-ID"/>
              <a:t> yang </a:t>
            </a:r>
            <a:r>
              <a:rPr lang="en-ID" err="1"/>
              <a:t>jauh</a:t>
            </a:r>
            <a:r>
              <a:rPr lang="en-ID"/>
              <a:t> </a:t>
            </a:r>
            <a:r>
              <a:rPr lang="en-ID" err="1"/>
              <a:t>lebih</a:t>
            </a:r>
            <a:r>
              <a:rPr lang="en-ID"/>
              <a:t> </a:t>
            </a:r>
            <a:r>
              <a:rPr lang="en-ID" err="1"/>
              <a:t>rendah</a:t>
            </a:r>
            <a:r>
              <a:rPr lang="en-ID"/>
              <a:t>.</a:t>
            </a:r>
          </a:p>
        </p:txBody>
      </p:sp>
      <p:pic>
        <p:nvPicPr>
          <p:cNvPr id="7" name="Picture 6" descr="A graph with blue dots and numbers&#10;&#10;Description automatically generated">
            <a:extLst>
              <a:ext uri="{FF2B5EF4-FFF2-40B4-BE49-F238E27FC236}">
                <a16:creationId xmlns:a16="http://schemas.microsoft.com/office/drawing/2014/main" id="{11C2DFDE-5E60-B722-9B81-D087EB34A160}"/>
              </a:ext>
            </a:extLst>
          </p:cNvPr>
          <p:cNvPicPr>
            <a:picLocks noChangeAspect="1"/>
          </p:cNvPicPr>
          <p:nvPr/>
        </p:nvPicPr>
        <p:blipFill>
          <a:blip r:embed="rId2"/>
          <a:stretch>
            <a:fillRect/>
          </a:stretch>
        </p:blipFill>
        <p:spPr>
          <a:xfrm>
            <a:off x="720000" y="474850"/>
            <a:ext cx="6907433" cy="2402571"/>
          </a:xfrm>
          <a:prstGeom prst="rect">
            <a:avLst/>
          </a:prstGeom>
        </p:spPr>
      </p:pic>
    </p:spTree>
    <p:extLst>
      <p:ext uri="{BB962C8B-B14F-4D97-AF65-F5344CB8AC3E}">
        <p14:creationId xmlns:p14="http://schemas.microsoft.com/office/powerpoint/2010/main" val="4161647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A6013-74E0-2198-6A7A-46AFC5A282BF}"/>
              </a:ext>
            </a:extLst>
          </p:cNvPr>
          <p:cNvSpPr>
            <a:spLocks noGrp="1"/>
          </p:cNvSpPr>
          <p:nvPr>
            <p:ph type="title"/>
          </p:nvPr>
        </p:nvSpPr>
        <p:spPr/>
        <p:txBody>
          <a:bodyPr/>
          <a:lstStyle/>
          <a:p>
            <a:r>
              <a:rPr lang="en-ID" sz="2000" b="1"/>
              <a:t>Kesimpulan</a:t>
            </a:r>
            <a:br>
              <a:rPr lang="en-ID" sz="2000" b="1"/>
            </a:br>
            <a:r>
              <a:rPr lang="en-ID" sz="2000"/>
              <a:t>Model </a:t>
            </a:r>
            <a:r>
              <a:rPr lang="en-ID" sz="2000" err="1"/>
              <a:t>CatBoost</a:t>
            </a:r>
            <a:r>
              <a:rPr lang="en-ID" sz="2000"/>
              <a:t> yang </a:t>
            </a:r>
            <a:r>
              <a:rPr lang="en-ID" sz="2000" err="1"/>
              <a:t>dilatih</a:t>
            </a:r>
            <a:r>
              <a:rPr lang="en-ID" sz="2000"/>
              <a:t> pada dataset Titanic </a:t>
            </a:r>
            <a:r>
              <a:rPr lang="en-ID" sz="2000" err="1"/>
              <a:t>menunjukkan</a:t>
            </a:r>
            <a:r>
              <a:rPr lang="en-ID" sz="2000"/>
              <a:t> </a:t>
            </a:r>
            <a:r>
              <a:rPr lang="en-ID" sz="2000" err="1"/>
              <a:t>bahwa</a:t>
            </a:r>
            <a:r>
              <a:rPr lang="en-ID" sz="2000"/>
              <a:t> </a:t>
            </a:r>
            <a:r>
              <a:rPr lang="en-ID" sz="2000" err="1"/>
              <a:t>jenis</a:t>
            </a:r>
            <a:r>
              <a:rPr lang="en-ID" sz="2000"/>
              <a:t> </a:t>
            </a:r>
            <a:r>
              <a:rPr lang="en-ID" sz="2000" err="1"/>
              <a:t>kelamin</a:t>
            </a:r>
            <a:r>
              <a:rPr lang="en-ID" sz="2000"/>
              <a:t> </a:t>
            </a:r>
            <a:r>
              <a:rPr lang="en-ID" sz="2000" err="1"/>
              <a:t>penumpang</a:t>
            </a:r>
            <a:r>
              <a:rPr lang="en-ID" sz="2000"/>
              <a:t> </a:t>
            </a:r>
            <a:r>
              <a:rPr lang="en-ID" sz="2000" err="1"/>
              <a:t>adalah</a:t>
            </a:r>
            <a:r>
              <a:rPr lang="en-ID" sz="2000"/>
              <a:t> </a:t>
            </a:r>
            <a:r>
              <a:rPr lang="en-ID" sz="2000" err="1"/>
              <a:t>fitur</a:t>
            </a:r>
            <a:r>
              <a:rPr lang="en-ID" sz="2000"/>
              <a:t> yang paling </a:t>
            </a:r>
            <a:r>
              <a:rPr lang="en-ID" sz="2000" err="1"/>
              <a:t>penting</a:t>
            </a:r>
            <a:r>
              <a:rPr lang="en-ID" sz="2000"/>
              <a:t> </a:t>
            </a:r>
            <a:r>
              <a:rPr lang="en-ID" sz="2000" err="1"/>
              <a:t>dalam</a:t>
            </a:r>
            <a:r>
              <a:rPr lang="en-ID" sz="2000"/>
              <a:t> </a:t>
            </a:r>
            <a:r>
              <a:rPr lang="en-ID" sz="2000" err="1"/>
              <a:t>memprediksi</a:t>
            </a:r>
            <a:r>
              <a:rPr lang="en-ID" sz="2000"/>
              <a:t> </a:t>
            </a:r>
            <a:r>
              <a:rPr lang="en-ID" sz="2000" err="1"/>
              <a:t>apakah</a:t>
            </a:r>
            <a:r>
              <a:rPr lang="en-ID" sz="2000"/>
              <a:t> </a:t>
            </a:r>
            <a:r>
              <a:rPr lang="en-ID" sz="2000" err="1"/>
              <a:t>penumpang</a:t>
            </a:r>
            <a:r>
              <a:rPr lang="en-ID" sz="2000"/>
              <a:t> </a:t>
            </a:r>
            <a:r>
              <a:rPr lang="en-ID" sz="2000" err="1"/>
              <a:t>tersebut</a:t>
            </a:r>
            <a:r>
              <a:rPr lang="en-ID" sz="2000"/>
              <a:t> </a:t>
            </a:r>
            <a:r>
              <a:rPr lang="en-ID" sz="2000" err="1"/>
              <a:t>selamat</a:t>
            </a:r>
            <a:r>
              <a:rPr lang="en-ID" sz="2000"/>
              <a:t> </a:t>
            </a:r>
            <a:r>
              <a:rPr lang="en-ID" sz="2000" err="1"/>
              <a:t>atau</a:t>
            </a:r>
            <a:r>
              <a:rPr lang="en-ID" sz="2000"/>
              <a:t> </a:t>
            </a:r>
            <a:r>
              <a:rPr lang="en-ID" sz="2000" err="1"/>
              <a:t>tidak</a:t>
            </a:r>
            <a:r>
              <a:rPr lang="en-ID" sz="2000"/>
              <a:t>. </a:t>
            </a:r>
            <a:r>
              <a:rPr lang="en-ID" sz="2000" err="1"/>
              <a:t>Kelas</a:t>
            </a:r>
            <a:r>
              <a:rPr lang="en-ID" sz="2000"/>
              <a:t> </a:t>
            </a:r>
            <a:r>
              <a:rPr lang="en-ID" sz="2000" err="1"/>
              <a:t>penumpang</a:t>
            </a:r>
            <a:r>
              <a:rPr lang="en-ID" sz="2000"/>
              <a:t> juga </a:t>
            </a:r>
            <a:r>
              <a:rPr lang="en-ID" sz="2000" err="1"/>
              <a:t>memberikan</a:t>
            </a:r>
            <a:r>
              <a:rPr lang="en-ID" sz="2000"/>
              <a:t> </a:t>
            </a:r>
            <a:r>
              <a:rPr lang="en-ID" sz="2000" err="1"/>
              <a:t>kontribusi</a:t>
            </a:r>
            <a:r>
              <a:rPr lang="en-ID" sz="2000"/>
              <a:t> yang </a:t>
            </a:r>
            <a:r>
              <a:rPr lang="en-ID" sz="2000" err="1"/>
              <a:t>signifikan</a:t>
            </a:r>
            <a:r>
              <a:rPr lang="en-ID" sz="2000"/>
              <a:t>, </a:t>
            </a:r>
            <a:r>
              <a:rPr lang="en-ID" sz="2000" err="1"/>
              <a:t>sementara</a:t>
            </a:r>
            <a:r>
              <a:rPr lang="en-ID" sz="2000"/>
              <a:t> </a:t>
            </a:r>
            <a:r>
              <a:rPr lang="en-ID" sz="2000" err="1"/>
              <a:t>fitur</a:t>
            </a:r>
            <a:r>
              <a:rPr lang="en-ID" sz="2000"/>
              <a:t> lain </a:t>
            </a:r>
            <a:r>
              <a:rPr lang="en-ID" sz="2000" err="1"/>
              <a:t>seperti</a:t>
            </a:r>
            <a:r>
              <a:rPr lang="en-ID" sz="2000"/>
              <a:t> </a:t>
            </a:r>
            <a:r>
              <a:rPr lang="en-ID" sz="2000" err="1"/>
              <a:t>usia</a:t>
            </a:r>
            <a:r>
              <a:rPr lang="en-ID" sz="2000"/>
              <a:t> dan </a:t>
            </a:r>
            <a:r>
              <a:rPr lang="en-ID" sz="2000" err="1"/>
              <a:t>tarif</a:t>
            </a:r>
            <a:r>
              <a:rPr lang="en-ID" sz="2000"/>
              <a:t> </a:t>
            </a:r>
            <a:r>
              <a:rPr lang="en-ID" sz="2000" err="1"/>
              <a:t>tidak</a:t>
            </a:r>
            <a:r>
              <a:rPr lang="en-ID" sz="2000"/>
              <a:t> </a:t>
            </a:r>
            <a:r>
              <a:rPr lang="en-ID" sz="2000" err="1"/>
              <a:t>berpengaruh</a:t>
            </a:r>
            <a:r>
              <a:rPr lang="en-ID" sz="2000"/>
              <a:t> </a:t>
            </a:r>
            <a:r>
              <a:rPr lang="en-ID" sz="2000" err="1"/>
              <a:t>signifikan</a:t>
            </a:r>
            <a:r>
              <a:rPr lang="en-ID" sz="2000"/>
              <a:t> pada model </a:t>
            </a:r>
            <a:r>
              <a:rPr lang="en-ID" sz="2000" err="1"/>
              <a:t>ini</a:t>
            </a:r>
            <a:r>
              <a:rPr lang="en-ID" sz="2000"/>
              <a:t>. Model </a:t>
            </a:r>
            <a:r>
              <a:rPr lang="en-ID" sz="2000" err="1"/>
              <a:t>ini</a:t>
            </a:r>
            <a:r>
              <a:rPr lang="en-ID" sz="2000"/>
              <a:t> </a:t>
            </a:r>
            <a:r>
              <a:rPr lang="en-ID" sz="2000" err="1"/>
              <a:t>dioptimalkan</a:t>
            </a:r>
            <a:r>
              <a:rPr lang="en-ID" sz="2000"/>
              <a:t> </a:t>
            </a:r>
            <a:r>
              <a:rPr lang="en-ID" sz="2000" err="1"/>
              <a:t>menggunakan</a:t>
            </a:r>
            <a:r>
              <a:rPr lang="en-ID" sz="2000"/>
              <a:t> grid search dan cross-validation </a:t>
            </a:r>
            <a:r>
              <a:rPr lang="en-ID" sz="2000" err="1"/>
              <a:t>untuk</a:t>
            </a:r>
            <a:r>
              <a:rPr lang="en-ID" sz="2000"/>
              <a:t> </a:t>
            </a:r>
            <a:r>
              <a:rPr lang="en-ID" sz="2000" err="1"/>
              <a:t>memastikan</a:t>
            </a:r>
            <a:r>
              <a:rPr lang="en-ID" sz="2000"/>
              <a:t> </a:t>
            </a:r>
            <a:r>
              <a:rPr lang="en-ID" sz="2000" err="1"/>
              <a:t>akurasi</a:t>
            </a:r>
            <a:r>
              <a:rPr lang="en-ID" sz="2000"/>
              <a:t> yang </a:t>
            </a:r>
            <a:r>
              <a:rPr lang="en-ID" sz="2000" err="1"/>
              <a:t>baik</a:t>
            </a:r>
            <a:r>
              <a:rPr lang="en-ID" sz="2000"/>
              <a:t> dan </a:t>
            </a:r>
            <a:r>
              <a:rPr lang="en-ID" sz="2000" err="1"/>
              <a:t>menghindari</a:t>
            </a:r>
            <a:r>
              <a:rPr lang="en-ID" sz="2000"/>
              <a:t> overfitting.</a:t>
            </a:r>
          </a:p>
        </p:txBody>
      </p:sp>
    </p:spTree>
    <p:extLst>
      <p:ext uri="{BB962C8B-B14F-4D97-AF65-F5344CB8AC3E}">
        <p14:creationId xmlns:p14="http://schemas.microsoft.com/office/powerpoint/2010/main" val="21214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2094000" y="790913"/>
            <a:ext cx="4956000" cy="9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84" name="Google Shape;284;p27"/>
          <p:cNvSpPr txBox="1">
            <a:spLocks noGrp="1"/>
          </p:cNvSpPr>
          <p:nvPr>
            <p:ph type="subTitle" idx="1"/>
          </p:nvPr>
        </p:nvSpPr>
        <p:spPr>
          <a:xfrm>
            <a:off x="2094000" y="1801085"/>
            <a:ext cx="4956000" cy="110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86" name="Google Shape;286;p27"/>
          <p:cNvSpPr/>
          <p:nvPr/>
        </p:nvSpPr>
        <p:spPr>
          <a:xfrm rot="10800000" flipH="1">
            <a:off x="3216975" y="1724885"/>
            <a:ext cx="26694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3815700" y="1860870"/>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38" name="Google Shape;238;p22"/>
          <p:cNvSpPr txBox="1">
            <a:spLocks noGrp="1"/>
          </p:cNvSpPr>
          <p:nvPr>
            <p:ph type="title" idx="2"/>
          </p:nvPr>
        </p:nvSpPr>
        <p:spPr>
          <a:xfrm>
            <a:off x="1665767" y="2807380"/>
            <a:ext cx="5201533"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Apa Konsep Dasar Metode Ensemble?</a:t>
            </a:r>
            <a:endParaRPr/>
          </a:p>
        </p:txBody>
      </p:sp>
      <p:sp>
        <p:nvSpPr>
          <p:cNvPr id="239" name="Google Shape;239;p22"/>
          <p:cNvSpPr/>
          <p:nvPr/>
        </p:nvSpPr>
        <p:spPr>
          <a:xfrm>
            <a:off x="2960400" y="4226375"/>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77D018A-5B39-76AD-66E5-5B0154847E08}"/>
              </a:ext>
            </a:extLst>
          </p:cNvPr>
          <p:cNvSpPr>
            <a:spLocks noGrp="1"/>
          </p:cNvSpPr>
          <p:nvPr>
            <p:ph type="subTitle" idx="3"/>
          </p:nvPr>
        </p:nvSpPr>
        <p:spPr>
          <a:xfrm>
            <a:off x="701250" y="2896001"/>
            <a:ext cx="7741500" cy="1042500"/>
          </a:xfrm>
        </p:spPr>
        <p:txBody>
          <a:bodyPr/>
          <a:lstStyle/>
          <a:p>
            <a:r>
              <a:rPr lang="en-US" b="1" dirty="0"/>
              <a:t>Stacking:</a:t>
            </a:r>
            <a:r>
              <a:rPr lang="en-US" dirty="0"/>
              <a:t> </a:t>
            </a:r>
            <a:r>
              <a:rPr lang="en-US" sz="1100" dirty="0">
                <a:solidFill>
                  <a:srgbClr val="111111"/>
                </a:solidFill>
              </a:rPr>
              <a:t>Metode </a:t>
            </a:r>
            <a:r>
              <a:rPr lang="en-US" sz="1100" dirty="0" err="1">
                <a:solidFill>
                  <a:srgbClr val="111111"/>
                </a:solidFill>
              </a:rPr>
              <a:t>ini</a:t>
            </a:r>
            <a:r>
              <a:rPr lang="en-US" sz="1100" dirty="0">
                <a:solidFill>
                  <a:srgbClr val="111111"/>
                </a:solidFill>
              </a:rPr>
              <a:t> </a:t>
            </a:r>
            <a:r>
              <a:rPr lang="en-US" sz="1100" dirty="0" err="1">
                <a:solidFill>
                  <a:srgbClr val="111111"/>
                </a:solidFill>
              </a:rPr>
              <a:t>melibatkan</a:t>
            </a:r>
            <a:r>
              <a:rPr lang="en-US" sz="1100" dirty="0">
                <a:solidFill>
                  <a:srgbClr val="111111"/>
                </a:solidFill>
              </a:rPr>
              <a:t> </a:t>
            </a:r>
            <a:r>
              <a:rPr lang="en-US" sz="1100" dirty="0" err="1">
                <a:solidFill>
                  <a:srgbClr val="111111"/>
                </a:solidFill>
              </a:rPr>
              <a:t>pelatihan</a:t>
            </a:r>
            <a:r>
              <a:rPr lang="en-US" sz="1100" dirty="0">
                <a:solidFill>
                  <a:srgbClr val="111111"/>
                </a:solidFill>
              </a:rPr>
              <a:t> </a:t>
            </a:r>
            <a:r>
              <a:rPr lang="en-US" sz="1100" dirty="0" err="1">
                <a:solidFill>
                  <a:srgbClr val="111111"/>
                </a:solidFill>
              </a:rPr>
              <a:t>beberapa</a:t>
            </a:r>
            <a:r>
              <a:rPr lang="en-US" sz="1100" dirty="0">
                <a:solidFill>
                  <a:srgbClr val="111111"/>
                </a:solidFill>
              </a:rPr>
              <a:t> model (</a:t>
            </a:r>
            <a:r>
              <a:rPr lang="en-US" sz="1100" dirty="0" err="1">
                <a:solidFill>
                  <a:srgbClr val="111111"/>
                </a:solidFill>
              </a:rPr>
              <a:t>disebut</a:t>
            </a:r>
            <a:r>
              <a:rPr lang="en-US" sz="1100" dirty="0">
                <a:solidFill>
                  <a:srgbClr val="111111"/>
                </a:solidFill>
              </a:rPr>
              <a:t> </a:t>
            </a:r>
            <a:r>
              <a:rPr lang="en-US" sz="1100" dirty="0" err="1">
                <a:solidFill>
                  <a:srgbClr val="111111"/>
                </a:solidFill>
              </a:rPr>
              <a:t>pelajar</a:t>
            </a:r>
            <a:r>
              <a:rPr lang="en-US" sz="1100" dirty="0">
                <a:solidFill>
                  <a:srgbClr val="111111"/>
                </a:solidFill>
              </a:rPr>
              <a:t> </a:t>
            </a:r>
            <a:r>
              <a:rPr lang="en-US" sz="1100" dirty="0" err="1">
                <a:solidFill>
                  <a:srgbClr val="111111"/>
                </a:solidFill>
              </a:rPr>
              <a:t>dasar</a:t>
            </a:r>
            <a:r>
              <a:rPr lang="en-US" sz="1100" dirty="0">
                <a:solidFill>
                  <a:srgbClr val="111111"/>
                </a:solidFill>
              </a:rPr>
              <a:t>) dan </a:t>
            </a:r>
            <a:r>
              <a:rPr lang="en-US" sz="1100" dirty="0" err="1">
                <a:solidFill>
                  <a:srgbClr val="111111"/>
                </a:solidFill>
              </a:rPr>
              <a:t>kemudian</a:t>
            </a:r>
            <a:r>
              <a:rPr lang="en-US" sz="1100" dirty="0">
                <a:solidFill>
                  <a:srgbClr val="111111"/>
                </a:solidFill>
              </a:rPr>
              <a:t> </a:t>
            </a:r>
            <a:r>
              <a:rPr lang="en-US" sz="1100" dirty="0" err="1">
                <a:solidFill>
                  <a:srgbClr val="111111"/>
                </a:solidFill>
              </a:rPr>
              <a:t>menggabungkan</a:t>
            </a:r>
            <a:r>
              <a:rPr lang="en-US" sz="1100" dirty="0">
                <a:solidFill>
                  <a:srgbClr val="111111"/>
                </a:solidFill>
              </a:rPr>
              <a:t> </a:t>
            </a:r>
            <a:r>
              <a:rPr lang="en-US" sz="1100" dirty="0" err="1">
                <a:solidFill>
                  <a:srgbClr val="111111"/>
                </a:solidFill>
              </a:rPr>
              <a:t>prediksi</a:t>
            </a:r>
            <a:r>
              <a:rPr lang="en-US" sz="1100" dirty="0">
                <a:solidFill>
                  <a:srgbClr val="111111"/>
                </a:solidFill>
              </a:rPr>
              <a:t> </a:t>
            </a:r>
            <a:r>
              <a:rPr lang="en-US" sz="1100" dirty="0" err="1">
                <a:solidFill>
                  <a:srgbClr val="111111"/>
                </a:solidFill>
              </a:rPr>
              <a:t>mereka</a:t>
            </a:r>
            <a:r>
              <a:rPr lang="en-US" sz="1100" dirty="0">
                <a:solidFill>
                  <a:srgbClr val="111111"/>
                </a:solidFill>
              </a:rPr>
              <a:t> </a:t>
            </a:r>
            <a:r>
              <a:rPr lang="en-US" sz="1100" dirty="0" err="1">
                <a:solidFill>
                  <a:srgbClr val="111111"/>
                </a:solidFill>
              </a:rPr>
              <a:t>menggunakan</a:t>
            </a:r>
            <a:r>
              <a:rPr lang="en-US" sz="1100" dirty="0">
                <a:solidFill>
                  <a:srgbClr val="111111"/>
                </a:solidFill>
              </a:rPr>
              <a:t> model meta. </a:t>
            </a:r>
            <a:r>
              <a:rPr lang="en-US" sz="1100" dirty="0" err="1">
                <a:solidFill>
                  <a:srgbClr val="111111"/>
                </a:solidFill>
              </a:rPr>
              <a:t>Prediksi</a:t>
            </a:r>
            <a:r>
              <a:rPr lang="en-US" sz="1100" dirty="0">
                <a:solidFill>
                  <a:srgbClr val="111111"/>
                </a:solidFill>
              </a:rPr>
              <a:t> </a:t>
            </a:r>
            <a:r>
              <a:rPr lang="en-US" sz="1100" dirty="0" err="1">
                <a:solidFill>
                  <a:srgbClr val="111111"/>
                </a:solidFill>
              </a:rPr>
              <a:t>dari</a:t>
            </a:r>
            <a:r>
              <a:rPr lang="en-US" sz="1100" dirty="0">
                <a:solidFill>
                  <a:srgbClr val="111111"/>
                </a:solidFill>
              </a:rPr>
              <a:t> </a:t>
            </a:r>
            <a:r>
              <a:rPr lang="en-US" sz="1100" dirty="0" err="1">
                <a:solidFill>
                  <a:srgbClr val="111111"/>
                </a:solidFill>
              </a:rPr>
              <a:t>pelajar</a:t>
            </a:r>
            <a:r>
              <a:rPr lang="en-US" sz="1100" dirty="0">
                <a:solidFill>
                  <a:srgbClr val="111111"/>
                </a:solidFill>
              </a:rPr>
              <a:t> </a:t>
            </a:r>
            <a:r>
              <a:rPr lang="en-US" sz="1100" dirty="0" err="1">
                <a:solidFill>
                  <a:srgbClr val="111111"/>
                </a:solidFill>
              </a:rPr>
              <a:t>dasar</a:t>
            </a:r>
            <a:r>
              <a:rPr lang="en-US" sz="1100" dirty="0">
                <a:solidFill>
                  <a:srgbClr val="111111"/>
                </a:solidFill>
              </a:rPr>
              <a:t> </a:t>
            </a:r>
            <a:r>
              <a:rPr lang="en-US" sz="1100" dirty="0" err="1">
                <a:solidFill>
                  <a:srgbClr val="111111"/>
                </a:solidFill>
              </a:rPr>
              <a:t>digunakan</a:t>
            </a:r>
            <a:r>
              <a:rPr lang="en-US" sz="1100" dirty="0">
                <a:solidFill>
                  <a:srgbClr val="111111"/>
                </a:solidFill>
              </a:rPr>
              <a:t> </a:t>
            </a:r>
            <a:r>
              <a:rPr lang="en-US" sz="1100" dirty="0" err="1">
                <a:solidFill>
                  <a:srgbClr val="111111"/>
                </a:solidFill>
              </a:rPr>
              <a:t>sebagai</a:t>
            </a:r>
            <a:r>
              <a:rPr lang="en-US" sz="1100" dirty="0">
                <a:solidFill>
                  <a:srgbClr val="111111"/>
                </a:solidFill>
              </a:rPr>
              <a:t> </a:t>
            </a:r>
            <a:r>
              <a:rPr lang="en-US" sz="1100" dirty="0" err="1">
                <a:solidFill>
                  <a:srgbClr val="111111"/>
                </a:solidFill>
              </a:rPr>
              <a:t>fitur</a:t>
            </a:r>
            <a:r>
              <a:rPr lang="en-US" sz="1100" dirty="0">
                <a:solidFill>
                  <a:srgbClr val="111111"/>
                </a:solidFill>
              </a:rPr>
              <a:t> </a:t>
            </a:r>
            <a:r>
              <a:rPr lang="en-US" sz="1100" dirty="0" err="1">
                <a:solidFill>
                  <a:srgbClr val="111111"/>
                </a:solidFill>
              </a:rPr>
              <a:t>untuk</a:t>
            </a:r>
            <a:r>
              <a:rPr lang="en-US" sz="1100" dirty="0">
                <a:solidFill>
                  <a:srgbClr val="111111"/>
                </a:solidFill>
              </a:rPr>
              <a:t> model meta, yang </a:t>
            </a:r>
            <a:r>
              <a:rPr lang="en-US" sz="1100" dirty="0" err="1">
                <a:solidFill>
                  <a:srgbClr val="111111"/>
                </a:solidFill>
              </a:rPr>
              <a:t>kemudian</a:t>
            </a:r>
            <a:r>
              <a:rPr lang="en-US" sz="1100" dirty="0">
                <a:solidFill>
                  <a:srgbClr val="111111"/>
                </a:solidFill>
              </a:rPr>
              <a:t> </a:t>
            </a:r>
            <a:r>
              <a:rPr lang="en-US" sz="1100" dirty="0" err="1">
                <a:solidFill>
                  <a:srgbClr val="111111"/>
                </a:solidFill>
              </a:rPr>
              <a:t>membuat</a:t>
            </a:r>
            <a:r>
              <a:rPr lang="en-US" sz="1100" dirty="0">
                <a:solidFill>
                  <a:srgbClr val="111111"/>
                </a:solidFill>
              </a:rPr>
              <a:t> </a:t>
            </a:r>
            <a:r>
              <a:rPr lang="en-US" sz="1100" dirty="0" err="1">
                <a:solidFill>
                  <a:srgbClr val="111111"/>
                </a:solidFill>
              </a:rPr>
              <a:t>prediksi</a:t>
            </a:r>
            <a:r>
              <a:rPr lang="en-US" sz="1100" dirty="0">
                <a:solidFill>
                  <a:srgbClr val="111111"/>
                </a:solidFill>
              </a:rPr>
              <a:t> </a:t>
            </a:r>
            <a:r>
              <a:rPr lang="en-US" sz="1100" dirty="0" err="1">
                <a:solidFill>
                  <a:srgbClr val="111111"/>
                </a:solidFill>
              </a:rPr>
              <a:t>akhir</a:t>
            </a:r>
            <a:r>
              <a:rPr lang="en-US" sz="1100" dirty="0">
                <a:solidFill>
                  <a:srgbClr val="111111"/>
                </a:solidFill>
              </a:rPr>
              <a:t>.</a:t>
            </a:r>
          </a:p>
        </p:txBody>
      </p:sp>
      <p:sp>
        <p:nvSpPr>
          <p:cNvPr id="3" name="Title 2">
            <a:extLst>
              <a:ext uri="{FF2B5EF4-FFF2-40B4-BE49-F238E27FC236}">
                <a16:creationId xmlns:a16="http://schemas.microsoft.com/office/drawing/2014/main" id="{74823643-B679-5495-371C-C055A7405F3D}"/>
              </a:ext>
            </a:extLst>
          </p:cNvPr>
          <p:cNvSpPr>
            <a:spLocks noGrp="1"/>
          </p:cNvSpPr>
          <p:nvPr>
            <p:ph type="title"/>
          </p:nvPr>
        </p:nvSpPr>
        <p:spPr/>
        <p:txBody>
          <a:bodyPr/>
          <a:lstStyle/>
          <a:p>
            <a:r>
              <a:rPr lang="en-US" err="1"/>
              <a:t>Metode</a:t>
            </a:r>
            <a:r>
              <a:rPr lang="en-US"/>
              <a:t> </a:t>
            </a:r>
            <a:r>
              <a:rPr lang="en-US" err="1"/>
              <a:t>Ensembel</a:t>
            </a:r>
            <a:r>
              <a:rPr lang="en-US"/>
              <a:t> </a:t>
            </a:r>
          </a:p>
        </p:txBody>
      </p:sp>
      <p:sp>
        <p:nvSpPr>
          <p:cNvPr id="4" name="Subtitle 3">
            <a:extLst>
              <a:ext uri="{FF2B5EF4-FFF2-40B4-BE49-F238E27FC236}">
                <a16:creationId xmlns:a16="http://schemas.microsoft.com/office/drawing/2014/main" id="{8056FC2C-A91D-407B-3E96-98AF5DF40F60}"/>
              </a:ext>
            </a:extLst>
          </p:cNvPr>
          <p:cNvSpPr>
            <a:spLocks noGrp="1"/>
          </p:cNvSpPr>
          <p:nvPr>
            <p:ph type="subTitle" idx="2"/>
          </p:nvPr>
        </p:nvSpPr>
        <p:spPr>
          <a:xfrm>
            <a:off x="682500" y="2050500"/>
            <a:ext cx="7741500" cy="1042500"/>
          </a:xfrm>
        </p:spPr>
        <p:txBody>
          <a:bodyPr/>
          <a:lstStyle/>
          <a:p>
            <a:r>
              <a:rPr lang="en-US" b="1" dirty="0"/>
              <a:t>Boosting: </a:t>
            </a:r>
            <a:r>
              <a:rPr lang="en-US" sz="1100" dirty="0">
                <a:solidFill>
                  <a:srgbClr val="111111"/>
                </a:solidFill>
              </a:rPr>
              <a:t>Boosting </a:t>
            </a:r>
            <a:r>
              <a:rPr lang="en-US" sz="1100" dirty="0" err="1">
                <a:solidFill>
                  <a:srgbClr val="111111"/>
                </a:solidFill>
              </a:rPr>
              <a:t>membangun</a:t>
            </a:r>
            <a:r>
              <a:rPr lang="en-US" sz="1100" dirty="0">
                <a:solidFill>
                  <a:srgbClr val="111111"/>
                </a:solidFill>
              </a:rPr>
              <a:t> model </a:t>
            </a:r>
            <a:r>
              <a:rPr lang="en-US" sz="1100" dirty="0" err="1">
                <a:solidFill>
                  <a:srgbClr val="111111"/>
                </a:solidFill>
              </a:rPr>
              <a:t>secara</a:t>
            </a:r>
            <a:r>
              <a:rPr lang="en-US" sz="1100" dirty="0">
                <a:solidFill>
                  <a:srgbClr val="111111"/>
                </a:solidFill>
              </a:rPr>
              <a:t> </a:t>
            </a:r>
            <a:r>
              <a:rPr lang="en-US" sz="1100" dirty="0" err="1">
                <a:solidFill>
                  <a:srgbClr val="111111"/>
                </a:solidFill>
              </a:rPr>
              <a:t>berurutan</a:t>
            </a:r>
            <a:r>
              <a:rPr lang="en-US" sz="1100" dirty="0">
                <a:solidFill>
                  <a:srgbClr val="111111"/>
                </a:solidFill>
              </a:rPr>
              <a:t>, di mana </a:t>
            </a:r>
            <a:r>
              <a:rPr lang="en-US" sz="1100" dirty="0" err="1">
                <a:solidFill>
                  <a:srgbClr val="111111"/>
                </a:solidFill>
              </a:rPr>
              <a:t>setiap</a:t>
            </a:r>
            <a:r>
              <a:rPr lang="en-US" sz="1100" dirty="0">
                <a:solidFill>
                  <a:srgbClr val="111111"/>
                </a:solidFill>
              </a:rPr>
              <a:t> model </a:t>
            </a:r>
            <a:r>
              <a:rPr lang="en-US" sz="1100" dirty="0" err="1">
                <a:solidFill>
                  <a:srgbClr val="111111"/>
                </a:solidFill>
              </a:rPr>
              <a:t>baru</a:t>
            </a:r>
            <a:r>
              <a:rPr lang="en-US" sz="1100" dirty="0">
                <a:solidFill>
                  <a:srgbClr val="111111"/>
                </a:solidFill>
              </a:rPr>
              <a:t> </a:t>
            </a:r>
            <a:r>
              <a:rPr lang="en-US" sz="1100" dirty="0" err="1">
                <a:solidFill>
                  <a:srgbClr val="111111"/>
                </a:solidFill>
              </a:rPr>
              <a:t>mencoba</a:t>
            </a:r>
            <a:r>
              <a:rPr lang="en-US" sz="1100" dirty="0">
                <a:solidFill>
                  <a:srgbClr val="111111"/>
                </a:solidFill>
              </a:rPr>
              <a:t> </a:t>
            </a:r>
            <a:r>
              <a:rPr lang="en-US" sz="1100" dirty="0" err="1">
                <a:solidFill>
                  <a:srgbClr val="111111"/>
                </a:solidFill>
              </a:rPr>
              <a:t>memperbaiki</a:t>
            </a:r>
            <a:r>
              <a:rPr lang="en-US" sz="1100" dirty="0">
                <a:solidFill>
                  <a:srgbClr val="111111"/>
                </a:solidFill>
              </a:rPr>
              <a:t> </a:t>
            </a:r>
            <a:r>
              <a:rPr lang="en-US" sz="1100" dirty="0" err="1">
                <a:solidFill>
                  <a:srgbClr val="111111"/>
                </a:solidFill>
              </a:rPr>
              <a:t>kesalahan</a:t>
            </a:r>
            <a:r>
              <a:rPr lang="en-US" sz="1100" dirty="0">
                <a:solidFill>
                  <a:srgbClr val="111111"/>
                </a:solidFill>
              </a:rPr>
              <a:t> yang </a:t>
            </a:r>
            <a:r>
              <a:rPr lang="en-US" sz="1100" dirty="0" err="1">
                <a:solidFill>
                  <a:srgbClr val="111111"/>
                </a:solidFill>
              </a:rPr>
              <a:t>dibuat</a:t>
            </a:r>
            <a:r>
              <a:rPr lang="en-US" sz="1100" dirty="0">
                <a:solidFill>
                  <a:srgbClr val="111111"/>
                </a:solidFill>
              </a:rPr>
              <a:t> oleh model </a:t>
            </a:r>
            <a:r>
              <a:rPr lang="en-US" sz="1100" dirty="0" err="1">
                <a:solidFill>
                  <a:srgbClr val="111111"/>
                </a:solidFill>
              </a:rPr>
              <a:t>sebelumnya</a:t>
            </a:r>
            <a:r>
              <a:rPr lang="en-US" sz="1100" dirty="0">
                <a:solidFill>
                  <a:srgbClr val="111111"/>
                </a:solidFill>
              </a:rPr>
              <a:t>. </a:t>
            </a:r>
            <a:r>
              <a:rPr lang="en-US" sz="1100" dirty="0" err="1">
                <a:solidFill>
                  <a:srgbClr val="111111"/>
                </a:solidFill>
              </a:rPr>
              <a:t>Dengan</a:t>
            </a:r>
            <a:r>
              <a:rPr lang="en-US" sz="1100" dirty="0">
                <a:solidFill>
                  <a:srgbClr val="111111"/>
                </a:solidFill>
              </a:rPr>
              <a:t> </a:t>
            </a:r>
            <a:r>
              <a:rPr lang="en-US" sz="1100" dirty="0" err="1">
                <a:solidFill>
                  <a:srgbClr val="111111"/>
                </a:solidFill>
              </a:rPr>
              <a:t>cara</a:t>
            </a:r>
            <a:r>
              <a:rPr lang="en-US" sz="1100" dirty="0">
                <a:solidFill>
                  <a:srgbClr val="111111"/>
                </a:solidFill>
              </a:rPr>
              <a:t> </a:t>
            </a:r>
            <a:r>
              <a:rPr lang="en-US" sz="1100" dirty="0" err="1">
                <a:solidFill>
                  <a:srgbClr val="111111"/>
                </a:solidFill>
              </a:rPr>
              <a:t>ini</a:t>
            </a:r>
            <a:r>
              <a:rPr lang="en-US" sz="1100" dirty="0">
                <a:solidFill>
                  <a:srgbClr val="111111"/>
                </a:solidFill>
              </a:rPr>
              <a:t>, boosting </a:t>
            </a:r>
            <a:r>
              <a:rPr lang="en-US" sz="1100" dirty="0" err="1">
                <a:solidFill>
                  <a:srgbClr val="111111"/>
                </a:solidFill>
              </a:rPr>
              <a:t>lebih</a:t>
            </a:r>
            <a:r>
              <a:rPr lang="en-US" sz="1100" dirty="0">
                <a:solidFill>
                  <a:srgbClr val="111111"/>
                </a:solidFill>
              </a:rPr>
              <a:t> </a:t>
            </a:r>
            <a:r>
              <a:rPr lang="en-US" sz="1100" dirty="0" err="1">
                <a:solidFill>
                  <a:srgbClr val="111111"/>
                </a:solidFill>
              </a:rPr>
              <a:t>fokus</a:t>
            </a:r>
            <a:r>
              <a:rPr lang="en-US" sz="1100" dirty="0">
                <a:solidFill>
                  <a:srgbClr val="111111"/>
                </a:solidFill>
              </a:rPr>
              <a:t> pada </a:t>
            </a:r>
            <a:r>
              <a:rPr lang="en-US" sz="1100" dirty="0" err="1">
                <a:solidFill>
                  <a:srgbClr val="111111"/>
                </a:solidFill>
              </a:rPr>
              <a:t>contoh-contoh</a:t>
            </a:r>
            <a:r>
              <a:rPr lang="en-US" sz="1100" dirty="0">
                <a:solidFill>
                  <a:srgbClr val="111111"/>
                </a:solidFill>
              </a:rPr>
              <a:t> yang </a:t>
            </a:r>
            <a:r>
              <a:rPr lang="en-US" sz="1100" dirty="0" err="1">
                <a:solidFill>
                  <a:srgbClr val="111111"/>
                </a:solidFill>
              </a:rPr>
              <a:t>sulit</a:t>
            </a:r>
            <a:r>
              <a:rPr lang="en-US" sz="1100" dirty="0">
                <a:solidFill>
                  <a:srgbClr val="111111"/>
                </a:solidFill>
              </a:rPr>
              <a:t> </a:t>
            </a:r>
            <a:r>
              <a:rPr lang="en-US" sz="1100" dirty="0" err="1">
                <a:solidFill>
                  <a:srgbClr val="111111"/>
                </a:solidFill>
              </a:rPr>
              <a:t>diprediksi</a:t>
            </a:r>
            <a:r>
              <a:rPr lang="en-US" sz="1100" dirty="0">
                <a:solidFill>
                  <a:srgbClr val="111111"/>
                </a:solidFill>
              </a:rPr>
              <a:t>. </a:t>
            </a:r>
            <a:r>
              <a:rPr lang="en-US" sz="1100" dirty="0" err="1">
                <a:solidFill>
                  <a:srgbClr val="111111"/>
                </a:solidFill>
              </a:rPr>
              <a:t>Contoh</a:t>
            </a:r>
            <a:r>
              <a:rPr lang="en-US" sz="1100" dirty="0">
                <a:solidFill>
                  <a:srgbClr val="111111"/>
                </a:solidFill>
              </a:rPr>
              <a:t> </a:t>
            </a:r>
            <a:r>
              <a:rPr lang="en-US" sz="1100" dirty="0" err="1">
                <a:solidFill>
                  <a:srgbClr val="111111"/>
                </a:solidFill>
              </a:rPr>
              <a:t>algoritma</a:t>
            </a:r>
            <a:r>
              <a:rPr lang="en-US" sz="1100" dirty="0">
                <a:solidFill>
                  <a:srgbClr val="111111"/>
                </a:solidFill>
              </a:rPr>
              <a:t> boosting </a:t>
            </a:r>
            <a:r>
              <a:rPr lang="en-US" sz="1100" dirty="0" err="1">
                <a:solidFill>
                  <a:srgbClr val="111111"/>
                </a:solidFill>
              </a:rPr>
              <a:t>termasuk</a:t>
            </a:r>
            <a:r>
              <a:rPr lang="en-US" sz="1100" dirty="0">
                <a:solidFill>
                  <a:srgbClr val="111111"/>
                </a:solidFill>
              </a:rPr>
              <a:t> AdaBoost, Gradient Boosting Machines (GBM), dan </a:t>
            </a:r>
            <a:r>
              <a:rPr lang="en-US" sz="1100" dirty="0" err="1">
                <a:solidFill>
                  <a:srgbClr val="111111"/>
                </a:solidFill>
              </a:rPr>
              <a:t>CatBoost</a:t>
            </a:r>
            <a:r>
              <a:rPr lang="en-US" sz="1100" dirty="0">
                <a:solidFill>
                  <a:srgbClr val="111111"/>
                </a:solidFill>
              </a:rPr>
              <a:t>.</a:t>
            </a:r>
          </a:p>
        </p:txBody>
      </p:sp>
      <p:sp>
        <p:nvSpPr>
          <p:cNvPr id="6" name="Google Shape;248;p23">
            <a:extLst>
              <a:ext uri="{FF2B5EF4-FFF2-40B4-BE49-F238E27FC236}">
                <a16:creationId xmlns:a16="http://schemas.microsoft.com/office/drawing/2014/main" id="{FF635D73-5D63-1F11-2913-4316B643F7B8}"/>
              </a:ext>
            </a:extLst>
          </p:cNvPr>
          <p:cNvSpPr/>
          <p:nvPr/>
        </p:nvSpPr>
        <p:spPr>
          <a:xfrm>
            <a:off x="822200" y="1076625"/>
            <a:ext cx="5890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 name="Subtitle 4">
            <a:extLst>
              <a:ext uri="{FF2B5EF4-FFF2-40B4-BE49-F238E27FC236}">
                <a16:creationId xmlns:a16="http://schemas.microsoft.com/office/drawing/2014/main" id="{76C7D6BE-97A5-4B56-7185-2108554F7583}"/>
              </a:ext>
            </a:extLst>
          </p:cNvPr>
          <p:cNvSpPr txBox="1">
            <a:spLocks/>
          </p:cNvSpPr>
          <p:nvPr/>
        </p:nvSpPr>
        <p:spPr>
          <a:xfrm>
            <a:off x="720000" y="3626150"/>
            <a:ext cx="7741500" cy="10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r>
              <a:rPr lang="en-US" b="1" dirty="0"/>
              <a:t>Voting: </a:t>
            </a:r>
            <a:r>
              <a:rPr lang="en-US" sz="1100" dirty="0">
                <a:solidFill>
                  <a:srgbClr val="111111"/>
                </a:solidFill>
              </a:rPr>
              <a:t>Dalam </a:t>
            </a:r>
            <a:r>
              <a:rPr lang="en-US" sz="1100" dirty="0" err="1">
                <a:solidFill>
                  <a:srgbClr val="111111"/>
                </a:solidFill>
              </a:rPr>
              <a:t>metode</a:t>
            </a:r>
            <a:r>
              <a:rPr lang="en-US" sz="1100" dirty="0">
                <a:solidFill>
                  <a:srgbClr val="111111"/>
                </a:solidFill>
              </a:rPr>
              <a:t> </a:t>
            </a:r>
            <a:r>
              <a:rPr lang="en-US" sz="1100" dirty="0" err="1">
                <a:solidFill>
                  <a:srgbClr val="111111"/>
                </a:solidFill>
              </a:rPr>
              <a:t>ini</a:t>
            </a:r>
            <a:r>
              <a:rPr lang="en-US" sz="1100" dirty="0">
                <a:solidFill>
                  <a:srgbClr val="111111"/>
                </a:solidFill>
              </a:rPr>
              <a:t>, </a:t>
            </a:r>
            <a:r>
              <a:rPr lang="en-US" sz="1100" dirty="0" err="1">
                <a:solidFill>
                  <a:srgbClr val="111111"/>
                </a:solidFill>
              </a:rPr>
              <a:t>beberapa</a:t>
            </a:r>
            <a:r>
              <a:rPr lang="en-US" sz="1100" dirty="0">
                <a:solidFill>
                  <a:srgbClr val="111111"/>
                </a:solidFill>
              </a:rPr>
              <a:t> model </a:t>
            </a:r>
            <a:r>
              <a:rPr lang="en-US" sz="1100" dirty="0" err="1">
                <a:solidFill>
                  <a:srgbClr val="111111"/>
                </a:solidFill>
              </a:rPr>
              <a:t>dilatih</a:t>
            </a:r>
            <a:r>
              <a:rPr lang="en-US" sz="1100" dirty="0">
                <a:solidFill>
                  <a:srgbClr val="111111"/>
                </a:solidFill>
              </a:rPr>
              <a:t>, dan </a:t>
            </a:r>
            <a:r>
              <a:rPr lang="en-US" sz="1100" dirty="0" err="1">
                <a:solidFill>
                  <a:srgbClr val="111111"/>
                </a:solidFill>
              </a:rPr>
              <a:t>prediksi</a:t>
            </a:r>
            <a:r>
              <a:rPr lang="en-US" sz="1100" dirty="0">
                <a:solidFill>
                  <a:srgbClr val="111111"/>
                </a:solidFill>
              </a:rPr>
              <a:t> </a:t>
            </a:r>
            <a:r>
              <a:rPr lang="en-US" sz="1100" dirty="0" err="1">
                <a:solidFill>
                  <a:srgbClr val="111111"/>
                </a:solidFill>
              </a:rPr>
              <a:t>mereka</a:t>
            </a:r>
            <a:r>
              <a:rPr lang="en-US" sz="1100" dirty="0">
                <a:solidFill>
                  <a:srgbClr val="111111"/>
                </a:solidFill>
              </a:rPr>
              <a:t> </a:t>
            </a:r>
            <a:r>
              <a:rPr lang="en-US" sz="1100" dirty="0" err="1">
                <a:solidFill>
                  <a:srgbClr val="111111"/>
                </a:solidFill>
              </a:rPr>
              <a:t>dikumpulkan</a:t>
            </a:r>
            <a:r>
              <a:rPr lang="en-US" sz="1100" dirty="0">
                <a:solidFill>
                  <a:srgbClr val="111111"/>
                </a:solidFill>
              </a:rPr>
              <a:t> </a:t>
            </a:r>
            <a:r>
              <a:rPr lang="en-US" sz="1100" dirty="0" err="1">
                <a:solidFill>
                  <a:srgbClr val="111111"/>
                </a:solidFill>
              </a:rPr>
              <a:t>melalui</a:t>
            </a:r>
            <a:r>
              <a:rPr lang="en-US" sz="1100" dirty="0">
                <a:solidFill>
                  <a:srgbClr val="111111"/>
                </a:solidFill>
              </a:rPr>
              <a:t> </a:t>
            </a:r>
            <a:r>
              <a:rPr lang="en-US" sz="1100" dirty="0" err="1">
                <a:solidFill>
                  <a:srgbClr val="111111"/>
                </a:solidFill>
              </a:rPr>
              <a:t>suara</a:t>
            </a:r>
            <a:r>
              <a:rPr lang="en-US" sz="1100" dirty="0">
                <a:solidFill>
                  <a:srgbClr val="111111"/>
                </a:solidFill>
              </a:rPr>
              <a:t> </a:t>
            </a:r>
            <a:r>
              <a:rPr lang="en-US" sz="1100" dirty="0" err="1">
                <a:solidFill>
                  <a:srgbClr val="111111"/>
                </a:solidFill>
              </a:rPr>
              <a:t>mayoritas</a:t>
            </a:r>
            <a:r>
              <a:rPr lang="en-US" sz="1100" dirty="0">
                <a:solidFill>
                  <a:srgbClr val="111111"/>
                </a:solidFill>
              </a:rPr>
              <a:t> (</a:t>
            </a:r>
            <a:r>
              <a:rPr lang="en-US" sz="1100" dirty="0" err="1">
                <a:solidFill>
                  <a:srgbClr val="111111"/>
                </a:solidFill>
              </a:rPr>
              <a:t>untuk</a:t>
            </a:r>
            <a:r>
              <a:rPr lang="en-US" sz="1100" dirty="0">
                <a:solidFill>
                  <a:srgbClr val="111111"/>
                </a:solidFill>
              </a:rPr>
              <a:t> </a:t>
            </a:r>
            <a:r>
              <a:rPr lang="en-US" sz="1100" dirty="0" err="1">
                <a:solidFill>
                  <a:srgbClr val="111111"/>
                </a:solidFill>
              </a:rPr>
              <a:t>klasifikasi</a:t>
            </a:r>
            <a:r>
              <a:rPr lang="en-US" sz="1100" dirty="0">
                <a:solidFill>
                  <a:srgbClr val="111111"/>
                </a:solidFill>
              </a:rPr>
              <a:t>) </a:t>
            </a:r>
            <a:r>
              <a:rPr lang="en-US" sz="1100" dirty="0" err="1">
                <a:solidFill>
                  <a:srgbClr val="111111"/>
                </a:solidFill>
              </a:rPr>
              <a:t>atau</a:t>
            </a:r>
            <a:r>
              <a:rPr lang="en-US" sz="1100" dirty="0">
                <a:solidFill>
                  <a:srgbClr val="111111"/>
                </a:solidFill>
              </a:rPr>
              <a:t> rata-rata (</a:t>
            </a:r>
            <a:r>
              <a:rPr lang="en-US" sz="1100" dirty="0" err="1">
                <a:solidFill>
                  <a:srgbClr val="111111"/>
                </a:solidFill>
              </a:rPr>
              <a:t>untuk</a:t>
            </a:r>
            <a:r>
              <a:rPr lang="en-US" sz="1100" dirty="0">
                <a:solidFill>
                  <a:srgbClr val="111111"/>
                </a:solidFill>
              </a:rPr>
              <a:t> </a:t>
            </a:r>
            <a:r>
              <a:rPr lang="en-US" sz="1100" dirty="0" err="1">
                <a:solidFill>
                  <a:srgbClr val="111111"/>
                </a:solidFill>
              </a:rPr>
              <a:t>regresi</a:t>
            </a:r>
            <a:r>
              <a:rPr lang="en-US" sz="1100" dirty="0">
                <a:solidFill>
                  <a:srgbClr val="111111"/>
                </a:solidFill>
              </a:rPr>
              <a:t>). Voting </a:t>
            </a:r>
            <a:r>
              <a:rPr lang="en-US" sz="1100" dirty="0" err="1">
                <a:solidFill>
                  <a:srgbClr val="111111"/>
                </a:solidFill>
              </a:rPr>
              <a:t>bisa</a:t>
            </a:r>
            <a:r>
              <a:rPr lang="en-US" sz="1100" dirty="0">
                <a:solidFill>
                  <a:srgbClr val="111111"/>
                </a:solidFill>
              </a:rPr>
              <a:t> </a:t>
            </a:r>
            <a:r>
              <a:rPr lang="en-US" sz="1100" dirty="0" err="1">
                <a:solidFill>
                  <a:srgbClr val="111111"/>
                </a:solidFill>
              </a:rPr>
              <a:t>bersifat</a:t>
            </a:r>
            <a:r>
              <a:rPr lang="en-US" sz="1100" dirty="0">
                <a:solidFill>
                  <a:srgbClr val="111111"/>
                </a:solidFill>
              </a:rPr>
              <a:t> hard (</a:t>
            </a:r>
            <a:r>
              <a:rPr lang="en-US" sz="1100" dirty="0" err="1">
                <a:solidFill>
                  <a:srgbClr val="111111"/>
                </a:solidFill>
              </a:rPr>
              <a:t>kelas</a:t>
            </a:r>
            <a:r>
              <a:rPr lang="en-US" sz="1100" dirty="0">
                <a:solidFill>
                  <a:srgbClr val="111111"/>
                </a:solidFill>
              </a:rPr>
              <a:t> </a:t>
            </a:r>
            <a:r>
              <a:rPr lang="en-US" sz="1100" dirty="0" err="1">
                <a:solidFill>
                  <a:srgbClr val="111111"/>
                </a:solidFill>
              </a:rPr>
              <a:t>mayoritas</a:t>
            </a:r>
            <a:r>
              <a:rPr lang="en-US" sz="1100" dirty="0">
                <a:solidFill>
                  <a:srgbClr val="111111"/>
                </a:solidFill>
              </a:rPr>
              <a:t>) atau soft (</a:t>
            </a:r>
            <a:r>
              <a:rPr lang="en-US" sz="1100" dirty="0" err="1">
                <a:solidFill>
                  <a:srgbClr val="111111"/>
                </a:solidFill>
              </a:rPr>
              <a:t>probabilitas</a:t>
            </a:r>
            <a:r>
              <a:rPr lang="en-US" sz="1100" dirty="0">
                <a:solidFill>
                  <a:srgbClr val="111111"/>
                </a:solidFill>
              </a:rPr>
              <a:t> </a:t>
            </a:r>
            <a:r>
              <a:rPr lang="en-US" sz="1100" dirty="0" err="1">
                <a:solidFill>
                  <a:srgbClr val="111111"/>
                </a:solidFill>
              </a:rPr>
              <a:t>tertimbang</a:t>
            </a:r>
            <a:r>
              <a:rPr lang="en-US" sz="1100" dirty="0">
                <a:solidFill>
                  <a:srgbClr val="111111"/>
                </a:solidFill>
              </a:rPr>
              <a:t>).</a:t>
            </a:r>
          </a:p>
        </p:txBody>
      </p:sp>
      <p:sp>
        <p:nvSpPr>
          <p:cNvPr id="2" name="Subtitle 1">
            <a:extLst>
              <a:ext uri="{FF2B5EF4-FFF2-40B4-BE49-F238E27FC236}">
                <a16:creationId xmlns:a16="http://schemas.microsoft.com/office/drawing/2014/main" id="{D145F2B6-604D-C7BA-0824-14222252CCE2}"/>
              </a:ext>
            </a:extLst>
          </p:cNvPr>
          <p:cNvSpPr>
            <a:spLocks noGrp="1"/>
          </p:cNvSpPr>
          <p:nvPr>
            <p:ph type="subTitle" idx="1"/>
          </p:nvPr>
        </p:nvSpPr>
        <p:spPr/>
        <p:txBody>
          <a:bodyPr/>
          <a:lstStyle/>
          <a:p>
            <a:r>
              <a:rPr lang="en-US" b="1" dirty="0"/>
              <a:t>Bagging (Bootstrap Aggregating): </a:t>
            </a:r>
            <a:r>
              <a:rPr lang="en-US" sz="1100" dirty="0">
                <a:solidFill>
                  <a:srgbClr val="111111"/>
                </a:solidFill>
              </a:rPr>
              <a:t>Metode </a:t>
            </a:r>
            <a:r>
              <a:rPr lang="en-US" sz="1100" dirty="0" err="1">
                <a:solidFill>
                  <a:srgbClr val="111111"/>
                </a:solidFill>
              </a:rPr>
              <a:t>ini</a:t>
            </a:r>
            <a:r>
              <a:rPr lang="en-US" sz="1100" dirty="0">
                <a:solidFill>
                  <a:srgbClr val="111111"/>
                </a:solidFill>
              </a:rPr>
              <a:t> </a:t>
            </a:r>
            <a:r>
              <a:rPr lang="en-US" sz="1100" dirty="0" err="1">
                <a:solidFill>
                  <a:srgbClr val="111111"/>
                </a:solidFill>
              </a:rPr>
              <a:t>melibatkan</a:t>
            </a:r>
            <a:r>
              <a:rPr lang="en-US" sz="1100" dirty="0">
                <a:solidFill>
                  <a:srgbClr val="111111"/>
                </a:solidFill>
              </a:rPr>
              <a:t> </a:t>
            </a:r>
            <a:r>
              <a:rPr lang="en-US" sz="1100" dirty="0" err="1">
                <a:solidFill>
                  <a:srgbClr val="111111"/>
                </a:solidFill>
              </a:rPr>
              <a:t>pelatihan</a:t>
            </a:r>
            <a:r>
              <a:rPr lang="en-US" sz="1100" dirty="0">
                <a:solidFill>
                  <a:srgbClr val="111111"/>
                </a:solidFill>
              </a:rPr>
              <a:t> </a:t>
            </a:r>
            <a:r>
              <a:rPr lang="en-US" sz="1100" dirty="0" err="1">
                <a:solidFill>
                  <a:srgbClr val="111111"/>
                </a:solidFill>
              </a:rPr>
              <a:t>beberapa</a:t>
            </a:r>
            <a:r>
              <a:rPr lang="en-US" sz="1100" dirty="0">
                <a:solidFill>
                  <a:srgbClr val="111111"/>
                </a:solidFill>
              </a:rPr>
              <a:t> model </a:t>
            </a:r>
            <a:r>
              <a:rPr lang="en-US" sz="1100" dirty="0" err="1">
                <a:solidFill>
                  <a:srgbClr val="111111"/>
                </a:solidFill>
              </a:rPr>
              <a:t>secara</a:t>
            </a:r>
            <a:r>
              <a:rPr lang="en-US" sz="1100" dirty="0">
                <a:solidFill>
                  <a:srgbClr val="111111"/>
                </a:solidFill>
              </a:rPr>
              <a:t> </a:t>
            </a:r>
            <a:r>
              <a:rPr lang="en-US" sz="1100" dirty="0" err="1">
                <a:solidFill>
                  <a:srgbClr val="111111"/>
                </a:solidFill>
              </a:rPr>
              <a:t>independen</a:t>
            </a:r>
            <a:r>
              <a:rPr lang="en-US" sz="1100" dirty="0">
                <a:solidFill>
                  <a:srgbClr val="111111"/>
                </a:solidFill>
              </a:rPr>
              <a:t> pada subset </a:t>
            </a:r>
            <a:r>
              <a:rPr lang="en-US" sz="1100" dirty="0" err="1">
                <a:solidFill>
                  <a:srgbClr val="111111"/>
                </a:solidFill>
              </a:rPr>
              <a:t>acak</a:t>
            </a:r>
            <a:r>
              <a:rPr lang="en-US" sz="1100" dirty="0">
                <a:solidFill>
                  <a:srgbClr val="111111"/>
                </a:solidFill>
              </a:rPr>
              <a:t> yang </a:t>
            </a:r>
            <a:r>
              <a:rPr lang="en-US" sz="1100" dirty="0" err="1">
                <a:solidFill>
                  <a:srgbClr val="111111"/>
                </a:solidFill>
              </a:rPr>
              <a:t>berbeda</a:t>
            </a:r>
            <a:r>
              <a:rPr lang="en-US" sz="1100" dirty="0">
                <a:solidFill>
                  <a:srgbClr val="111111"/>
                </a:solidFill>
              </a:rPr>
              <a:t> </a:t>
            </a:r>
            <a:r>
              <a:rPr lang="en-US" sz="1100" dirty="0" err="1">
                <a:solidFill>
                  <a:srgbClr val="111111"/>
                </a:solidFill>
              </a:rPr>
              <a:t>dari</a:t>
            </a:r>
            <a:r>
              <a:rPr lang="en-US" sz="1100" dirty="0">
                <a:solidFill>
                  <a:srgbClr val="111111"/>
                </a:solidFill>
              </a:rPr>
              <a:t> data </a:t>
            </a:r>
            <a:r>
              <a:rPr lang="en-US" sz="1100" dirty="0" err="1">
                <a:solidFill>
                  <a:srgbClr val="111111"/>
                </a:solidFill>
              </a:rPr>
              <a:t>pelatihan</a:t>
            </a:r>
            <a:r>
              <a:rPr lang="en-US" sz="1100" dirty="0">
                <a:solidFill>
                  <a:srgbClr val="111111"/>
                </a:solidFill>
              </a:rPr>
              <a:t> (</a:t>
            </a:r>
            <a:r>
              <a:rPr lang="en-US" sz="1100" dirty="0" err="1">
                <a:solidFill>
                  <a:srgbClr val="111111"/>
                </a:solidFill>
              </a:rPr>
              <a:t>diperoleh</a:t>
            </a:r>
            <a:r>
              <a:rPr lang="en-US" sz="1100" dirty="0">
                <a:solidFill>
                  <a:srgbClr val="111111"/>
                </a:solidFill>
              </a:rPr>
              <a:t> </a:t>
            </a:r>
            <a:r>
              <a:rPr lang="en-US" sz="1100" dirty="0" err="1">
                <a:solidFill>
                  <a:srgbClr val="111111"/>
                </a:solidFill>
              </a:rPr>
              <a:t>melalui</a:t>
            </a:r>
            <a:r>
              <a:rPr lang="en-US" sz="1100" dirty="0">
                <a:solidFill>
                  <a:srgbClr val="111111"/>
                </a:solidFill>
              </a:rPr>
              <a:t> bootstrap) dan </a:t>
            </a:r>
            <a:r>
              <a:rPr lang="en-US" sz="1100" dirty="0" err="1">
                <a:solidFill>
                  <a:srgbClr val="111111"/>
                </a:solidFill>
              </a:rPr>
              <a:t>mengambil</a:t>
            </a:r>
            <a:r>
              <a:rPr lang="en-US" sz="1100" dirty="0">
                <a:solidFill>
                  <a:srgbClr val="111111"/>
                </a:solidFill>
              </a:rPr>
              <a:t> rata-rata </a:t>
            </a:r>
            <a:r>
              <a:rPr lang="en-US" sz="1100" dirty="0" err="1">
                <a:solidFill>
                  <a:srgbClr val="111111"/>
                </a:solidFill>
              </a:rPr>
              <a:t>prediksi</a:t>
            </a:r>
            <a:r>
              <a:rPr lang="en-US" sz="1100" dirty="0">
                <a:solidFill>
                  <a:srgbClr val="111111"/>
                </a:solidFill>
              </a:rPr>
              <a:t> </a:t>
            </a:r>
            <a:r>
              <a:rPr lang="en-US" sz="1100" dirty="0" err="1">
                <a:solidFill>
                  <a:srgbClr val="111111"/>
                </a:solidFill>
              </a:rPr>
              <a:t>mereka</a:t>
            </a:r>
            <a:r>
              <a:rPr lang="en-US" sz="1100" dirty="0">
                <a:solidFill>
                  <a:srgbClr val="111111"/>
                </a:solidFill>
              </a:rPr>
              <a:t> </a:t>
            </a:r>
            <a:r>
              <a:rPr lang="en-US" sz="1100" dirty="0" err="1">
                <a:solidFill>
                  <a:srgbClr val="111111"/>
                </a:solidFill>
              </a:rPr>
              <a:t>untuk</a:t>
            </a:r>
            <a:r>
              <a:rPr lang="en-US" sz="1100" dirty="0">
                <a:solidFill>
                  <a:srgbClr val="111111"/>
                </a:solidFill>
              </a:rPr>
              <a:t> </a:t>
            </a:r>
            <a:r>
              <a:rPr lang="en-US" sz="1100" dirty="0" err="1">
                <a:solidFill>
                  <a:srgbClr val="111111"/>
                </a:solidFill>
              </a:rPr>
              <a:t>tugas</a:t>
            </a:r>
            <a:r>
              <a:rPr lang="en-US" sz="1100" dirty="0">
                <a:solidFill>
                  <a:srgbClr val="111111"/>
                </a:solidFill>
              </a:rPr>
              <a:t> </a:t>
            </a:r>
            <a:r>
              <a:rPr lang="en-US" sz="1100" dirty="0" err="1">
                <a:solidFill>
                  <a:srgbClr val="111111"/>
                </a:solidFill>
              </a:rPr>
              <a:t>regresi</a:t>
            </a:r>
            <a:r>
              <a:rPr lang="en-US" sz="1100" dirty="0">
                <a:solidFill>
                  <a:srgbClr val="111111"/>
                </a:solidFill>
              </a:rPr>
              <a:t> </a:t>
            </a:r>
            <a:r>
              <a:rPr lang="en-US" sz="1100" dirty="0" err="1">
                <a:solidFill>
                  <a:srgbClr val="111111"/>
                </a:solidFill>
              </a:rPr>
              <a:t>atau</a:t>
            </a:r>
            <a:r>
              <a:rPr lang="en-US" sz="1100" dirty="0">
                <a:solidFill>
                  <a:srgbClr val="111111"/>
                </a:solidFill>
              </a:rPr>
              <a:t> </a:t>
            </a:r>
            <a:r>
              <a:rPr lang="en-US" sz="1100" dirty="0" err="1">
                <a:solidFill>
                  <a:srgbClr val="111111"/>
                </a:solidFill>
              </a:rPr>
              <a:t>mengambil</a:t>
            </a:r>
            <a:r>
              <a:rPr lang="en-US" sz="1100" dirty="0">
                <a:solidFill>
                  <a:srgbClr val="111111"/>
                </a:solidFill>
              </a:rPr>
              <a:t> </a:t>
            </a:r>
            <a:r>
              <a:rPr lang="en-US" sz="1100" dirty="0" err="1">
                <a:solidFill>
                  <a:srgbClr val="111111"/>
                </a:solidFill>
              </a:rPr>
              <a:t>suara</a:t>
            </a:r>
            <a:r>
              <a:rPr lang="en-US" sz="1100" dirty="0">
                <a:solidFill>
                  <a:srgbClr val="111111"/>
                </a:solidFill>
              </a:rPr>
              <a:t> </a:t>
            </a:r>
            <a:r>
              <a:rPr lang="en-US" sz="1100" dirty="0" err="1">
                <a:solidFill>
                  <a:srgbClr val="111111"/>
                </a:solidFill>
              </a:rPr>
              <a:t>mayoritas</a:t>
            </a:r>
            <a:r>
              <a:rPr lang="en-US" sz="1100" dirty="0">
                <a:solidFill>
                  <a:srgbClr val="111111"/>
                </a:solidFill>
              </a:rPr>
              <a:t> </a:t>
            </a:r>
            <a:r>
              <a:rPr lang="en-US" sz="1100" dirty="0" err="1">
                <a:solidFill>
                  <a:srgbClr val="111111"/>
                </a:solidFill>
              </a:rPr>
              <a:t>untuk</a:t>
            </a:r>
            <a:r>
              <a:rPr lang="en-US" sz="1100" dirty="0">
                <a:solidFill>
                  <a:srgbClr val="111111"/>
                </a:solidFill>
              </a:rPr>
              <a:t> </a:t>
            </a:r>
            <a:r>
              <a:rPr lang="en-US" sz="1100" dirty="0" err="1">
                <a:solidFill>
                  <a:srgbClr val="111111"/>
                </a:solidFill>
              </a:rPr>
              <a:t>tugas</a:t>
            </a:r>
            <a:r>
              <a:rPr lang="en-US" sz="1100" dirty="0">
                <a:solidFill>
                  <a:srgbClr val="111111"/>
                </a:solidFill>
              </a:rPr>
              <a:t> </a:t>
            </a:r>
            <a:r>
              <a:rPr lang="en-US" sz="1100" dirty="0" err="1">
                <a:solidFill>
                  <a:srgbClr val="111111"/>
                </a:solidFill>
              </a:rPr>
              <a:t>klasifikasi</a:t>
            </a:r>
            <a:r>
              <a:rPr lang="en-US" sz="1100" dirty="0">
                <a:solidFill>
                  <a:srgbClr val="111111"/>
                </a:solidFill>
              </a:rPr>
              <a:t>. </a:t>
            </a:r>
            <a:r>
              <a:rPr lang="en-US" sz="1100" dirty="0" err="1">
                <a:solidFill>
                  <a:srgbClr val="111111"/>
                </a:solidFill>
              </a:rPr>
              <a:t>Contoh</a:t>
            </a:r>
            <a:r>
              <a:rPr lang="en-US" sz="1100" dirty="0">
                <a:solidFill>
                  <a:srgbClr val="111111"/>
                </a:solidFill>
              </a:rPr>
              <a:t> </a:t>
            </a:r>
            <a:r>
              <a:rPr lang="en-US" sz="1100" dirty="0" err="1">
                <a:solidFill>
                  <a:srgbClr val="111111"/>
                </a:solidFill>
              </a:rPr>
              <a:t>populer</a:t>
            </a:r>
            <a:r>
              <a:rPr lang="en-US" sz="1100" dirty="0">
                <a:solidFill>
                  <a:srgbClr val="111111"/>
                </a:solidFill>
              </a:rPr>
              <a:t> </a:t>
            </a:r>
            <a:r>
              <a:rPr lang="en-US" sz="1100" dirty="0" err="1">
                <a:solidFill>
                  <a:srgbClr val="111111"/>
                </a:solidFill>
              </a:rPr>
              <a:t>dari</a:t>
            </a:r>
            <a:r>
              <a:rPr lang="en-US" sz="1100" dirty="0">
                <a:solidFill>
                  <a:srgbClr val="111111"/>
                </a:solidFill>
              </a:rPr>
              <a:t> </a:t>
            </a:r>
            <a:r>
              <a:rPr lang="en-US" sz="1100" dirty="0" err="1">
                <a:solidFill>
                  <a:srgbClr val="111111"/>
                </a:solidFill>
              </a:rPr>
              <a:t>teknik</a:t>
            </a:r>
            <a:r>
              <a:rPr lang="en-US" sz="1100" dirty="0">
                <a:solidFill>
                  <a:srgbClr val="111111"/>
                </a:solidFill>
              </a:rPr>
              <a:t> </a:t>
            </a:r>
            <a:r>
              <a:rPr lang="en-US" sz="1100" dirty="0" err="1">
                <a:solidFill>
                  <a:srgbClr val="111111"/>
                </a:solidFill>
              </a:rPr>
              <a:t>ini</a:t>
            </a:r>
            <a:r>
              <a:rPr lang="en-US" sz="1100" dirty="0">
                <a:solidFill>
                  <a:srgbClr val="111111"/>
                </a:solidFill>
              </a:rPr>
              <a:t> </a:t>
            </a:r>
            <a:r>
              <a:rPr lang="en-US" sz="1100" dirty="0" err="1">
                <a:solidFill>
                  <a:srgbClr val="111111"/>
                </a:solidFill>
              </a:rPr>
              <a:t>adalah</a:t>
            </a:r>
            <a:r>
              <a:rPr lang="en-US" sz="1100" dirty="0">
                <a:solidFill>
                  <a:srgbClr val="111111"/>
                </a:solidFill>
              </a:rPr>
              <a:t> Random Forest.</a:t>
            </a:r>
          </a:p>
        </p:txBody>
      </p:sp>
    </p:spTree>
    <p:extLst>
      <p:ext uri="{BB962C8B-B14F-4D97-AF65-F5344CB8AC3E}">
        <p14:creationId xmlns:p14="http://schemas.microsoft.com/office/powerpoint/2010/main" val="50910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CF8A-2BEB-8F07-D0A0-0EE70F4E9794}"/>
              </a:ext>
            </a:extLst>
          </p:cNvPr>
          <p:cNvSpPr>
            <a:spLocks noGrp="1"/>
          </p:cNvSpPr>
          <p:nvPr>
            <p:ph type="title"/>
          </p:nvPr>
        </p:nvSpPr>
        <p:spPr/>
        <p:txBody>
          <a:bodyPr/>
          <a:lstStyle/>
          <a:p>
            <a:r>
              <a:rPr lang="en-US"/>
              <a:t>02</a:t>
            </a:r>
          </a:p>
        </p:txBody>
      </p:sp>
      <p:sp>
        <p:nvSpPr>
          <p:cNvPr id="3" name="Title 2">
            <a:extLst>
              <a:ext uri="{FF2B5EF4-FFF2-40B4-BE49-F238E27FC236}">
                <a16:creationId xmlns:a16="http://schemas.microsoft.com/office/drawing/2014/main" id="{7FDCB0EE-9436-C69E-9C99-8C458168AFB5}"/>
              </a:ext>
            </a:extLst>
          </p:cNvPr>
          <p:cNvSpPr>
            <a:spLocks noGrp="1"/>
          </p:cNvSpPr>
          <p:nvPr>
            <p:ph type="title" idx="2"/>
          </p:nvPr>
        </p:nvSpPr>
        <p:spPr/>
        <p:txBody>
          <a:bodyPr/>
          <a:lstStyle/>
          <a:p>
            <a:r>
              <a:rPr lang="en-US" err="1"/>
              <a:t>CatBoost</a:t>
            </a:r>
            <a:endParaRPr lang="en-US"/>
          </a:p>
        </p:txBody>
      </p:sp>
    </p:spTree>
    <p:extLst>
      <p:ext uri="{BB962C8B-B14F-4D97-AF65-F5344CB8AC3E}">
        <p14:creationId xmlns:p14="http://schemas.microsoft.com/office/powerpoint/2010/main" val="130885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CatBoost</a:t>
            </a:r>
            <a:endParaRPr lang="en-US"/>
          </a:p>
        </p:txBody>
      </p:sp>
      <p:sp>
        <p:nvSpPr>
          <p:cNvPr id="262" name="Google Shape;262;p25"/>
          <p:cNvSpPr/>
          <p:nvPr/>
        </p:nvSpPr>
        <p:spPr>
          <a:xfrm>
            <a:off x="822200" y="1076625"/>
            <a:ext cx="4270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64" name="Google Shape;264;p25"/>
          <p:cNvSpPr txBox="1">
            <a:spLocks noGrp="1"/>
          </p:cNvSpPr>
          <p:nvPr>
            <p:ph type="subTitle" idx="2"/>
          </p:nvPr>
        </p:nvSpPr>
        <p:spPr>
          <a:xfrm>
            <a:off x="720000" y="1535511"/>
            <a:ext cx="7612728" cy="2531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chemeClr val="dk2"/>
                </a:solidFill>
              </a:rPr>
              <a:t>CatBoost</a:t>
            </a:r>
            <a:r>
              <a:rPr lang="en-US">
                <a:solidFill>
                  <a:schemeClr val="dk2"/>
                </a:solidFill>
              </a:rPr>
              <a:t> (Categorical Boosting) </a:t>
            </a:r>
            <a:r>
              <a:rPr lang="en-US" err="1">
                <a:solidFill>
                  <a:schemeClr val="dk2"/>
                </a:solidFill>
              </a:rPr>
              <a:t>adalah</a:t>
            </a:r>
            <a:r>
              <a:rPr lang="en-US">
                <a:solidFill>
                  <a:schemeClr val="dk2"/>
                </a:solidFill>
              </a:rPr>
              <a:t> </a:t>
            </a:r>
            <a:r>
              <a:rPr lang="en-US" err="1">
                <a:solidFill>
                  <a:schemeClr val="dk2"/>
                </a:solidFill>
              </a:rPr>
              <a:t>algoritma</a:t>
            </a:r>
            <a:r>
              <a:rPr lang="en-US">
                <a:solidFill>
                  <a:schemeClr val="dk2"/>
                </a:solidFill>
              </a:rPr>
              <a:t> </a:t>
            </a:r>
            <a:r>
              <a:rPr lang="en-US" err="1">
                <a:solidFill>
                  <a:schemeClr val="dk2"/>
                </a:solidFill>
              </a:rPr>
              <a:t>peningkatan</a:t>
            </a:r>
            <a:r>
              <a:rPr lang="en-US">
                <a:solidFill>
                  <a:schemeClr val="dk2"/>
                </a:solidFill>
              </a:rPr>
              <a:t> </a:t>
            </a:r>
            <a:r>
              <a:rPr lang="en-US" err="1">
                <a:solidFill>
                  <a:schemeClr val="dk2"/>
                </a:solidFill>
              </a:rPr>
              <a:t>canggih</a:t>
            </a:r>
            <a:r>
              <a:rPr lang="en-US">
                <a:solidFill>
                  <a:schemeClr val="dk2"/>
                </a:solidFill>
              </a:rPr>
              <a:t> yang </a:t>
            </a:r>
            <a:r>
              <a:rPr lang="en-US" err="1">
                <a:solidFill>
                  <a:schemeClr val="dk2"/>
                </a:solidFill>
              </a:rPr>
              <a:t>dikembangkan</a:t>
            </a:r>
            <a:r>
              <a:rPr lang="en-US">
                <a:solidFill>
                  <a:schemeClr val="dk2"/>
                </a:solidFill>
              </a:rPr>
              <a:t> oleh Yandex. </a:t>
            </a:r>
            <a:r>
              <a:rPr lang="en-US" err="1">
                <a:solidFill>
                  <a:schemeClr val="dk2"/>
                </a:solidFill>
              </a:rPr>
              <a:t>Ini</a:t>
            </a:r>
            <a:r>
              <a:rPr lang="en-US">
                <a:solidFill>
                  <a:schemeClr val="dk2"/>
                </a:solidFill>
              </a:rPr>
              <a:t> </a:t>
            </a:r>
            <a:r>
              <a:rPr lang="en-US" err="1">
                <a:solidFill>
                  <a:schemeClr val="dk2"/>
                </a:solidFill>
              </a:rPr>
              <a:t>dirancang</a:t>
            </a:r>
            <a:r>
              <a:rPr lang="en-US">
                <a:solidFill>
                  <a:schemeClr val="dk2"/>
                </a:solidFill>
              </a:rPr>
              <a:t> </a:t>
            </a:r>
            <a:r>
              <a:rPr lang="en-US" err="1">
                <a:solidFill>
                  <a:schemeClr val="dk2"/>
                </a:solidFill>
              </a:rPr>
              <a:t>untuk</a:t>
            </a:r>
            <a:r>
              <a:rPr lang="en-US">
                <a:solidFill>
                  <a:schemeClr val="dk2"/>
                </a:solidFill>
              </a:rPr>
              <a:t> </a:t>
            </a:r>
            <a:r>
              <a:rPr lang="en-US" err="1">
                <a:solidFill>
                  <a:schemeClr val="dk2"/>
                </a:solidFill>
              </a:rPr>
              <a:t>menangani</a:t>
            </a:r>
            <a:r>
              <a:rPr lang="en-US">
                <a:solidFill>
                  <a:schemeClr val="dk2"/>
                </a:solidFill>
              </a:rPr>
              <a:t> </a:t>
            </a:r>
            <a:r>
              <a:rPr lang="en-US" err="1">
                <a:solidFill>
                  <a:schemeClr val="dk2"/>
                </a:solidFill>
              </a:rPr>
              <a:t>fitur</a:t>
            </a:r>
            <a:r>
              <a:rPr lang="en-US">
                <a:solidFill>
                  <a:schemeClr val="dk2"/>
                </a:solidFill>
              </a:rPr>
              <a:t> </a:t>
            </a:r>
            <a:r>
              <a:rPr lang="en-US" err="1">
                <a:solidFill>
                  <a:schemeClr val="dk2"/>
                </a:solidFill>
              </a:rPr>
              <a:t>kategorikal</a:t>
            </a:r>
            <a:r>
              <a:rPr lang="en-US">
                <a:solidFill>
                  <a:schemeClr val="dk2"/>
                </a:solidFill>
              </a:rPr>
              <a:t> </a:t>
            </a:r>
            <a:r>
              <a:rPr lang="en-US" err="1">
                <a:solidFill>
                  <a:schemeClr val="dk2"/>
                </a:solidFill>
              </a:rPr>
              <a:t>secara</a:t>
            </a:r>
            <a:r>
              <a:rPr lang="en-US">
                <a:solidFill>
                  <a:schemeClr val="dk2"/>
                </a:solidFill>
              </a:rPr>
              <a:t> </a:t>
            </a:r>
            <a:r>
              <a:rPr lang="en-US" err="1">
                <a:solidFill>
                  <a:schemeClr val="dk2"/>
                </a:solidFill>
              </a:rPr>
              <a:t>efisien</a:t>
            </a:r>
            <a:r>
              <a:rPr lang="en-US">
                <a:solidFill>
                  <a:schemeClr val="dk2"/>
                </a:solidFill>
              </a:rPr>
              <a:t> dan </a:t>
            </a:r>
            <a:r>
              <a:rPr lang="en-US" err="1">
                <a:solidFill>
                  <a:schemeClr val="dk2"/>
                </a:solidFill>
              </a:rPr>
              <a:t>memberikan</a:t>
            </a:r>
            <a:r>
              <a:rPr lang="en-US">
                <a:solidFill>
                  <a:schemeClr val="dk2"/>
                </a:solidFill>
              </a:rPr>
              <a:t> </a:t>
            </a:r>
            <a:r>
              <a:rPr lang="en-US" err="1">
                <a:solidFill>
                  <a:schemeClr val="dk2"/>
                </a:solidFill>
              </a:rPr>
              <a:t>kinerja</a:t>
            </a:r>
            <a:r>
              <a:rPr lang="en-US">
                <a:solidFill>
                  <a:schemeClr val="dk2"/>
                </a:solidFill>
              </a:rPr>
              <a:t> </a:t>
            </a:r>
            <a:r>
              <a:rPr lang="en-US" err="1">
                <a:solidFill>
                  <a:schemeClr val="dk2"/>
                </a:solidFill>
              </a:rPr>
              <a:t>unggul</a:t>
            </a:r>
            <a:r>
              <a:rPr lang="en-US">
                <a:solidFill>
                  <a:schemeClr val="dk2"/>
                </a:solidFill>
              </a:rPr>
              <a:t> </a:t>
            </a:r>
            <a:r>
              <a:rPr lang="en-US" err="1">
                <a:solidFill>
                  <a:schemeClr val="dk2"/>
                </a:solidFill>
              </a:rPr>
              <a:t>untuk</a:t>
            </a:r>
            <a:r>
              <a:rPr lang="en-US">
                <a:solidFill>
                  <a:schemeClr val="dk2"/>
                </a:solidFill>
              </a:rPr>
              <a:t> </a:t>
            </a:r>
            <a:r>
              <a:rPr lang="en-US" err="1">
                <a:solidFill>
                  <a:schemeClr val="dk2"/>
                </a:solidFill>
              </a:rPr>
              <a:t>berbagai</a:t>
            </a:r>
            <a:r>
              <a:rPr lang="en-US">
                <a:solidFill>
                  <a:schemeClr val="dk2"/>
                </a:solidFill>
              </a:rPr>
              <a:t> </a:t>
            </a:r>
            <a:r>
              <a:rPr lang="en-US" err="1">
                <a:solidFill>
                  <a:schemeClr val="dk2"/>
                </a:solidFill>
              </a:rPr>
              <a:t>jenis</a:t>
            </a:r>
            <a:r>
              <a:rPr lang="en-US">
                <a:solidFill>
                  <a:schemeClr val="dk2"/>
                </a:solidFill>
              </a:rPr>
              <a:t> </a:t>
            </a:r>
            <a:r>
              <a:rPr lang="en-US" err="1">
                <a:solidFill>
                  <a:schemeClr val="dk2"/>
                </a:solidFill>
              </a:rPr>
              <a:t>tugas</a:t>
            </a:r>
            <a:r>
              <a:rPr lang="en-US">
                <a:solidFill>
                  <a:schemeClr val="dk2"/>
                </a:solidFill>
              </a:rPr>
              <a:t> </a:t>
            </a:r>
            <a:r>
              <a:rPr lang="en-US" err="1">
                <a:solidFill>
                  <a:schemeClr val="dk2"/>
                </a:solidFill>
              </a:rPr>
              <a:t>pembelajaran</a:t>
            </a:r>
            <a:r>
              <a:rPr lang="en-US">
                <a:solidFill>
                  <a:schemeClr val="dk2"/>
                </a:solidFill>
              </a:rPr>
              <a:t> </a:t>
            </a:r>
            <a:r>
              <a:rPr lang="en-US" err="1">
                <a:solidFill>
                  <a:schemeClr val="dk2"/>
                </a:solidFill>
              </a:rPr>
              <a:t>mesin</a:t>
            </a:r>
            <a:r>
              <a:rPr lang="en-US">
                <a:solidFill>
                  <a:schemeClr val="dk2"/>
                </a:solidFill>
              </a:rPr>
              <a:t>. </a:t>
            </a:r>
            <a:r>
              <a:rPr lang="en-US" err="1">
                <a:solidFill>
                  <a:schemeClr val="dk2"/>
                </a:solidFill>
              </a:rPr>
              <a:t>Berikut</a:t>
            </a:r>
            <a:r>
              <a:rPr lang="en-US">
                <a:solidFill>
                  <a:schemeClr val="dk2"/>
                </a:solidFill>
              </a:rPr>
              <a:t> </a:t>
            </a:r>
            <a:r>
              <a:rPr lang="en-US" err="1">
                <a:solidFill>
                  <a:schemeClr val="dk2"/>
                </a:solidFill>
              </a:rPr>
              <a:t>beberapa</a:t>
            </a:r>
            <a:r>
              <a:rPr lang="en-US">
                <a:solidFill>
                  <a:schemeClr val="dk2"/>
                </a:solidFill>
              </a:rPr>
              <a:t> </a:t>
            </a:r>
            <a:r>
              <a:rPr lang="en-US" err="1">
                <a:solidFill>
                  <a:schemeClr val="dk2"/>
                </a:solidFill>
              </a:rPr>
              <a:t>konsep</a:t>
            </a:r>
            <a:r>
              <a:rPr lang="en-US">
                <a:solidFill>
                  <a:schemeClr val="dk2"/>
                </a:solidFill>
              </a:rPr>
              <a:t> dan </a:t>
            </a:r>
            <a:r>
              <a:rPr lang="en-US" err="1">
                <a:solidFill>
                  <a:schemeClr val="dk2"/>
                </a:solidFill>
              </a:rPr>
              <a:t>fitur</a:t>
            </a:r>
            <a:r>
              <a:rPr lang="en-US">
                <a:solidFill>
                  <a:schemeClr val="dk2"/>
                </a:solidFill>
              </a:rPr>
              <a:t> </a:t>
            </a:r>
            <a:r>
              <a:rPr lang="en-US" err="1">
                <a:solidFill>
                  <a:schemeClr val="dk2"/>
                </a:solidFill>
              </a:rPr>
              <a:t>utama</a:t>
            </a:r>
            <a:r>
              <a:rPr lang="en-US">
                <a:solidFill>
                  <a:schemeClr val="dk2"/>
                </a:solidFill>
              </a:rPr>
              <a:t> </a:t>
            </a:r>
            <a:r>
              <a:rPr lang="en-US" err="1">
                <a:solidFill>
                  <a:schemeClr val="dk2"/>
                </a:solidFill>
              </a:rPr>
              <a:t>CatBoost</a:t>
            </a:r>
            <a:r>
              <a:rPr lang="en-US">
                <a:solidFill>
                  <a:schemeClr val="dk2"/>
                </a:solidFill>
              </a:rPr>
              <a:t>:</a:t>
            </a:r>
            <a:endParaRPr lang="en-US" b="1">
              <a:solidFill>
                <a:schemeClr val="dk2"/>
              </a:solidFill>
            </a:endParaRPr>
          </a:p>
        </p:txBody>
      </p:sp>
      <p:pic>
        <p:nvPicPr>
          <p:cNvPr id="1026" name="Picture 2" descr="GitHub - catboost/catboost: A fast ...">
            <a:extLst>
              <a:ext uri="{FF2B5EF4-FFF2-40B4-BE49-F238E27FC236}">
                <a16:creationId xmlns:a16="http://schemas.microsoft.com/office/drawing/2014/main" id="{794530DB-64C4-8CE6-3841-98711251C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106" y="154386"/>
            <a:ext cx="3305175"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GitHub - catboost/catboost: A fast ...">
            <a:extLst>
              <a:ext uri="{FF2B5EF4-FFF2-40B4-BE49-F238E27FC236}">
                <a16:creationId xmlns:a16="http://schemas.microsoft.com/office/drawing/2014/main" id="{ADAC843A-FAE8-E0E3-529A-C9C43BEBF9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51"/>
          <a:stretch/>
        </p:blipFill>
        <p:spPr bwMode="auto">
          <a:xfrm>
            <a:off x="5937621" y="0"/>
            <a:ext cx="3206379" cy="135133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61;p25">
            <a:extLst>
              <a:ext uri="{FF2B5EF4-FFF2-40B4-BE49-F238E27FC236}">
                <a16:creationId xmlns:a16="http://schemas.microsoft.com/office/drawing/2014/main" id="{3A6077C1-7CF0-7F53-A3CA-07E2FA6F5B32}"/>
              </a:ext>
            </a:extLst>
          </p:cNvPr>
          <p:cNvSpPr txBox="1">
            <a:spLocks/>
          </p:cNvSpPr>
          <p:nvPr/>
        </p:nvSpPr>
        <p:spPr>
          <a:xfrm>
            <a:off x="822200" y="408850"/>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1pPr>
            <a:lvl2pPr marR="0" lvl="1"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2pPr>
            <a:lvl3pPr marR="0" lvl="2"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3pPr>
            <a:lvl4pPr marR="0" lvl="3"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4pPr>
            <a:lvl5pPr marR="0" lvl="4"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5pPr>
            <a:lvl6pPr marR="0" lvl="5"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6pPr>
            <a:lvl7pPr marR="0" lvl="6"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7pPr>
            <a:lvl8pPr marR="0" lvl="7"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8pPr>
            <a:lvl9pPr marR="0" lvl="8" algn="l" rtl="0">
              <a:lnSpc>
                <a:spcPct val="115000"/>
              </a:lnSpc>
              <a:spcBef>
                <a:spcPts val="0"/>
              </a:spcBef>
              <a:spcAft>
                <a:spcPts val="0"/>
              </a:spcAft>
              <a:buClr>
                <a:schemeClr val="dk1"/>
              </a:buClr>
              <a:buSzPts val="3000"/>
              <a:buFont typeface="Patua One"/>
              <a:buNone/>
              <a:defRPr sz="3000" b="0" i="0" u="none" strike="noStrike" cap="none">
                <a:solidFill>
                  <a:schemeClr val="dk1"/>
                </a:solidFill>
                <a:latin typeface="Patua One"/>
                <a:ea typeface="Patua One"/>
                <a:cs typeface="Patua One"/>
                <a:sym typeface="Patua One"/>
              </a:defRPr>
            </a:lvl9pPr>
          </a:lstStyle>
          <a:p>
            <a:r>
              <a:rPr lang="en-US" err="1"/>
              <a:t>CatBoost</a:t>
            </a:r>
            <a:endParaRPr lang="en-US"/>
          </a:p>
        </p:txBody>
      </p:sp>
      <p:sp>
        <p:nvSpPr>
          <p:cNvPr id="2" name="Subtitle 1">
            <a:extLst>
              <a:ext uri="{FF2B5EF4-FFF2-40B4-BE49-F238E27FC236}">
                <a16:creationId xmlns:a16="http://schemas.microsoft.com/office/drawing/2014/main" id="{D145F2B6-604D-C7BA-0824-14222252CCE2}"/>
              </a:ext>
            </a:extLst>
          </p:cNvPr>
          <p:cNvSpPr>
            <a:spLocks noGrp="1"/>
          </p:cNvSpPr>
          <p:nvPr>
            <p:ph type="subTitle" idx="1"/>
          </p:nvPr>
        </p:nvSpPr>
        <p:spPr>
          <a:xfrm>
            <a:off x="219987" y="1326819"/>
            <a:ext cx="7741500" cy="1042500"/>
          </a:xfrm>
        </p:spPr>
        <p:txBody>
          <a:bodyPr/>
          <a:lstStyle/>
          <a:p>
            <a:r>
              <a:rPr lang="en-US" b="1"/>
              <a:t>Handling Categorical Features: </a:t>
            </a:r>
            <a:r>
              <a:rPr lang="en-US" sz="1200" err="1"/>
              <a:t>CatBoost</a:t>
            </a:r>
            <a:r>
              <a:rPr lang="en-US" sz="1200"/>
              <a:t> sangat </a:t>
            </a:r>
            <a:r>
              <a:rPr lang="en-US" sz="1200" err="1"/>
              <a:t>efektif</a:t>
            </a:r>
            <a:r>
              <a:rPr lang="en-US" sz="1200"/>
              <a:t> </a:t>
            </a:r>
            <a:r>
              <a:rPr lang="en-US" sz="1200" err="1"/>
              <a:t>dalam</a:t>
            </a:r>
            <a:r>
              <a:rPr lang="en-US" sz="1200"/>
              <a:t> </a:t>
            </a:r>
            <a:r>
              <a:rPr lang="en-US" sz="1200" err="1"/>
              <a:t>menangani</a:t>
            </a:r>
            <a:r>
              <a:rPr lang="en-US" sz="1200"/>
              <a:t> data </a:t>
            </a:r>
            <a:r>
              <a:rPr lang="en-US" sz="1200" err="1"/>
              <a:t>kategorikal</a:t>
            </a:r>
            <a:r>
              <a:rPr lang="en-US" sz="1200"/>
              <a:t>. </a:t>
            </a:r>
            <a:r>
              <a:rPr lang="en-US" sz="1200" err="1"/>
              <a:t>Ia</a:t>
            </a:r>
            <a:r>
              <a:rPr lang="en-US" sz="1200"/>
              <a:t> </a:t>
            </a:r>
            <a:r>
              <a:rPr lang="en-US" sz="1200" err="1"/>
              <a:t>menggunakan</a:t>
            </a:r>
            <a:r>
              <a:rPr lang="en-US" sz="1200"/>
              <a:t> </a:t>
            </a:r>
            <a:r>
              <a:rPr lang="en-US" sz="1200" err="1"/>
              <a:t>metode</a:t>
            </a:r>
            <a:r>
              <a:rPr lang="en-US" sz="1200"/>
              <a:t> </a:t>
            </a:r>
            <a:r>
              <a:rPr lang="en-US" sz="1200" err="1"/>
              <a:t>statistik</a:t>
            </a:r>
            <a:r>
              <a:rPr lang="en-US" sz="1200"/>
              <a:t> target </a:t>
            </a:r>
            <a:r>
              <a:rPr lang="en-US" sz="1200" err="1"/>
              <a:t>untuk</a:t>
            </a:r>
            <a:r>
              <a:rPr lang="en-US" sz="1200"/>
              <a:t> </a:t>
            </a:r>
            <a:r>
              <a:rPr lang="en-US" sz="1200" err="1"/>
              <a:t>mengubah</a:t>
            </a:r>
            <a:r>
              <a:rPr lang="en-US" sz="1200"/>
              <a:t> </a:t>
            </a:r>
            <a:r>
              <a:rPr lang="en-US" sz="1200" err="1"/>
              <a:t>fitur</a:t>
            </a:r>
            <a:r>
              <a:rPr lang="en-US" sz="1200"/>
              <a:t> </a:t>
            </a:r>
            <a:r>
              <a:rPr lang="en-US" sz="1200" err="1"/>
              <a:t>kategorikal</a:t>
            </a:r>
            <a:r>
              <a:rPr lang="en-US" sz="1200"/>
              <a:t> </a:t>
            </a:r>
            <a:r>
              <a:rPr lang="en-US" sz="1200" err="1"/>
              <a:t>menjadi</a:t>
            </a:r>
            <a:r>
              <a:rPr lang="en-US" sz="1200"/>
              <a:t> </a:t>
            </a:r>
            <a:r>
              <a:rPr lang="en-US" sz="1200" err="1"/>
              <a:t>nilai</a:t>
            </a:r>
            <a:r>
              <a:rPr lang="en-US" sz="1200"/>
              <a:t> </a:t>
            </a:r>
            <a:r>
              <a:rPr lang="en-US" sz="1200" err="1"/>
              <a:t>numerik</a:t>
            </a:r>
            <a:r>
              <a:rPr lang="en-US" sz="1200"/>
              <a:t>, </a:t>
            </a:r>
            <a:r>
              <a:rPr lang="en-US" sz="1200" err="1"/>
              <a:t>sehingga</a:t>
            </a:r>
            <a:r>
              <a:rPr lang="en-US" sz="1200"/>
              <a:t> </a:t>
            </a:r>
            <a:r>
              <a:rPr lang="en-US" sz="1200" err="1"/>
              <a:t>mengurangi</a:t>
            </a:r>
            <a:r>
              <a:rPr lang="en-US" sz="1200"/>
              <a:t> </a:t>
            </a:r>
            <a:r>
              <a:rPr lang="en-US" sz="1200" err="1"/>
              <a:t>kebutuhan</a:t>
            </a:r>
            <a:r>
              <a:rPr lang="en-US" sz="1200"/>
              <a:t> </a:t>
            </a:r>
            <a:r>
              <a:rPr lang="en-US" sz="1200" err="1"/>
              <a:t>akan</a:t>
            </a:r>
            <a:r>
              <a:rPr lang="en-US" sz="1200"/>
              <a:t> </a:t>
            </a:r>
            <a:r>
              <a:rPr lang="en-US" sz="1200" err="1"/>
              <a:t>pra-pemrosesan</a:t>
            </a:r>
            <a:r>
              <a:rPr lang="en-US" sz="1200"/>
              <a:t> dan </a:t>
            </a:r>
            <a:r>
              <a:rPr lang="en-US" sz="1200" err="1"/>
              <a:t>pengkodean</a:t>
            </a:r>
            <a:r>
              <a:rPr lang="en-US" sz="1200"/>
              <a:t> yang </a:t>
            </a:r>
            <a:r>
              <a:rPr lang="en-US" sz="1200" err="1"/>
              <a:t>ekstensif</a:t>
            </a:r>
            <a:r>
              <a:rPr lang="en-US" sz="1200"/>
              <a:t>. </a:t>
            </a:r>
            <a:endParaRPr lang="en-US"/>
          </a:p>
        </p:txBody>
      </p:sp>
      <p:sp>
        <p:nvSpPr>
          <p:cNvPr id="4" name="Subtitle 3">
            <a:extLst>
              <a:ext uri="{FF2B5EF4-FFF2-40B4-BE49-F238E27FC236}">
                <a16:creationId xmlns:a16="http://schemas.microsoft.com/office/drawing/2014/main" id="{8056FC2C-A91D-407B-3E96-98AF5DF40F60}"/>
              </a:ext>
            </a:extLst>
          </p:cNvPr>
          <p:cNvSpPr>
            <a:spLocks noGrp="1"/>
          </p:cNvSpPr>
          <p:nvPr>
            <p:ph type="subTitle" idx="2"/>
          </p:nvPr>
        </p:nvSpPr>
        <p:spPr>
          <a:xfrm>
            <a:off x="219987" y="2061663"/>
            <a:ext cx="7741500" cy="1042500"/>
          </a:xfrm>
        </p:spPr>
        <p:txBody>
          <a:bodyPr/>
          <a:lstStyle/>
          <a:p>
            <a:r>
              <a:rPr lang="en-US" b="1"/>
              <a:t>Ordered Boosting: </a:t>
            </a:r>
            <a:r>
              <a:rPr lang="en-US" sz="1200" err="1"/>
              <a:t>Tidak</a:t>
            </a:r>
            <a:r>
              <a:rPr lang="en-US" sz="1200"/>
              <a:t> </a:t>
            </a:r>
            <a:r>
              <a:rPr lang="en-US" sz="1200" err="1"/>
              <a:t>seperti</a:t>
            </a:r>
            <a:r>
              <a:rPr lang="en-US" sz="1200"/>
              <a:t> </a:t>
            </a:r>
            <a:r>
              <a:rPr lang="en-US" sz="1200" err="1"/>
              <a:t>algoritme</a:t>
            </a:r>
            <a:r>
              <a:rPr lang="en-US" sz="1200"/>
              <a:t> </a:t>
            </a:r>
            <a:r>
              <a:rPr lang="en-US" sz="1200" err="1"/>
              <a:t>peningkatan</a:t>
            </a:r>
            <a:r>
              <a:rPr lang="en-US" sz="1200"/>
              <a:t> </a:t>
            </a:r>
            <a:r>
              <a:rPr lang="en-US" sz="1200" err="1"/>
              <a:t>tradisional</a:t>
            </a:r>
            <a:r>
              <a:rPr lang="en-US" sz="1200"/>
              <a:t> yang </a:t>
            </a:r>
            <a:r>
              <a:rPr lang="en-US" sz="1200" err="1"/>
              <a:t>dapat</a:t>
            </a:r>
            <a:r>
              <a:rPr lang="en-US" sz="1200"/>
              <a:t> </a:t>
            </a:r>
            <a:r>
              <a:rPr lang="en-US" sz="1200" err="1"/>
              <a:t>mengalami</a:t>
            </a:r>
            <a:r>
              <a:rPr lang="en-US" sz="1200"/>
              <a:t> </a:t>
            </a:r>
            <a:r>
              <a:rPr lang="en-US" sz="1200" err="1"/>
              <a:t>pergeseran</a:t>
            </a:r>
            <a:r>
              <a:rPr lang="en-US" sz="1200"/>
              <a:t> </a:t>
            </a:r>
            <a:r>
              <a:rPr lang="en-US" sz="1200" err="1"/>
              <a:t>prediksi</a:t>
            </a:r>
            <a:r>
              <a:rPr lang="en-US" sz="1200"/>
              <a:t> </a:t>
            </a:r>
            <a:r>
              <a:rPr lang="en-US" sz="1200" err="1"/>
              <a:t>karena</a:t>
            </a:r>
            <a:r>
              <a:rPr lang="en-US" sz="1200"/>
              <a:t> </a:t>
            </a:r>
            <a:r>
              <a:rPr lang="en-US" sz="1200" err="1"/>
              <a:t>cara</a:t>
            </a:r>
            <a:r>
              <a:rPr lang="en-US" sz="1200"/>
              <a:t> data </a:t>
            </a:r>
            <a:r>
              <a:rPr lang="en-US" sz="1200" err="1"/>
              <a:t>digunakan</a:t>
            </a:r>
            <a:r>
              <a:rPr lang="en-US" sz="1200"/>
              <a:t> </a:t>
            </a:r>
            <a:r>
              <a:rPr lang="en-US" sz="1200" err="1"/>
              <a:t>untuk</a:t>
            </a:r>
            <a:r>
              <a:rPr lang="en-US" sz="1200"/>
              <a:t> </a:t>
            </a:r>
            <a:r>
              <a:rPr lang="en-US" sz="1200" err="1"/>
              <a:t>pelatihan</a:t>
            </a:r>
            <a:r>
              <a:rPr lang="en-US" sz="1200"/>
              <a:t> dan </a:t>
            </a:r>
            <a:r>
              <a:rPr lang="en-US" sz="1200" err="1"/>
              <a:t>validasi</a:t>
            </a:r>
            <a:r>
              <a:rPr lang="en-US" sz="1200"/>
              <a:t>, </a:t>
            </a:r>
            <a:r>
              <a:rPr lang="en-US" sz="1200" err="1"/>
              <a:t>CatBoost</a:t>
            </a:r>
            <a:r>
              <a:rPr lang="en-US" sz="1200"/>
              <a:t> </a:t>
            </a:r>
            <a:r>
              <a:rPr lang="en-US" sz="1200" err="1"/>
              <a:t>menggunakan</a:t>
            </a:r>
            <a:r>
              <a:rPr lang="en-US" sz="1200"/>
              <a:t> </a:t>
            </a:r>
            <a:r>
              <a:rPr lang="en-US" sz="1200" err="1"/>
              <a:t>peningkatan</a:t>
            </a:r>
            <a:r>
              <a:rPr lang="en-US" sz="1200"/>
              <a:t> </a:t>
            </a:r>
            <a:r>
              <a:rPr lang="en-US" sz="1200" err="1"/>
              <a:t>terurut</a:t>
            </a:r>
            <a:r>
              <a:rPr lang="en-US" sz="1200"/>
              <a:t>. </a:t>
            </a:r>
            <a:r>
              <a:rPr lang="en-US" sz="1200" err="1"/>
              <a:t>Metode</a:t>
            </a:r>
            <a:r>
              <a:rPr lang="en-US" sz="1200"/>
              <a:t> </a:t>
            </a:r>
            <a:r>
              <a:rPr lang="en-US" sz="1200" err="1"/>
              <a:t>ini</a:t>
            </a:r>
            <a:r>
              <a:rPr lang="en-US" sz="1200"/>
              <a:t> </a:t>
            </a:r>
            <a:r>
              <a:rPr lang="en-US" sz="1200" err="1"/>
              <a:t>memastikan</a:t>
            </a:r>
            <a:r>
              <a:rPr lang="en-US" sz="1200"/>
              <a:t> </a:t>
            </a:r>
            <a:r>
              <a:rPr lang="en-US" sz="1200" err="1"/>
              <a:t>bahwa</a:t>
            </a:r>
            <a:r>
              <a:rPr lang="en-US" sz="1200"/>
              <a:t> </a:t>
            </a:r>
            <a:r>
              <a:rPr lang="en-US" sz="1200" err="1"/>
              <a:t>prediksi</a:t>
            </a:r>
            <a:r>
              <a:rPr lang="en-US" sz="1200"/>
              <a:t> </a:t>
            </a:r>
            <a:r>
              <a:rPr lang="en-US" sz="1200" err="1"/>
              <a:t>setiap</a:t>
            </a:r>
            <a:r>
              <a:rPr lang="en-US" sz="1200"/>
              <a:t> </a:t>
            </a:r>
            <a:r>
              <a:rPr lang="en-US" sz="1200" err="1"/>
              <a:t>titik</a:t>
            </a:r>
            <a:r>
              <a:rPr lang="en-US" sz="1200"/>
              <a:t> data </a:t>
            </a:r>
            <a:r>
              <a:rPr lang="en-US" sz="1200" err="1"/>
              <a:t>hanya</a:t>
            </a:r>
            <a:r>
              <a:rPr lang="en-US" sz="1200"/>
              <a:t> </a:t>
            </a:r>
            <a:r>
              <a:rPr lang="en-US" sz="1200" err="1"/>
              <a:t>didasarkan</a:t>
            </a:r>
            <a:r>
              <a:rPr lang="en-US" sz="1200"/>
              <a:t> pada </a:t>
            </a:r>
            <a:r>
              <a:rPr lang="en-US" sz="1200" err="1"/>
              <a:t>titik</a:t>
            </a:r>
            <a:r>
              <a:rPr lang="en-US" sz="1200"/>
              <a:t> data </a:t>
            </a:r>
            <a:r>
              <a:rPr lang="en-US" sz="1200" err="1"/>
              <a:t>sebelumnya</a:t>
            </a:r>
            <a:r>
              <a:rPr lang="en-US" sz="1200"/>
              <a:t>, </a:t>
            </a:r>
            <a:r>
              <a:rPr lang="en-US" sz="1200" err="1"/>
              <a:t>mencegah</a:t>
            </a:r>
            <a:r>
              <a:rPr lang="en-US" sz="1200"/>
              <a:t> </a:t>
            </a:r>
            <a:r>
              <a:rPr lang="en-US" sz="1200" err="1"/>
              <a:t>kebocoran</a:t>
            </a:r>
            <a:r>
              <a:rPr lang="en-US" sz="1200"/>
              <a:t> label dan </a:t>
            </a:r>
            <a:r>
              <a:rPr lang="en-US" sz="1200" err="1"/>
              <a:t>meningkatkan</a:t>
            </a:r>
            <a:r>
              <a:rPr lang="en-US" sz="1200"/>
              <a:t> </a:t>
            </a:r>
            <a:r>
              <a:rPr lang="en-US" sz="1200" err="1"/>
              <a:t>generalisasi</a:t>
            </a:r>
            <a:r>
              <a:rPr lang="en-US" sz="1200"/>
              <a:t>. </a:t>
            </a:r>
            <a:endParaRPr lang="en-US"/>
          </a:p>
        </p:txBody>
      </p:sp>
      <p:sp>
        <p:nvSpPr>
          <p:cNvPr id="5" name="Subtitle 4">
            <a:extLst>
              <a:ext uri="{FF2B5EF4-FFF2-40B4-BE49-F238E27FC236}">
                <a16:creationId xmlns:a16="http://schemas.microsoft.com/office/drawing/2014/main" id="{577D018A-5B39-76AD-66E5-5B0154847E08}"/>
              </a:ext>
            </a:extLst>
          </p:cNvPr>
          <p:cNvSpPr>
            <a:spLocks noGrp="1"/>
          </p:cNvSpPr>
          <p:nvPr>
            <p:ph type="subTitle" idx="3"/>
          </p:nvPr>
        </p:nvSpPr>
        <p:spPr>
          <a:xfrm>
            <a:off x="219987" y="3104163"/>
            <a:ext cx="7741500" cy="1042500"/>
          </a:xfrm>
        </p:spPr>
        <p:txBody>
          <a:bodyPr/>
          <a:lstStyle/>
          <a:p>
            <a:r>
              <a:rPr lang="en-US" b="1"/>
              <a:t>Efficient Training: </a:t>
            </a:r>
            <a:r>
              <a:rPr lang="en-US" sz="1200" err="1"/>
              <a:t>CatBoost</a:t>
            </a:r>
            <a:r>
              <a:rPr lang="en-US" sz="1200"/>
              <a:t> </a:t>
            </a:r>
            <a:r>
              <a:rPr lang="en-US" sz="1200" err="1"/>
              <a:t>menggunakan</a:t>
            </a:r>
            <a:r>
              <a:rPr lang="en-US" sz="1200"/>
              <a:t> </a:t>
            </a:r>
            <a:r>
              <a:rPr lang="en-US" sz="1200" err="1"/>
              <a:t>teknik</a:t>
            </a:r>
            <a:r>
              <a:rPr lang="en-US" sz="1200"/>
              <a:t> </a:t>
            </a:r>
            <a:r>
              <a:rPr lang="en-US" sz="1200" err="1"/>
              <a:t>pengoptimalan</a:t>
            </a:r>
            <a:r>
              <a:rPr lang="en-US" sz="1200"/>
              <a:t> </a:t>
            </a:r>
            <a:r>
              <a:rPr lang="en-US" sz="1200" err="1"/>
              <a:t>tingkat</a:t>
            </a:r>
            <a:r>
              <a:rPr lang="en-US" sz="1200"/>
              <a:t> </a:t>
            </a:r>
            <a:r>
              <a:rPr lang="en-US" sz="1200" err="1"/>
              <a:t>lanjut</a:t>
            </a:r>
            <a:r>
              <a:rPr lang="en-US" sz="1200"/>
              <a:t> </a:t>
            </a:r>
            <a:r>
              <a:rPr lang="en-US" sz="1200" err="1"/>
              <a:t>untuk</a:t>
            </a:r>
            <a:r>
              <a:rPr lang="en-US" sz="1200"/>
              <a:t> </a:t>
            </a:r>
            <a:r>
              <a:rPr lang="en-US" sz="1200" err="1"/>
              <a:t>membuat</a:t>
            </a:r>
            <a:r>
              <a:rPr lang="en-US" sz="1200"/>
              <a:t> proses </a:t>
            </a:r>
            <a:r>
              <a:rPr lang="en-US" sz="1200" err="1"/>
              <a:t>pelatihan</a:t>
            </a:r>
            <a:r>
              <a:rPr lang="en-US" sz="1200"/>
              <a:t> </a:t>
            </a:r>
            <a:r>
              <a:rPr lang="en-US" sz="1200" err="1"/>
              <a:t>lebih</a:t>
            </a:r>
            <a:r>
              <a:rPr lang="en-US" sz="1200"/>
              <a:t> </a:t>
            </a:r>
            <a:r>
              <a:rPr lang="en-US" sz="1200" err="1"/>
              <a:t>efisien</a:t>
            </a:r>
            <a:r>
              <a:rPr lang="en-US" sz="1200"/>
              <a:t>, </a:t>
            </a:r>
            <a:r>
              <a:rPr lang="en-US" sz="1200" err="1"/>
              <a:t>menangani</a:t>
            </a:r>
            <a:r>
              <a:rPr lang="en-US" sz="1200"/>
              <a:t> </a:t>
            </a:r>
            <a:r>
              <a:rPr lang="en-US" sz="1200" err="1"/>
              <a:t>kumpulan</a:t>
            </a:r>
            <a:r>
              <a:rPr lang="en-US" sz="1200"/>
              <a:t> data </a:t>
            </a:r>
            <a:r>
              <a:rPr lang="en-US" sz="1200" err="1"/>
              <a:t>besar</a:t>
            </a:r>
            <a:r>
              <a:rPr lang="en-US" sz="1200"/>
              <a:t> </a:t>
            </a:r>
            <a:r>
              <a:rPr lang="en-US" sz="1200" err="1"/>
              <a:t>dengan</a:t>
            </a:r>
            <a:r>
              <a:rPr lang="en-US" sz="1200"/>
              <a:t> </a:t>
            </a:r>
            <a:r>
              <a:rPr lang="en-US" sz="1200" err="1"/>
              <a:t>dimensi</a:t>
            </a:r>
            <a:r>
              <a:rPr lang="en-US" sz="1200"/>
              <a:t> </a:t>
            </a:r>
            <a:r>
              <a:rPr lang="en-US" sz="1200" err="1"/>
              <a:t>tinggi</a:t>
            </a:r>
            <a:r>
              <a:rPr lang="en-US" sz="1200"/>
              <a:t> </a:t>
            </a:r>
            <a:r>
              <a:rPr lang="en-US" sz="1200" err="1"/>
              <a:t>secara</a:t>
            </a:r>
            <a:r>
              <a:rPr lang="en-US" sz="1200"/>
              <a:t> </a:t>
            </a:r>
            <a:r>
              <a:rPr lang="en-US" sz="1200" err="1"/>
              <a:t>efektif</a:t>
            </a:r>
            <a:r>
              <a:rPr lang="en-US" sz="1200"/>
              <a:t>. </a:t>
            </a:r>
            <a:endParaRPr lang="en-US"/>
          </a:p>
        </p:txBody>
      </p:sp>
      <p:sp>
        <p:nvSpPr>
          <p:cNvPr id="10" name="Google Shape;262;p25">
            <a:extLst>
              <a:ext uri="{FF2B5EF4-FFF2-40B4-BE49-F238E27FC236}">
                <a16:creationId xmlns:a16="http://schemas.microsoft.com/office/drawing/2014/main" id="{8CA7C202-3D15-37B1-DD91-F4077FD1464E}"/>
              </a:ext>
            </a:extLst>
          </p:cNvPr>
          <p:cNvSpPr/>
          <p:nvPr/>
        </p:nvSpPr>
        <p:spPr>
          <a:xfrm>
            <a:off x="822200" y="1076625"/>
            <a:ext cx="42708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 name="Subtitle 4">
            <a:extLst>
              <a:ext uri="{FF2B5EF4-FFF2-40B4-BE49-F238E27FC236}">
                <a16:creationId xmlns:a16="http://schemas.microsoft.com/office/drawing/2014/main" id="{D2F90212-D8B0-C92A-6CD6-B95DA749335B}"/>
              </a:ext>
            </a:extLst>
          </p:cNvPr>
          <p:cNvSpPr txBox="1">
            <a:spLocks/>
          </p:cNvSpPr>
          <p:nvPr/>
        </p:nvSpPr>
        <p:spPr>
          <a:xfrm>
            <a:off x="219987" y="3889080"/>
            <a:ext cx="7741500" cy="10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r>
              <a:rPr lang="en-US" b="1"/>
              <a:t>Robustness to Overfitting</a:t>
            </a:r>
            <a:r>
              <a:rPr lang="en-US" sz="1200"/>
              <a:t>: </a:t>
            </a:r>
            <a:r>
              <a:rPr lang="en-US" sz="1200" err="1"/>
              <a:t>CatBoost</a:t>
            </a:r>
            <a:r>
              <a:rPr lang="en-US" sz="1200"/>
              <a:t> </a:t>
            </a:r>
            <a:r>
              <a:rPr lang="en-US" sz="1200" err="1"/>
              <a:t>menggabungkan</a:t>
            </a:r>
            <a:r>
              <a:rPr lang="en-US" sz="1200"/>
              <a:t> </a:t>
            </a:r>
            <a:r>
              <a:rPr lang="en-US" sz="1200" err="1"/>
              <a:t>beberapa</a:t>
            </a:r>
            <a:r>
              <a:rPr lang="en-US" sz="1200"/>
              <a:t> </a:t>
            </a:r>
            <a:r>
              <a:rPr lang="en-US" sz="1200" err="1"/>
              <a:t>mekanisme</a:t>
            </a:r>
            <a:r>
              <a:rPr lang="en-US" sz="1200"/>
              <a:t> </a:t>
            </a:r>
            <a:r>
              <a:rPr lang="en-US" sz="1200" err="1"/>
              <a:t>untuk</a:t>
            </a:r>
            <a:r>
              <a:rPr lang="en-US" sz="1200"/>
              <a:t> </a:t>
            </a:r>
            <a:r>
              <a:rPr lang="en-US" sz="1200" err="1"/>
              <a:t>mengatasi</a:t>
            </a:r>
            <a:r>
              <a:rPr lang="en-US" sz="1200"/>
              <a:t> overfitting, </a:t>
            </a:r>
            <a:r>
              <a:rPr lang="en-US" sz="1200" err="1"/>
              <a:t>seperti</a:t>
            </a:r>
            <a:r>
              <a:rPr lang="en-US" sz="1200"/>
              <a:t> </a:t>
            </a:r>
            <a:r>
              <a:rPr lang="en-US" sz="1200" err="1"/>
              <a:t>regularisasi</a:t>
            </a:r>
            <a:r>
              <a:rPr lang="en-US" sz="1200"/>
              <a:t> </a:t>
            </a:r>
            <a:r>
              <a:rPr lang="en-US" sz="1200" err="1"/>
              <a:t>berbasis</a:t>
            </a:r>
            <a:r>
              <a:rPr lang="en-US" sz="1200"/>
              <a:t> </a:t>
            </a:r>
            <a:r>
              <a:rPr lang="en-US" sz="1200" err="1"/>
              <a:t>gradien</a:t>
            </a:r>
            <a:r>
              <a:rPr lang="en-US" sz="1200"/>
              <a:t> dan </a:t>
            </a:r>
            <a:r>
              <a:rPr lang="en-US" sz="1200" err="1"/>
              <a:t>penghentian</a:t>
            </a:r>
            <a:r>
              <a:rPr lang="en-US" sz="1200"/>
              <a:t> </a:t>
            </a:r>
            <a:r>
              <a:rPr lang="en-US" sz="1200" err="1"/>
              <a:t>dini</a:t>
            </a:r>
            <a:r>
              <a:rPr lang="en-US" sz="1200"/>
              <a:t>. </a:t>
            </a:r>
            <a:endParaRPr lang="en-US"/>
          </a:p>
        </p:txBody>
      </p:sp>
    </p:spTree>
    <p:extLst>
      <p:ext uri="{BB962C8B-B14F-4D97-AF65-F5344CB8AC3E}">
        <p14:creationId xmlns:p14="http://schemas.microsoft.com/office/powerpoint/2010/main" val="394934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CB57-C473-FE85-A720-F146B8CD9B80}"/>
              </a:ext>
            </a:extLst>
          </p:cNvPr>
          <p:cNvSpPr>
            <a:spLocks noGrp="1"/>
          </p:cNvSpPr>
          <p:nvPr>
            <p:ph type="title"/>
          </p:nvPr>
        </p:nvSpPr>
        <p:spPr/>
        <p:txBody>
          <a:bodyPr/>
          <a:lstStyle/>
          <a:p>
            <a:r>
              <a:rPr lang="en-US"/>
              <a:t>03</a:t>
            </a:r>
          </a:p>
        </p:txBody>
      </p:sp>
      <p:sp>
        <p:nvSpPr>
          <p:cNvPr id="3" name="Title 2">
            <a:extLst>
              <a:ext uri="{FF2B5EF4-FFF2-40B4-BE49-F238E27FC236}">
                <a16:creationId xmlns:a16="http://schemas.microsoft.com/office/drawing/2014/main" id="{0EAEDCDB-E8F3-D4B3-45DB-C80F7EC5590C}"/>
              </a:ext>
            </a:extLst>
          </p:cNvPr>
          <p:cNvSpPr>
            <a:spLocks noGrp="1"/>
          </p:cNvSpPr>
          <p:nvPr>
            <p:ph type="title" idx="2"/>
          </p:nvPr>
        </p:nvSpPr>
        <p:spPr/>
        <p:txBody>
          <a:bodyPr/>
          <a:lstStyle/>
          <a:p>
            <a:r>
              <a:rPr lang="en-US" err="1"/>
              <a:t>Algoritma</a:t>
            </a:r>
            <a:r>
              <a:rPr lang="en-US"/>
              <a:t> </a:t>
            </a:r>
            <a:r>
              <a:rPr lang="en-US" err="1"/>
              <a:t>CatBoost</a:t>
            </a:r>
            <a:endParaRPr lang="en-US"/>
          </a:p>
        </p:txBody>
      </p:sp>
    </p:spTree>
    <p:extLst>
      <p:ext uri="{BB962C8B-B14F-4D97-AF65-F5344CB8AC3E}">
        <p14:creationId xmlns:p14="http://schemas.microsoft.com/office/powerpoint/2010/main" val="323969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B33727F-0A23-3D1F-7A68-7D082BF65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05" y="824803"/>
            <a:ext cx="3435645" cy="41060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3EF5E2-07D6-4FF9-6B0B-BFAE95CE08A1}"/>
              </a:ext>
            </a:extLst>
          </p:cNvPr>
          <p:cNvSpPr txBox="1"/>
          <p:nvPr/>
        </p:nvSpPr>
        <p:spPr>
          <a:xfrm>
            <a:off x="4872000" y="1120125"/>
            <a:ext cx="3544560" cy="3203249"/>
          </a:xfrm>
          <a:prstGeom prst="rect">
            <a:avLst/>
          </a:prstGeom>
          <a:noFill/>
        </p:spPr>
        <p:txBody>
          <a:bodyPr wrap="none" rtlCol="0">
            <a:spAutoFit/>
          </a:bodyPr>
          <a:lstStyle/>
          <a:p>
            <a:pPr marL="342900" indent="-342900">
              <a:lnSpc>
                <a:spcPct val="300000"/>
              </a:lnSpc>
              <a:buFont typeface="Arial" panose="020B0604020202020204" pitchFamily="34" charset="0"/>
              <a:buChar char="•"/>
            </a:pPr>
            <a:r>
              <a:rPr lang="en-US" err="1"/>
              <a:t>Persiapan</a:t>
            </a:r>
            <a:r>
              <a:rPr lang="en-US"/>
              <a:t> Set-</a:t>
            </a:r>
            <a:r>
              <a:rPr lang="en-US" err="1"/>
              <a:t>Pelatihan</a:t>
            </a:r>
            <a:endParaRPr lang="en-US"/>
          </a:p>
          <a:p>
            <a:pPr marL="342900" indent="-342900">
              <a:lnSpc>
                <a:spcPct val="300000"/>
              </a:lnSpc>
              <a:buFont typeface="Arial" panose="020B0604020202020204" pitchFamily="34" charset="0"/>
              <a:buChar char="•"/>
            </a:pPr>
            <a:r>
              <a:rPr lang="en-US" err="1"/>
              <a:t>Menangani</a:t>
            </a:r>
            <a:r>
              <a:rPr lang="en-US"/>
              <a:t> Fitur </a:t>
            </a:r>
            <a:r>
              <a:rPr lang="en-US" err="1"/>
              <a:t>Kategoris</a:t>
            </a:r>
            <a:endParaRPr lang="en-US"/>
          </a:p>
          <a:p>
            <a:pPr marL="342900" indent="-342900">
              <a:lnSpc>
                <a:spcPct val="300000"/>
              </a:lnSpc>
              <a:buFont typeface="Arial" panose="020B0604020202020204" pitchFamily="34" charset="0"/>
              <a:buChar char="•"/>
            </a:pPr>
            <a:r>
              <a:rPr lang="en-US" err="1"/>
              <a:t>Membangun</a:t>
            </a:r>
            <a:r>
              <a:rPr lang="en-US"/>
              <a:t> </a:t>
            </a:r>
            <a:r>
              <a:rPr lang="en-US" err="1"/>
              <a:t>Pohon</a:t>
            </a:r>
            <a:r>
              <a:rPr lang="en-US"/>
              <a:t> </a:t>
            </a:r>
            <a:r>
              <a:rPr lang="en-US" err="1"/>
              <a:t>Secara</a:t>
            </a:r>
            <a:r>
              <a:rPr lang="en-US"/>
              <a:t> </a:t>
            </a:r>
            <a:r>
              <a:rPr lang="en-US" err="1"/>
              <a:t>Berurutan</a:t>
            </a:r>
            <a:endParaRPr lang="en-US"/>
          </a:p>
          <a:p>
            <a:pPr marL="342900" indent="-342900">
              <a:lnSpc>
                <a:spcPct val="300000"/>
              </a:lnSpc>
              <a:buFont typeface="Arial" panose="020B0604020202020204" pitchFamily="34" charset="0"/>
              <a:buChar char="•"/>
            </a:pPr>
            <a:r>
              <a:rPr lang="en-US" err="1"/>
              <a:t>Pembobotan</a:t>
            </a:r>
            <a:r>
              <a:rPr lang="en-US"/>
              <a:t> dan </a:t>
            </a:r>
            <a:r>
              <a:rPr lang="en-US" err="1"/>
              <a:t>Koreksi</a:t>
            </a:r>
            <a:r>
              <a:rPr lang="en-US"/>
              <a:t> </a:t>
            </a:r>
            <a:r>
              <a:rPr lang="en-US" err="1"/>
              <a:t>Kesalahan</a:t>
            </a:r>
            <a:endParaRPr lang="en-US"/>
          </a:p>
          <a:p>
            <a:pPr marL="342900" indent="-342900">
              <a:lnSpc>
                <a:spcPct val="300000"/>
              </a:lnSpc>
              <a:buFont typeface="Arial" panose="020B0604020202020204" pitchFamily="34" charset="0"/>
              <a:buChar char="•"/>
            </a:pPr>
            <a:r>
              <a:rPr lang="en-US" err="1"/>
              <a:t>Prediksi</a:t>
            </a:r>
            <a:r>
              <a:rPr lang="en-US"/>
              <a:t> Akhir</a:t>
            </a:r>
          </a:p>
        </p:txBody>
      </p:sp>
      <p:pic>
        <p:nvPicPr>
          <p:cNvPr id="10" name="Graphic 9" descr="Astronaut female with solid fill">
            <a:extLst>
              <a:ext uri="{FF2B5EF4-FFF2-40B4-BE49-F238E27FC236}">
                <a16:creationId xmlns:a16="http://schemas.microsoft.com/office/drawing/2014/main" id="{3E89C716-4688-3F2F-0ACF-75B94F3489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1876" y="1896935"/>
            <a:ext cx="577076" cy="577076"/>
          </a:xfrm>
          <a:prstGeom prst="rect">
            <a:avLst/>
          </a:prstGeom>
        </p:spPr>
      </p:pic>
      <p:pic>
        <p:nvPicPr>
          <p:cNvPr id="12" name="Graphic 11" descr="Avocado with solid fill">
            <a:extLst>
              <a:ext uri="{FF2B5EF4-FFF2-40B4-BE49-F238E27FC236}">
                <a16:creationId xmlns:a16="http://schemas.microsoft.com/office/drawing/2014/main" id="{5310B2CC-A790-C725-A88C-3EB63EDCC6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91876" y="1201724"/>
            <a:ext cx="554152" cy="554152"/>
          </a:xfrm>
          <a:prstGeom prst="rect">
            <a:avLst/>
          </a:prstGeom>
        </p:spPr>
      </p:pic>
      <p:pic>
        <p:nvPicPr>
          <p:cNvPr id="14" name="Graphic 13" descr="Blog with solid fill">
            <a:extLst>
              <a:ext uri="{FF2B5EF4-FFF2-40B4-BE49-F238E27FC236}">
                <a16:creationId xmlns:a16="http://schemas.microsoft.com/office/drawing/2014/main" id="{FD52B19A-0A9E-7732-5199-230F3DC38F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62896" y="3192147"/>
            <a:ext cx="554152" cy="554152"/>
          </a:xfrm>
          <a:prstGeom prst="rect">
            <a:avLst/>
          </a:prstGeom>
        </p:spPr>
      </p:pic>
      <p:pic>
        <p:nvPicPr>
          <p:cNvPr id="16" name="Graphic 15" descr="Catering with solid fill">
            <a:extLst>
              <a:ext uri="{FF2B5EF4-FFF2-40B4-BE49-F238E27FC236}">
                <a16:creationId xmlns:a16="http://schemas.microsoft.com/office/drawing/2014/main" id="{47E4E823-4867-FBA2-1A42-9DF2028FC0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91876" y="3896299"/>
            <a:ext cx="554152" cy="554152"/>
          </a:xfrm>
          <a:prstGeom prst="rect">
            <a:avLst/>
          </a:prstGeom>
        </p:spPr>
      </p:pic>
      <p:pic>
        <p:nvPicPr>
          <p:cNvPr id="18" name="Graphic 17" descr="Acorn with solid fill">
            <a:extLst>
              <a:ext uri="{FF2B5EF4-FFF2-40B4-BE49-F238E27FC236}">
                <a16:creationId xmlns:a16="http://schemas.microsoft.com/office/drawing/2014/main" id="{4E88CB01-B22D-B1FD-DD1E-8B4754F990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6366" y="2576548"/>
            <a:ext cx="548096" cy="548096"/>
          </a:xfrm>
          <a:prstGeom prst="rect">
            <a:avLst/>
          </a:prstGeom>
        </p:spPr>
      </p:pic>
    </p:spTree>
    <p:extLst>
      <p:ext uri="{BB962C8B-B14F-4D97-AF65-F5344CB8AC3E}">
        <p14:creationId xmlns:p14="http://schemas.microsoft.com/office/powerpoint/2010/main" val="3691934168"/>
      </p:ext>
    </p:extLst>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2852</Words>
  <Application>Microsoft Office PowerPoint</Application>
  <PresentationFormat>On-screen Show (16:9)</PresentationFormat>
  <Paragraphs>300</Paragraphs>
  <Slides>29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Nunito Light</vt:lpstr>
      <vt:lpstr>Aptos</vt:lpstr>
      <vt:lpstr>DM Sans</vt:lpstr>
      <vt:lpstr>Montserrat</vt:lpstr>
      <vt:lpstr>Patua One</vt:lpstr>
      <vt:lpstr>Arial</vt:lpstr>
      <vt:lpstr>Libre Franklin Black</vt:lpstr>
      <vt:lpstr>Cascadia Code</vt:lpstr>
      <vt:lpstr>Consolas</vt:lpstr>
      <vt:lpstr>Inter</vt:lpstr>
      <vt:lpstr>Roboto</vt:lpstr>
      <vt:lpstr>Calibri</vt:lpstr>
      <vt:lpstr>Second Derivative Test by Slidesgo</vt:lpstr>
      <vt:lpstr>CATBOOST BOOSTING ENSAMBLE</vt:lpstr>
      <vt:lpstr>Anggota</vt:lpstr>
      <vt:lpstr>01</vt:lpstr>
      <vt:lpstr>Metode Ensembel </vt:lpstr>
      <vt:lpstr>02</vt:lpstr>
      <vt:lpstr>CatBoost</vt:lpstr>
      <vt:lpstr>PowerPoint Presentation</vt:lpstr>
      <vt:lpstr>03</vt:lpstr>
      <vt:lpstr>PowerPoint Presentation</vt:lpstr>
      <vt:lpstr>04</vt:lpstr>
      <vt:lpstr>Implementasi menggunakan Bahasa R </vt:lpstr>
      <vt:lpstr>Implementasi menggunakan Bahasa 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 Kode ini menggunakan dataset Titanic untuk melatih model klasifikasi menggunakan CatBoost melalui paket caret di R. Grid search digunakan untuk menemukan hyperparameter terbaik, dan cross-validation digunakan untuk memastikan model yang dihasilkan tidak overfitting dan memiliki performa yang baik pada data yang belum pernah dilihat. </vt:lpstr>
      <vt:lpstr>PowerPoint Presentation</vt:lpstr>
      <vt:lpstr>PowerPoint Presentation</vt:lpstr>
      <vt:lpstr>PowerPoint Presentation</vt:lpstr>
      <vt:lpstr>PowerPoint Presentation</vt:lpstr>
      <vt:lpstr>PowerPoint Presentation</vt:lpstr>
      <vt:lpstr>PowerPoint Presentation</vt:lpstr>
      <vt:lpstr>Kesimpulan Model CatBoost yang dilatih pada dataset Titanic menunjukkan bahwa jenis kelamin penumpang adalah fitur yang paling penting dalam memprediksi apakah penumpang tersebut selamat atau tidak. Kelas penumpang juga memberikan kontribusi yang signifikan, sementara fitur lain seperti usia dan tarif tidak berpengaruh signifikan pada model ini. Model ini dioptimalkan menggunakan grid search dan cross-validation untuk memastikan akurasi yang baik dan menghindari overfitting.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Clustering DBSCAN</dc:title>
  <cp:lastModifiedBy>Elluy Gabriel Panambe</cp:lastModifiedBy>
  <cp:revision>14</cp:revision>
  <dcterms:modified xsi:type="dcterms:W3CDTF">2024-05-29T06:23:22Z</dcterms:modified>
</cp:coreProperties>
</file>