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wdp" ContentType="image/vnd.ms-photo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sldIdLst>
    <p:sldId id="256" r:id="rId2"/>
    <p:sldId id="257" r:id="rId3"/>
    <p:sldId id="258" r:id="rId4"/>
    <p:sldId id="260" r:id="rId5"/>
    <p:sldId id="259" r:id="rId6"/>
    <p:sldId id="262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-1680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EABC-D766-4322-8E78-B830FAE35C72}" type="datetime4">
              <a:rPr lang="en-US" smtClean="0"/>
              <a:pPr/>
              <a:t>Сентябрь 23, 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push dir="u"/>
      </p:transition>
    </mc:Choice>
    <mc:Fallback xmlns="">
      <p:transition xmlns:p14="http://schemas.microsoft.com/office/powerpoint/2010/main" spd="med">
        <p:push dir="u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.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31F9E-604E-4343-9F29-EF72E8231CAD}" type="datetime4">
              <a:rPr lang="en-US" smtClean="0"/>
              <a:pPr/>
              <a:t>Сентябрь 23,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push dir="u"/>
      </p:transition>
    </mc:Choice>
    <mc:Fallback xmlns="">
      <p:transition xmlns:p14="http://schemas.microsoft.com/office/powerpoint/2010/main" spd="med">
        <p:push dir="u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. загол.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8E1CE-37F8-4102-8DF9-852A0A51F293}" type="datetime4">
              <a:rPr lang="en-US" smtClean="0"/>
              <a:pPr/>
              <a:t>Сентябрь 23,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push dir="u"/>
      </p:transition>
    </mc:Choice>
    <mc:Fallback xmlns="">
      <p:transition xmlns:p14="http://schemas.microsoft.com/office/powerpoint/2010/main" spd="med">
        <p:push dir="u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3F43-3E86-47E4-BFBB-2476D384E1C6}" type="datetime4">
              <a:rPr lang="en-US" smtClean="0"/>
              <a:pPr/>
              <a:t>Сентябрь 23,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push dir="u"/>
      </p:transition>
    </mc:Choice>
    <mc:Fallback xmlns="">
      <p:transition xmlns:p14="http://schemas.microsoft.com/office/powerpoint/2010/main" spd="med">
        <p:push dir="u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663BA-01FC-4367-B6F3-ABB2645D55F1}" type="datetime4">
              <a:rPr lang="en-US" smtClean="0"/>
              <a:pPr/>
              <a:t>Сентябрь 23, 2014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push dir="u"/>
      </p:transition>
    </mc:Choice>
    <mc:Fallback xmlns="">
      <p:transition xmlns:p14="http://schemas.microsoft.com/office/powerpoint/2010/main" spd="med">
        <p:push dir="u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19C71-EC74-44AF-B27E-FC7DC3C3A61D}" type="datetime4">
              <a:rPr lang="en-US" smtClean="0"/>
              <a:pPr/>
              <a:t>Сентябрь 23,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push dir="u"/>
      </p:transition>
    </mc:Choice>
    <mc:Fallback xmlns="">
      <p:transition xmlns:p14="http://schemas.microsoft.com/office/powerpoint/2010/main" spd="med">
        <p:push dir="u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DA29-3CBE-48EA-92AE-A996835462BA}" type="datetime4">
              <a:rPr lang="en-US" smtClean="0"/>
              <a:pPr/>
              <a:t>Сентябрь 23, 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push dir="u"/>
      </p:transition>
    </mc:Choice>
    <mc:Fallback xmlns="">
      <p:transition xmlns:p14="http://schemas.microsoft.com/office/powerpoint/2010/main" spd="med">
        <p:push dir="u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EC054-3869-4501-B163-1BBFDE8DCE04}" type="datetime4">
              <a:rPr lang="en-US" smtClean="0"/>
              <a:pPr/>
              <a:t>Сентябрь 23, 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push dir="u"/>
      </p:transition>
    </mc:Choice>
    <mc:Fallback xmlns="">
      <p:transition xmlns:p14="http://schemas.microsoft.com/office/powerpoint/2010/main" spd="med">
        <p:push dir="u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3D831-56C1-49CF-8EF7-8B9A98402BCD}" type="datetime4">
              <a:rPr lang="en-US" smtClean="0"/>
              <a:pPr/>
              <a:t>Сентябрь 23, 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push dir="u"/>
      </p:transition>
    </mc:Choice>
    <mc:Fallback xmlns="">
      <p:transition xmlns:p14="http://schemas.microsoft.com/office/powerpoint/2010/main" spd="med">
        <p:push dir="u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D5615-7F4F-4584-84D5-CC95918C321F}" type="datetime4">
              <a:rPr lang="en-US" smtClean="0"/>
              <a:pPr/>
              <a:t>Сентябрь 23,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Образец заголовка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push dir="u"/>
      </p:transition>
    </mc:Choice>
    <mc:Fallback xmlns="">
      <p:transition xmlns:p14="http://schemas.microsoft.com/office/powerpoint/2010/main" spd="med">
        <p:push dir="u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Чтобы добавить рисунок, перетащите его на заполнитель или щелкните значок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A923-9BEE-48CE-9F28-5B525F399BAD}" type="datetime4">
              <a:rPr lang="en-US" smtClean="0"/>
              <a:pPr/>
              <a:t>Сентябрь 23,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Образец заголовка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push dir="u"/>
      </p:transition>
    </mc:Choice>
    <mc:Fallback xmlns="">
      <p:transition xmlns:p14="http://schemas.microsoft.com/office/powerpoint/2010/main" spd="med">
        <p:push dir="u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17D0EFEE-2756-4A20-BF2A-63F0A94F99AC}" type="datetime4">
              <a:rPr lang="en-US" smtClean="0"/>
              <a:pPr/>
              <a:t>Сентябрь 23, 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push dir="u"/>
      </p:transition>
    </mc:Choice>
    <mc:Fallback xmlns="">
      <p:transition xmlns:p14="http://schemas.microsoft.com/office/powerpoint/2010/main" spd="med">
        <p:push dir="u"/>
      </p:transition>
    </mc:Fallback>
  </mc:AlternateConten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ru-RU" sz="8000" dirty="0" smtClean="0"/>
              <a:t>Вершинное покрытие графа</a:t>
            </a:r>
            <a:endParaRPr lang="ru-RU" sz="8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57200" y="5257800"/>
            <a:ext cx="7772400" cy="914400"/>
          </a:xfrm>
        </p:spPr>
        <p:txBody>
          <a:bodyPr>
            <a:normAutofit/>
          </a:bodyPr>
          <a:lstStyle/>
          <a:p>
            <a:pPr algn="r"/>
            <a:r>
              <a:rPr lang="ru-RU" sz="3600" dirty="0" smtClean="0"/>
              <a:t>Батов Никита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531562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push dir="u"/>
      </p:transition>
    </mc:Choice>
    <mc:Fallback xmlns="">
      <p:transition xmlns:p14="http://schemas.microsoft.com/office/powerpoint/2010/main" spd="med">
        <p:push dir="u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20000" cy="1371600"/>
          </a:xfrm>
        </p:spPr>
        <p:txBody>
          <a:bodyPr>
            <a:noAutofit/>
          </a:bodyPr>
          <a:lstStyle/>
          <a:p>
            <a:pPr algn="ctr"/>
            <a:r>
              <a:rPr lang="ru-RU" sz="4800" dirty="0" smtClean="0"/>
              <a:t>Постановка задачи</a:t>
            </a:r>
            <a:endParaRPr lang="ru-RU" sz="48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752601"/>
            <a:ext cx="7620000" cy="1275502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Необходимо найти множество вершин графа </a:t>
            </a:r>
            <a:r>
              <a:rPr lang="en-US" sz="2400" i="1" dirty="0" smtClean="0">
                <a:solidFill>
                  <a:srgbClr val="FF0000"/>
                </a:solidFill>
              </a:rPr>
              <a:t>S</a:t>
            </a:r>
            <a:r>
              <a:rPr lang="ru-RU" sz="2400" dirty="0" smtClean="0"/>
              <a:t>, такое что у каждого ребра этого графа хотя бы один конец входит в</a:t>
            </a:r>
            <a:r>
              <a:rPr lang="en-US" sz="2400" dirty="0" smtClean="0"/>
              <a:t> </a:t>
            </a:r>
            <a:r>
              <a:rPr lang="ru-RU" sz="2400" dirty="0" smtClean="0"/>
              <a:t>наше множество </a:t>
            </a:r>
            <a:r>
              <a:rPr lang="en-US" sz="2400" i="1" dirty="0" smtClean="0">
                <a:solidFill>
                  <a:srgbClr val="FF0000"/>
                </a:solidFill>
              </a:rPr>
              <a:t>S</a:t>
            </a:r>
            <a:r>
              <a:rPr lang="ru-RU" sz="2400" dirty="0" smtClean="0"/>
              <a:t>. </a:t>
            </a:r>
            <a:endParaRPr lang="ru-RU" sz="2400" dirty="0"/>
          </a:p>
        </p:txBody>
      </p:sp>
      <p:sp>
        <p:nvSpPr>
          <p:cNvPr id="6" name="Овал 5"/>
          <p:cNvSpPr/>
          <p:nvPr/>
        </p:nvSpPr>
        <p:spPr>
          <a:xfrm>
            <a:off x="4434389" y="4229483"/>
            <a:ext cx="1058286" cy="993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dirty="0"/>
              <a:t>3</a:t>
            </a:r>
          </a:p>
        </p:txBody>
      </p:sp>
      <p:sp>
        <p:nvSpPr>
          <p:cNvPr id="7" name="Овал 6"/>
          <p:cNvSpPr/>
          <p:nvPr/>
        </p:nvSpPr>
        <p:spPr>
          <a:xfrm>
            <a:off x="6750272" y="3028103"/>
            <a:ext cx="1058286" cy="993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dirty="0"/>
              <a:t>4</a:t>
            </a:r>
          </a:p>
        </p:txBody>
      </p:sp>
      <p:sp>
        <p:nvSpPr>
          <p:cNvPr id="8" name="Овал 7"/>
          <p:cNvSpPr/>
          <p:nvPr/>
        </p:nvSpPr>
        <p:spPr>
          <a:xfrm>
            <a:off x="722247" y="3537578"/>
            <a:ext cx="1058286" cy="993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dirty="0"/>
              <a:t>2</a:t>
            </a:r>
          </a:p>
        </p:txBody>
      </p:sp>
      <p:sp>
        <p:nvSpPr>
          <p:cNvPr id="9" name="Овал 8"/>
          <p:cNvSpPr/>
          <p:nvPr/>
        </p:nvSpPr>
        <p:spPr>
          <a:xfrm>
            <a:off x="6750272" y="5548172"/>
            <a:ext cx="1058286" cy="993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dirty="0"/>
              <a:t>5</a:t>
            </a:r>
          </a:p>
        </p:txBody>
      </p:sp>
      <p:cxnSp>
        <p:nvCxnSpPr>
          <p:cNvPr id="11" name="Прямая соединительная линия 10"/>
          <p:cNvCxnSpPr>
            <a:stCxn id="7" idx="4"/>
            <a:endCxn id="9" idx="0"/>
          </p:cNvCxnSpPr>
          <p:nvPr/>
        </p:nvCxnSpPr>
        <p:spPr>
          <a:xfrm>
            <a:off x="7279415" y="4021189"/>
            <a:ext cx="0" cy="1526983"/>
          </a:xfrm>
          <a:prstGeom prst="line">
            <a:avLst/>
          </a:prstGeom>
          <a:ln w="57150" cmpd="sng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>
            <a:stCxn id="7" idx="2"/>
            <a:endCxn id="6" idx="7"/>
          </p:cNvCxnSpPr>
          <p:nvPr/>
        </p:nvCxnSpPr>
        <p:spPr>
          <a:xfrm flipH="1">
            <a:off x="5337693" y="3524646"/>
            <a:ext cx="1412579" cy="850271"/>
          </a:xfrm>
          <a:prstGeom prst="line">
            <a:avLst/>
          </a:prstGeom>
          <a:ln w="57150" cmpd="sng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>
            <a:stCxn id="9" idx="2"/>
            <a:endCxn id="6" idx="5"/>
          </p:cNvCxnSpPr>
          <p:nvPr/>
        </p:nvCxnSpPr>
        <p:spPr>
          <a:xfrm flipH="1" flipV="1">
            <a:off x="5337693" y="5077135"/>
            <a:ext cx="1412579" cy="967580"/>
          </a:xfrm>
          <a:prstGeom prst="line">
            <a:avLst/>
          </a:prstGeom>
          <a:ln w="57150" cmpd="sng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>
            <a:stCxn id="6" idx="2"/>
          </p:cNvCxnSpPr>
          <p:nvPr/>
        </p:nvCxnSpPr>
        <p:spPr>
          <a:xfrm flipH="1" flipV="1">
            <a:off x="1762288" y="4021189"/>
            <a:ext cx="2672101" cy="704837"/>
          </a:xfrm>
          <a:prstGeom prst="line">
            <a:avLst/>
          </a:prstGeom>
          <a:ln w="57150" cmpd="sng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/>
          <p:cNvCxnSpPr>
            <a:stCxn id="38" idx="1"/>
            <a:endCxn id="8" idx="4"/>
          </p:cNvCxnSpPr>
          <p:nvPr/>
        </p:nvCxnSpPr>
        <p:spPr>
          <a:xfrm flipH="1" flipV="1">
            <a:off x="1251390" y="4530664"/>
            <a:ext cx="510898" cy="1158507"/>
          </a:xfrm>
          <a:prstGeom prst="line">
            <a:avLst/>
          </a:prstGeom>
          <a:ln w="57150" cmpd="sng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8" name="Овал 37"/>
          <p:cNvSpPr/>
          <p:nvPr/>
        </p:nvSpPr>
        <p:spPr>
          <a:xfrm>
            <a:off x="1607306" y="5543737"/>
            <a:ext cx="1058286" cy="993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dirty="0" smtClean="0"/>
              <a:t>1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3653779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push dir="u"/>
      </p:transition>
    </mc:Choice>
    <mc:Fallback xmlns="">
      <p:transition xmlns:p14="http://schemas.microsoft.com/office/powerpoint/2010/main" spd="med">
        <p:push dir="u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20000" cy="1371600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400" dirty="0" smtClean="0"/>
              <a:t>практическое Применение</a:t>
            </a:r>
            <a:endParaRPr lang="ru-RU" sz="4400" dirty="0"/>
          </a:p>
        </p:txBody>
      </p:sp>
      <p:sp>
        <p:nvSpPr>
          <p:cNvPr id="4" name="Овал 3"/>
          <p:cNvSpPr/>
          <p:nvPr/>
        </p:nvSpPr>
        <p:spPr>
          <a:xfrm>
            <a:off x="4434389" y="4229483"/>
            <a:ext cx="1058286" cy="993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dirty="0"/>
              <a:t>3</a:t>
            </a:r>
          </a:p>
        </p:txBody>
      </p:sp>
      <p:sp>
        <p:nvSpPr>
          <p:cNvPr id="5" name="Овал 4"/>
          <p:cNvSpPr/>
          <p:nvPr/>
        </p:nvSpPr>
        <p:spPr>
          <a:xfrm>
            <a:off x="7018914" y="1921054"/>
            <a:ext cx="1058286" cy="993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dirty="0"/>
              <a:t>4</a:t>
            </a:r>
          </a:p>
        </p:txBody>
      </p:sp>
      <p:sp>
        <p:nvSpPr>
          <p:cNvPr id="6" name="Овал 5"/>
          <p:cNvSpPr/>
          <p:nvPr/>
        </p:nvSpPr>
        <p:spPr>
          <a:xfrm>
            <a:off x="1360814" y="4872548"/>
            <a:ext cx="1058286" cy="993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dirty="0"/>
              <a:t>2</a:t>
            </a:r>
          </a:p>
        </p:txBody>
      </p:sp>
      <p:sp>
        <p:nvSpPr>
          <p:cNvPr id="7" name="Овал 6"/>
          <p:cNvSpPr/>
          <p:nvPr/>
        </p:nvSpPr>
        <p:spPr>
          <a:xfrm>
            <a:off x="6750272" y="5548172"/>
            <a:ext cx="1058286" cy="993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dirty="0"/>
              <a:t>5</a:t>
            </a:r>
          </a:p>
        </p:txBody>
      </p:sp>
      <p:cxnSp>
        <p:nvCxnSpPr>
          <p:cNvPr id="8" name="Прямая соединительная линия 7"/>
          <p:cNvCxnSpPr>
            <a:stCxn id="5" idx="4"/>
            <a:endCxn id="7" idx="0"/>
          </p:cNvCxnSpPr>
          <p:nvPr/>
        </p:nvCxnSpPr>
        <p:spPr>
          <a:xfrm flipH="1">
            <a:off x="7279415" y="2914140"/>
            <a:ext cx="268642" cy="2634032"/>
          </a:xfrm>
          <a:prstGeom prst="line">
            <a:avLst/>
          </a:prstGeom>
          <a:ln w="57150" cmpd="sng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>
            <a:stCxn id="5" idx="3"/>
            <a:endCxn id="4" idx="7"/>
          </p:cNvCxnSpPr>
          <p:nvPr/>
        </p:nvCxnSpPr>
        <p:spPr>
          <a:xfrm flipH="1">
            <a:off x="5337693" y="2768706"/>
            <a:ext cx="1836203" cy="1606211"/>
          </a:xfrm>
          <a:prstGeom prst="line">
            <a:avLst/>
          </a:prstGeom>
          <a:ln w="57150" cmpd="sng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>
            <a:stCxn id="7" idx="2"/>
            <a:endCxn id="6" idx="5"/>
          </p:cNvCxnSpPr>
          <p:nvPr/>
        </p:nvCxnSpPr>
        <p:spPr>
          <a:xfrm flipH="1" flipV="1">
            <a:off x="2264118" y="5720200"/>
            <a:ext cx="4486154" cy="324515"/>
          </a:xfrm>
          <a:prstGeom prst="line">
            <a:avLst/>
          </a:prstGeom>
          <a:ln w="57150" cmpd="sng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>
            <a:stCxn id="4" idx="2"/>
            <a:endCxn id="6" idx="6"/>
          </p:cNvCxnSpPr>
          <p:nvPr/>
        </p:nvCxnSpPr>
        <p:spPr>
          <a:xfrm flipH="1">
            <a:off x="2419100" y="4726026"/>
            <a:ext cx="2015289" cy="643065"/>
          </a:xfrm>
          <a:prstGeom prst="line">
            <a:avLst/>
          </a:prstGeom>
          <a:ln w="57150" cmpd="sng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>
            <a:stCxn id="13" idx="4"/>
            <a:endCxn id="6" idx="1"/>
          </p:cNvCxnSpPr>
          <p:nvPr/>
        </p:nvCxnSpPr>
        <p:spPr>
          <a:xfrm>
            <a:off x="1078163" y="2710995"/>
            <a:ext cx="437633" cy="2306987"/>
          </a:xfrm>
          <a:prstGeom prst="line">
            <a:avLst/>
          </a:prstGeom>
          <a:ln w="57150" cmpd="sng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" name="Овал 12"/>
          <p:cNvSpPr/>
          <p:nvPr/>
        </p:nvSpPr>
        <p:spPr>
          <a:xfrm>
            <a:off x="549020" y="1717909"/>
            <a:ext cx="1058286" cy="993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dirty="0" smtClean="0"/>
              <a:t>1</a:t>
            </a:r>
            <a:endParaRPr lang="ru-RU" sz="3200" b="1" dirty="0"/>
          </a:p>
        </p:txBody>
      </p:sp>
      <p:sp>
        <p:nvSpPr>
          <p:cNvPr id="22" name="Овал 21"/>
          <p:cNvSpPr/>
          <p:nvPr/>
        </p:nvSpPr>
        <p:spPr>
          <a:xfrm>
            <a:off x="2915681" y="2417597"/>
            <a:ext cx="1058286" cy="993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dirty="0"/>
              <a:t>6</a:t>
            </a:r>
          </a:p>
        </p:txBody>
      </p:sp>
      <p:cxnSp>
        <p:nvCxnSpPr>
          <p:cNvPr id="24" name="Прямая соединительная линия 23"/>
          <p:cNvCxnSpPr>
            <a:stCxn id="22" idx="6"/>
            <a:endCxn id="5" idx="2"/>
          </p:cNvCxnSpPr>
          <p:nvPr/>
        </p:nvCxnSpPr>
        <p:spPr>
          <a:xfrm flipV="1">
            <a:off x="3973967" y="2417597"/>
            <a:ext cx="3044947" cy="496543"/>
          </a:xfrm>
          <a:prstGeom prst="line">
            <a:avLst/>
          </a:prstGeom>
          <a:ln w="57150" cmpd="sng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34" name="Группа 33"/>
          <p:cNvGrpSpPr/>
          <p:nvPr/>
        </p:nvGrpSpPr>
        <p:grpSpPr>
          <a:xfrm>
            <a:off x="262751" y="904089"/>
            <a:ext cx="8647487" cy="5881916"/>
            <a:chOff x="262751" y="904089"/>
            <a:chExt cx="8647487" cy="5881916"/>
          </a:xfrm>
        </p:grpSpPr>
        <p:pic>
          <p:nvPicPr>
            <p:cNvPr id="30" name="Изображение 29" descr="42383PB.jpg"/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6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507"/>
            <a:stretch/>
          </p:blipFill>
          <p:spPr>
            <a:xfrm flipH="1">
              <a:off x="262751" y="5769040"/>
              <a:ext cx="1630823" cy="1016965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31" name="Изображение 30" descr="42383PB.jpg"/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6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507"/>
            <a:stretch/>
          </p:blipFill>
          <p:spPr>
            <a:xfrm>
              <a:off x="7279415" y="904089"/>
              <a:ext cx="1630823" cy="1016965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</p:grpSp>
    </p:spTree>
    <p:extLst>
      <p:ext uri="{BB962C8B-B14F-4D97-AF65-F5344CB8AC3E}">
        <p14:creationId xmlns:p14="http://schemas.microsoft.com/office/powerpoint/2010/main" val="1816160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push dir="u"/>
      </p:transition>
    </mc:Choice>
    <mc:Fallback xmlns="">
      <p:transition xmlns:p14="http://schemas.microsoft.com/office/powerpoint/2010/main" spd="med">
        <p:push dir="u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20000" cy="1371600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400" dirty="0" smtClean="0"/>
              <a:t>практическое Применение</a:t>
            </a:r>
            <a:r>
              <a:rPr lang="en-US" sz="4400" dirty="0" smtClean="0"/>
              <a:t> 2</a:t>
            </a:r>
            <a:endParaRPr lang="ru-RU" sz="4400" dirty="0"/>
          </a:p>
        </p:txBody>
      </p:sp>
      <p:sp>
        <p:nvSpPr>
          <p:cNvPr id="4" name="Овал 3"/>
          <p:cNvSpPr/>
          <p:nvPr/>
        </p:nvSpPr>
        <p:spPr>
          <a:xfrm>
            <a:off x="1515486" y="2214452"/>
            <a:ext cx="1058286" cy="993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dirty="0"/>
              <a:t>3</a:t>
            </a:r>
          </a:p>
        </p:txBody>
      </p:sp>
      <p:sp>
        <p:nvSpPr>
          <p:cNvPr id="5" name="Овал 4"/>
          <p:cNvSpPr/>
          <p:nvPr/>
        </p:nvSpPr>
        <p:spPr>
          <a:xfrm>
            <a:off x="5416865" y="3699646"/>
            <a:ext cx="1058286" cy="993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dirty="0"/>
              <a:t>4</a:t>
            </a:r>
          </a:p>
        </p:txBody>
      </p:sp>
      <p:sp>
        <p:nvSpPr>
          <p:cNvPr id="6" name="Овал 5"/>
          <p:cNvSpPr/>
          <p:nvPr/>
        </p:nvSpPr>
        <p:spPr>
          <a:xfrm>
            <a:off x="457200" y="5197063"/>
            <a:ext cx="1058286" cy="993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dirty="0"/>
              <a:t>2</a:t>
            </a:r>
          </a:p>
        </p:txBody>
      </p:sp>
      <p:sp>
        <p:nvSpPr>
          <p:cNvPr id="7" name="Овал 6"/>
          <p:cNvSpPr/>
          <p:nvPr/>
        </p:nvSpPr>
        <p:spPr>
          <a:xfrm>
            <a:off x="6750272" y="5548172"/>
            <a:ext cx="1058286" cy="993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dirty="0"/>
              <a:t>5</a:t>
            </a:r>
          </a:p>
        </p:txBody>
      </p:sp>
      <p:cxnSp>
        <p:nvCxnSpPr>
          <p:cNvPr id="8" name="Прямая соединительная линия 7"/>
          <p:cNvCxnSpPr>
            <a:stCxn id="5" idx="5"/>
            <a:endCxn id="7" idx="1"/>
          </p:cNvCxnSpPr>
          <p:nvPr/>
        </p:nvCxnSpPr>
        <p:spPr>
          <a:xfrm>
            <a:off x="6320169" y="4547298"/>
            <a:ext cx="585085" cy="1146308"/>
          </a:xfrm>
          <a:prstGeom prst="line">
            <a:avLst/>
          </a:prstGeom>
          <a:ln w="57150" cmpd="sng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>
            <a:stCxn id="22" idx="2"/>
            <a:endCxn id="4" idx="6"/>
          </p:cNvCxnSpPr>
          <p:nvPr/>
        </p:nvCxnSpPr>
        <p:spPr>
          <a:xfrm flipH="1">
            <a:off x="2573772" y="2710995"/>
            <a:ext cx="4819612" cy="0"/>
          </a:xfrm>
          <a:prstGeom prst="line">
            <a:avLst/>
          </a:prstGeom>
          <a:ln w="57150" cmpd="sng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>
            <a:stCxn id="7" idx="2"/>
            <a:endCxn id="6" idx="5"/>
          </p:cNvCxnSpPr>
          <p:nvPr/>
        </p:nvCxnSpPr>
        <p:spPr>
          <a:xfrm flipH="1">
            <a:off x="1360504" y="6044715"/>
            <a:ext cx="5389768" cy="0"/>
          </a:xfrm>
          <a:prstGeom prst="line">
            <a:avLst/>
          </a:prstGeom>
          <a:ln w="57150" cmpd="sng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>
            <a:stCxn id="4" idx="3"/>
            <a:endCxn id="6" idx="7"/>
          </p:cNvCxnSpPr>
          <p:nvPr/>
        </p:nvCxnSpPr>
        <p:spPr>
          <a:xfrm flipH="1">
            <a:off x="1360504" y="3062104"/>
            <a:ext cx="309964" cy="2280393"/>
          </a:xfrm>
          <a:prstGeom prst="line">
            <a:avLst/>
          </a:prstGeom>
          <a:ln w="57150" cmpd="sng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>
            <a:stCxn id="13" idx="3"/>
            <a:endCxn id="6" idx="6"/>
          </p:cNvCxnSpPr>
          <p:nvPr/>
        </p:nvCxnSpPr>
        <p:spPr>
          <a:xfrm flipH="1">
            <a:off x="1515486" y="4872548"/>
            <a:ext cx="2399533" cy="821058"/>
          </a:xfrm>
          <a:prstGeom prst="line">
            <a:avLst/>
          </a:prstGeom>
          <a:ln w="57150" cmpd="sng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" name="Овал 12"/>
          <p:cNvSpPr/>
          <p:nvPr/>
        </p:nvSpPr>
        <p:spPr>
          <a:xfrm>
            <a:off x="3760037" y="4024896"/>
            <a:ext cx="1058286" cy="993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dirty="0" smtClean="0"/>
              <a:t>1</a:t>
            </a:r>
            <a:endParaRPr lang="ru-RU" sz="3200" b="1" dirty="0"/>
          </a:p>
        </p:txBody>
      </p:sp>
      <p:sp>
        <p:nvSpPr>
          <p:cNvPr id="22" name="Овал 21"/>
          <p:cNvSpPr/>
          <p:nvPr/>
        </p:nvSpPr>
        <p:spPr>
          <a:xfrm>
            <a:off x="7393384" y="2214452"/>
            <a:ext cx="1058286" cy="993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dirty="0"/>
              <a:t>6</a:t>
            </a:r>
          </a:p>
        </p:txBody>
      </p:sp>
      <p:cxnSp>
        <p:nvCxnSpPr>
          <p:cNvPr id="24" name="Прямая соединительная линия 23"/>
          <p:cNvCxnSpPr>
            <a:stCxn id="22" idx="4"/>
            <a:endCxn id="7" idx="7"/>
          </p:cNvCxnSpPr>
          <p:nvPr/>
        </p:nvCxnSpPr>
        <p:spPr>
          <a:xfrm flipH="1">
            <a:off x="7653576" y="3207538"/>
            <a:ext cx="268951" cy="2486068"/>
          </a:xfrm>
          <a:prstGeom prst="line">
            <a:avLst/>
          </a:prstGeom>
          <a:ln w="57150" cmpd="sng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55" name="Группа 54"/>
          <p:cNvGrpSpPr/>
          <p:nvPr/>
        </p:nvGrpSpPr>
        <p:grpSpPr>
          <a:xfrm>
            <a:off x="0" y="1561671"/>
            <a:ext cx="8915922" cy="4709330"/>
            <a:chOff x="0" y="1561671"/>
            <a:chExt cx="8915922" cy="4709330"/>
          </a:xfrm>
        </p:grpSpPr>
        <p:pic>
          <p:nvPicPr>
            <p:cNvPr id="52" name="Изображение 51" descr="c3b0f28022d7a5260d0ee8bd16e201bf.jp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4293334"/>
              <a:ext cx="928504" cy="928504"/>
            </a:xfrm>
            <a:prstGeom prst="rect">
              <a:avLst/>
            </a:prstGeom>
          </p:spPr>
        </p:pic>
        <p:pic>
          <p:nvPicPr>
            <p:cNvPr id="53" name="Изображение 52" descr="c3b0f28022d7a5260d0ee8bd16e201bf.jp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6982" y="1561671"/>
              <a:ext cx="928504" cy="928504"/>
            </a:xfrm>
            <a:prstGeom prst="rect">
              <a:avLst/>
            </a:prstGeom>
          </p:spPr>
        </p:pic>
        <p:pic>
          <p:nvPicPr>
            <p:cNvPr id="54" name="Изображение 53" descr="c3b0f28022d7a5260d0ee8bd16e201bf.jp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87418" y="5342497"/>
              <a:ext cx="928504" cy="9285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26358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push dir="u"/>
      </p:transition>
    </mc:Choice>
    <mc:Fallback xmlns="">
      <p:transition xmlns:p14="http://schemas.microsoft.com/office/powerpoint/2010/main" spd="med">
        <p:push dir="u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20000" cy="1371600"/>
          </a:xfrm>
        </p:spPr>
        <p:txBody>
          <a:bodyPr/>
          <a:lstStyle/>
          <a:p>
            <a:pPr algn="ctr"/>
            <a:r>
              <a:rPr lang="ru-RU" dirty="0" smtClean="0"/>
              <a:t>ЕЩЕ практические применения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752601"/>
            <a:ext cx="7620000" cy="2675592"/>
          </a:xfrm>
        </p:spPr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ru-RU" sz="3200" dirty="0" smtClean="0"/>
              <a:t>Установка камер слежения</a:t>
            </a:r>
          </a:p>
          <a:p>
            <a:pPr marL="342900" indent="-342900">
              <a:buFont typeface="Arial"/>
              <a:buChar char="•"/>
            </a:pPr>
            <a:r>
              <a:rPr lang="en-US" sz="3200" dirty="0" smtClean="0"/>
              <a:t>Detection </a:t>
            </a:r>
            <a:r>
              <a:rPr lang="en-US" sz="3200" dirty="0"/>
              <a:t>of race conditions</a:t>
            </a:r>
            <a:endParaRPr lang="en-US" sz="3200" dirty="0" smtClean="0"/>
          </a:p>
          <a:p>
            <a:pPr marL="342900" indent="-342900">
              <a:buFont typeface="Arial"/>
              <a:buChar char="•"/>
            </a:pPr>
            <a:r>
              <a:rPr lang="ru-RU" sz="3200" dirty="0" smtClean="0"/>
              <a:t>И много чего еще …</a:t>
            </a:r>
            <a:endParaRPr lang="ru-RU" sz="3200" dirty="0"/>
          </a:p>
        </p:txBody>
      </p:sp>
      <p:pic>
        <p:nvPicPr>
          <p:cNvPr id="5" name="Изображение 4" descr="lumetainternetmap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6304" y="4072614"/>
            <a:ext cx="3411141" cy="2558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160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push dir="u"/>
      </p:transition>
    </mc:Choice>
    <mc:Fallback xmlns="">
      <p:transition xmlns:p14="http://schemas.microsoft.com/office/powerpoint/2010/main" spd="med">
        <p:push dir="u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20000" cy="1371600"/>
          </a:xfrm>
        </p:spPr>
        <p:txBody>
          <a:bodyPr>
            <a:normAutofit/>
          </a:bodyPr>
          <a:lstStyle/>
          <a:p>
            <a:pPr algn="ctr"/>
            <a:r>
              <a:rPr lang="ru-RU" sz="4000" dirty="0" smtClean="0"/>
              <a:t>Полиноминальный Алгоритм с ошибкой</a:t>
            </a:r>
            <a:endParaRPr lang="ru-RU" sz="40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752600"/>
            <a:ext cx="7620000" cy="4840848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/>
              <a:buChar char="•"/>
            </a:pPr>
            <a:r>
              <a:rPr lang="ru-RU" sz="2800" dirty="0" smtClean="0"/>
              <a:t>Выбираем случайное ребро графа </a:t>
            </a:r>
            <a:br>
              <a:rPr lang="ru-RU" sz="2800" dirty="0" smtClean="0"/>
            </a:br>
            <a:r>
              <a:rPr lang="en-US" sz="2800" dirty="0" smtClean="0">
                <a:solidFill>
                  <a:srgbClr val="FF0000"/>
                </a:solidFill>
              </a:rPr>
              <a:t>e = (u, v)</a:t>
            </a:r>
            <a:endParaRPr lang="ru-RU" sz="2800" dirty="0" smtClean="0">
              <a:solidFill>
                <a:srgbClr val="FF0000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ru-RU" sz="2800" dirty="0" smtClean="0"/>
              <a:t>В решение добавляем вершины</a:t>
            </a:r>
            <a:r>
              <a:rPr lang="en-US" sz="2800" dirty="0" smtClean="0"/>
              <a:t> </a:t>
            </a: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en-US" sz="2800" dirty="0" smtClean="0">
                <a:solidFill>
                  <a:srgbClr val="FF0000"/>
                </a:solidFill>
              </a:rPr>
              <a:t>S += {u, v} </a:t>
            </a:r>
          </a:p>
          <a:p>
            <a:pPr marL="342900" indent="-342900">
              <a:buFont typeface="Arial"/>
              <a:buChar char="•"/>
            </a:pPr>
            <a:r>
              <a:rPr lang="ru-RU" sz="2800" dirty="0" smtClean="0"/>
              <a:t>Затем удаляем все ребра инцидентные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>
                <a:solidFill>
                  <a:srgbClr val="FF0000"/>
                </a:solidFill>
              </a:rPr>
              <a:t>u</a:t>
            </a:r>
            <a:r>
              <a:rPr lang="en-US" sz="2800" dirty="0" smtClean="0"/>
              <a:t> </a:t>
            </a:r>
            <a:r>
              <a:rPr lang="ru-RU" sz="2800" dirty="0" smtClean="0"/>
              <a:t>или </a:t>
            </a:r>
            <a:r>
              <a:rPr lang="en-US" sz="2800" dirty="0" smtClean="0">
                <a:solidFill>
                  <a:srgbClr val="FF0000"/>
                </a:solidFill>
              </a:rPr>
              <a:t>v</a:t>
            </a:r>
          </a:p>
          <a:p>
            <a:pPr marL="342900" indent="-342900">
              <a:buFont typeface="Arial"/>
              <a:buChar char="•"/>
            </a:pPr>
            <a:r>
              <a:rPr lang="ru-RU" sz="2800" dirty="0" smtClean="0"/>
              <a:t>Повторяем пока ребра не кончатся</a:t>
            </a:r>
          </a:p>
          <a:p>
            <a:pPr algn="ctr"/>
            <a:r>
              <a:rPr lang="ru-RU" sz="2800" dirty="0"/>
              <a:t>	</a:t>
            </a:r>
            <a:endParaRPr lang="ru-RU" sz="2800" dirty="0" smtClean="0"/>
          </a:p>
          <a:p>
            <a:pPr algn="ctr"/>
            <a:r>
              <a:rPr lang="ru-RU" sz="3200" dirty="0" smtClean="0"/>
              <a:t>Ошибка не более чем в 2 раза</a:t>
            </a:r>
            <a:endParaRPr lang="en-US" sz="3200" dirty="0" smtClean="0"/>
          </a:p>
          <a:p>
            <a:pPr marL="342900" indent="-342900">
              <a:buFont typeface="Arial"/>
              <a:buChar char="•"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227642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push dir="u"/>
      </p:transition>
    </mc:Choice>
    <mc:Fallback xmlns="">
      <p:transition xmlns:p14="http://schemas.microsoft.com/office/powerpoint/2010/main" spd="med">
        <p:push dir="u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ru-RU" sz="8000" dirty="0" smtClean="0"/>
              <a:t>Вершинное покрытие графа</a:t>
            </a:r>
            <a:endParaRPr lang="ru-RU" sz="8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57200" y="5257800"/>
            <a:ext cx="7772400" cy="914400"/>
          </a:xfrm>
        </p:spPr>
        <p:txBody>
          <a:bodyPr>
            <a:normAutofit/>
          </a:bodyPr>
          <a:lstStyle/>
          <a:p>
            <a:pPr algn="r"/>
            <a:r>
              <a:rPr lang="ru-RU" sz="3600" dirty="0" smtClean="0"/>
              <a:t>Батов Никита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436255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push dir="u"/>
      </p:transition>
    </mc:Choice>
    <mc:Fallback xmlns="">
      <p:transition xmlns:p14="http://schemas.microsoft.com/office/powerpoint/2010/main" spd="med">
        <p:push dir="u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Важная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Важная.thmx</Template>
  <TotalTime>112</TotalTime>
  <Words>81</Words>
  <Application>Microsoft Macintosh PowerPoint</Application>
  <PresentationFormat>Экран (4:3)</PresentationFormat>
  <Paragraphs>36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Важная</vt:lpstr>
      <vt:lpstr>Вершинное покрытие графа</vt:lpstr>
      <vt:lpstr>Постановка задачи</vt:lpstr>
      <vt:lpstr>практическое Применение</vt:lpstr>
      <vt:lpstr>практическое Применение 2</vt:lpstr>
      <vt:lpstr>ЕЩЕ практические применения</vt:lpstr>
      <vt:lpstr>Полиноминальный Алгоритм с ошибкой</vt:lpstr>
      <vt:lpstr>Вершинное покрытие графа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Вершинное покрытие графа</dc:title>
  <dc:creator>N.B.</dc:creator>
  <cp:lastModifiedBy>N.B.</cp:lastModifiedBy>
  <cp:revision>7</cp:revision>
  <dcterms:created xsi:type="dcterms:W3CDTF">2014-09-20T08:10:57Z</dcterms:created>
  <dcterms:modified xsi:type="dcterms:W3CDTF">2014-09-23T14:56:35Z</dcterms:modified>
</cp:coreProperties>
</file>