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7102475" cy="102346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A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6d1b8a2be_0_4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6d1b8a2be_0_4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d6d1b8a2be_0_4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6d1b8a2be_0_43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d6d1b8a2be_0_43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Specify a policy, eg update to new bug fix 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if new version in ImageRepository matches policy =&gt; update deployment, do rollout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Drawback: lose versioning of which version is being used (in git repo)</a:t>
            </a:r>
            <a:endParaRPr/>
          </a:p>
        </p:txBody>
      </p:sp>
      <p:sp>
        <p:nvSpPr>
          <p:cNvPr id="302" name="Google Shape;302;g1d6d1b8a2be_0_43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6d1b8a2be_0_50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6d1b8a2be_0_50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Add Image update automation, watches the policies for any updates they perform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if updated =&gt; send commit with new version to repo</a:t>
            </a:r>
            <a:endParaRPr/>
          </a:p>
        </p:txBody>
      </p:sp>
      <p:sp>
        <p:nvSpPr>
          <p:cNvPr id="311" name="Google Shape;311;g1d6d1b8a2be_0_50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721ad5382_0_0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d721ad5382_0_0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Already set-up for the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show </a:t>
            </a:r>
            <a:r>
              <a:rPr lang="de-AT"/>
              <a:t>increasing</a:t>
            </a:r>
            <a:r>
              <a:rPr lang="de-AT"/>
              <a:t> number of pods =&gt; confirm in console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show generating a new image =&gt; confirm in console</a:t>
            </a:r>
            <a:endParaRPr/>
          </a:p>
        </p:txBody>
      </p:sp>
      <p:sp>
        <p:nvSpPr>
          <p:cNvPr id="320" name="Google Shape;320;g1d721ad5382_0_0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d721ad5382_0_6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d721ad5382_0_6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d721ad5382_0_6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85e20f021_0_3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85e20f021_0_3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d85e20f021_0_3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6db1faae1_0_32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6db1faae1_0_32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d6db1faae1_0_32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845b39544_0_17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845b39544_0_17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d845b39544_0_17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6d1b8a2be_0_58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6d1b8a2be_0_58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d6d1b8a2be_0_58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76ad5d6bd_0_3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76ad5d6bd_0_3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d76ad5d6bd_0_3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6db1faae1_0_12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6db1faae1_0_12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d6db1faae1_0_12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6db1faae1_0_39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6db1faae1_0_39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Initial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Everything separate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Connections between them manual</a:t>
            </a:r>
            <a:endParaRPr/>
          </a:p>
        </p:txBody>
      </p:sp>
      <p:sp>
        <p:nvSpPr>
          <p:cNvPr id="257" name="Google Shape;257;g1d6db1faae1_0_39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721ad5382_0_13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721ad5382_0_13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Add GitHub action for Continuous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automate code Testing and image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already done in lecture, not too interesting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next: add connection between git repo and cluster</a:t>
            </a:r>
            <a:endParaRPr/>
          </a:p>
        </p:txBody>
      </p:sp>
      <p:sp>
        <p:nvSpPr>
          <p:cNvPr id="266" name="Google Shape;266;g1d721ad5382_0_13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6d1b8a2be_0_22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d6d1b8a2be_0_22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Add flux to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Establish connection between repository and cluster</a:t>
            </a:r>
            <a:endParaRPr/>
          </a:p>
        </p:txBody>
      </p:sp>
      <p:sp>
        <p:nvSpPr>
          <p:cNvPr id="275" name="Google Shape;275;g1d6d1b8a2be_0_22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6d1b8a2be_0_29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d6d1b8a2be_0_29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Repository is now the main authority on what should be running in the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If flux notices any changes to manifests =&gt; update </a:t>
            </a:r>
            <a:r>
              <a:rPr lang="de-AT"/>
              <a:t>deployment</a:t>
            </a:r>
            <a:r>
              <a:rPr lang="de-AT"/>
              <a:t>, do rollout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Already GitOps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now add image updates</a:t>
            </a:r>
            <a:endParaRPr/>
          </a:p>
        </p:txBody>
      </p:sp>
      <p:sp>
        <p:nvSpPr>
          <p:cNvPr id="284" name="Google Shape;284;g1d6d1b8a2be_0_29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6d1b8a2be_0_36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6d1b8a2be_0_36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Automatic Image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First: watch docker repository for new 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don’t want indiscriminate updates, therefore add 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d6d1b8a2be_0_36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" showMasterSp="0">
  <p:cSld name="JKU Log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">
  <p:cSld name="Large imag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136000" y="1638000"/>
            <a:ext cx="3474000" cy="4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576000" y="1721513"/>
            <a:ext cx="72144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576000" y="5864981"/>
            <a:ext cx="7214400" cy="274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ulas">
  <p:cSld name="Formula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>
            <p:ph idx="2" type="pic"/>
          </p:nvPr>
        </p:nvSpPr>
        <p:spPr>
          <a:xfrm>
            <a:off x="2070000" y="1724299"/>
            <a:ext cx="80748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2048400" y="5863959"/>
            <a:ext cx="8096400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/>
          <p:nvPr>
            <p:ph idx="2" type="media"/>
          </p:nvPr>
        </p:nvSpPr>
        <p:spPr>
          <a:xfrm>
            <a:off x="576000" y="1724302"/>
            <a:ext cx="11034000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576000" y="5864400"/>
            <a:ext cx="11034000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maller images and text">
  <p:cSld name="3 smaller images and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388099" y="1638000"/>
            <a:ext cx="7225200" cy="4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>
            <p:ph idx="2" type="pic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4"/>
          <p:cNvSpPr/>
          <p:nvPr>
            <p:ph idx="3" type="pic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4"/>
          <p:cNvSpPr/>
          <p:nvPr>
            <p:ph idx="4" type="pic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image and text">
  <p:cSld name="Small image and 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386048" y="1641600"/>
            <a:ext cx="72252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16" name="Google Shape;116;p15"/>
          <p:cNvSpPr/>
          <p:nvPr>
            <p:ph idx="2" type="pic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All purpose" showMasterSp="0">
  <p:cSld name="JKU Logo All purpose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 All purpose" showMasterSp="0">
  <p:cSld name="Title/End with logo All purpose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8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0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 All purpose">
  <p:cSld name="Title without logo All purpos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TNF" showMasterSp="0">
  <p:cSld name="JKU Logo TNF"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" showMasterSp="0">
  <p:cSld name="Title/End with log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02000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 TNF" showMasterSp="0">
  <p:cSld name="Title/End with logo TNF">
    <p:bg>
      <p:bgPr>
        <a:solidFill>
          <a:schemeClr val="accen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1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 TNF">
  <p:cSld name="Title without logo TNF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SOWI" showMasterSp="0">
  <p:cSld name="JKU Logo SOWI">
    <p:bg>
      <p:bgPr>
        <a:solidFill>
          <a:schemeClr val="accent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 SOWI" showMasterSp="0">
  <p:cSld name="Title/End with logo SOWI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4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 SOWI">
  <p:cSld name="Title without logo SOWI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RE" showMasterSp="0">
  <p:cSld name="JKU Logo RE">
    <p:bg>
      <p:bgPr>
        <a:solidFill>
          <a:schemeClr val="accent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 RE" showMasterSp="0">
  <p:cSld name="Title/End with logo RE">
    <p:bg>
      <p:bgPr>
        <a:solidFill>
          <a:schemeClr val="accent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7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 RE">
  <p:cSld name="Title without logo R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>
            <p:ph idx="1" type="subTitle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MED" showMasterSp="0">
  <p:cSld name="JKU Logo MED"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End with logo MED" showMasterSp="0">
  <p:cSld name="Title/End with logo MED">
    <p:bg>
      <p:bgPr>
        <a:solidFill>
          <a:schemeClr val="accent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AT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0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">
  <p:cSld name="Title without log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85999" y="5410800"/>
            <a:ext cx="11113227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475200" y="1306800"/>
            <a:ext cx="1112625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out logo MED">
  <p:cSld name="Title without logo MED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operation overview">
  <p:cSld name="Cooperation overview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2" type="pic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5"/>
          <p:cNvSpPr/>
          <p:nvPr>
            <p:ph idx="3" type="pic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5"/>
          <p:cNvSpPr/>
          <p:nvPr>
            <p:ph idx="4" type="pic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5"/>
          <p:cNvSpPr/>
          <p:nvPr>
            <p:ph idx="5" type="pic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5"/>
          <p:cNvSpPr/>
          <p:nvPr>
            <p:ph idx="6" type="pic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7" type="pic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5"/>
          <p:cNvSpPr/>
          <p:nvPr>
            <p:ph idx="8" type="pic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/>
          <p:nvPr>
            <p:ph idx="9" type="pic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/>
          <p:nvPr>
            <p:ph idx="13" type="pic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7662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, black text">
  <p:cSld name="Large image, black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>
            <p:ph idx="2" type="pic"/>
          </p:nvPr>
        </p:nvSpPr>
        <p:spPr>
          <a:xfrm>
            <a:off x="0" y="0"/>
            <a:ext cx="12192000" cy="6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, white text">
  <p:cSld name="Large image, white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>
            <p:ph idx="2" type="pic"/>
          </p:nvPr>
        </p:nvSpPr>
        <p:spPr>
          <a:xfrm>
            <a:off x="0" y="0"/>
            <a:ext cx="12192000" cy="6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>
                <a:solidFill>
                  <a:srgbClr val="046E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rgbClr val="046E98"/>
              </a:buClr>
              <a:buSzPts val="2400"/>
              <a:buChar char="■"/>
              <a:defRPr/>
            </a:lvl1pPr>
            <a:lvl2pPr indent="-37465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◦"/>
              <a:defRPr sz="1800"/>
            </a:lvl2pPr>
            <a:lvl3pPr indent="-31940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Char char="▪"/>
              <a:defRPr sz="1700"/>
            </a:lvl3pPr>
            <a:lvl4pPr indent="-34798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"/>
              <a:buChar char="-"/>
              <a:defRPr sz="1700"/>
            </a:lvl4pPr>
            <a:lvl5pPr indent="-29654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◆"/>
              <a:defRPr sz="1700"/>
            </a:lvl5pPr>
            <a:lvl6pPr indent="-3365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71600" y="5858820"/>
            <a:ext cx="11138400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and contrast">
  <p:cSld name="Comparison and contras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478800" y="1641600"/>
            <a:ext cx="54000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7350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6213600" y="1638000"/>
            <a:ext cx="54000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b="0" i="0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2400" y="6350561"/>
            <a:ext cx="2717810" cy="320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178">
          <p15:clr>
            <a:srgbClr val="F26B43"/>
          </p15:clr>
        </p15:guide>
        <p15:guide id="2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luxcd.io/flux/get-started/" TargetMode="External"/><Relationship Id="rId4" Type="http://schemas.openxmlformats.org/officeDocument/2006/relationships/hyperlink" Target="https://fluxcd.io/flux/guides/image-update/" TargetMode="External"/><Relationship Id="rId5" Type="http://schemas.openxmlformats.org/officeDocument/2006/relationships/hyperlink" Target="https://fluxcd.io/flux/use-cases/gh-actions-app-builder/" TargetMode="External"/><Relationship Id="rId6" Type="http://schemas.openxmlformats.org/officeDocument/2006/relationships/hyperlink" Target="https://fluxcd.io/flux/guides/repository-structure/" TargetMode="External"/><Relationship Id="rId7" Type="http://schemas.openxmlformats.org/officeDocument/2006/relationships/hyperlink" Target="https://docs.github.com/de/ac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" type="subTitle"/>
          </p:nvPr>
        </p:nvSpPr>
        <p:spPr>
          <a:xfrm>
            <a:off x="486000" y="5410800"/>
            <a:ext cx="11115600" cy="7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Christoph Pfleger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Luis Nachtigall</a:t>
            </a:r>
            <a:endParaRPr/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475200" y="1306800"/>
            <a:ext cx="11128500" cy="200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GitOps using Flux CD</a:t>
            </a:r>
            <a:endParaRPr>
              <a:solidFill>
                <a:srgbClr val="046E9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305" name="Google Shape;305;p41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314" name="Google Shape;314;p42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" type="subTitle"/>
          </p:nvPr>
        </p:nvSpPr>
        <p:spPr>
          <a:xfrm>
            <a:off x="486000" y="5410800"/>
            <a:ext cx="11115600" cy="7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475200" y="1306800"/>
            <a:ext cx="11128500" cy="200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Live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Lessons Learned</a:t>
            </a:r>
            <a:endParaRPr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Flexibility of GitHub Actions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disable CI for changes by Flux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Versatility of deployments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monitor outside resources for updates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Importance of pre-planning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everything has to work together</a:t>
            </a:r>
            <a:endParaRPr/>
          </a:p>
        </p:txBody>
      </p:sp>
      <p:sp>
        <p:nvSpPr>
          <p:cNvPr id="331" name="Google Shape;331;p44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idx="1" type="subTitle"/>
          </p:nvPr>
        </p:nvSpPr>
        <p:spPr>
          <a:xfrm>
            <a:off x="486000" y="5410800"/>
            <a:ext cx="11115600" cy="7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5"/>
          <p:cNvSpPr txBox="1"/>
          <p:nvPr>
            <p:ph type="title"/>
          </p:nvPr>
        </p:nvSpPr>
        <p:spPr>
          <a:xfrm>
            <a:off x="475200" y="1306800"/>
            <a:ext cx="11128500" cy="200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Expansion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Integration into e.g. GitFlow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Better branch structure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More </a:t>
            </a:r>
            <a:r>
              <a:rPr lang="de-AT"/>
              <a:t>sophisticated</a:t>
            </a:r>
            <a:r>
              <a:rPr lang="de-AT"/>
              <a:t> GitHub Actions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Webhooks instead of polling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Full CD pipeline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External tests cluster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e.g. Jenkins Integration</a:t>
            </a:r>
            <a:endParaRPr/>
          </a:p>
        </p:txBody>
      </p:sp>
      <p:sp>
        <p:nvSpPr>
          <p:cNvPr id="346" name="Google Shape;346;p46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References</a:t>
            </a:r>
            <a:endParaRPr/>
          </a:p>
        </p:txBody>
      </p:sp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 u="sng">
                <a:solidFill>
                  <a:schemeClr val="hlink"/>
                </a:solidFill>
                <a:hlinkClick r:id="rId3"/>
              </a:rPr>
              <a:t>https://fluxcd.io/flux/get-started/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 u="sng">
                <a:solidFill>
                  <a:schemeClr val="hlink"/>
                </a:solidFill>
                <a:hlinkClick r:id="rId4"/>
              </a:rPr>
              <a:t>https://fluxcd.io/flux/guides/image-update/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 u="sng">
                <a:solidFill>
                  <a:schemeClr val="hlink"/>
                </a:solidFill>
                <a:hlinkClick r:id="rId5"/>
              </a:rPr>
              <a:t>https://fluxcd.io/flux/use-cases/gh-actions-app-builder/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 u="sng">
                <a:solidFill>
                  <a:schemeClr val="hlink"/>
                </a:solidFill>
                <a:hlinkClick r:id="rId6"/>
              </a:rPr>
              <a:t>https://fluxcd.io/flux/guides/repository-structure/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 u="sng">
                <a:solidFill>
                  <a:schemeClr val="hlink"/>
                </a:solidFill>
                <a:hlinkClick r:id="rId7"/>
              </a:rPr>
              <a:t>https://docs.github.com/de/actions</a:t>
            </a:r>
            <a:endParaRPr/>
          </a:p>
        </p:txBody>
      </p:sp>
      <p:sp>
        <p:nvSpPr>
          <p:cNvPr id="354" name="Google Shape;354;p47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>
                <a:solidFill>
                  <a:srgbClr val="046E98"/>
                </a:solidFill>
              </a:rPr>
              <a:t>Current Situation</a:t>
            </a:r>
            <a:endParaRPr>
              <a:solidFill>
                <a:srgbClr val="046E98"/>
              </a:solidFill>
            </a:endParaRPr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Using Git for code versioning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Running images in a cluster</a:t>
            </a:r>
            <a:endParaRPr/>
          </a:p>
        </p:txBody>
      </p:sp>
      <p:sp>
        <p:nvSpPr>
          <p:cNvPr id="226" name="Google Shape;226;p33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5528225" y="4307800"/>
            <a:ext cx="678600" cy="10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-AT" sz="6000"/>
              <a:t>}</a:t>
            </a:r>
            <a:endParaRPr sz="6000"/>
          </a:p>
        </p:txBody>
      </p:sp>
      <p:sp>
        <p:nvSpPr>
          <p:cNvPr id="228" name="Google Shape;228;p33"/>
          <p:cNvSpPr txBox="1"/>
          <p:nvPr/>
        </p:nvSpPr>
        <p:spPr>
          <a:xfrm>
            <a:off x="6058825" y="4653175"/>
            <a:ext cx="27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/>
              <a:t>GitHub CI Workflow</a:t>
            </a:r>
            <a:endParaRPr sz="2000"/>
          </a:p>
        </p:txBody>
      </p:sp>
      <p:sp>
        <p:nvSpPr>
          <p:cNvPr id="229" name="Google Shape;229;p33"/>
          <p:cNvSpPr txBox="1"/>
          <p:nvPr/>
        </p:nvSpPr>
        <p:spPr>
          <a:xfrm>
            <a:off x="6058825" y="3466113"/>
            <a:ext cx="27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/>
              <a:t>Flux CD</a:t>
            </a:r>
            <a:endParaRPr sz="2000"/>
          </a:p>
        </p:txBody>
      </p:sp>
      <p:sp>
        <p:nvSpPr>
          <p:cNvPr id="230" name="Google Shape;230;p33"/>
          <p:cNvSpPr txBox="1"/>
          <p:nvPr/>
        </p:nvSpPr>
        <p:spPr>
          <a:xfrm>
            <a:off x="5528225" y="2916450"/>
            <a:ext cx="27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000"/>
              <a:t>Solutions:</a:t>
            </a:r>
            <a:endParaRPr sz="2000"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471600" y="2916450"/>
            <a:ext cx="4866900" cy="157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-AT"/>
              <a:t>Issues: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rgbClr val="046E98"/>
              </a:buClr>
              <a:buSzPts val="2400"/>
              <a:buChar char="■"/>
            </a:pPr>
            <a:r>
              <a:rPr lang="de-AT"/>
              <a:t>Manual deployment to the cluster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46E98"/>
              </a:buClr>
              <a:buSzPts val="2400"/>
              <a:buChar char="■"/>
            </a:pPr>
            <a:r>
              <a:rPr lang="de-AT"/>
              <a:t>No desired state versioning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486000" y="4375750"/>
            <a:ext cx="4319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de-AT" sz="2000">
                <a:solidFill>
                  <a:schemeClr val="dk1"/>
                </a:solidFill>
              </a:rPr>
              <a:t>Manual code testing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</a:pPr>
            <a:r>
              <a:rPr lang="de-AT" sz="2000">
                <a:solidFill>
                  <a:schemeClr val="dk1"/>
                </a:solidFill>
              </a:rPr>
              <a:t>Manual image generation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5528225" y="3173463"/>
            <a:ext cx="678600" cy="10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-AT" sz="6000"/>
              <a:t>}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GitOps Principles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Declarative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 sz="1800"/>
              <a:t>A system managed by GitOps must have its desired state expressed declaratively.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Versioned and Immutable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Desired state is stored in a way that enforces immutability, versioning and retains a complete version history.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Pulled Automatically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Software agents automatically pull the desired state declarations from the source.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■"/>
            </a:pPr>
            <a:r>
              <a:rPr lang="de-AT"/>
              <a:t>Continuously Reconciled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de-AT"/>
              <a:t>Software agents continuously observe actual system state and attempt to apply the desired state.</a:t>
            </a:r>
            <a:endParaRPr/>
          </a:p>
        </p:txBody>
      </p:sp>
      <p:sp>
        <p:nvSpPr>
          <p:cNvPr id="241" name="Google Shape;241;p34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-AT"/>
              <a:t>[Source: lecture slide pdf 4 / https://opengitops.dev/]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Technologies</a:t>
            </a:r>
            <a:endParaRPr/>
          </a:p>
        </p:txBody>
      </p:sp>
      <p:sp>
        <p:nvSpPr>
          <p:cNvPr id="248" name="Google Shape;248;p35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 b="24654" l="0" r="0" t="26860"/>
          <a:stretch/>
        </p:blipFill>
        <p:spPr>
          <a:xfrm>
            <a:off x="1246008" y="1952212"/>
            <a:ext cx="3675434" cy="9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 rotWithShape="1">
          <a:blip r:embed="rId4">
            <a:alphaModFix/>
          </a:blip>
          <a:srcRect b="14684" l="10472" r="12521" t="12439"/>
          <a:stretch/>
        </p:blipFill>
        <p:spPr>
          <a:xfrm>
            <a:off x="486000" y="3649488"/>
            <a:ext cx="4229901" cy="133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250" y="2985175"/>
            <a:ext cx="4229901" cy="10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 rotWithShape="1">
          <a:blip r:embed="rId6">
            <a:alphaModFix/>
          </a:blip>
          <a:srcRect b="20680" l="0" r="0" t="20081"/>
          <a:stretch/>
        </p:blipFill>
        <p:spPr>
          <a:xfrm>
            <a:off x="6485250" y="1055850"/>
            <a:ext cx="3964551" cy="11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3125" y="4791700"/>
            <a:ext cx="2797926" cy="14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260" name="Google Shape;260;p36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269" name="Google Shape;269;p37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287" name="Google Shape;287;p39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Flux</a:t>
            </a:r>
            <a:endParaRPr/>
          </a:p>
        </p:txBody>
      </p:sp>
      <p:sp>
        <p:nvSpPr>
          <p:cNvPr id="296" name="Google Shape;296;p40"/>
          <p:cNvSpPr txBox="1"/>
          <p:nvPr>
            <p:ph idx="2" type="body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50755"/>
            <a:ext cx="9536499" cy="5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471600" y="1621575"/>
            <a:ext cx="11138400" cy="39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