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7102475" cy="10234600"/>
  <p:embeddedFontLst>
    <p:embeddedFont>
      <p:font typeface="Arial Black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font" Target="fonts/ArialBlack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81013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A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d6d1b8a2be_0_4:notes"/>
          <p:cNvSpPr/>
          <p:nvPr>
            <p:ph idx="2" type="sldImg"/>
          </p:nvPr>
        </p:nvSpPr>
        <p:spPr>
          <a:xfrm>
            <a:off x="481013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d6d1b8a2be_0_4:notes"/>
          <p:cNvSpPr txBox="1"/>
          <p:nvPr>
            <p:ph idx="1" type="body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d6d1b8a2be_0_4:notes"/>
          <p:cNvSpPr txBox="1"/>
          <p:nvPr>
            <p:ph idx="12" type="sldNum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d6d1b8a2be_0_43:notes"/>
          <p:cNvSpPr/>
          <p:nvPr>
            <p:ph idx="2" type="sldImg"/>
          </p:nvPr>
        </p:nvSpPr>
        <p:spPr>
          <a:xfrm>
            <a:off x="481013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d6d1b8a2be_0_43:notes"/>
          <p:cNvSpPr txBox="1"/>
          <p:nvPr>
            <p:ph idx="1" type="body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Specify a policy, eg update to new bug fix versions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if new version in ImageRepository matches policy =&gt; update deployment, do rollout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Drawback: lose versioning of which version is being used (in git repo)</a:t>
            </a:r>
            <a:endParaRPr/>
          </a:p>
        </p:txBody>
      </p:sp>
      <p:sp>
        <p:nvSpPr>
          <p:cNvPr id="302" name="Google Shape;302;g1d6d1b8a2be_0_43:notes"/>
          <p:cNvSpPr txBox="1"/>
          <p:nvPr>
            <p:ph idx="12" type="sldNum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d6d1b8a2be_0_50:notes"/>
          <p:cNvSpPr/>
          <p:nvPr>
            <p:ph idx="2" type="sldImg"/>
          </p:nvPr>
        </p:nvSpPr>
        <p:spPr>
          <a:xfrm>
            <a:off x="481013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d6d1b8a2be_0_50:notes"/>
          <p:cNvSpPr txBox="1"/>
          <p:nvPr>
            <p:ph idx="1" type="body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Add Image update automation, watches the policies for any updates they perform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if updated =&gt; send commit with new version to repo</a:t>
            </a:r>
            <a:endParaRPr/>
          </a:p>
        </p:txBody>
      </p:sp>
      <p:sp>
        <p:nvSpPr>
          <p:cNvPr id="311" name="Google Shape;311;g1d6d1b8a2be_0_50:notes"/>
          <p:cNvSpPr txBox="1"/>
          <p:nvPr>
            <p:ph idx="12" type="sldNum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d721ad5382_0_0:notes"/>
          <p:cNvSpPr/>
          <p:nvPr>
            <p:ph idx="2" type="sldImg"/>
          </p:nvPr>
        </p:nvSpPr>
        <p:spPr>
          <a:xfrm>
            <a:off x="481013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d721ad5382_0_0:notes"/>
          <p:cNvSpPr txBox="1"/>
          <p:nvPr>
            <p:ph idx="1" type="body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Already set-up for the repo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show </a:t>
            </a:r>
            <a:r>
              <a:rPr lang="de-AT"/>
              <a:t>increasing</a:t>
            </a:r>
            <a:r>
              <a:rPr lang="de-AT"/>
              <a:t> number of pods =&gt; confirm in console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show generating a new image =&gt; confirm in console</a:t>
            </a:r>
            <a:endParaRPr/>
          </a:p>
        </p:txBody>
      </p:sp>
      <p:sp>
        <p:nvSpPr>
          <p:cNvPr id="320" name="Google Shape;320;g1d721ad5382_0_0:notes"/>
          <p:cNvSpPr txBox="1"/>
          <p:nvPr>
            <p:ph idx="12" type="sldNum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d721ad5382_0_6:notes"/>
          <p:cNvSpPr/>
          <p:nvPr>
            <p:ph idx="2" type="sldImg"/>
          </p:nvPr>
        </p:nvSpPr>
        <p:spPr>
          <a:xfrm>
            <a:off x="481013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d721ad5382_0_6:notes"/>
          <p:cNvSpPr txBox="1"/>
          <p:nvPr>
            <p:ph idx="1" type="body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1d721ad5382_0_6:notes"/>
          <p:cNvSpPr txBox="1"/>
          <p:nvPr>
            <p:ph idx="12" type="sldNum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d85e20f021_0_3:notes"/>
          <p:cNvSpPr/>
          <p:nvPr>
            <p:ph idx="2" type="sldImg"/>
          </p:nvPr>
        </p:nvSpPr>
        <p:spPr>
          <a:xfrm>
            <a:off x="481013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d85e20f021_0_3:notes"/>
          <p:cNvSpPr txBox="1"/>
          <p:nvPr>
            <p:ph idx="1" type="body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1d85e20f021_0_3:notes"/>
          <p:cNvSpPr txBox="1"/>
          <p:nvPr>
            <p:ph idx="12" type="sldNum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d6db1faae1_0_32:notes"/>
          <p:cNvSpPr/>
          <p:nvPr>
            <p:ph idx="2" type="sldImg"/>
          </p:nvPr>
        </p:nvSpPr>
        <p:spPr>
          <a:xfrm>
            <a:off x="481013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d6db1faae1_0_32:notes"/>
          <p:cNvSpPr txBox="1"/>
          <p:nvPr>
            <p:ph idx="1" type="body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1d6db1faae1_0_32:notes"/>
          <p:cNvSpPr txBox="1"/>
          <p:nvPr>
            <p:ph idx="12" type="sldNum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d845b39544_0_17:notes"/>
          <p:cNvSpPr/>
          <p:nvPr>
            <p:ph idx="2" type="sldImg"/>
          </p:nvPr>
        </p:nvSpPr>
        <p:spPr>
          <a:xfrm>
            <a:off x="481013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d845b39544_0_17:notes"/>
          <p:cNvSpPr txBox="1"/>
          <p:nvPr>
            <p:ph idx="1" type="body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1d845b39544_0_17:notes"/>
          <p:cNvSpPr txBox="1"/>
          <p:nvPr>
            <p:ph idx="12" type="sldNum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d6d1b8a2be_0_58:notes"/>
          <p:cNvSpPr/>
          <p:nvPr>
            <p:ph idx="2" type="sldImg"/>
          </p:nvPr>
        </p:nvSpPr>
        <p:spPr>
          <a:xfrm>
            <a:off x="481013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d6d1b8a2be_0_58:notes"/>
          <p:cNvSpPr txBox="1"/>
          <p:nvPr>
            <p:ph idx="1" type="body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d6d1b8a2be_0_58:notes"/>
          <p:cNvSpPr txBox="1"/>
          <p:nvPr>
            <p:ph idx="12" type="sldNum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d76ad5d6bd_0_3:notes"/>
          <p:cNvSpPr/>
          <p:nvPr>
            <p:ph idx="2" type="sldImg"/>
          </p:nvPr>
        </p:nvSpPr>
        <p:spPr>
          <a:xfrm>
            <a:off x="481013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d76ad5d6bd_0_3:notes"/>
          <p:cNvSpPr txBox="1"/>
          <p:nvPr>
            <p:ph idx="1" type="body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d76ad5d6bd_0_3:notes"/>
          <p:cNvSpPr txBox="1"/>
          <p:nvPr>
            <p:ph idx="12" type="sldNum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d6db1faae1_0_12:notes"/>
          <p:cNvSpPr/>
          <p:nvPr>
            <p:ph idx="2" type="sldImg"/>
          </p:nvPr>
        </p:nvSpPr>
        <p:spPr>
          <a:xfrm>
            <a:off x="481013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d6db1faae1_0_12:notes"/>
          <p:cNvSpPr txBox="1"/>
          <p:nvPr>
            <p:ph idx="1" type="body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d6db1faae1_0_12:notes"/>
          <p:cNvSpPr txBox="1"/>
          <p:nvPr>
            <p:ph idx="12" type="sldNum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d6db1faae1_0_39:notes"/>
          <p:cNvSpPr/>
          <p:nvPr>
            <p:ph idx="2" type="sldImg"/>
          </p:nvPr>
        </p:nvSpPr>
        <p:spPr>
          <a:xfrm>
            <a:off x="481013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d6db1faae1_0_39:notes"/>
          <p:cNvSpPr txBox="1"/>
          <p:nvPr>
            <p:ph idx="1" type="body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Initial Setup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Everything separate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Connections between them manual</a:t>
            </a:r>
            <a:endParaRPr/>
          </a:p>
        </p:txBody>
      </p:sp>
      <p:sp>
        <p:nvSpPr>
          <p:cNvPr id="257" name="Google Shape;257;g1d6db1faae1_0_39:notes"/>
          <p:cNvSpPr txBox="1"/>
          <p:nvPr>
            <p:ph idx="12" type="sldNum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d721ad5382_0_13:notes"/>
          <p:cNvSpPr/>
          <p:nvPr>
            <p:ph idx="2" type="sldImg"/>
          </p:nvPr>
        </p:nvSpPr>
        <p:spPr>
          <a:xfrm>
            <a:off x="481013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d721ad5382_0_13:notes"/>
          <p:cNvSpPr txBox="1"/>
          <p:nvPr>
            <p:ph idx="1" type="body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Add GitHub action for Continuous Integration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automate code Testing and image Generation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already done in lecture, not too interesting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next: add connection between git repo and cluster</a:t>
            </a:r>
            <a:endParaRPr/>
          </a:p>
        </p:txBody>
      </p:sp>
      <p:sp>
        <p:nvSpPr>
          <p:cNvPr id="266" name="Google Shape;266;g1d721ad5382_0_13:notes"/>
          <p:cNvSpPr txBox="1"/>
          <p:nvPr>
            <p:ph idx="12" type="sldNum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d6d1b8a2be_0_22:notes"/>
          <p:cNvSpPr/>
          <p:nvPr>
            <p:ph idx="2" type="sldImg"/>
          </p:nvPr>
        </p:nvSpPr>
        <p:spPr>
          <a:xfrm>
            <a:off x="481013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d6d1b8a2be_0_22:notes"/>
          <p:cNvSpPr txBox="1"/>
          <p:nvPr>
            <p:ph idx="1" type="body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Add flux to cluster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Establish connection between repository and cluster</a:t>
            </a:r>
            <a:endParaRPr/>
          </a:p>
        </p:txBody>
      </p:sp>
      <p:sp>
        <p:nvSpPr>
          <p:cNvPr id="275" name="Google Shape;275;g1d6d1b8a2be_0_22:notes"/>
          <p:cNvSpPr txBox="1"/>
          <p:nvPr>
            <p:ph idx="12" type="sldNum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d6d1b8a2be_0_29:notes"/>
          <p:cNvSpPr/>
          <p:nvPr>
            <p:ph idx="2" type="sldImg"/>
          </p:nvPr>
        </p:nvSpPr>
        <p:spPr>
          <a:xfrm>
            <a:off x="481013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d6d1b8a2be_0_29:notes"/>
          <p:cNvSpPr txBox="1"/>
          <p:nvPr>
            <p:ph idx="1" type="body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Repository is now the main authority on what should be running in the cluster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If flux notices any changes to manifests =&gt; update </a:t>
            </a:r>
            <a:r>
              <a:rPr lang="de-AT"/>
              <a:t>deployment</a:t>
            </a:r>
            <a:r>
              <a:rPr lang="de-AT"/>
              <a:t>, do rollout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Already GitOps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now add image updates</a:t>
            </a:r>
            <a:endParaRPr/>
          </a:p>
        </p:txBody>
      </p:sp>
      <p:sp>
        <p:nvSpPr>
          <p:cNvPr id="284" name="Google Shape;284;g1d6d1b8a2be_0_29:notes"/>
          <p:cNvSpPr txBox="1"/>
          <p:nvPr>
            <p:ph idx="12" type="sldNum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d6d1b8a2be_0_36:notes"/>
          <p:cNvSpPr/>
          <p:nvPr>
            <p:ph idx="2" type="sldImg"/>
          </p:nvPr>
        </p:nvSpPr>
        <p:spPr>
          <a:xfrm>
            <a:off x="481013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d6d1b8a2be_0_36:notes"/>
          <p:cNvSpPr txBox="1"/>
          <p:nvPr>
            <p:ph idx="1" type="body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Automatic Image 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First: watch docker repository for new versions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don’t want indiscriminate updates, therefore add policy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1d6d1b8a2be_0_36:notes"/>
          <p:cNvSpPr txBox="1"/>
          <p:nvPr>
            <p:ph idx="12" type="sldNum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KU Logo" showMasterSp="0">
  <p:cSld name="JKU Log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9600" y="1573200"/>
            <a:ext cx="7118139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">
  <p:cSld name="Large imag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8136000" y="1638000"/>
            <a:ext cx="3474000" cy="45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indent="-371475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indent="-325755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indent="-35433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indent="-302895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1"/>
          <p:cNvSpPr/>
          <p:nvPr>
            <p:ph idx="2" type="pic"/>
          </p:nvPr>
        </p:nvSpPr>
        <p:spPr>
          <a:xfrm>
            <a:off x="576000" y="1721513"/>
            <a:ext cx="7214400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1"/>
          <p:cNvSpPr txBox="1"/>
          <p:nvPr>
            <p:ph idx="3" type="body"/>
          </p:nvPr>
        </p:nvSpPr>
        <p:spPr>
          <a:xfrm>
            <a:off x="576000" y="5864981"/>
            <a:ext cx="7214400" cy="2741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0" sz="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indent="-228600" lvl="2" marL="1371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indent="-228600" lvl="3" marL="18288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indent="-228600" lvl="4" marL="22860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rmulas">
  <p:cSld name="Formula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>
            <p:ph idx="2" type="pic"/>
          </p:nvPr>
        </p:nvSpPr>
        <p:spPr>
          <a:xfrm>
            <a:off x="2070000" y="1724299"/>
            <a:ext cx="8074800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2048400" y="5863959"/>
            <a:ext cx="8096400" cy="2781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0" sz="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indent="-228600" lvl="2" marL="1371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indent="-228600" lvl="3" marL="18288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indent="-228600" lvl="4" marL="22860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>
  <p:cSld name="Video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/>
          <p:nvPr>
            <p:ph idx="2" type="media"/>
          </p:nvPr>
        </p:nvSpPr>
        <p:spPr>
          <a:xfrm>
            <a:off x="576000" y="1724302"/>
            <a:ext cx="11034000" cy="44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576000" y="5864400"/>
            <a:ext cx="11034000" cy="2781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0" sz="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indent="-228600" lvl="2" marL="1371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indent="-228600" lvl="3" marL="18288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indent="-228600" lvl="4" marL="22860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0" type="dt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1" type="ftr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smaller images and text">
  <p:cSld name="3 smaller images and 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4388099" y="1638000"/>
            <a:ext cx="7225200" cy="45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indent="-371475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indent="-325755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indent="-35433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indent="-302895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4"/>
          <p:cNvSpPr/>
          <p:nvPr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>
            <p:ph idx="2" type="pic"/>
          </p:nvPr>
        </p:nvSpPr>
        <p:spPr>
          <a:xfrm>
            <a:off x="577711" y="1725845"/>
            <a:ext cx="3393156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4"/>
          <p:cNvSpPr/>
          <p:nvPr>
            <p:ph idx="3" type="pic"/>
          </p:nvPr>
        </p:nvSpPr>
        <p:spPr>
          <a:xfrm>
            <a:off x="577703" y="3254918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4"/>
          <p:cNvSpPr/>
          <p:nvPr>
            <p:ph idx="4" type="pic"/>
          </p:nvPr>
        </p:nvSpPr>
        <p:spPr>
          <a:xfrm>
            <a:off x="577703" y="4775571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image and text">
  <p:cSld name="Small image and 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4386048" y="1641600"/>
            <a:ext cx="7225200" cy="4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indent="-371475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indent="-325755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indent="-35433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indent="-302895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0" type="dt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1" type="ftr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sp>
        <p:nvSpPr>
          <p:cNvPr id="116" name="Google Shape;116;p15"/>
          <p:cNvSpPr/>
          <p:nvPr>
            <p:ph idx="2" type="pic"/>
          </p:nvPr>
        </p:nvSpPr>
        <p:spPr>
          <a:xfrm>
            <a:off x="575733" y="1724300"/>
            <a:ext cx="3395133" cy="441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>
  <p:cSld name="Le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0" type="dt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1" type="ftr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KU Logo All purpose" showMasterSp="0">
  <p:cSld name="JKU Logo All purpose"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9600" y="1573200"/>
            <a:ext cx="7118139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/End with logo All purpose" showMasterSp="0">
  <p:cSld name="Title/End with logo All purpose">
    <p:bg>
      <p:bgPr>
        <a:solidFill>
          <a:schemeClr val="accen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idx="1" type="subTitle"/>
          </p:nvPr>
        </p:nvSpPr>
        <p:spPr>
          <a:xfrm>
            <a:off x="486000" y="5410800"/>
            <a:ext cx="92160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475200" y="1306800"/>
            <a:ext cx="92268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>
            <p:ph idx="2" type="pic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18"/>
          <p:cNvSpPr/>
          <p:nvPr>
            <p:ph idx="3" type="pic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30" name="Google Shape;13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2000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out logo All purpose">
  <p:cSld name="Title without logo All purpos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9"/>
          <p:cNvSpPr txBox="1"/>
          <p:nvPr>
            <p:ph idx="1" type="subTitle"/>
          </p:nvPr>
        </p:nvSpPr>
        <p:spPr>
          <a:xfrm>
            <a:off x="486000" y="5410800"/>
            <a:ext cx="1111545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5" name="Google Shape;135;p19"/>
          <p:cNvSpPr txBox="1"/>
          <p:nvPr>
            <p:ph type="title"/>
          </p:nvPr>
        </p:nvSpPr>
        <p:spPr>
          <a:xfrm>
            <a:off x="475200" y="1306800"/>
            <a:ext cx="11128476" cy="20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>
            <p:ph idx="10" type="dt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1" type="ftr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KU Logo TNF" showMasterSp="0">
  <p:cSld name="JKU Logo TNF">
    <p:bg>
      <p:bgPr>
        <a:solidFill>
          <a:schemeClr val="accent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9600" y="1573200"/>
            <a:ext cx="7118139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/End with logo" showMasterSp="0">
  <p:cSld name="Title/End with log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486000" y="5410800"/>
            <a:ext cx="92160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/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475200" y="1306800"/>
            <a:ext cx="92268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02000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>
            <p:ph idx="2" type="pic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3"/>
          <p:cNvSpPr/>
          <p:nvPr>
            <p:ph idx="3" type="pic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25" name="Google Shape;25;p3"/>
          <p:cNvPicPr preferRelativeResize="0"/>
          <p:nvPr/>
        </p:nvPicPr>
        <p:blipFill rotWithShape="1">
          <a:blip r:embed="rId3">
            <a:alphaModFix/>
          </a:blip>
          <a:srcRect b="38849" l="27455" r="42710" t="15293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/End with logo TNF" showMasterSp="0">
  <p:cSld name="Title/End with logo TNF">
    <p:bg>
      <p:bgPr>
        <a:solidFill>
          <a:schemeClr val="accent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idx="1" type="subTitle"/>
          </p:nvPr>
        </p:nvSpPr>
        <p:spPr>
          <a:xfrm>
            <a:off x="486000" y="5410800"/>
            <a:ext cx="92160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4" name="Google Shape;144;p21"/>
          <p:cNvSpPr txBox="1"/>
          <p:nvPr>
            <p:ph type="title"/>
          </p:nvPr>
        </p:nvSpPr>
        <p:spPr>
          <a:xfrm>
            <a:off x="475200" y="1306800"/>
            <a:ext cx="92268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1"/>
          <p:cNvSpPr txBox="1"/>
          <p:nvPr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/>
          <p:nvPr>
            <p:ph idx="2" type="pic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21"/>
          <p:cNvSpPr/>
          <p:nvPr>
            <p:ph idx="3" type="pic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48" name="Google Shape;14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out logo TNF">
  <p:cSld name="Title without logo TNF"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2"/>
          <p:cNvSpPr txBox="1"/>
          <p:nvPr>
            <p:ph idx="1" type="subTitle"/>
          </p:nvPr>
        </p:nvSpPr>
        <p:spPr>
          <a:xfrm>
            <a:off x="486000" y="5410800"/>
            <a:ext cx="1111545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3" name="Google Shape;153;p22"/>
          <p:cNvSpPr txBox="1"/>
          <p:nvPr>
            <p:ph type="title"/>
          </p:nvPr>
        </p:nvSpPr>
        <p:spPr>
          <a:xfrm>
            <a:off x="475200" y="1306800"/>
            <a:ext cx="11128476" cy="20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>
            <p:ph idx="10" type="dt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11" type="ftr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KU Logo SOWI" showMasterSp="0">
  <p:cSld name="JKU Logo SOWI">
    <p:bg>
      <p:bgPr>
        <a:solidFill>
          <a:schemeClr val="accent4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9600" y="1573200"/>
            <a:ext cx="7118139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/End with logo SOWI" showMasterSp="0">
  <p:cSld name="Title/End with logo SOWI">
    <p:bg>
      <p:bgPr>
        <a:solidFill>
          <a:schemeClr val="accent4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idx="1" type="subTitle"/>
          </p:nvPr>
        </p:nvSpPr>
        <p:spPr>
          <a:xfrm>
            <a:off x="486000" y="5410800"/>
            <a:ext cx="92160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475200" y="1306800"/>
            <a:ext cx="92268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4"/>
          <p:cNvSpPr/>
          <p:nvPr>
            <p:ph idx="2" type="pic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24"/>
          <p:cNvSpPr/>
          <p:nvPr>
            <p:ph idx="3" type="pic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66" name="Google Shape;16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out logo SOWI">
  <p:cSld name="Title without logo SOWI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 txBox="1"/>
          <p:nvPr>
            <p:ph idx="1" type="subTitle"/>
          </p:nvPr>
        </p:nvSpPr>
        <p:spPr>
          <a:xfrm>
            <a:off x="486000" y="5410800"/>
            <a:ext cx="1111545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1" name="Google Shape;171;p25"/>
          <p:cNvSpPr txBox="1"/>
          <p:nvPr>
            <p:ph type="title"/>
          </p:nvPr>
        </p:nvSpPr>
        <p:spPr>
          <a:xfrm>
            <a:off x="475200" y="1306800"/>
            <a:ext cx="11128476" cy="20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2" name="Google Shape;17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>
            <p:ph idx="10" type="dt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5"/>
          <p:cNvSpPr txBox="1"/>
          <p:nvPr>
            <p:ph idx="11" type="ftr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KU Logo RE" showMasterSp="0">
  <p:cSld name="JKU Logo RE">
    <p:bg>
      <p:bgPr>
        <a:solidFill>
          <a:schemeClr val="accent5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9600" y="1573200"/>
            <a:ext cx="7118139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/End with logo RE" showMasterSp="0">
  <p:cSld name="Title/End with logo RE">
    <p:bg>
      <p:bgPr>
        <a:solidFill>
          <a:schemeClr val="accent5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idx="1" type="subTitle"/>
          </p:nvPr>
        </p:nvSpPr>
        <p:spPr>
          <a:xfrm>
            <a:off x="486000" y="5410800"/>
            <a:ext cx="92160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0" name="Google Shape;180;p27"/>
          <p:cNvSpPr txBox="1"/>
          <p:nvPr>
            <p:ph type="title"/>
          </p:nvPr>
        </p:nvSpPr>
        <p:spPr>
          <a:xfrm>
            <a:off x="475200" y="1306800"/>
            <a:ext cx="92268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7"/>
          <p:cNvSpPr txBox="1"/>
          <p:nvPr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7"/>
          <p:cNvSpPr/>
          <p:nvPr>
            <p:ph idx="2" type="pic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27"/>
          <p:cNvSpPr/>
          <p:nvPr>
            <p:ph idx="3" type="pic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84" name="Google Shape;18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out logo RE">
  <p:cSld name="Title without logo RE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8"/>
          <p:cNvSpPr txBox="1"/>
          <p:nvPr>
            <p:ph idx="1" type="subTitle"/>
          </p:nvPr>
        </p:nvSpPr>
        <p:spPr>
          <a:xfrm>
            <a:off x="486000" y="5410800"/>
            <a:ext cx="1111545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9" name="Google Shape;189;p28"/>
          <p:cNvSpPr txBox="1"/>
          <p:nvPr>
            <p:ph type="title"/>
          </p:nvPr>
        </p:nvSpPr>
        <p:spPr>
          <a:xfrm>
            <a:off x="475200" y="1306800"/>
            <a:ext cx="11128476" cy="20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 txBox="1"/>
          <p:nvPr>
            <p:ph idx="10" type="dt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8"/>
          <p:cNvSpPr txBox="1"/>
          <p:nvPr>
            <p:ph idx="11" type="ftr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8"/>
          <p:cNvSpPr txBox="1"/>
          <p:nvPr>
            <p:ph idx="12" type="sldNum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KU Logo MED" showMasterSp="0">
  <p:cSld name="JKU Logo MED">
    <p:bg>
      <p:bgPr>
        <a:solidFill>
          <a:schemeClr val="accent6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9600" y="1573200"/>
            <a:ext cx="7118139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/End with logo MED" showMasterSp="0">
  <p:cSld name="Title/End with logo MED">
    <p:bg>
      <p:bgPr>
        <a:solidFill>
          <a:schemeClr val="accent6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idx="1" type="subTitle"/>
          </p:nvPr>
        </p:nvSpPr>
        <p:spPr>
          <a:xfrm>
            <a:off x="486000" y="5410800"/>
            <a:ext cx="92160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8" name="Google Shape;198;p30"/>
          <p:cNvSpPr txBox="1"/>
          <p:nvPr>
            <p:ph type="title"/>
          </p:nvPr>
        </p:nvSpPr>
        <p:spPr>
          <a:xfrm>
            <a:off x="475200" y="1306800"/>
            <a:ext cx="92268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0"/>
          <p:cNvSpPr txBox="1"/>
          <p:nvPr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0"/>
          <p:cNvSpPr/>
          <p:nvPr>
            <p:ph idx="2" type="pic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30"/>
          <p:cNvSpPr/>
          <p:nvPr>
            <p:ph idx="3" type="pic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202" name="Google Shape;20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out logo">
  <p:cSld name="Title without log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485999" y="5410800"/>
            <a:ext cx="11113227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/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475200" y="1306800"/>
            <a:ext cx="1112625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38849" l="27455" r="42710" t="15293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idx="10" type="dt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out logo MED">
  <p:cSld name="Title without logo MED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1"/>
          <p:cNvSpPr txBox="1"/>
          <p:nvPr>
            <p:ph idx="1" type="subTitle"/>
          </p:nvPr>
        </p:nvSpPr>
        <p:spPr>
          <a:xfrm>
            <a:off x="486000" y="5410800"/>
            <a:ext cx="1111545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7" name="Google Shape;207;p31"/>
          <p:cNvSpPr txBox="1"/>
          <p:nvPr>
            <p:ph type="title"/>
          </p:nvPr>
        </p:nvSpPr>
        <p:spPr>
          <a:xfrm>
            <a:off x="475200" y="1306800"/>
            <a:ext cx="11128476" cy="20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8" name="Google Shape;208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1"/>
          <p:cNvSpPr txBox="1"/>
          <p:nvPr>
            <p:ph idx="10" type="dt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1"/>
          <p:cNvSpPr txBox="1"/>
          <p:nvPr>
            <p:ph idx="11" type="ftr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1"/>
          <p:cNvSpPr txBox="1"/>
          <p:nvPr>
            <p:ph idx="12" type="sldNum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operation overview">
  <p:cSld name="Cooperation overview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idx="10" type="dt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/>
          <p:nvPr>
            <p:ph idx="2" type="pic"/>
          </p:nvPr>
        </p:nvSpPr>
        <p:spPr>
          <a:xfrm>
            <a:off x="8241458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5"/>
          <p:cNvSpPr/>
          <p:nvPr>
            <p:ph idx="3" type="pic"/>
          </p:nvPr>
        </p:nvSpPr>
        <p:spPr>
          <a:xfrm>
            <a:off x="574656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5"/>
          <p:cNvSpPr/>
          <p:nvPr>
            <p:ph idx="4" type="pic"/>
          </p:nvPr>
        </p:nvSpPr>
        <p:spPr>
          <a:xfrm>
            <a:off x="4407277" y="1720152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5"/>
          <p:cNvSpPr/>
          <p:nvPr>
            <p:ph idx="5" type="pic"/>
          </p:nvPr>
        </p:nvSpPr>
        <p:spPr>
          <a:xfrm>
            <a:off x="8241458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5"/>
          <p:cNvSpPr/>
          <p:nvPr>
            <p:ph idx="6" type="pic"/>
          </p:nvPr>
        </p:nvSpPr>
        <p:spPr>
          <a:xfrm>
            <a:off x="574656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5"/>
          <p:cNvSpPr/>
          <p:nvPr>
            <p:ph idx="7" type="pic"/>
          </p:nvPr>
        </p:nvSpPr>
        <p:spPr>
          <a:xfrm>
            <a:off x="4407277" y="3290290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5"/>
          <p:cNvSpPr/>
          <p:nvPr>
            <p:ph idx="8" type="pic"/>
          </p:nvPr>
        </p:nvSpPr>
        <p:spPr>
          <a:xfrm>
            <a:off x="8246376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5"/>
          <p:cNvSpPr/>
          <p:nvPr>
            <p:ph idx="9" type="pic"/>
          </p:nvPr>
        </p:nvSpPr>
        <p:spPr>
          <a:xfrm>
            <a:off x="579574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5"/>
          <p:cNvSpPr/>
          <p:nvPr>
            <p:ph idx="13" type="pic"/>
          </p:nvPr>
        </p:nvSpPr>
        <p:spPr>
          <a:xfrm>
            <a:off x="4412195" y="4866450"/>
            <a:ext cx="3384000" cy="1270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3566">
          <p15:clr>
            <a:srgbClr val="FBAE40"/>
          </p15:clr>
        </p15:guide>
        <p15:guide id="2" pos="5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verview">
  <p:cSld name="Overview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idx="1" type="body"/>
          </p:nvPr>
        </p:nvSpPr>
        <p:spPr>
          <a:xfrm>
            <a:off x="623093" y="636613"/>
            <a:ext cx="10845364" cy="5499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1700">
                <a:latin typeface="Arial Black"/>
                <a:ea typeface="Arial Black"/>
                <a:cs typeface="Arial Black"/>
                <a:sym typeface="Arial Black"/>
              </a:defRPr>
            </a:lvl1pPr>
            <a:lvl2pPr indent="-347662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•"/>
              <a:defRPr sz="1500"/>
            </a:lvl2pPr>
            <a:lvl3pPr indent="-325755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indent="-35433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indent="-302895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, black text">
  <p:cSld name="Large image, black 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/>
          <p:nvPr>
            <p:ph idx="2" type="pic"/>
          </p:nvPr>
        </p:nvSpPr>
        <p:spPr>
          <a:xfrm>
            <a:off x="0" y="0"/>
            <a:ext cx="12192000" cy="61560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, white text">
  <p:cSld name="Large image, white 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>
            <p:ph idx="2" type="pic"/>
          </p:nvPr>
        </p:nvSpPr>
        <p:spPr>
          <a:xfrm>
            <a:off x="0" y="0"/>
            <a:ext cx="12192000" cy="61560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8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Blac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">
  <p:cSld name="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>
                <a:solidFill>
                  <a:srgbClr val="046E9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471600" y="1621575"/>
            <a:ext cx="11138400" cy="3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46E98"/>
              </a:buClr>
              <a:buSzPts val="2400"/>
              <a:buChar char="■"/>
              <a:defRPr/>
            </a:lvl1pPr>
            <a:lvl2pPr indent="-374650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◦"/>
              <a:defRPr sz="1800"/>
            </a:lvl2pPr>
            <a:lvl3pPr indent="-319405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0"/>
              <a:buChar char="▪"/>
              <a:defRPr sz="1700"/>
            </a:lvl3pPr>
            <a:lvl4pPr indent="-34798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80"/>
              <a:buChar char="-"/>
              <a:defRPr sz="1700"/>
            </a:lvl4pPr>
            <a:lvl5pPr indent="-296545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"/>
              <a:buChar char="◆"/>
              <a:defRPr sz="1700"/>
            </a:lvl5pPr>
            <a:lvl6pPr indent="-3365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indent="-3365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indent="-3365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471600" y="5858820"/>
            <a:ext cx="11138400" cy="2781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0" sz="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indent="-228600" lvl="2" marL="1371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indent="-228600" lvl="3" marL="18288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indent="-228600" lvl="4" marL="22860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and contrast">
  <p:cSld name="Comparison and contras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478800" y="1641600"/>
            <a:ext cx="5400000" cy="45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indent="-387350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◦"/>
              <a:defRPr/>
            </a:lvl2pPr>
            <a:lvl3pPr indent="-325755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indent="-35433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indent="-302895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2" type="body"/>
          </p:nvPr>
        </p:nvSpPr>
        <p:spPr>
          <a:xfrm>
            <a:off x="6213600" y="1638000"/>
            <a:ext cx="5400000" cy="45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indent="-371475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indent="-325755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indent="-35433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indent="-302895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b="0" i="0" sz="3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71600" y="1620000"/>
            <a:ext cx="11142000" cy="45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735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5755" lvl="2" marL="13716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4330" lvl="3" marL="18288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2895" lvl="4" marL="22860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72400" y="6350561"/>
            <a:ext cx="2717810" cy="320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4178">
          <p15:clr>
            <a:srgbClr val="F26B43"/>
          </p15:clr>
        </p15:guide>
        <p15:guide id="2" pos="5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fluxcd.io/flux/get-started/" TargetMode="External"/><Relationship Id="rId4" Type="http://schemas.openxmlformats.org/officeDocument/2006/relationships/hyperlink" Target="https://fluxcd.io/flux/guides/image-update/" TargetMode="External"/><Relationship Id="rId5" Type="http://schemas.openxmlformats.org/officeDocument/2006/relationships/hyperlink" Target="https://fluxcd.io/flux/use-cases/gh-actions-app-builder/" TargetMode="External"/><Relationship Id="rId6" Type="http://schemas.openxmlformats.org/officeDocument/2006/relationships/hyperlink" Target="https://fluxcd.io/flux/guides/repository-structure/" TargetMode="External"/><Relationship Id="rId7" Type="http://schemas.openxmlformats.org/officeDocument/2006/relationships/hyperlink" Target="https://docs.github.com/de/action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idx="1" type="subTitle"/>
          </p:nvPr>
        </p:nvSpPr>
        <p:spPr>
          <a:xfrm>
            <a:off x="486000" y="5410800"/>
            <a:ext cx="11115600" cy="73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Christoph Pfleger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Luis Nachtigall</a:t>
            </a:r>
            <a:endParaRPr/>
          </a:p>
        </p:txBody>
      </p:sp>
      <p:sp>
        <p:nvSpPr>
          <p:cNvPr id="218" name="Google Shape;218;p32"/>
          <p:cNvSpPr txBox="1"/>
          <p:nvPr>
            <p:ph type="title"/>
          </p:nvPr>
        </p:nvSpPr>
        <p:spPr>
          <a:xfrm>
            <a:off x="475200" y="1306800"/>
            <a:ext cx="11128500" cy="2008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GitOps using Flux</a:t>
            </a:r>
            <a:endParaRPr>
              <a:solidFill>
                <a:srgbClr val="046E9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Flux</a:t>
            </a:r>
            <a:endParaRPr/>
          </a:p>
        </p:txBody>
      </p:sp>
      <p:sp>
        <p:nvSpPr>
          <p:cNvPr id="305" name="Google Shape;305;p41"/>
          <p:cNvSpPr txBox="1"/>
          <p:nvPr>
            <p:ph idx="2" type="body"/>
          </p:nvPr>
        </p:nvSpPr>
        <p:spPr>
          <a:xfrm>
            <a:off x="471600" y="5858820"/>
            <a:ext cx="11138400" cy="278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150755"/>
            <a:ext cx="9536499" cy="518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1"/>
          <p:cNvSpPr txBox="1"/>
          <p:nvPr>
            <p:ph idx="1" type="body"/>
          </p:nvPr>
        </p:nvSpPr>
        <p:spPr>
          <a:xfrm>
            <a:off x="471600" y="1621575"/>
            <a:ext cx="11138400" cy="39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Flux</a:t>
            </a:r>
            <a:endParaRPr/>
          </a:p>
        </p:txBody>
      </p:sp>
      <p:sp>
        <p:nvSpPr>
          <p:cNvPr id="314" name="Google Shape;314;p42"/>
          <p:cNvSpPr txBox="1"/>
          <p:nvPr>
            <p:ph idx="2" type="body"/>
          </p:nvPr>
        </p:nvSpPr>
        <p:spPr>
          <a:xfrm>
            <a:off x="471600" y="5858820"/>
            <a:ext cx="11138400" cy="278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150755"/>
            <a:ext cx="9536499" cy="518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2"/>
          <p:cNvSpPr txBox="1"/>
          <p:nvPr>
            <p:ph idx="1" type="body"/>
          </p:nvPr>
        </p:nvSpPr>
        <p:spPr>
          <a:xfrm>
            <a:off x="471600" y="1621575"/>
            <a:ext cx="11138400" cy="39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/>
          <p:nvPr>
            <p:ph idx="1" type="subTitle"/>
          </p:nvPr>
        </p:nvSpPr>
        <p:spPr>
          <a:xfrm>
            <a:off x="486000" y="5410800"/>
            <a:ext cx="11115600" cy="73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3"/>
          <p:cNvSpPr txBox="1"/>
          <p:nvPr>
            <p:ph type="title"/>
          </p:nvPr>
        </p:nvSpPr>
        <p:spPr>
          <a:xfrm>
            <a:off x="475200" y="1306800"/>
            <a:ext cx="11128500" cy="2008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Live Demo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Lessons Learned</a:t>
            </a:r>
            <a:endParaRPr/>
          </a:p>
        </p:txBody>
      </p:sp>
      <p:sp>
        <p:nvSpPr>
          <p:cNvPr id="330" name="Google Shape;330;p44"/>
          <p:cNvSpPr txBox="1"/>
          <p:nvPr>
            <p:ph idx="1" type="body"/>
          </p:nvPr>
        </p:nvSpPr>
        <p:spPr>
          <a:xfrm>
            <a:off x="471600" y="1621575"/>
            <a:ext cx="11138400" cy="39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■"/>
            </a:pPr>
            <a:r>
              <a:rPr lang="de-AT"/>
              <a:t>Flexibility of GitHub Actions</a:t>
            </a:r>
            <a:endParaRPr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◦"/>
            </a:pPr>
            <a:r>
              <a:rPr lang="de-AT"/>
              <a:t>disable CI for changes by Flux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■"/>
            </a:pPr>
            <a:r>
              <a:rPr lang="de-AT"/>
              <a:t>Versatility of deployments</a:t>
            </a:r>
            <a:endParaRPr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◦"/>
            </a:pPr>
            <a:r>
              <a:rPr lang="de-AT"/>
              <a:t>monitor outside resources for updates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■"/>
            </a:pPr>
            <a:r>
              <a:rPr lang="de-AT"/>
              <a:t>Importance of pre-planning</a:t>
            </a:r>
            <a:endParaRPr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◦"/>
            </a:pPr>
            <a:r>
              <a:rPr lang="de-AT"/>
              <a:t>everything has to work together</a:t>
            </a:r>
            <a:endParaRPr/>
          </a:p>
        </p:txBody>
      </p:sp>
      <p:sp>
        <p:nvSpPr>
          <p:cNvPr id="331" name="Google Shape;331;p44"/>
          <p:cNvSpPr txBox="1"/>
          <p:nvPr>
            <p:ph idx="2" type="body"/>
          </p:nvPr>
        </p:nvSpPr>
        <p:spPr>
          <a:xfrm>
            <a:off x="471600" y="5858820"/>
            <a:ext cx="11138400" cy="278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5"/>
          <p:cNvSpPr txBox="1"/>
          <p:nvPr>
            <p:ph idx="1" type="subTitle"/>
          </p:nvPr>
        </p:nvSpPr>
        <p:spPr>
          <a:xfrm>
            <a:off x="486000" y="5410800"/>
            <a:ext cx="11115600" cy="73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5"/>
          <p:cNvSpPr txBox="1"/>
          <p:nvPr>
            <p:ph type="title"/>
          </p:nvPr>
        </p:nvSpPr>
        <p:spPr>
          <a:xfrm>
            <a:off x="475200" y="1306800"/>
            <a:ext cx="11128500" cy="2008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Expansion</a:t>
            </a:r>
            <a:endParaRPr/>
          </a:p>
        </p:txBody>
      </p:sp>
      <p:sp>
        <p:nvSpPr>
          <p:cNvPr id="345" name="Google Shape;345;p46"/>
          <p:cNvSpPr txBox="1"/>
          <p:nvPr>
            <p:ph idx="1" type="body"/>
          </p:nvPr>
        </p:nvSpPr>
        <p:spPr>
          <a:xfrm>
            <a:off x="471600" y="1621575"/>
            <a:ext cx="11138400" cy="39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■"/>
            </a:pPr>
            <a:r>
              <a:rPr lang="de-AT"/>
              <a:t>Integration into e.g. GitFlow</a:t>
            </a:r>
            <a:endParaRPr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◦"/>
            </a:pPr>
            <a:r>
              <a:rPr lang="de-AT"/>
              <a:t>Better branch structure</a:t>
            </a:r>
            <a:endParaRPr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◦"/>
            </a:pPr>
            <a:r>
              <a:rPr lang="de-AT"/>
              <a:t>More </a:t>
            </a:r>
            <a:r>
              <a:rPr lang="de-AT"/>
              <a:t>sophisticated</a:t>
            </a:r>
            <a:r>
              <a:rPr lang="de-AT"/>
              <a:t> GitHub Actions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de-AT"/>
              <a:t>Webhooks instead of polling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de-AT"/>
              <a:t>Full CD pipeline</a:t>
            </a:r>
            <a:endParaRPr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◦"/>
            </a:pPr>
            <a:r>
              <a:rPr lang="de-AT"/>
              <a:t>External tests cluster</a:t>
            </a:r>
            <a:endParaRPr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◦"/>
            </a:pPr>
            <a:r>
              <a:rPr lang="de-AT"/>
              <a:t>e.g. Jenkins Integration</a:t>
            </a:r>
            <a:endParaRPr/>
          </a:p>
        </p:txBody>
      </p:sp>
      <p:sp>
        <p:nvSpPr>
          <p:cNvPr id="346" name="Google Shape;346;p46"/>
          <p:cNvSpPr txBox="1"/>
          <p:nvPr>
            <p:ph idx="2" type="body"/>
          </p:nvPr>
        </p:nvSpPr>
        <p:spPr>
          <a:xfrm>
            <a:off x="471600" y="5858820"/>
            <a:ext cx="11138400" cy="278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7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References</a:t>
            </a:r>
            <a:endParaRPr/>
          </a:p>
        </p:txBody>
      </p:sp>
      <p:sp>
        <p:nvSpPr>
          <p:cNvPr id="353" name="Google Shape;353;p47"/>
          <p:cNvSpPr txBox="1"/>
          <p:nvPr>
            <p:ph idx="1" type="body"/>
          </p:nvPr>
        </p:nvSpPr>
        <p:spPr>
          <a:xfrm>
            <a:off x="471600" y="1621575"/>
            <a:ext cx="11138400" cy="39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■"/>
            </a:pPr>
            <a:r>
              <a:rPr lang="de-AT" u="sng">
                <a:solidFill>
                  <a:schemeClr val="hlink"/>
                </a:solidFill>
                <a:hlinkClick r:id="rId3"/>
              </a:rPr>
              <a:t>https://fluxcd.io/flux/get-started/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de-AT" u="sng">
                <a:solidFill>
                  <a:schemeClr val="hlink"/>
                </a:solidFill>
                <a:hlinkClick r:id="rId4"/>
              </a:rPr>
              <a:t>https://fluxcd.io/flux/guides/image-update/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de-AT" u="sng">
                <a:solidFill>
                  <a:schemeClr val="hlink"/>
                </a:solidFill>
                <a:hlinkClick r:id="rId5"/>
              </a:rPr>
              <a:t>https://fluxcd.io/flux/use-cases/gh-actions-app-builder/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de-AT" u="sng">
                <a:solidFill>
                  <a:schemeClr val="hlink"/>
                </a:solidFill>
                <a:hlinkClick r:id="rId6"/>
              </a:rPr>
              <a:t>https://fluxcd.io/flux/guides/repository-structure/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de-AT" u="sng">
                <a:solidFill>
                  <a:schemeClr val="hlink"/>
                </a:solidFill>
                <a:hlinkClick r:id="rId7"/>
              </a:rPr>
              <a:t>https://docs.github.com/de/actions</a:t>
            </a:r>
            <a:endParaRPr/>
          </a:p>
        </p:txBody>
      </p:sp>
      <p:sp>
        <p:nvSpPr>
          <p:cNvPr id="354" name="Google Shape;354;p47"/>
          <p:cNvSpPr txBox="1"/>
          <p:nvPr>
            <p:ph idx="2" type="body"/>
          </p:nvPr>
        </p:nvSpPr>
        <p:spPr>
          <a:xfrm>
            <a:off x="471600" y="5858820"/>
            <a:ext cx="11138400" cy="278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>
                <a:solidFill>
                  <a:srgbClr val="046E98"/>
                </a:solidFill>
              </a:rPr>
              <a:t>Current Situation</a:t>
            </a:r>
            <a:endParaRPr>
              <a:solidFill>
                <a:srgbClr val="046E98"/>
              </a:solidFill>
            </a:endParaRPr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471600" y="1621575"/>
            <a:ext cx="11138400" cy="39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■"/>
            </a:pPr>
            <a:r>
              <a:rPr lang="de-AT"/>
              <a:t>Using Git for code versioning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de-AT"/>
              <a:t>Running images in a cluster</a:t>
            </a:r>
            <a:endParaRPr/>
          </a:p>
        </p:txBody>
      </p:sp>
      <p:sp>
        <p:nvSpPr>
          <p:cNvPr id="226" name="Google Shape;226;p33"/>
          <p:cNvSpPr txBox="1"/>
          <p:nvPr>
            <p:ph idx="2" type="body"/>
          </p:nvPr>
        </p:nvSpPr>
        <p:spPr>
          <a:xfrm>
            <a:off x="471600" y="5858820"/>
            <a:ext cx="11138400" cy="278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5528225" y="4307800"/>
            <a:ext cx="678600" cy="107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de-AT" sz="6000"/>
              <a:t>}</a:t>
            </a:r>
            <a:endParaRPr sz="6000"/>
          </a:p>
        </p:txBody>
      </p:sp>
      <p:sp>
        <p:nvSpPr>
          <p:cNvPr id="228" name="Google Shape;228;p33"/>
          <p:cNvSpPr txBox="1"/>
          <p:nvPr/>
        </p:nvSpPr>
        <p:spPr>
          <a:xfrm>
            <a:off x="6058825" y="4653175"/>
            <a:ext cx="273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2000"/>
              <a:t>GitHub CI Workflow</a:t>
            </a:r>
            <a:endParaRPr sz="2000"/>
          </a:p>
        </p:txBody>
      </p:sp>
      <p:sp>
        <p:nvSpPr>
          <p:cNvPr id="229" name="Google Shape;229;p33"/>
          <p:cNvSpPr txBox="1"/>
          <p:nvPr/>
        </p:nvSpPr>
        <p:spPr>
          <a:xfrm>
            <a:off x="6058825" y="3466113"/>
            <a:ext cx="273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2000"/>
              <a:t>Flux</a:t>
            </a:r>
            <a:endParaRPr sz="2000"/>
          </a:p>
        </p:txBody>
      </p:sp>
      <p:sp>
        <p:nvSpPr>
          <p:cNvPr id="230" name="Google Shape;230;p33"/>
          <p:cNvSpPr txBox="1"/>
          <p:nvPr/>
        </p:nvSpPr>
        <p:spPr>
          <a:xfrm>
            <a:off x="5528225" y="2916450"/>
            <a:ext cx="273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2000"/>
              <a:t>Solutions:</a:t>
            </a:r>
            <a:endParaRPr sz="2000"/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471600" y="2916450"/>
            <a:ext cx="4866900" cy="157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de-AT"/>
              <a:t>Issues:</a:t>
            </a:r>
            <a:endParaRPr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Clr>
                <a:srgbClr val="046E98"/>
              </a:buClr>
              <a:buSzPts val="2400"/>
              <a:buChar char="■"/>
            </a:pPr>
            <a:r>
              <a:rPr lang="de-AT"/>
              <a:t>Manual deployment to the cluster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46E98"/>
              </a:buClr>
              <a:buSzPts val="2400"/>
              <a:buChar char="■"/>
            </a:pPr>
            <a:r>
              <a:rPr lang="de-AT"/>
              <a:t>No desired state versioning</a:t>
            </a:r>
            <a:endParaRPr/>
          </a:p>
        </p:txBody>
      </p:sp>
      <p:sp>
        <p:nvSpPr>
          <p:cNvPr id="232" name="Google Shape;232;p33"/>
          <p:cNvSpPr txBox="1"/>
          <p:nvPr/>
        </p:nvSpPr>
        <p:spPr>
          <a:xfrm>
            <a:off x="486000" y="4375750"/>
            <a:ext cx="43194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</a:pPr>
            <a:r>
              <a:rPr lang="de-AT" sz="2000">
                <a:solidFill>
                  <a:schemeClr val="dk1"/>
                </a:solidFill>
              </a:rPr>
              <a:t>Manual code testing</a:t>
            </a:r>
            <a:endParaRPr sz="20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</a:pPr>
            <a:r>
              <a:rPr lang="de-AT" sz="2000">
                <a:solidFill>
                  <a:schemeClr val="dk1"/>
                </a:solidFill>
              </a:rPr>
              <a:t>Manual image generation</a:t>
            </a:r>
            <a:endParaRPr/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5528225" y="3173463"/>
            <a:ext cx="678600" cy="107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de-AT" sz="6000"/>
              <a:t>}</a:t>
            </a:r>
            <a:endParaRPr sz="6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GitOps Principles</a:t>
            </a:r>
            <a:endParaRPr/>
          </a:p>
        </p:txBody>
      </p:sp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471600" y="1621575"/>
            <a:ext cx="11138400" cy="39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■"/>
            </a:pPr>
            <a:r>
              <a:rPr lang="de-AT"/>
              <a:t>Declarative</a:t>
            </a:r>
            <a:endParaRPr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◦"/>
            </a:pPr>
            <a:r>
              <a:rPr lang="de-AT" sz="1800"/>
              <a:t>A system managed by GitOps must have its desired state expressed declaratively.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■"/>
            </a:pPr>
            <a:r>
              <a:rPr lang="de-AT"/>
              <a:t>Versioned and Immutable</a:t>
            </a:r>
            <a:endParaRPr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◦"/>
            </a:pPr>
            <a:r>
              <a:rPr lang="de-AT"/>
              <a:t>Desired state is stored in a way that enforces immutability, versioning and retains a complete version history.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■"/>
            </a:pPr>
            <a:r>
              <a:rPr lang="de-AT"/>
              <a:t>Pulled Automatically</a:t>
            </a:r>
            <a:endParaRPr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◦"/>
            </a:pPr>
            <a:r>
              <a:rPr lang="de-AT"/>
              <a:t>Software agents automatically pull the desired state declarations from the source.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■"/>
            </a:pPr>
            <a:r>
              <a:rPr lang="de-AT"/>
              <a:t>Continuously Reconciled</a:t>
            </a:r>
            <a:endParaRPr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◦"/>
            </a:pPr>
            <a:r>
              <a:rPr lang="de-AT"/>
              <a:t>Software agents continuously observe actual system state and attempt to apply the desired state.</a:t>
            </a:r>
            <a:endParaRPr/>
          </a:p>
        </p:txBody>
      </p:sp>
      <p:sp>
        <p:nvSpPr>
          <p:cNvPr id="241" name="Google Shape;241;p34"/>
          <p:cNvSpPr txBox="1"/>
          <p:nvPr>
            <p:ph idx="2" type="body"/>
          </p:nvPr>
        </p:nvSpPr>
        <p:spPr>
          <a:xfrm>
            <a:off x="471600" y="5858820"/>
            <a:ext cx="11138400" cy="278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de-AT"/>
              <a:t>[Source: lecture slide pdf 4 / https://opengitops.dev/]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Technologies</a:t>
            </a:r>
            <a:endParaRPr/>
          </a:p>
        </p:txBody>
      </p:sp>
      <p:sp>
        <p:nvSpPr>
          <p:cNvPr id="248" name="Google Shape;248;p35"/>
          <p:cNvSpPr txBox="1"/>
          <p:nvPr>
            <p:ph idx="2" type="body"/>
          </p:nvPr>
        </p:nvSpPr>
        <p:spPr>
          <a:xfrm>
            <a:off x="471600" y="5858820"/>
            <a:ext cx="11138400" cy="278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5"/>
          <p:cNvPicPr preferRelativeResize="0"/>
          <p:nvPr/>
        </p:nvPicPr>
        <p:blipFill rotWithShape="1">
          <a:blip r:embed="rId3">
            <a:alphaModFix/>
          </a:blip>
          <a:srcRect b="24654" l="0" r="0" t="26860"/>
          <a:stretch/>
        </p:blipFill>
        <p:spPr>
          <a:xfrm>
            <a:off x="1246008" y="1952212"/>
            <a:ext cx="3675434" cy="9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5"/>
          <p:cNvPicPr preferRelativeResize="0"/>
          <p:nvPr/>
        </p:nvPicPr>
        <p:blipFill rotWithShape="1">
          <a:blip r:embed="rId4">
            <a:alphaModFix/>
          </a:blip>
          <a:srcRect b="14684" l="10472" r="12521" t="12439"/>
          <a:stretch/>
        </p:blipFill>
        <p:spPr>
          <a:xfrm>
            <a:off x="486000" y="3649488"/>
            <a:ext cx="4229901" cy="133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6250" y="2985175"/>
            <a:ext cx="4229901" cy="105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5"/>
          <p:cNvPicPr preferRelativeResize="0"/>
          <p:nvPr/>
        </p:nvPicPr>
        <p:blipFill rotWithShape="1">
          <a:blip r:embed="rId6">
            <a:alphaModFix/>
          </a:blip>
          <a:srcRect b="20680" l="0" r="0" t="20081"/>
          <a:stretch/>
        </p:blipFill>
        <p:spPr>
          <a:xfrm>
            <a:off x="6485250" y="1055850"/>
            <a:ext cx="3964551" cy="117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63125" y="4791700"/>
            <a:ext cx="2797926" cy="143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Flux</a:t>
            </a:r>
            <a:endParaRPr/>
          </a:p>
        </p:txBody>
      </p:sp>
      <p:sp>
        <p:nvSpPr>
          <p:cNvPr id="260" name="Google Shape;260;p36"/>
          <p:cNvSpPr txBox="1"/>
          <p:nvPr>
            <p:ph idx="2" type="body"/>
          </p:nvPr>
        </p:nvSpPr>
        <p:spPr>
          <a:xfrm>
            <a:off x="471600" y="5858820"/>
            <a:ext cx="11138400" cy="278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150755"/>
            <a:ext cx="9536499" cy="518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6"/>
          <p:cNvSpPr txBox="1"/>
          <p:nvPr>
            <p:ph idx="1" type="body"/>
          </p:nvPr>
        </p:nvSpPr>
        <p:spPr>
          <a:xfrm>
            <a:off x="471600" y="1621575"/>
            <a:ext cx="11138400" cy="39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Flux</a:t>
            </a:r>
            <a:endParaRPr/>
          </a:p>
        </p:txBody>
      </p:sp>
      <p:sp>
        <p:nvSpPr>
          <p:cNvPr id="269" name="Google Shape;269;p37"/>
          <p:cNvSpPr txBox="1"/>
          <p:nvPr>
            <p:ph idx="2" type="body"/>
          </p:nvPr>
        </p:nvSpPr>
        <p:spPr>
          <a:xfrm>
            <a:off x="471600" y="5858820"/>
            <a:ext cx="11138400" cy="278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150755"/>
            <a:ext cx="9536499" cy="518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7"/>
          <p:cNvSpPr txBox="1"/>
          <p:nvPr>
            <p:ph idx="1" type="body"/>
          </p:nvPr>
        </p:nvSpPr>
        <p:spPr>
          <a:xfrm>
            <a:off x="471600" y="1621575"/>
            <a:ext cx="11138400" cy="39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Flux</a:t>
            </a:r>
            <a:endParaRPr/>
          </a:p>
        </p:txBody>
      </p:sp>
      <p:sp>
        <p:nvSpPr>
          <p:cNvPr id="278" name="Google Shape;278;p38"/>
          <p:cNvSpPr txBox="1"/>
          <p:nvPr>
            <p:ph idx="2" type="body"/>
          </p:nvPr>
        </p:nvSpPr>
        <p:spPr>
          <a:xfrm>
            <a:off x="471600" y="5858820"/>
            <a:ext cx="11138400" cy="278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150755"/>
            <a:ext cx="9536499" cy="518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8"/>
          <p:cNvSpPr txBox="1"/>
          <p:nvPr>
            <p:ph idx="1" type="body"/>
          </p:nvPr>
        </p:nvSpPr>
        <p:spPr>
          <a:xfrm>
            <a:off x="471600" y="1621575"/>
            <a:ext cx="11138400" cy="39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Flux</a:t>
            </a:r>
            <a:endParaRPr/>
          </a:p>
        </p:txBody>
      </p:sp>
      <p:sp>
        <p:nvSpPr>
          <p:cNvPr id="287" name="Google Shape;287;p39"/>
          <p:cNvSpPr txBox="1"/>
          <p:nvPr>
            <p:ph idx="2" type="body"/>
          </p:nvPr>
        </p:nvSpPr>
        <p:spPr>
          <a:xfrm>
            <a:off x="471600" y="5858820"/>
            <a:ext cx="11138400" cy="278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150755"/>
            <a:ext cx="9536499" cy="518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9"/>
          <p:cNvSpPr txBox="1"/>
          <p:nvPr>
            <p:ph idx="1" type="body"/>
          </p:nvPr>
        </p:nvSpPr>
        <p:spPr>
          <a:xfrm>
            <a:off x="471600" y="1621575"/>
            <a:ext cx="11138400" cy="39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Flux</a:t>
            </a:r>
            <a:endParaRPr/>
          </a:p>
        </p:txBody>
      </p:sp>
      <p:sp>
        <p:nvSpPr>
          <p:cNvPr id="296" name="Google Shape;296;p40"/>
          <p:cNvSpPr txBox="1"/>
          <p:nvPr>
            <p:ph idx="2" type="body"/>
          </p:nvPr>
        </p:nvSpPr>
        <p:spPr>
          <a:xfrm>
            <a:off x="471600" y="5858820"/>
            <a:ext cx="11138400" cy="278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150755"/>
            <a:ext cx="9536499" cy="518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0"/>
          <p:cNvSpPr txBox="1"/>
          <p:nvPr>
            <p:ph idx="1" type="body"/>
          </p:nvPr>
        </p:nvSpPr>
        <p:spPr>
          <a:xfrm>
            <a:off x="471600" y="1621575"/>
            <a:ext cx="11138400" cy="39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rissa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