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CC817-FFB2-42E7-A78F-A3B4819477B6}">
  <a:tblStyle styleId="{B9ACC817-FFB2-42E7-A78F-A3B481947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55dcaf5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55dcaf5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246750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246750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55dcaf5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55dcaf5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d55dcaf5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d55dcaf5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5e5877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5e5877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d55dcaf5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d55dcaf5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6c3e64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6c3e64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d55dcaf5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d55dcaf5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d55dcaf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d55dcaf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61148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61148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d55dcaf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d55dcaf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ae74ec2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ae74ec2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e74ec2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ae74ec2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e74ec2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e74ec2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e74ec2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e74ec2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e74ec2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e74ec2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/c/web-traffic-time-series-forecast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muonneutrino/wikipedia-traffic-data-exploration#Making-Predictions" TargetMode="External"/><Relationship Id="rId4" Type="http://schemas.openxmlformats.org/officeDocument/2006/relationships/hyperlink" Target="https://www.kaggle.com/headsortails/wiki-traffic-forecast-exploration-wtf-eda" TargetMode="External"/><Relationship Id="rId5" Type="http://schemas.openxmlformats.org/officeDocument/2006/relationships/hyperlink" Target="https://www.kaggle.com/zoupet/predictive-analysis-with-different-approach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9224"/>
            <a:ext cx="9144002" cy="192505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609225"/>
            <a:ext cx="9144000" cy="1925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609225"/>
            <a:ext cx="8520600" cy="19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uFill>
                  <a:noFill/>
                </a:uFill>
                <a:hlinkClick r:id="rId4"/>
              </a:rPr>
              <a:t>Web Traffic Time Series Forecasting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Forecast Future Traffic to Wikipedia Pages (Kaggle)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2: Ellen Liu, Elly Yang, Joshua Dai, Mengyang Yu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33"/>
              <a:buFont typeface="Arial"/>
              <a:buNone/>
            </a:pPr>
            <a:r>
              <a:rPr lang="en" sz="1500"/>
              <a:t>Jun 2, 2021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i="1" lang="en" sz="2000"/>
              <a:t>7.2 M</a:t>
            </a:r>
            <a:r>
              <a:rPr b="1" i="1" lang="en" sz="2000"/>
              <a:t>odeling Approach: Prophet</a:t>
            </a:r>
            <a:endParaRPr b="1" i="1" sz="20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Variables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X: date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y: sum of total views of Spanish wikipages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Prediction period: last 60 days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SMAPE: 6.76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MAPE: 0.06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MAE: 355137.92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9841"/>
            <a:ext cx="9143999" cy="214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7112000" y="0"/>
            <a:ext cx="20316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/>
              <a:t>7.3 Modeling Approach: RNN</a:t>
            </a:r>
            <a:endParaRPr b="1" i="1" sz="2020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7112000" y="0"/>
            <a:ext cx="20316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0800" y="15299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Variables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X: </a:t>
            </a:r>
            <a:r>
              <a:rPr lang="en" sz="1300">
                <a:solidFill>
                  <a:schemeClr val="dk1"/>
                </a:solidFill>
              </a:rPr>
              <a:t>sum of total views of Spanish wikipages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y</a:t>
            </a:r>
            <a:r>
              <a:rPr lang="en" sz="1300">
                <a:solidFill>
                  <a:schemeClr val="dk1"/>
                </a:solidFill>
              </a:rPr>
              <a:t> : sum of total views of Spanish wikipages of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five day later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Prediction period: last 60 days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SMAPE: </a:t>
            </a:r>
            <a:r>
              <a:rPr lang="en" sz="1300">
                <a:solidFill>
                  <a:schemeClr val="dk1"/>
                </a:solidFill>
              </a:rPr>
              <a:t>18.96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MAPE: </a:t>
            </a:r>
            <a:r>
              <a:rPr lang="en" sz="1300">
                <a:solidFill>
                  <a:schemeClr val="dk1"/>
                </a:solidFill>
              </a:rPr>
              <a:t>0.169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MAE: </a:t>
            </a:r>
            <a:r>
              <a:rPr lang="en" sz="1300">
                <a:solidFill>
                  <a:schemeClr val="dk1"/>
                </a:solidFill>
              </a:rPr>
              <a:t>1127518.28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300" y="1529975"/>
            <a:ext cx="43053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020"/>
              <a:t>7.4 Modeling Approach: ARIMA</a:t>
            </a:r>
            <a:endParaRPr b="1" i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i="1" sz="2020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7112000" y="0"/>
            <a:ext cx="20316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37725" y="101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Variables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X: </a:t>
            </a:r>
            <a:r>
              <a:rPr lang="en" sz="1300">
                <a:solidFill>
                  <a:schemeClr val="dk1"/>
                </a:solidFill>
              </a:rPr>
              <a:t>date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y</a:t>
            </a:r>
            <a:r>
              <a:rPr lang="en" sz="1300">
                <a:solidFill>
                  <a:schemeClr val="dk1"/>
                </a:solidFill>
              </a:rPr>
              <a:t> : </a:t>
            </a:r>
            <a:r>
              <a:rPr lang="en" sz="1300">
                <a:solidFill>
                  <a:schemeClr val="dk1"/>
                </a:solidFill>
              </a:rPr>
              <a:t>sum of total views of Spanish wikipages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Prediction period: last 60 days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SMAPE: 53.69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MAPE: </a:t>
            </a:r>
            <a:r>
              <a:rPr lang="en" sz="1300">
                <a:solidFill>
                  <a:schemeClr val="dk1"/>
                </a:solidFill>
              </a:rPr>
              <a:t>0.381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MAE: </a:t>
            </a:r>
            <a:r>
              <a:rPr lang="en" sz="1300">
                <a:solidFill>
                  <a:schemeClr val="dk1"/>
                </a:solidFill>
              </a:rPr>
              <a:t>2690831.55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" y="2753300"/>
            <a:ext cx="8260951" cy="23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8 Selected Model Results with Justifications and Tradeoffs</a:t>
            </a:r>
            <a:endParaRPr b="1" i="1" sz="2000"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8128000" y="0"/>
            <a:ext cx="10155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952500" y="16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Prophet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RNN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ARIMA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SMAPE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MAPE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322307.12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355137.92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1127518.28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2690831.55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-1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9.1</a:t>
            </a:r>
            <a:r>
              <a:rPr b="1" i="1" lang="en" sz="2000"/>
              <a:t> Insights - </a:t>
            </a:r>
            <a:r>
              <a:rPr b="1" i="1" lang="en" sz="1800"/>
              <a:t>Weekly seasonality</a:t>
            </a:r>
            <a:endParaRPr b="1" i="1" sz="200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rgbClr val="FF7F0E"/>
                </a:solidFill>
              </a:rPr>
              <a:t>es.wikipedia</a:t>
            </a:r>
            <a:r>
              <a:rPr b="1" lang="en" sz="1400">
                <a:solidFill>
                  <a:schemeClr val="dk1"/>
                </a:solidFill>
              </a:rPr>
              <a:t>: weekly seasonality, 6-month dip (</a:t>
            </a:r>
            <a:r>
              <a:rPr b="1" lang="en" sz="1400">
                <a:solidFill>
                  <a:schemeClr val="dk1"/>
                </a:solidFill>
              </a:rPr>
              <a:t>Nov 2016 (election))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ACF: large spikes every 7 days 				</a:t>
            </a:r>
            <a:r>
              <a:rPr lang="en" sz="1300">
                <a:solidFill>
                  <a:schemeClr val="dk1"/>
                </a:solidFill>
              </a:rPr>
              <a:t>PACF: the first week has the largest spike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51350" r="9279" t="0"/>
          <a:stretch/>
        </p:blipFill>
        <p:spPr>
          <a:xfrm>
            <a:off x="508000" y="1460350"/>
            <a:ext cx="7680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0" l="50000" r="0" t="0"/>
          <a:stretch/>
        </p:blipFill>
        <p:spPr>
          <a:xfrm>
            <a:off x="4571501" y="3572275"/>
            <a:ext cx="4571999" cy="12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5">
            <a:alphaModFix/>
          </a:blip>
          <a:srcRect b="0" l="51349" r="9761" t="0"/>
          <a:stretch/>
        </p:blipFill>
        <p:spPr>
          <a:xfrm>
            <a:off x="607575" y="3572275"/>
            <a:ext cx="3555999" cy="12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5080000" y="0"/>
            <a:ext cx="40635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834367">
            <a:off x="1357813" y="3936554"/>
            <a:ext cx="96117" cy="28798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834367">
            <a:off x="2348413" y="4012754"/>
            <a:ext cx="96117" cy="28798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 rot="9513850">
            <a:off x="1738900" y="4012721"/>
            <a:ext cx="96044" cy="28796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 rot="9446108">
            <a:off x="2729410" y="4012601"/>
            <a:ext cx="96162" cy="28804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26"/>
          <p:cNvGraphicFramePr/>
          <p:nvPr/>
        </p:nvGraphicFramePr>
        <p:xfrm>
          <a:off x="-12" y="-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26"/>
          <p:cNvPicPr preferRelativeResize="0"/>
          <p:nvPr/>
        </p:nvPicPr>
        <p:blipFill rotWithShape="1">
          <a:blip r:embed="rId6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6"/>
          <p:cNvGraphicFramePr/>
          <p:nvPr/>
        </p:nvGraphicFramePr>
        <p:xfrm>
          <a:off x="-12" y="-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27"/>
          <p:cNvGraphicFramePr/>
          <p:nvPr/>
        </p:nvGraphicFramePr>
        <p:xfrm>
          <a:off x="-12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879425" y="3427150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Timeliness - RNN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 ahead of time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Avoid high volume web traffic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4">
            <a:alphaModFix/>
          </a:blip>
          <a:srcRect b="14813" l="0" r="12823" t="0"/>
          <a:stretch/>
        </p:blipFill>
        <p:spPr>
          <a:xfrm>
            <a:off x="5895975" y="1072650"/>
            <a:ext cx="1601375" cy="1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9.2</a:t>
            </a:r>
            <a:r>
              <a:rPr b="1" i="1" lang="en" sz="2000"/>
              <a:t> Insights - timeliness and seriousness prediction</a:t>
            </a:r>
            <a:endParaRPr b="1" i="1" sz="2000"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5">
            <a:alphaModFix/>
          </a:blip>
          <a:srcRect b="24419" l="0" r="16247" t="0"/>
          <a:stretch/>
        </p:blipFill>
        <p:spPr>
          <a:xfrm>
            <a:off x="2112800" y="1072650"/>
            <a:ext cx="1601375" cy="14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6">
            <a:alphaModFix/>
          </a:blip>
          <a:srcRect b="15469" l="0" r="14871" t="0"/>
          <a:stretch/>
        </p:blipFill>
        <p:spPr>
          <a:xfrm>
            <a:off x="3970000" y="1072650"/>
            <a:ext cx="1563725" cy="1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1831325" y="2468700"/>
            <a:ext cx="84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Prophet 		</a:t>
            </a:r>
            <a:r>
              <a:rPr lang="en"/>
              <a:t>ML (ExtraTreesRegressor)	      </a:t>
            </a:r>
            <a:r>
              <a:rPr lang="en"/>
              <a:t>ARIMA 					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9600" y="3069575"/>
            <a:ext cx="3527350" cy="157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7"/>
          <p:cNvCxnSpPr/>
          <p:nvPr/>
        </p:nvCxnSpPr>
        <p:spPr>
          <a:xfrm>
            <a:off x="4896000" y="3431375"/>
            <a:ext cx="9900" cy="102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5003150" y="3577500"/>
            <a:ext cx="6300" cy="107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6899275" y="3116200"/>
            <a:ext cx="9900" cy="102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7006425" y="3262325"/>
            <a:ext cx="6300" cy="107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4576275" y="4621550"/>
            <a:ext cx="452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Note: blue is</a:t>
            </a:r>
            <a:r>
              <a:rPr i="1" lang="en" sz="1200"/>
              <a:t> </a:t>
            </a:r>
            <a:r>
              <a:rPr i="1" lang="en" sz="1300"/>
              <a:t>predicted data, red is real data</a:t>
            </a:r>
            <a:endParaRPr i="1"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14813" l="0" r="12823" t="0"/>
          <a:stretch/>
        </p:blipFill>
        <p:spPr>
          <a:xfrm>
            <a:off x="4490050" y="1082400"/>
            <a:ext cx="1601375" cy="14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 b="24419" l="0" r="16247" t="0"/>
          <a:stretch/>
        </p:blipFill>
        <p:spPr>
          <a:xfrm>
            <a:off x="706875" y="1082400"/>
            <a:ext cx="1601375" cy="14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5">
            <a:alphaModFix/>
          </a:blip>
          <a:srcRect b="15469" l="0" r="14871" t="0"/>
          <a:stretch/>
        </p:blipFill>
        <p:spPr>
          <a:xfrm>
            <a:off x="2487875" y="1082400"/>
            <a:ext cx="1563725" cy="1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425400" y="2478450"/>
            <a:ext cx="84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Prophet 		ML (ExtraTreesRegressor)	      ARIMA 				 RNN	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5375" y="1082400"/>
            <a:ext cx="1601375" cy="14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22225" y="3274750"/>
            <a:ext cx="8520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Seriousness prediction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Prophet and ML have larger volatility on prediction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 higher volume helps </a:t>
            </a:r>
            <a:r>
              <a:rPr lang="en">
                <a:solidFill>
                  <a:schemeClr val="dk1"/>
                </a:solidFill>
              </a:rPr>
              <a:t>maintenance</a:t>
            </a:r>
            <a:r>
              <a:rPr lang="en">
                <a:solidFill>
                  <a:schemeClr val="dk1"/>
                </a:solidFill>
              </a:rPr>
              <a:t> team make sufficient preparation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end more people, update server...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9.2 Insights - timeliness and seriousness prediction</a:t>
            </a:r>
            <a:endParaRPr b="1" i="1" sz="2000"/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p28"/>
          <p:cNvPicPr preferRelativeResize="0"/>
          <p:nvPr/>
        </p:nvPicPr>
        <p:blipFill rotWithShape="1">
          <a:blip r:embed="rId7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28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Reference </a:t>
            </a:r>
            <a:endParaRPr b="1" i="1" sz="20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https://www.kaggle.com/muonneutrino/wikipedia-traffic-data-exploration#Making-Predictions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https://www.kaggle.com/headsortails/wiki-traffic-forecast-exploration-wtf-eda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https://www.kaggle.com/zoupet/predictive-analysis-with-different-approaches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AutoNum type="arabicPeriod"/>
            </a:pPr>
            <a:r>
              <a:rPr b="1" i="1" lang="en" sz="2020"/>
              <a:t>Executive Summary</a:t>
            </a:r>
            <a:endParaRPr b="1" i="1" sz="202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015900" y="0"/>
            <a:ext cx="81279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deck provides an analysis and evaluation of the use of four different time series models for predicting web traffic, and makes a </a:t>
            </a:r>
            <a:r>
              <a:rPr lang="en">
                <a:solidFill>
                  <a:schemeClr val="dk1"/>
                </a:solidFill>
              </a:rPr>
              <a:t>recommendation</a:t>
            </a:r>
            <a:r>
              <a:rPr lang="en">
                <a:solidFill>
                  <a:schemeClr val="dk1"/>
                </a:solidFill>
              </a:rPr>
              <a:t> based on sample data and modeling results. </a:t>
            </a:r>
            <a:r>
              <a:rPr lang="en">
                <a:solidFill>
                  <a:schemeClr val="dk1"/>
                </a:solidFill>
              </a:rPr>
              <a:t>The goal of this project is to predict web traffic using time series models and help institutions to be better prepared for potential web traffic congestion. </a:t>
            </a:r>
            <a:r>
              <a:rPr lang="en">
                <a:solidFill>
                  <a:schemeClr val="dk1"/>
                </a:solidFill>
              </a:rPr>
              <a:t>The recommendation here is that outliers in datasets could distort prediction results and should be eliminated prior to modeling. 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020"/>
              <a:t>2. </a:t>
            </a:r>
            <a:r>
              <a:rPr b="1" i="1" lang="en" sz="2020"/>
              <a:t>Business Case and Problem Statement</a:t>
            </a:r>
            <a:endParaRPr b="1" i="1" sz="202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Website traffic are double-edged swords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high traffic increases profit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congestion leads to customer loss.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Based on the time series of daily views of different Wikipedia articles, we want to build forecasting models to predict the volume and peak period.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032000" y="0"/>
            <a:ext cx="71118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-12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020"/>
              <a:t>3. Model Hypothesis and Goals</a:t>
            </a:r>
            <a:endParaRPr b="1" i="1" sz="20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correlations between internet trends and high webpage traffics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time point when webpages will experience high number of visits and cause potential congestion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048000" y="0"/>
            <a:ext cx="60957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803 days (columns): from 2015-07-01 to 2017-09-10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145,063 time series (rows): daily views of each web page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Page: </a:t>
            </a:r>
            <a:r>
              <a:rPr lang="en" sz="1200">
                <a:solidFill>
                  <a:schemeClr val="dk1"/>
                </a:solidFill>
              </a:rPr>
              <a:t>&lt;topic&gt;_</a:t>
            </a:r>
            <a:r>
              <a:rPr lang="en" sz="1200">
                <a:solidFill>
                  <a:srgbClr val="1F77B4"/>
                </a:solidFill>
              </a:rPr>
              <a:t>&lt;web&gt;</a:t>
            </a:r>
            <a:r>
              <a:rPr lang="en" sz="1200">
                <a:solidFill>
                  <a:schemeClr val="dk1"/>
                </a:solidFill>
              </a:rPr>
              <a:t>_</a:t>
            </a:r>
            <a:r>
              <a:rPr lang="en" sz="1200">
                <a:solidFill>
                  <a:srgbClr val="999999"/>
                </a:solidFill>
              </a:rPr>
              <a:t>&lt;access&gt;</a:t>
            </a:r>
            <a:r>
              <a:rPr lang="en" sz="1200">
                <a:solidFill>
                  <a:schemeClr val="dk1"/>
                </a:solidFill>
              </a:rPr>
              <a:t>_</a:t>
            </a:r>
            <a:r>
              <a:rPr lang="en" sz="1200">
                <a:solidFill>
                  <a:srgbClr val="FF7F0E"/>
                </a:solidFill>
              </a:rPr>
              <a:t>&lt;agent&gt;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ex</a:t>
            </a:r>
            <a:r>
              <a:rPr lang="en" sz="1200">
                <a:solidFill>
                  <a:schemeClr val="dk1"/>
                </a:solidFill>
              </a:rPr>
              <a:t>. 2NE1_</a:t>
            </a:r>
            <a:r>
              <a:rPr lang="en" sz="1200">
                <a:solidFill>
                  <a:srgbClr val="1F77B4"/>
                </a:solidFill>
              </a:rPr>
              <a:t>zh.wikipedia.org</a:t>
            </a:r>
            <a:r>
              <a:rPr lang="en" sz="1200">
                <a:solidFill>
                  <a:schemeClr val="dk1"/>
                </a:solidFill>
              </a:rPr>
              <a:t>_</a:t>
            </a:r>
            <a:r>
              <a:rPr lang="en" sz="1200">
                <a:solidFill>
                  <a:srgbClr val="999999"/>
                </a:solidFill>
              </a:rPr>
              <a:t>all-access</a:t>
            </a:r>
            <a:r>
              <a:rPr lang="en" sz="1200">
                <a:solidFill>
                  <a:schemeClr val="dk1"/>
                </a:solidFill>
              </a:rPr>
              <a:t>_</a:t>
            </a:r>
            <a:r>
              <a:rPr lang="en" sz="1200">
                <a:solidFill>
                  <a:srgbClr val="FF7F0E"/>
                </a:solidFill>
              </a:rPr>
              <a:t>spider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</a:rPr>
              <a:t>4. </a:t>
            </a:r>
            <a:r>
              <a:rPr b="1" i="1" lang="en" sz="2000">
                <a:solidFill>
                  <a:srgbClr val="000000"/>
                </a:solidFill>
              </a:rPr>
              <a:t>Data Description &amp; Properties</a:t>
            </a:r>
            <a:endParaRPr b="1" i="1" sz="20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935" l="0" r="0" t="6780"/>
          <a:stretch/>
        </p:blipFill>
        <p:spPr>
          <a:xfrm>
            <a:off x="0" y="3125450"/>
            <a:ext cx="9144001" cy="20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7657"/>
            <a:ext cx="9144003" cy="80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4064000" y="0"/>
            <a:ext cx="50796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</a:rPr>
              <a:t>5. </a:t>
            </a:r>
            <a:r>
              <a:rPr b="1" i="1" lang="en" sz="2000">
                <a:solidFill>
                  <a:srgbClr val="000000"/>
                </a:solidFill>
              </a:rPr>
              <a:t>Data Preprocessing &amp; EDA</a:t>
            </a:r>
            <a:endParaRPr b="1" i="1" sz="20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F77B4"/>
                </a:solidFill>
              </a:rPr>
              <a:t>en.wikipedia</a:t>
            </a:r>
            <a:r>
              <a:rPr lang="en" sz="1300">
                <a:solidFill>
                  <a:schemeClr val="dk1"/>
                </a:solidFill>
              </a:rPr>
              <a:t>: more views (US-based site), large spikes in Aug 2016 (olympics) &amp; Nov 2016 (election)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7F0E"/>
                </a:solidFill>
              </a:rPr>
              <a:t>es.wikipedia</a:t>
            </a:r>
            <a:r>
              <a:rPr lang="en" sz="1300">
                <a:solidFill>
                  <a:schemeClr val="dk1"/>
                </a:solidFill>
              </a:rPr>
              <a:t>: </a:t>
            </a:r>
            <a:r>
              <a:rPr lang="en" sz="1300">
                <a:solidFill>
                  <a:schemeClr val="dk1"/>
                </a:solidFill>
              </a:rPr>
              <a:t>weekly seasonality, </a:t>
            </a:r>
            <a:r>
              <a:rPr lang="en" sz="1300">
                <a:solidFill>
                  <a:schemeClr val="dk1"/>
                </a:solidFill>
              </a:rPr>
              <a:t>6-month dip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ACF: large spikes every 7 days due to weekly seasonality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PACF: the first week has the largest spike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2875"/>
            <a:ext cx="91440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35125"/>
            <a:ext cx="914400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6625"/>
            <a:ext cx="914400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5080000" y="0"/>
            <a:ext cx="40635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</a:rPr>
              <a:t>5. </a:t>
            </a:r>
            <a:r>
              <a:rPr b="1" i="1" lang="en" sz="2000">
                <a:solidFill>
                  <a:srgbClr val="000000"/>
                </a:solidFill>
              </a:rPr>
              <a:t>Data Preprocessing &amp; EDA</a:t>
            </a:r>
            <a:endParaRPr b="1" i="1" sz="2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es.wikipedia group by agent (</a:t>
            </a:r>
            <a:r>
              <a:rPr b="1" lang="en" sz="1300">
                <a:solidFill>
                  <a:srgbClr val="1F77B4"/>
                </a:solidFill>
              </a:rPr>
              <a:t>all-agents</a:t>
            </a:r>
            <a:r>
              <a:rPr lang="en" sz="1300">
                <a:solidFill>
                  <a:schemeClr val="dk1"/>
                </a:solidFill>
              </a:rPr>
              <a:t> vs </a:t>
            </a:r>
            <a:r>
              <a:rPr lang="en" sz="1300">
                <a:solidFill>
                  <a:srgbClr val="FF7F0E"/>
                </a:solidFill>
              </a:rPr>
              <a:t>spider</a:t>
            </a:r>
            <a:r>
              <a:rPr lang="en" sz="1300">
                <a:solidFill>
                  <a:schemeClr val="dk1"/>
                </a:solidFill>
              </a:rPr>
              <a:t>): spider is approximately constant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es.wikipedia group by access (</a:t>
            </a:r>
            <a:r>
              <a:rPr b="1" lang="en" sz="1300">
                <a:solidFill>
                  <a:srgbClr val="1F77B4"/>
                </a:solidFill>
              </a:rPr>
              <a:t>all-access</a:t>
            </a:r>
            <a:r>
              <a:rPr lang="en" sz="1300">
                <a:solidFill>
                  <a:schemeClr val="dk1"/>
                </a:solidFill>
              </a:rPr>
              <a:t> vs </a:t>
            </a:r>
            <a:r>
              <a:rPr lang="en" sz="1300">
                <a:solidFill>
                  <a:srgbClr val="FF7F0E"/>
                </a:solidFill>
              </a:rPr>
              <a:t>desktop</a:t>
            </a:r>
            <a:r>
              <a:rPr lang="en" sz="1300">
                <a:solidFill>
                  <a:schemeClr val="dk1"/>
                </a:solidFill>
              </a:rPr>
              <a:t> vs </a:t>
            </a:r>
            <a:r>
              <a:rPr lang="en" sz="1300">
                <a:solidFill>
                  <a:srgbClr val="6AA84F"/>
                </a:solidFill>
              </a:rPr>
              <a:t>mobile-web</a:t>
            </a:r>
            <a:r>
              <a:rPr lang="en" sz="1300">
                <a:solidFill>
                  <a:schemeClr val="dk1"/>
                </a:solidFill>
              </a:rPr>
              <a:t>): three groups have similar trends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9500"/>
            <a:ext cx="91440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8900"/>
            <a:ext cx="9144001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5080000" y="0"/>
            <a:ext cx="40635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020"/>
              <a:t>6. </a:t>
            </a:r>
            <a:r>
              <a:rPr b="1" i="1" lang="en" sz="2020"/>
              <a:t>Feature Engineering</a:t>
            </a:r>
            <a:endParaRPr b="1" i="1" sz="202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FF7F0E"/>
                </a:solidFill>
              </a:rPr>
              <a:t>b</a:t>
            </a:r>
            <a:r>
              <a:rPr lang="en" sz="1300">
                <a:solidFill>
                  <a:srgbClr val="FF7F0E"/>
                </a:solidFill>
              </a:rPr>
              <a:t>fill f</a:t>
            </a:r>
            <a:r>
              <a:rPr lang="en" sz="1300">
                <a:solidFill>
                  <a:srgbClr val="FF7F0E"/>
                </a:solidFill>
              </a:rPr>
              <a:t>inal dataset (es.wikipedia + all-agent + all-access)</a:t>
            </a:r>
            <a:r>
              <a:rPr lang="en" sz="1300">
                <a:solidFill>
                  <a:schemeClr val="dk1"/>
                </a:solidFill>
              </a:rPr>
              <a:t>: 9.3% pages (329 out of 3537) have 1+ missing </a:t>
            </a:r>
            <a:r>
              <a:rPr lang="en" sz="1300">
                <a:solidFill>
                  <a:schemeClr val="dk1"/>
                </a:solidFill>
              </a:rPr>
              <a:t>values</a:t>
            </a:r>
            <a:endParaRPr sz="1300">
              <a:solidFill>
                <a:srgbClr val="1F77B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calculated fields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5212"/>
            <a:ext cx="9144002" cy="18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3409"/>
          <a:stretch/>
        </p:blipFill>
        <p:spPr>
          <a:xfrm>
            <a:off x="0" y="1460750"/>
            <a:ext cx="9144001" cy="14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1866300" y="3345325"/>
            <a:ext cx="7277700" cy="260700"/>
          </a:xfrm>
          <a:prstGeom prst="rect">
            <a:avLst/>
          </a:prstGeom>
          <a:solidFill>
            <a:srgbClr val="1F77B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5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6096000" y="0"/>
            <a:ext cx="30474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2020"/>
              <a:t>7.1 </a:t>
            </a:r>
            <a:r>
              <a:rPr b="1" i="1" lang="en" sz="2020"/>
              <a:t>Modeling Approach: ML (ExtraTreesRegressor)</a:t>
            </a:r>
            <a:endParaRPr b="1" i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i="1" sz="202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Variables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X: Month, Day, Weekday, Dif Lag 1~7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y: Dif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Prediction period: last 60 days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SMAPE: 5.02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MAPE: 0.05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MAE: 322307.12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0"/>
            <a:ext cx="914400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76882"/>
          <a:stretch/>
        </p:blipFill>
        <p:spPr>
          <a:xfrm>
            <a:off x="0" y="0"/>
            <a:ext cx="9144002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7112000" y="0"/>
            <a:ext cx="2031600" cy="444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-12" y="-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{B9ACC817-FFB2-42E7-A78F-A3B4819477B6}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