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  <p:sldMasterId id="2147483681" r:id="rId2"/>
  </p:sldMasterIdLst>
  <p:notesMasterIdLst>
    <p:notesMasterId r:id="rId13"/>
  </p:notesMasterIdLst>
  <p:sldIdLst>
    <p:sldId id="256" r:id="rId3"/>
    <p:sldId id="307" r:id="rId4"/>
    <p:sldId id="260" r:id="rId5"/>
    <p:sldId id="258" r:id="rId6"/>
    <p:sldId id="271" r:id="rId7"/>
    <p:sldId id="263" r:id="rId8"/>
    <p:sldId id="308" r:id="rId9"/>
    <p:sldId id="266" r:id="rId10"/>
    <p:sldId id="267" r:id="rId11"/>
    <p:sldId id="270" r:id="rId12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4"/>
      <p:bold r:id="rId15"/>
      <p:italic r:id="rId16"/>
      <p:boldItalic r:id="rId17"/>
    </p:embeddedFont>
    <p:embeddedFont>
      <p:font typeface="IBM Plex Mono" panose="020B0509050203000203" pitchFamily="49" charset="0"/>
      <p:regular r:id="rId18"/>
      <p:bold r:id="rId19"/>
      <p:italic r:id="rId20"/>
      <p:boldItalic r:id="rId21"/>
    </p:embeddedFont>
    <p:embeddedFont>
      <p:font typeface="Poppins" panose="000005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4429E0-2A57-A08E-BBC6-9545BF99D77A}" v="2" dt="2025-05-19T09:10:40.285"/>
    <p1510:client id="{BA182F85-1B01-FA36-1409-3CA42349025D}" v="769" dt="2025-05-19T08:38:35.169"/>
  </p1510:revLst>
</p1510:revInfo>
</file>

<file path=ppt/tableStyles.xml><?xml version="1.0" encoding="utf-8"?>
<a:tblStyleLst xmlns:a="http://schemas.openxmlformats.org/drawingml/2006/main" def="{2A7B0F0A-3201-440D-BD6A-FBBA1BFD3BDF}">
  <a:tblStyle styleId="{2A7B0F0A-3201-440D-BD6A-FBBA1BFD3BD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11.fntdata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" name="Google Shape;1427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8" name="Google Shape;1428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24ed99bf1a4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7" name="Google Shape;1947;g24ed99bf1a4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>
          <a:extLst>
            <a:ext uri="{FF2B5EF4-FFF2-40B4-BE49-F238E27FC236}">
              <a16:creationId xmlns:a16="http://schemas.microsoft.com/office/drawing/2014/main" id="{063FFC1C-6D9A-7542-DA57-861C9A5DA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>
            <a:extLst>
              <a:ext uri="{FF2B5EF4-FFF2-40B4-BE49-F238E27FC236}">
                <a16:creationId xmlns:a16="http://schemas.microsoft.com/office/drawing/2014/main" id="{3DFE4D2A-0FE2-FCAB-03F4-8D1E934CA1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>
            <a:extLst>
              <a:ext uri="{FF2B5EF4-FFF2-40B4-BE49-F238E27FC236}">
                <a16:creationId xmlns:a16="http://schemas.microsoft.com/office/drawing/2014/main" id="{3CA81516-B1AD-28A1-4287-3ED0CCB0A5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6020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7" name="Google Shape;1527;g24ed99bf1a4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8" name="Google Shape;1528;g24ed99bf1a4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g24e6b4d5c31_0_1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3" name="Google Shape;2023;g24e6b4d5c31_0_1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2">
          <a:extLst>
            <a:ext uri="{FF2B5EF4-FFF2-40B4-BE49-F238E27FC236}">
              <a16:creationId xmlns:a16="http://schemas.microsoft.com/office/drawing/2014/main" id="{58F110C5-7061-CE5E-96EF-8C23DBD066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3" name="Google Shape;1663;g24e6b4d5c31_0_143:notes">
            <a:extLst>
              <a:ext uri="{FF2B5EF4-FFF2-40B4-BE49-F238E27FC236}">
                <a16:creationId xmlns:a16="http://schemas.microsoft.com/office/drawing/2014/main" id="{BEF829E0-9FF4-97D1-DD2F-F8BCFA21C6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4" name="Google Shape;1664;g24e6b4d5c31_0_143:notes">
            <a:extLst>
              <a:ext uri="{FF2B5EF4-FFF2-40B4-BE49-F238E27FC236}">
                <a16:creationId xmlns:a16="http://schemas.microsoft.com/office/drawing/2014/main" id="{B904DFFE-5EDB-3D5C-195F-DE0BEA72A9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76272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6" name="Google Shape;1756;g24ed99bf1a4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7" name="Google Shape;1757;g24ed99bf1a4_0_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24ed99bf1a4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24ed99bf1a4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4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19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0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0_1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0_1_1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0_1_1_1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ONE_COLUMN_TEXT_1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1_1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72000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3584475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6448950" y="1236800"/>
            <a:ext cx="1981800" cy="16623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2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>
            <a:spLocks noGrp="1"/>
          </p:cNvSpPr>
          <p:nvPr>
            <p:ph type="title"/>
          </p:nvPr>
        </p:nvSpPr>
        <p:spPr>
          <a:xfrm>
            <a:off x="716775" y="510900"/>
            <a:ext cx="77106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000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4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4135800" y="539500"/>
            <a:ext cx="4295100" cy="40692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2.xml"/><Relationship Id="rId1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m19/java_timeseries_projec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elm19/java_timeseries_projec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mysarahmadbhat/madrid-daily-weathe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gi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m19/java_timeseries_projec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lm19/java_timeseries_projec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p35"/>
          <p:cNvSpPr txBox="1">
            <a:spLocks noGrp="1"/>
          </p:cNvSpPr>
          <p:nvPr>
            <p:ph type="subTitle" idx="1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Prédiction</a:t>
            </a:r>
            <a:r>
              <a:rPr lang="en"/>
              <a:t> de </a:t>
            </a:r>
            <a:r>
              <a:rPr lang="en" err="1"/>
              <a:t>températures</a:t>
            </a:r>
            <a:r>
              <a:rPr lang="en"/>
              <a:t> </a:t>
            </a:r>
            <a:r>
              <a:rPr lang="en" err="1"/>
              <a:t>journalières</a:t>
            </a:r>
            <a:endParaRPr lang="en-US" err="1"/>
          </a:p>
        </p:txBody>
      </p:sp>
      <p:sp>
        <p:nvSpPr>
          <p:cNvPr id="1431" name="Google Shape;1431;p35"/>
          <p:cNvSpPr txBox="1">
            <a:spLocks noGrp="1"/>
          </p:cNvSpPr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lnSpc>
                <a:spcPct val="114999"/>
              </a:lnSpc>
            </a:pPr>
            <a:r>
              <a:rPr lang="en" sz="3200" err="1"/>
              <a:t>Prévision</a:t>
            </a:r>
            <a:r>
              <a:rPr lang="en" sz="3200"/>
              <a:t> de </a:t>
            </a:r>
            <a:r>
              <a:rPr lang="en" sz="3200" err="1"/>
              <a:t>séries</a:t>
            </a:r>
            <a:r>
              <a:rPr lang="en" sz="3200"/>
              <a:t> </a:t>
            </a:r>
            <a:r>
              <a:rPr lang="en" sz="3200" err="1"/>
              <a:t>temporelles</a:t>
            </a:r>
            <a:r>
              <a:rPr lang="en" sz="3200"/>
              <a:t> avec </a:t>
            </a:r>
            <a:r>
              <a:rPr lang="en" sz="3200">
                <a:solidFill>
                  <a:schemeClr val="tx1"/>
                </a:solidFill>
              </a:rPr>
              <a:t>Weka et Java</a:t>
            </a:r>
            <a:r>
              <a:rPr lang="en" sz="3200"/>
              <a:t> </a:t>
            </a:r>
            <a:endParaRPr lang="en" sz="3200">
              <a:solidFill>
                <a:schemeClr val="dk1"/>
              </a:solidFill>
            </a:endParaRPr>
          </a:p>
        </p:txBody>
      </p:sp>
      <p:grpSp>
        <p:nvGrpSpPr>
          <p:cNvPr id="1432" name="Google Shape;1432;p35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33" name="Google Shape;1433;p35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4" name="Google Shape;1434;p35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5" name="Google Shape;1435;p35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35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437" name="Google Shape;1437;p35"/>
          <p:cNvGrpSpPr/>
          <p:nvPr/>
        </p:nvGrpSpPr>
        <p:grpSpPr>
          <a:xfrm>
            <a:off x="8017432" y="-313900"/>
            <a:ext cx="134070" cy="1891362"/>
            <a:chOff x="8017432" y="-313900"/>
            <a:chExt cx="134070" cy="1891362"/>
          </a:xfrm>
        </p:grpSpPr>
        <p:sp>
          <p:nvSpPr>
            <p:cNvPr id="1438" name="Google Shape;1438;p35"/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439" name="Google Shape;1439;p35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40" name="Google Shape;1440;p35"/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1" name="Google Shape;1441;p35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42" name="Google Shape;1442;p35"/>
            <p:cNvSpPr/>
            <p:nvPr/>
          </p:nvSpPr>
          <p:spPr>
            <a:xfrm>
              <a:off x="6309526" y="836950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43" name="Google Shape;1443;p35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44" name="Google Shape;1444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35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7" name="Google Shape;1447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9" name="Google Shape;1449;p35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50" name="Google Shape;1450;p35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35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52" name="Google Shape;1452;p35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Google Shape;1430;p35">
            <a:extLst>
              <a:ext uri="{FF2B5EF4-FFF2-40B4-BE49-F238E27FC236}">
                <a16:creationId xmlns:a16="http://schemas.microsoft.com/office/drawing/2014/main" id="{4963D825-1913-0586-17DD-4AA76BC14293}"/>
              </a:ext>
            </a:extLst>
          </p:cNvPr>
          <p:cNvSpPr txBox="1">
            <a:spLocks/>
          </p:cNvSpPr>
          <p:nvPr/>
        </p:nvSpPr>
        <p:spPr>
          <a:xfrm>
            <a:off x="487250" y="4667830"/>
            <a:ext cx="385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b="1" err="1">
                <a:solidFill>
                  <a:schemeClr val="dk2"/>
                </a:solidFill>
                <a:latin typeface="IBM Plex Mono"/>
                <a:sym typeface="IBM Plex Mono"/>
              </a:rPr>
              <a:t>Realisé</a:t>
            </a:r>
            <a:r>
              <a:rPr lang="en" b="1">
                <a:solidFill>
                  <a:schemeClr val="dk2"/>
                </a:solidFill>
                <a:latin typeface="IBM Plex Mono"/>
                <a:sym typeface="IBM Plex Mono"/>
              </a:rPr>
              <a:t> Par:</a:t>
            </a:r>
            <a:r>
              <a:rPr lang="en"/>
              <a:t> El Majdi Walid </a:t>
            </a:r>
          </a:p>
        </p:txBody>
      </p:sp>
      <p:grpSp>
        <p:nvGrpSpPr>
          <p:cNvPr id="4" name="Google Shape;1437;p35">
            <a:extLst>
              <a:ext uri="{FF2B5EF4-FFF2-40B4-BE49-F238E27FC236}">
                <a16:creationId xmlns:a16="http://schemas.microsoft.com/office/drawing/2014/main" id="{6BD22B39-A2E2-A01F-1D70-05A0C3872146}"/>
              </a:ext>
            </a:extLst>
          </p:cNvPr>
          <p:cNvGrpSpPr/>
          <p:nvPr/>
        </p:nvGrpSpPr>
        <p:grpSpPr>
          <a:xfrm>
            <a:off x="3674031" y="4082840"/>
            <a:ext cx="134070" cy="1891363"/>
            <a:chOff x="8017432" y="-313900"/>
            <a:chExt cx="134070" cy="1891363"/>
          </a:xfrm>
        </p:grpSpPr>
        <p:sp>
          <p:nvSpPr>
            <p:cNvPr id="5" name="Google Shape;1438;p35">
              <a:extLst>
                <a:ext uri="{FF2B5EF4-FFF2-40B4-BE49-F238E27FC236}">
                  <a16:creationId xmlns:a16="http://schemas.microsoft.com/office/drawing/2014/main" id="{B58CEE51-B832-CDBC-E2F3-83D2526DEFD5}"/>
                </a:ext>
              </a:extLst>
            </p:cNvPr>
            <p:cNvSpPr/>
            <p:nvPr/>
          </p:nvSpPr>
          <p:spPr>
            <a:xfrm rot="5400000">
              <a:off x="8017432" y="1443393"/>
              <a:ext cx="134070" cy="13407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" name="Google Shape;1439;p35">
              <a:extLst>
                <a:ext uri="{FF2B5EF4-FFF2-40B4-BE49-F238E27FC236}">
                  <a16:creationId xmlns:a16="http://schemas.microsoft.com/office/drawing/2014/main" id="{1CB69E4A-55BB-C1DD-131B-9C5F9B67C17F}"/>
                </a:ext>
              </a:extLst>
            </p:cNvPr>
            <p:cNvCxnSpPr>
              <a:cxnSpLocks/>
            </p:cNvCxnSpPr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" name="Google Shape;1440;p35">
              <a:extLst>
                <a:ext uri="{FF2B5EF4-FFF2-40B4-BE49-F238E27FC236}">
                  <a16:creationId xmlns:a16="http://schemas.microsoft.com/office/drawing/2014/main" id="{4390C457-525A-D359-2643-31587B7194B5}"/>
                </a:ext>
              </a:extLst>
            </p:cNvPr>
            <p:cNvSpPr/>
            <p:nvPr/>
          </p:nvSpPr>
          <p:spPr>
            <a:xfrm rot="5400000">
              <a:off x="8047515" y="1473505"/>
              <a:ext cx="73844" cy="73844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1430;p35">
            <a:extLst>
              <a:ext uri="{FF2B5EF4-FFF2-40B4-BE49-F238E27FC236}">
                <a16:creationId xmlns:a16="http://schemas.microsoft.com/office/drawing/2014/main" id="{B879050B-E56A-87AB-AAC9-AC53EA288F3C}"/>
              </a:ext>
            </a:extLst>
          </p:cNvPr>
          <p:cNvSpPr txBox="1">
            <a:spLocks/>
          </p:cNvSpPr>
          <p:nvPr/>
        </p:nvSpPr>
        <p:spPr>
          <a:xfrm>
            <a:off x="3908630" y="4667830"/>
            <a:ext cx="385380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b="1" err="1">
                <a:solidFill>
                  <a:schemeClr val="dk2"/>
                </a:solidFill>
                <a:latin typeface="IBM Plex Mono"/>
                <a:sym typeface="IBM Plex Mono"/>
              </a:rPr>
              <a:t>Encadré</a:t>
            </a:r>
            <a:r>
              <a:rPr lang="en" b="1">
                <a:solidFill>
                  <a:schemeClr val="dk2"/>
                </a:solidFill>
                <a:latin typeface="IBM Plex Mono"/>
                <a:sym typeface="IBM Plex Mono"/>
              </a:rPr>
              <a:t> Par:</a:t>
            </a:r>
            <a:r>
              <a:rPr lang="en">
                <a:solidFill>
                  <a:srgbClr val="1D1D1D"/>
                </a:solidFill>
                <a:sym typeface="IBM Plex Mono"/>
              </a:rPr>
              <a:t> </a:t>
            </a:r>
            <a:r>
              <a:rPr lang="en">
                <a:solidFill>
                  <a:srgbClr val="1D1D1D"/>
                </a:solidFill>
              </a:rPr>
              <a:t>Prof. HAJJI TARIK</a:t>
            </a:r>
            <a:r>
              <a:rPr lang="en"/>
              <a:t> </a:t>
            </a:r>
          </a:p>
        </p:txBody>
      </p:sp>
      <p:sp>
        <p:nvSpPr>
          <p:cNvPr id="11" name="Google Shape;1430;p35">
            <a:extLst>
              <a:ext uri="{FF2B5EF4-FFF2-40B4-BE49-F238E27FC236}">
                <a16:creationId xmlns:a16="http://schemas.microsoft.com/office/drawing/2014/main" id="{F3042CA7-C40A-FAEB-2204-A7A41399538A}"/>
              </a:ext>
            </a:extLst>
          </p:cNvPr>
          <p:cNvSpPr txBox="1">
            <a:spLocks/>
          </p:cNvSpPr>
          <p:nvPr/>
        </p:nvSpPr>
        <p:spPr>
          <a:xfrm>
            <a:off x="6903290" y="-3230"/>
            <a:ext cx="1727820" cy="34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sz="1200">
                <a:hlinkClick r:id="rId3"/>
              </a:rPr>
              <a:t>Source code</a:t>
            </a:r>
            <a:endParaRPr 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p49"/>
          <p:cNvSpPr txBox="1">
            <a:spLocks noGrp="1"/>
          </p:cNvSpPr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📂Code Source</a:t>
            </a:r>
            <a:endParaRPr lang="en-US"/>
          </a:p>
          <a:p>
            <a:endParaRPr lang="en"/>
          </a:p>
        </p:txBody>
      </p:sp>
      <p:grpSp>
        <p:nvGrpSpPr>
          <p:cNvPr id="1950" name="Google Shape;1950;p49"/>
          <p:cNvGrpSpPr/>
          <p:nvPr/>
        </p:nvGrpSpPr>
        <p:grpSpPr>
          <a:xfrm>
            <a:off x="-1238838" y="-2814271"/>
            <a:ext cx="6191222" cy="6569036"/>
            <a:chOff x="-1238838" y="-2814271"/>
            <a:chExt cx="6191222" cy="6569036"/>
          </a:xfrm>
        </p:grpSpPr>
        <p:pic>
          <p:nvPicPr>
            <p:cNvPr id="1951" name="Google Shape;1951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-860279" y="-1155525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52" name="Google Shape;1952;p49"/>
            <p:cNvGrpSpPr/>
            <p:nvPr/>
          </p:nvGrpSpPr>
          <p:grpSpPr>
            <a:xfrm>
              <a:off x="-1238838" y="-2814271"/>
              <a:ext cx="6191222" cy="6569036"/>
              <a:chOff x="-1238838" y="-2814271"/>
              <a:chExt cx="6191222" cy="6569036"/>
            </a:xfrm>
          </p:grpSpPr>
          <p:sp>
            <p:nvSpPr>
              <p:cNvPr id="1953" name="Google Shape;1953;p49"/>
              <p:cNvSpPr/>
              <p:nvPr/>
            </p:nvSpPr>
            <p:spPr>
              <a:xfrm rot="-2700000" flipH="1">
                <a:off x="-146394" y="-2093348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49"/>
              <p:cNvSpPr/>
              <p:nvPr/>
            </p:nvSpPr>
            <p:spPr>
              <a:xfrm rot="-2700000" flipH="1">
                <a:off x="-515017" y="-1565448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49"/>
              <p:cNvSpPr/>
              <p:nvPr/>
            </p:nvSpPr>
            <p:spPr>
              <a:xfrm rot="-2700000" flipH="1">
                <a:off x="194575" y="-1729713"/>
                <a:ext cx="3153371" cy="5119296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56" name="Google Shape;1956;p49"/>
              <p:cNvGrpSpPr/>
              <p:nvPr/>
            </p:nvGrpSpPr>
            <p:grpSpPr>
              <a:xfrm>
                <a:off x="3010374" y="140752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57" name="Google Shape;1957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8" name="Google Shape;1958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59" name="Google Shape;1959;p49"/>
              <p:cNvGrpSpPr/>
              <p:nvPr/>
            </p:nvGrpSpPr>
            <p:grpSpPr>
              <a:xfrm>
                <a:off x="1890399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0" name="Google Shape;1960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1" name="Google Shape;1961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2" name="Google Shape;1962;p49"/>
              <p:cNvGrpSpPr/>
              <p:nvPr/>
            </p:nvGrpSpPr>
            <p:grpSpPr>
              <a:xfrm>
                <a:off x="2755474" y="1114475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3" name="Google Shape;1963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4" name="Google Shape;1964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5" name="Google Shape;1965;p49"/>
              <p:cNvGrpSpPr/>
              <p:nvPr/>
            </p:nvGrpSpPr>
            <p:grpSpPr>
              <a:xfrm>
                <a:off x="1290099" y="539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6" name="Google Shape;1966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7" name="Google Shape;1967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68" name="Google Shape;1968;p49"/>
              <p:cNvGrpSpPr/>
              <p:nvPr/>
            </p:nvGrpSpPr>
            <p:grpSpPr>
              <a:xfrm>
                <a:off x="2022774" y="671500"/>
                <a:ext cx="196674" cy="196585"/>
                <a:chOff x="1101075" y="2142375"/>
                <a:chExt cx="439200" cy="439100"/>
              </a:xfrm>
            </p:grpSpPr>
            <p:sp>
              <p:nvSpPr>
                <p:cNvPr id="1969" name="Google Shape;1969;p4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0" name="Google Shape;1970;p4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1971" name="Google Shape;1971;p49"/>
          <p:cNvGrpSpPr/>
          <p:nvPr/>
        </p:nvGrpSpPr>
        <p:grpSpPr>
          <a:xfrm>
            <a:off x="4571996" y="2268220"/>
            <a:ext cx="5022035" cy="4764449"/>
            <a:chOff x="4571996" y="2268220"/>
            <a:chExt cx="5022035" cy="4764449"/>
          </a:xfrm>
        </p:grpSpPr>
        <p:pic>
          <p:nvPicPr>
            <p:cNvPr id="1972" name="Google Shape;1972;p49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73" name="Google Shape;1973;p49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1974" name="Google Shape;1974;p49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1975" name="Google Shape;1975;p49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6" name="Google Shape;1976;p49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77" name="Google Shape;1977;p49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1978" name="Google Shape;1978;p49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79" name="Google Shape;1979;p49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80" name="Google Shape;1980;p49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81" name="Google Shape;1981;p49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982" name="Google Shape;198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83" name="Google Shape;198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84" name="Google Shape;198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85" name="Google Shape;198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6" name="Google Shape;198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7" name="Google Shape;198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8" name="Google Shape;198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89" name="Google Shape;198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1990" name="Google Shape;199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991" name="Google Shape;1991;p49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992" name="Google Shape;199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993" name="Google Shape;199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1994" name="Google Shape;199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995" name="Google Shape;199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6" name="Google Shape;199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7" name="Google Shape;199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8" name="Google Shape;199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1999" name="Google Shape;199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00" name="Google Shape;200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1" name="Google Shape;2001;p49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2002" name="Google Shape;2002;p49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2003" name="Google Shape;2003;p49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2004" name="Google Shape;2004;p49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2005" name="Google Shape;2005;p49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6" name="Google Shape;2006;p49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7" name="Google Shape;2007;p49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8" name="Google Shape;2008;p49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2009" name="Google Shape;2009;p49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</p:grpSp>
            <p:sp>
              <p:nvSpPr>
                <p:cNvPr id="2010" name="Google Shape;2010;p49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11" name="Google Shape;2011;p49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2012" name="Google Shape;2012;p49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49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14" name="Google Shape;2014;p49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2015" name="Google Shape;2015;p49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6" name="Google Shape;2016;p49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17" name="Google Shape;2017;p49"/>
          <p:cNvGrpSpPr/>
          <p:nvPr/>
        </p:nvGrpSpPr>
        <p:grpSpPr>
          <a:xfrm>
            <a:off x="774450" y="3019701"/>
            <a:ext cx="5944442" cy="134100"/>
            <a:chOff x="774450" y="3019701"/>
            <a:chExt cx="5944442" cy="134100"/>
          </a:xfrm>
        </p:grpSpPr>
        <p:sp>
          <p:nvSpPr>
            <p:cNvPr id="2018" name="Google Shape;2018;p49"/>
            <p:cNvSpPr/>
            <p:nvPr/>
          </p:nvSpPr>
          <p:spPr>
            <a:xfrm>
              <a:off x="6584792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2019" name="Google Shape;2019;p49"/>
            <p:cNvCxnSpPr/>
            <p:nvPr/>
          </p:nvCxnSpPr>
          <p:spPr>
            <a:xfrm>
              <a:off x="774450" y="3086750"/>
              <a:ext cx="58482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20" name="Google Shape;2020;p49"/>
            <p:cNvSpPr/>
            <p:nvPr/>
          </p:nvSpPr>
          <p:spPr>
            <a:xfrm>
              <a:off x="6614904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1430;p35">
            <a:extLst>
              <a:ext uri="{FF2B5EF4-FFF2-40B4-BE49-F238E27FC236}">
                <a16:creationId xmlns:a16="http://schemas.microsoft.com/office/drawing/2014/main" id="{0733ACD5-27E2-1F96-976B-F2E842EBA24A}"/>
              </a:ext>
            </a:extLst>
          </p:cNvPr>
          <p:cNvSpPr txBox="1">
            <a:spLocks/>
          </p:cNvSpPr>
          <p:nvPr/>
        </p:nvSpPr>
        <p:spPr>
          <a:xfrm>
            <a:off x="775721" y="3151450"/>
            <a:ext cx="6311250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>
                <a:solidFill>
                  <a:srgbClr val="1D1D1D"/>
                </a:solidFill>
                <a:hlinkClick r:id="rId4"/>
              </a:rPr>
              <a:t>🔗 https://github.com/elm19/java_timeseries_project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>
          <a:extLst>
            <a:ext uri="{FF2B5EF4-FFF2-40B4-BE49-F238E27FC236}">
              <a16:creationId xmlns:a16="http://schemas.microsoft.com/office/drawing/2014/main" id="{BEE7ED96-154A-063F-8F4C-E35E12892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>
            <a:extLst>
              <a:ext uri="{FF2B5EF4-FFF2-40B4-BE49-F238E27FC236}">
                <a16:creationId xmlns:a16="http://schemas.microsoft.com/office/drawing/2014/main" id="{D23F08A4-1B63-A77A-6CD9-7239831F9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/>
              <a:t>Weka – </a:t>
            </a:r>
            <a:r>
              <a:rPr lang="en" err="1"/>
              <a:t>Présentation</a:t>
            </a:r>
            <a:r>
              <a:rPr lang="en"/>
              <a:t> </a:t>
            </a:r>
            <a:r>
              <a:rPr lang="en" err="1"/>
              <a:t>rapide</a:t>
            </a:r>
            <a:endParaRPr lang="en" b="0" err="1">
              <a:solidFill>
                <a:srgbClr val="000000"/>
              </a:solidFill>
            </a:endParaRPr>
          </a:p>
        </p:txBody>
      </p:sp>
      <p:sp>
        <p:nvSpPr>
          <p:cNvPr id="1532" name="Google Shape;1532;p39">
            <a:extLst>
              <a:ext uri="{FF2B5EF4-FFF2-40B4-BE49-F238E27FC236}">
                <a16:creationId xmlns:a16="http://schemas.microsoft.com/office/drawing/2014/main" id="{0D01D939-7E3C-894B-C4C3-722B3878AAB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932271" y="1509089"/>
            <a:ext cx="5910642" cy="26225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2900" indent="-342900">
              <a:buAutoNum type="arabicPeriod"/>
            </a:pPr>
            <a:r>
              <a:rPr lang="en" sz="1800"/>
              <a:t>Weka : </a:t>
            </a:r>
            <a:r>
              <a:rPr lang="en" sz="1800" err="1"/>
              <a:t>Outil</a:t>
            </a:r>
            <a:r>
              <a:rPr lang="en" sz="1800"/>
              <a:t> de machine learning open-source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" sz="1800"/>
              <a:t>Interface </a:t>
            </a:r>
            <a:r>
              <a:rPr lang="en" sz="1800" err="1"/>
              <a:t>graphique</a:t>
            </a:r>
            <a:r>
              <a:rPr lang="en" sz="1800"/>
              <a:t> + API Java</a:t>
            </a:r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" sz="1800" err="1"/>
              <a:t>Utilisé</a:t>
            </a:r>
            <a:r>
              <a:rPr lang="en" sz="1800"/>
              <a:t> pour classification, </a:t>
            </a:r>
            <a:r>
              <a:rPr lang="en" sz="1800" err="1"/>
              <a:t>régression</a:t>
            </a:r>
            <a:r>
              <a:rPr lang="en" sz="1800"/>
              <a:t>, clustering</a:t>
            </a:r>
          </a:p>
          <a:p>
            <a:pPr marL="800100" lvl="1" indent="-342900" algn="l">
              <a:lnSpc>
                <a:spcPct val="114999"/>
              </a:lnSpc>
              <a:buFont typeface="Courier New"/>
              <a:buChar char="o"/>
            </a:pPr>
            <a:r>
              <a:rPr lang="en" sz="1800" err="1"/>
              <a:t>Utiliter</a:t>
            </a:r>
            <a:r>
              <a:rPr lang="en" sz="1800"/>
              <a:t> du plugin </a:t>
            </a:r>
            <a:r>
              <a:rPr lang="en" sz="1800" err="1"/>
              <a:t>TimeSeriesForecasting</a:t>
            </a:r>
          </a:p>
          <a:p>
            <a:pPr marL="800100" lvl="1" indent="-342900">
              <a:lnSpc>
                <a:spcPct val="114999"/>
              </a:lnSpc>
              <a:buFont typeface="Courier New"/>
              <a:buChar char="o"/>
            </a:pPr>
            <a:endParaRPr lang="en" sz="1800"/>
          </a:p>
          <a:p>
            <a:pPr marL="342900" indent="-342900">
              <a:lnSpc>
                <a:spcPct val="114999"/>
              </a:lnSpc>
              <a:buAutoNum type="arabicPeriod"/>
            </a:pPr>
            <a:r>
              <a:rPr lang="en" sz="1800"/>
              <a:t>Limite : pas de LSTM, RNN, </a:t>
            </a:r>
            <a:r>
              <a:rPr lang="en" sz="1800" err="1"/>
              <a:t>ou</a:t>
            </a:r>
            <a:r>
              <a:rPr lang="en" sz="1800"/>
              <a:t> </a:t>
            </a:r>
            <a:r>
              <a:rPr lang="en" sz="1800" err="1"/>
              <a:t>modèles</a:t>
            </a:r>
            <a:r>
              <a:rPr lang="en" sz="1800"/>
              <a:t> </a:t>
            </a:r>
            <a:r>
              <a:rPr lang="en" sz="1800" err="1"/>
              <a:t>profonds</a:t>
            </a:r>
            <a:endParaRPr lang="en" sz="1800"/>
          </a:p>
        </p:txBody>
      </p:sp>
      <p:grpSp>
        <p:nvGrpSpPr>
          <p:cNvPr id="1533" name="Google Shape;1533;p39">
            <a:extLst>
              <a:ext uri="{FF2B5EF4-FFF2-40B4-BE49-F238E27FC236}">
                <a16:creationId xmlns:a16="http://schemas.microsoft.com/office/drawing/2014/main" id="{236716FE-BBA6-5CF8-757B-0AEB9AC49C6D}"/>
              </a:ext>
            </a:extLst>
          </p:cNvPr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>
              <a:extLst>
                <a:ext uri="{FF2B5EF4-FFF2-40B4-BE49-F238E27FC236}">
                  <a16:creationId xmlns:a16="http://schemas.microsoft.com/office/drawing/2014/main" id="{E359E3FB-49A2-32A6-5141-813C67059C7E}"/>
                </a:ext>
              </a:extLst>
            </p:cNvPr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>
                <a:extLst>
                  <a:ext uri="{FF2B5EF4-FFF2-40B4-BE49-F238E27FC236}">
                    <a16:creationId xmlns:a16="http://schemas.microsoft.com/office/drawing/2014/main" id="{9743960C-CE27-6AD5-3382-79DF27048D5E}"/>
                  </a:ext>
                </a:extLst>
              </p:cNvPr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>
                <a:extLst>
                  <a:ext uri="{FF2B5EF4-FFF2-40B4-BE49-F238E27FC236}">
                    <a16:creationId xmlns:a16="http://schemas.microsoft.com/office/drawing/2014/main" id="{8A8517DE-A3C6-77F1-3B75-6E279B5DCB35}"/>
                  </a:ext>
                </a:extLst>
              </p:cNvPr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>
              <a:extLst>
                <a:ext uri="{FF2B5EF4-FFF2-40B4-BE49-F238E27FC236}">
                  <a16:creationId xmlns:a16="http://schemas.microsoft.com/office/drawing/2014/main" id="{0017982F-427B-039A-6D92-CB33B4627827}"/>
                </a:ext>
              </a:extLst>
            </p:cNvPr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>
                <a:extLst>
                  <a:ext uri="{FF2B5EF4-FFF2-40B4-BE49-F238E27FC236}">
                    <a16:creationId xmlns:a16="http://schemas.microsoft.com/office/drawing/2014/main" id="{3336FDFC-692A-0A15-2D47-4691D473990B}"/>
                  </a:ext>
                </a:extLst>
              </p:cNvPr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>
                <a:extLst>
                  <a:ext uri="{FF2B5EF4-FFF2-40B4-BE49-F238E27FC236}">
                    <a16:creationId xmlns:a16="http://schemas.microsoft.com/office/drawing/2014/main" id="{8135203E-97D1-A1D5-07A1-92F067DB600F}"/>
                  </a:ext>
                </a:extLst>
              </p:cNvPr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>
                <a:extLst>
                  <a:ext uri="{FF2B5EF4-FFF2-40B4-BE49-F238E27FC236}">
                    <a16:creationId xmlns:a16="http://schemas.microsoft.com/office/drawing/2014/main" id="{F00CF051-0640-EF5D-4010-0ECBF2876BA0}"/>
                  </a:ext>
                </a:extLst>
              </p:cNvPr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1962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0" name="Google Shape;1530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>
                <a:solidFill>
                  <a:srgbClr val="0C0A9E"/>
                </a:solidFill>
                <a:cs typeface="Poppins"/>
              </a:rPr>
              <a:t>📊 Jeu de Données</a:t>
            </a:r>
            <a:endParaRPr lang="en-US"/>
          </a:p>
        </p:txBody>
      </p:sp>
      <p:sp>
        <p:nvSpPr>
          <p:cNvPr id="1532" name="Google Shape;1532;p39"/>
          <p:cNvSpPr txBox="1">
            <a:spLocks noGrp="1"/>
          </p:cNvSpPr>
          <p:nvPr>
            <p:ph type="subTitle" idx="2"/>
          </p:nvPr>
        </p:nvSpPr>
        <p:spPr>
          <a:xfrm>
            <a:off x="720000" y="1288654"/>
            <a:ext cx="6792385" cy="15285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4999"/>
              </a:lnSpc>
            </a:pPr>
            <a:endParaRPr lang="en" b="1"/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Source : </a:t>
            </a:r>
            <a:r>
              <a:rPr lang="en" err="1"/>
              <a:t>Températures</a:t>
            </a:r>
            <a:r>
              <a:rPr lang="en"/>
              <a:t> </a:t>
            </a:r>
            <a:r>
              <a:rPr lang="en" err="1"/>
              <a:t>journalières</a:t>
            </a:r>
            <a:r>
              <a:rPr lang="en"/>
              <a:t> de </a:t>
            </a:r>
            <a:r>
              <a:rPr lang="en" err="1"/>
              <a:t>madrid</a:t>
            </a:r>
            <a:r>
              <a:rPr lang="en"/>
              <a:t> </a:t>
            </a:r>
            <a:r>
              <a:rPr lang="en" err="1"/>
              <a:t>depuis</a:t>
            </a:r>
            <a:r>
              <a:rPr lang="en"/>
              <a:t> 1997 (</a:t>
            </a:r>
            <a:r>
              <a:rPr lang="en" sz="1050">
                <a:hlinkClick r:id="rId3"/>
              </a:rPr>
              <a:t>source</a:t>
            </a:r>
            <a:r>
              <a:rPr lang="en" sz="1050"/>
              <a:t>-</a:t>
            </a:r>
            <a:r>
              <a:rPr lang="en" sz="1050" err="1"/>
              <a:t>kaggle</a:t>
            </a:r>
            <a:r>
              <a:rPr lang="en" sz="1050"/>
              <a:t>)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Format : CSV (</a:t>
            </a:r>
            <a:r>
              <a:rPr lang="en">
                <a:latin typeface="Consolas"/>
              </a:rPr>
              <a:t>data/daily_temp.csv</a:t>
            </a:r>
            <a:r>
              <a:rPr lang="en"/>
              <a:t>)</a:t>
            </a:r>
          </a:p>
          <a:p>
            <a:pPr marL="285750" indent="-285750">
              <a:lnSpc>
                <a:spcPct val="114999"/>
              </a:lnSpc>
              <a:buFont typeface="Arial"/>
              <a:buChar char="•"/>
            </a:pPr>
            <a:r>
              <a:rPr lang="en"/>
              <a:t>Variables : </a:t>
            </a:r>
            <a:r>
              <a:rPr lang="en" err="1"/>
              <a:t>Températures</a:t>
            </a:r>
            <a:r>
              <a:rPr lang="en"/>
              <a:t> min &amp; max</a:t>
            </a:r>
          </a:p>
          <a:p>
            <a:pPr marL="285750" lvl="0" indent="-28575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</a:pPr>
            <a:endParaRPr lang="en"/>
          </a:p>
          <a:p>
            <a:pPr marL="0" indent="0">
              <a:lnSpc>
                <a:spcPct val="114999"/>
              </a:lnSpc>
            </a:pPr>
            <a:endParaRPr lang="en"/>
          </a:p>
          <a:p>
            <a:pPr marL="0" indent="0">
              <a:lnSpc>
                <a:spcPct val="114999"/>
              </a:lnSpc>
            </a:pPr>
            <a:endParaRPr lang="en"/>
          </a:p>
        </p:txBody>
      </p:sp>
      <p:grpSp>
        <p:nvGrpSpPr>
          <p:cNvPr id="1533" name="Google Shape;1533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4" name="Google Shape;1534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5" name="Google Shape;1535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6" name="Google Shape;1536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7" name="Google Shape;1537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8" name="Google Shape;1538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9" name="Google Shape;1539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540" name="Google Shape;1540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F04D1C-5143-EF45-2771-F199D1070B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07353"/>
              </p:ext>
            </p:extLst>
          </p:nvPr>
        </p:nvGraphicFramePr>
        <p:xfrm>
          <a:off x="1755322" y="2713264"/>
          <a:ext cx="5980293" cy="1219200"/>
        </p:xfrm>
        <a:graphic>
          <a:graphicData uri="http://schemas.openxmlformats.org/drawingml/2006/table">
            <a:tbl>
              <a:tblPr bandRow="1">
                <a:tableStyleId>{2A7B0F0A-3201-440D-BD6A-FBBA1BFD3BDF}</a:tableStyleId>
              </a:tblPr>
              <a:tblGrid>
                <a:gridCol w="1993431">
                  <a:extLst>
                    <a:ext uri="{9D8B030D-6E8A-4147-A177-3AD203B41FA5}">
                      <a16:colId xmlns:a16="http://schemas.microsoft.com/office/drawing/2014/main" val="3524539691"/>
                    </a:ext>
                  </a:extLst>
                </a:gridCol>
                <a:gridCol w="1993431">
                  <a:extLst>
                    <a:ext uri="{9D8B030D-6E8A-4147-A177-3AD203B41FA5}">
                      <a16:colId xmlns:a16="http://schemas.microsoft.com/office/drawing/2014/main" val="760960463"/>
                    </a:ext>
                  </a:extLst>
                </a:gridCol>
                <a:gridCol w="1993431">
                  <a:extLst>
                    <a:ext uri="{9D8B030D-6E8A-4147-A177-3AD203B41FA5}">
                      <a16:colId xmlns:a16="http://schemas.microsoft.com/office/drawing/2014/main" val="2237557026"/>
                    </a:ext>
                  </a:extLst>
                </a:gridCol>
              </a:tblGrid>
              <a:tr h="275493">
                <a:tc>
                  <a:txBody>
                    <a:bodyPr/>
                    <a:lstStyle/>
                    <a:p>
                      <a:r>
                        <a:rPr lang="en-US" b="1"/>
                        <a:t>date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minT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maxT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1865212"/>
                  </a:ext>
                </a:extLst>
              </a:tr>
              <a:tr h="275493">
                <a:tc>
                  <a:txBody>
                    <a:bodyPr/>
                    <a:lstStyle/>
                    <a:p>
                      <a:r>
                        <a:rPr lang="en-US"/>
                        <a:t>1997-01-01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3242469"/>
                  </a:ext>
                </a:extLst>
              </a:tr>
              <a:tr h="275493">
                <a:tc>
                  <a:txBody>
                    <a:bodyPr/>
                    <a:lstStyle/>
                    <a:p>
                      <a:r>
                        <a:rPr lang="en-US"/>
                        <a:t>1997-01-02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7.0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094616"/>
                  </a:ext>
                </a:extLst>
              </a:tr>
              <a:tr h="275493">
                <a:tc>
                  <a:txBody>
                    <a:bodyPr/>
                    <a:lstStyle/>
                    <a:p>
                      <a:r>
                        <a:rPr lang="en-US"/>
                        <a:t>1997-01-03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5.0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470474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7"/>
          <p:cNvSpPr txBox="1">
            <a:spLocks noGrp="1"/>
          </p:cNvSpPr>
          <p:nvPr>
            <p:ph type="title"/>
          </p:nvPr>
        </p:nvSpPr>
        <p:spPr>
          <a:xfrm>
            <a:off x="84246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" sz="2400" err="1"/>
              <a:t>Méthodologie</a:t>
            </a:r>
            <a:r>
              <a:rPr lang="en" sz="2400"/>
              <a:t> avec </a:t>
            </a:r>
            <a:r>
              <a:rPr lang="en" sz="2400" err="1"/>
              <a:t>l'Interface</a:t>
            </a:r>
            <a:r>
              <a:rPr lang="en" sz="2400"/>
              <a:t> Weka</a:t>
            </a:r>
            <a:endParaRPr lang="en-US" sz="2400"/>
          </a:p>
        </p:txBody>
      </p:sp>
      <p:sp>
        <p:nvSpPr>
          <p:cNvPr id="1467" name="Google Shape;1467;p37"/>
          <p:cNvSpPr txBox="1">
            <a:spLocks noGrp="1"/>
          </p:cNvSpPr>
          <p:nvPr>
            <p:ph type="subTitle" idx="9"/>
          </p:nvPr>
        </p:nvSpPr>
        <p:spPr>
          <a:xfrm>
            <a:off x="720000" y="225341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/>
            <a:r>
              <a:rPr lang="en"/>
              <a:t>Importer data</a:t>
            </a:r>
          </a:p>
        </p:txBody>
      </p:sp>
      <p:sp>
        <p:nvSpPr>
          <p:cNvPr id="1472" name="Google Shape;1472;p37"/>
          <p:cNvSpPr txBox="1">
            <a:spLocks noGrp="1"/>
          </p:cNvSpPr>
          <p:nvPr>
            <p:ph type="title" idx="5"/>
          </p:nvPr>
        </p:nvSpPr>
        <p:spPr>
          <a:xfrm>
            <a:off x="720003" y="167951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73" name="Google Shape;1473;p37"/>
          <p:cNvSpPr txBox="1">
            <a:spLocks noGrp="1"/>
          </p:cNvSpPr>
          <p:nvPr>
            <p:ph type="title" idx="6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4" name="Google Shape;1474;p37"/>
          <p:cNvSpPr txBox="1">
            <a:spLocks noGrp="1"/>
          </p:cNvSpPr>
          <p:nvPr>
            <p:ph type="title" idx="7"/>
          </p:nvPr>
        </p:nvSpPr>
        <p:spPr>
          <a:xfrm>
            <a:off x="4366698" y="167951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5" name="Google Shape;1475;p37"/>
          <p:cNvSpPr txBox="1">
            <a:spLocks noGrp="1"/>
          </p:cNvSpPr>
          <p:nvPr>
            <p:ph type="title" idx="8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6" name="Google Shape;1476;p37"/>
          <p:cNvSpPr txBox="1">
            <a:spLocks noGrp="1"/>
          </p:cNvSpPr>
          <p:nvPr>
            <p:ph type="subTitle" idx="13"/>
          </p:nvPr>
        </p:nvSpPr>
        <p:spPr>
          <a:xfrm>
            <a:off x="4366698" y="2302396"/>
            <a:ext cx="4401192" cy="35331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Prétraitement</a:t>
            </a:r>
            <a:r>
              <a:rPr lang="en"/>
              <a:t> des données</a:t>
            </a:r>
            <a:endParaRPr lang="en-US"/>
          </a:p>
        </p:txBody>
      </p:sp>
      <p:sp>
        <p:nvSpPr>
          <p:cNvPr id="1477" name="Google Shape;1477;p37"/>
          <p:cNvSpPr txBox="1">
            <a:spLocks noGrp="1"/>
          </p:cNvSpPr>
          <p:nvPr>
            <p:ph type="subTitle" idx="14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err="1"/>
              <a:t>Sélection</a:t>
            </a:r>
            <a:r>
              <a:rPr lang="en"/>
              <a:t> des </a:t>
            </a:r>
            <a:r>
              <a:rPr lang="en" err="1"/>
              <a:t>modèles</a:t>
            </a:r>
            <a:endParaRPr lang="en-US" err="1"/>
          </a:p>
        </p:txBody>
      </p:sp>
      <p:sp>
        <p:nvSpPr>
          <p:cNvPr id="1478" name="Google Shape;1478;p37"/>
          <p:cNvSpPr txBox="1">
            <a:spLocks noGrp="1"/>
          </p:cNvSpPr>
          <p:nvPr>
            <p:ph type="subTitle" idx="15"/>
          </p:nvPr>
        </p:nvSpPr>
        <p:spPr>
          <a:xfrm>
            <a:off x="4366698" y="3614801"/>
            <a:ext cx="4180757" cy="40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indent="0">
              <a:lnSpc>
                <a:spcPct val="114999"/>
              </a:lnSpc>
            </a:pPr>
            <a:r>
              <a:rPr lang="en" b="0"/>
              <a:t>Prediction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6" name="Google Shape;2026;p50"/>
          <p:cNvGrpSpPr/>
          <p:nvPr/>
        </p:nvGrpSpPr>
        <p:grpSpPr>
          <a:xfrm>
            <a:off x="6807363" y="2912500"/>
            <a:ext cx="3920501" cy="3531600"/>
            <a:chOff x="6807363" y="2912500"/>
            <a:chExt cx="3920501" cy="3531600"/>
          </a:xfrm>
        </p:grpSpPr>
        <p:pic>
          <p:nvPicPr>
            <p:cNvPr id="2027" name="Google Shape;2027;p50"/>
            <p:cNvPicPr preferRelativeResize="0"/>
            <p:nvPr/>
          </p:nvPicPr>
          <p:blipFill rotWithShape="1">
            <a:blip r:embed="rId3">
              <a:alphaModFix/>
            </a:blip>
            <a:srcRect l="12472" t="17720" b="15461"/>
            <a:stretch/>
          </p:blipFill>
          <p:spPr>
            <a:xfrm>
              <a:off x="6807363" y="2912500"/>
              <a:ext cx="3920501" cy="3531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8" name="Google Shape;2028;p50"/>
            <p:cNvSpPr/>
            <p:nvPr/>
          </p:nvSpPr>
          <p:spPr>
            <a:xfrm rot="10800000">
              <a:off x="7638374" y="298729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9" name="Google Shape;2029;p50"/>
            <p:cNvGrpSpPr/>
            <p:nvPr/>
          </p:nvGrpSpPr>
          <p:grpSpPr>
            <a:xfrm>
              <a:off x="7441400" y="3766050"/>
              <a:ext cx="582050" cy="582425"/>
              <a:chOff x="959750" y="3039275"/>
              <a:chExt cx="582050" cy="582425"/>
            </a:xfrm>
          </p:grpSpPr>
          <p:sp>
            <p:nvSpPr>
              <p:cNvPr id="2030" name="Google Shape;2030;p5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5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5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5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5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5" name="Google Shape;2035;p5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6" name="Google Shape;2036;p5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7" name="Google Shape;2037;p50"/>
            <p:cNvGrpSpPr/>
            <p:nvPr/>
          </p:nvGrpSpPr>
          <p:grpSpPr>
            <a:xfrm>
              <a:off x="8194124" y="3824159"/>
              <a:ext cx="134004" cy="134004"/>
              <a:chOff x="8356813" y="1074288"/>
              <a:chExt cx="351900" cy="351900"/>
            </a:xfrm>
          </p:grpSpPr>
          <p:sp>
            <p:nvSpPr>
              <p:cNvPr id="2038" name="Google Shape;2038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9" name="Google Shape;2039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0" name="Google Shape;2040;p50"/>
            <p:cNvGrpSpPr/>
            <p:nvPr/>
          </p:nvGrpSpPr>
          <p:grpSpPr>
            <a:xfrm>
              <a:off x="8279686" y="4297459"/>
              <a:ext cx="134004" cy="134004"/>
              <a:chOff x="8356813" y="1074288"/>
              <a:chExt cx="351900" cy="351900"/>
            </a:xfrm>
          </p:grpSpPr>
          <p:sp>
            <p:nvSpPr>
              <p:cNvPr id="2041" name="Google Shape;2041;p50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2" name="Google Shape;2042;p50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043" name="Google Shape;2043;p50"/>
            <p:cNvSpPr/>
            <p:nvPr/>
          </p:nvSpPr>
          <p:spPr>
            <a:xfrm>
              <a:off x="8608325" y="2987900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4" name="Google Shape;2044;p50"/>
            <p:cNvGrpSpPr/>
            <p:nvPr/>
          </p:nvGrpSpPr>
          <p:grpSpPr>
            <a:xfrm>
              <a:off x="8498812" y="3538958"/>
              <a:ext cx="699928" cy="1651024"/>
              <a:chOff x="8337812" y="3492483"/>
              <a:chExt cx="699928" cy="1651024"/>
            </a:xfrm>
          </p:grpSpPr>
          <p:sp>
            <p:nvSpPr>
              <p:cNvPr id="2045" name="Google Shape;2045;p5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5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5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48" name="Google Shape;2048;p50"/>
            <p:cNvGrpSpPr/>
            <p:nvPr/>
          </p:nvGrpSpPr>
          <p:grpSpPr>
            <a:xfrm>
              <a:off x="8267753" y="4417410"/>
              <a:ext cx="1162043" cy="932702"/>
              <a:chOff x="7945225" y="4302000"/>
              <a:chExt cx="904666" cy="726121"/>
            </a:xfrm>
          </p:grpSpPr>
          <p:sp>
            <p:nvSpPr>
              <p:cNvPr id="2049" name="Google Shape;2049;p5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5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5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052" name="Google Shape;2052;p50"/>
          <p:cNvSpPr txBox="1">
            <a:spLocks noGrp="1"/>
          </p:cNvSpPr>
          <p:nvPr>
            <p:ph type="title"/>
          </p:nvPr>
        </p:nvSpPr>
        <p:spPr>
          <a:xfrm>
            <a:off x="-439328" y="817086"/>
            <a:ext cx="36720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Weka </a:t>
            </a:r>
            <a:r>
              <a:rPr lang="en" err="1"/>
              <a:t>gui</a:t>
            </a:r>
            <a:br>
              <a:rPr lang="en"/>
            </a:br>
            <a:r>
              <a:rPr lang="en"/>
              <a:t>Demonstration</a:t>
            </a:r>
            <a:endParaRPr lang="en-US"/>
          </a:p>
        </p:txBody>
      </p:sp>
      <p:grpSp>
        <p:nvGrpSpPr>
          <p:cNvPr id="2053" name="Google Shape;2053;p50"/>
          <p:cNvGrpSpPr/>
          <p:nvPr/>
        </p:nvGrpSpPr>
        <p:grpSpPr>
          <a:xfrm>
            <a:off x="-1178500" y="-783270"/>
            <a:ext cx="2584025" cy="5008632"/>
            <a:chOff x="-1178500" y="-783270"/>
            <a:chExt cx="2584025" cy="5008632"/>
          </a:xfrm>
        </p:grpSpPr>
        <p:sp>
          <p:nvSpPr>
            <p:cNvPr id="2054" name="Google Shape;2054;p50"/>
            <p:cNvSpPr/>
            <p:nvPr/>
          </p:nvSpPr>
          <p:spPr>
            <a:xfrm>
              <a:off x="-531025" y="-78327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50"/>
            <p:cNvSpPr/>
            <p:nvPr/>
          </p:nvSpPr>
          <p:spPr>
            <a:xfrm rot="10800000">
              <a:off x="-1178500" y="1251380"/>
              <a:ext cx="1831906" cy="2973982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6" name="Google Shape;2056;p50"/>
            <p:cNvGrpSpPr/>
            <p:nvPr/>
          </p:nvGrpSpPr>
          <p:grpSpPr>
            <a:xfrm>
              <a:off x="-249814" y="105367"/>
              <a:ext cx="1269472" cy="868249"/>
              <a:chOff x="39722" y="4349021"/>
              <a:chExt cx="1061964" cy="726143"/>
            </a:xfrm>
          </p:grpSpPr>
          <p:grpSp>
            <p:nvGrpSpPr>
              <p:cNvPr id="2057" name="Google Shape;2057;p50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058" name="Google Shape;2058;p50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2059" name="Google Shape;2059;p50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060" name="Google Shape;2060;p50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1" name="Google Shape;2061;p50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2" name="Google Shape;2062;p50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3" name="Google Shape;2063;p50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2064" name="Google Shape;2064;p50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</p:grpSp>
          <p:sp>
            <p:nvSpPr>
              <p:cNvPr id="2065" name="Google Shape;2065;p50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66" name="Google Shape;2066;p50"/>
            <p:cNvGrpSpPr/>
            <p:nvPr/>
          </p:nvGrpSpPr>
          <p:grpSpPr>
            <a:xfrm rot="5400000">
              <a:off x="966375" y="-246975"/>
              <a:ext cx="439200" cy="439100"/>
              <a:chOff x="1101075" y="2142375"/>
              <a:chExt cx="439200" cy="439100"/>
            </a:xfrm>
          </p:grpSpPr>
          <p:sp>
            <p:nvSpPr>
              <p:cNvPr id="2067" name="Google Shape;2067;p50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50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DA651A-BDB5-B65B-6220-AFD209E7C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9462" y="0"/>
            <a:ext cx="6051176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err="1"/>
              <a:t>Méthodologie</a:t>
            </a:r>
            <a:r>
              <a:rPr lang="en" sz="2400"/>
              <a:t> avec java + Weka</a:t>
            </a:r>
            <a:endParaRPr lang="en" sz="2400" b="0">
              <a:solidFill>
                <a:srgbClr val="000000"/>
              </a:solidFill>
            </a:endParaRPr>
          </a:p>
        </p:txBody>
      </p:sp>
      <p:sp>
        <p:nvSpPr>
          <p:cNvPr id="16" name="Google Shape;1532;p39">
            <a:extLst>
              <a:ext uri="{FF2B5EF4-FFF2-40B4-BE49-F238E27FC236}">
                <a16:creationId xmlns:a16="http://schemas.microsoft.com/office/drawing/2014/main" id="{0DB91FCE-5232-87BE-2B40-14E10C572A5F}"/>
              </a:ext>
            </a:extLst>
          </p:cNvPr>
          <p:cNvSpPr txBox="1">
            <a:spLocks/>
          </p:cNvSpPr>
          <p:nvPr/>
        </p:nvSpPr>
        <p:spPr>
          <a:xfrm>
            <a:off x="1079228" y="1125367"/>
            <a:ext cx="7167941" cy="310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lnSpc>
                <a:spcPct val="114999"/>
              </a:lnSpc>
            </a:pPr>
            <a:endParaRPr lang="en" sz="1800" b="1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 sz="1800" b="1"/>
              <a:t>Models </a:t>
            </a:r>
            <a:r>
              <a:rPr lang="en" sz="1800" b="1" err="1"/>
              <a:t>testés</a:t>
            </a:r>
            <a:r>
              <a:rPr lang="en" sz="1800" b="1"/>
              <a:t>:  </a:t>
            </a:r>
            <a:r>
              <a:rPr lang="en" sz="1800" err="1"/>
              <a:t>Régression</a:t>
            </a:r>
            <a:r>
              <a:rPr lang="en" sz="1800"/>
              <a:t> </a:t>
            </a:r>
            <a:r>
              <a:rPr lang="en" sz="1800" err="1"/>
              <a:t>Linéaire</a:t>
            </a:r>
            <a:r>
              <a:rPr lang="en" sz="1800"/>
              <a:t>, </a:t>
            </a:r>
            <a:r>
              <a:rPr lang="en" sz="1800" u="sng"/>
              <a:t>Random Forest*</a:t>
            </a:r>
            <a:r>
              <a:rPr lang="en" sz="1800"/>
              <a:t>, SVR</a:t>
            </a:r>
            <a:endParaRPr lang="en"/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" sz="1800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 sz="1800" b="1" err="1"/>
              <a:t>Métriques</a:t>
            </a:r>
            <a:r>
              <a:rPr lang="en" sz="1800" b="1"/>
              <a:t> </a:t>
            </a:r>
            <a:r>
              <a:rPr lang="en" sz="1800" b="1" err="1"/>
              <a:t>utilisées</a:t>
            </a:r>
            <a:r>
              <a:rPr lang="en" sz="1800" b="1"/>
              <a:t> :</a:t>
            </a:r>
            <a:endParaRPr lang="en-US" b="1"/>
          </a:p>
          <a:p>
            <a:pPr lvl="1" algn="l">
              <a:lnSpc>
                <a:spcPct val="114999"/>
              </a:lnSpc>
              <a:buFont typeface="Courier New"/>
              <a:buChar char="o"/>
            </a:pPr>
            <a:r>
              <a:rPr lang="en" sz="1800"/>
              <a:t>RMSE (Root Mean Square Error)</a:t>
            </a:r>
            <a:endParaRPr lang="en"/>
          </a:p>
          <a:p>
            <a:pPr lvl="1" algn="l">
              <a:lnSpc>
                <a:spcPct val="114999"/>
              </a:lnSpc>
              <a:buFont typeface="Courier New"/>
              <a:buChar char="o"/>
            </a:pPr>
            <a:r>
              <a:rPr lang="en" sz="1800"/>
              <a:t>MAE (Mean Absolute Error)</a:t>
            </a:r>
            <a:endParaRPr lang="en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 sz="1800" b="1" err="1"/>
              <a:t>Sélection</a:t>
            </a:r>
            <a:r>
              <a:rPr lang="en" sz="1800" b="1"/>
              <a:t> du </a:t>
            </a:r>
            <a:r>
              <a:rPr lang="en" sz="1800" b="1" err="1"/>
              <a:t>meilleur</a:t>
            </a:r>
            <a:r>
              <a:rPr lang="en" sz="1800" b="1"/>
              <a:t> </a:t>
            </a:r>
            <a:r>
              <a:rPr lang="en" sz="1800" b="1" err="1"/>
              <a:t>modèle</a:t>
            </a:r>
            <a:r>
              <a:rPr lang="en" sz="1800" b="1"/>
              <a:t> :</a:t>
            </a:r>
            <a:r>
              <a:rPr lang="en" sz="1800"/>
              <a:t> score </a:t>
            </a:r>
            <a:r>
              <a:rPr lang="en" sz="1800" err="1"/>
              <a:t>pondéré</a:t>
            </a:r>
            <a:endParaRPr lang="en" err="1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 sz="1800" err="1"/>
              <a:t>Résultats</a:t>
            </a:r>
            <a:r>
              <a:rPr lang="en" sz="1800"/>
              <a:t> </a:t>
            </a:r>
            <a:r>
              <a:rPr lang="en" sz="1800" err="1"/>
              <a:t>affichés</a:t>
            </a:r>
            <a:r>
              <a:rPr lang="en" sz="1800"/>
              <a:t> dans un interface simple(swing)</a:t>
            </a:r>
            <a:endParaRPr lang="en" err="1"/>
          </a:p>
          <a:p>
            <a:pPr marL="0" indent="0">
              <a:lnSpc>
                <a:spcPct val="114999"/>
              </a:lnSpc>
            </a:pPr>
            <a:endParaRPr lang="en" sz="1800"/>
          </a:p>
        </p:txBody>
      </p:sp>
      <p:sp>
        <p:nvSpPr>
          <p:cNvPr id="18" name="Google Shape;1430;p35">
            <a:extLst>
              <a:ext uri="{FF2B5EF4-FFF2-40B4-BE49-F238E27FC236}">
                <a16:creationId xmlns:a16="http://schemas.microsoft.com/office/drawing/2014/main" id="{6ACB09BF-D579-F941-45AC-1D8B313694B5}"/>
              </a:ext>
            </a:extLst>
          </p:cNvPr>
          <p:cNvSpPr txBox="1">
            <a:spLocks/>
          </p:cNvSpPr>
          <p:nvPr/>
        </p:nvSpPr>
        <p:spPr>
          <a:xfrm>
            <a:off x="6903290" y="-3230"/>
            <a:ext cx="1727820" cy="34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sz="1200">
                <a:hlinkClick r:id="rId3"/>
              </a:rPr>
              <a:t>Source code</a:t>
            </a:r>
            <a:endParaRPr lang="en-US"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5">
          <a:extLst>
            <a:ext uri="{FF2B5EF4-FFF2-40B4-BE49-F238E27FC236}">
              <a16:creationId xmlns:a16="http://schemas.microsoft.com/office/drawing/2014/main" id="{44D2B69E-05EA-2667-9EA4-5CEA202C7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6" name="Google Shape;1666;p42">
            <a:extLst>
              <a:ext uri="{FF2B5EF4-FFF2-40B4-BE49-F238E27FC236}">
                <a16:creationId xmlns:a16="http://schemas.microsoft.com/office/drawing/2014/main" id="{6387FDBC-6B87-6112-29E1-7FE3FBF01F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2400" err="1"/>
              <a:t>Méthodologie</a:t>
            </a:r>
            <a:r>
              <a:rPr lang="en" sz="2400"/>
              <a:t> avec java + Weka</a:t>
            </a:r>
            <a:endParaRPr lang="en" sz="2400" b="0">
              <a:solidFill>
                <a:srgbClr val="000000"/>
              </a:solidFill>
            </a:endParaRPr>
          </a:p>
        </p:txBody>
      </p:sp>
      <p:sp>
        <p:nvSpPr>
          <p:cNvPr id="16" name="Google Shape;1532;p39">
            <a:extLst>
              <a:ext uri="{FF2B5EF4-FFF2-40B4-BE49-F238E27FC236}">
                <a16:creationId xmlns:a16="http://schemas.microsoft.com/office/drawing/2014/main" id="{208C2ED2-2FF2-840B-28E0-905041B86C20}"/>
              </a:ext>
            </a:extLst>
          </p:cNvPr>
          <p:cNvSpPr txBox="1">
            <a:spLocks/>
          </p:cNvSpPr>
          <p:nvPr/>
        </p:nvSpPr>
        <p:spPr>
          <a:xfrm>
            <a:off x="1079228" y="1125367"/>
            <a:ext cx="7167941" cy="3104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139700" indent="0">
              <a:lnSpc>
                <a:spcPct val="114999"/>
              </a:lnSpc>
            </a:pPr>
            <a:endParaRPr lang="en" sz="1800" b="1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 sz="1800" b="1"/>
              <a:t>Models </a:t>
            </a:r>
            <a:r>
              <a:rPr lang="en" sz="1800" b="1" err="1"/>
              <a:t>testés</a:t>
            </a:r>
            <a:r>
              <a:rPr lang="en" sz="1800" b="1"/>
              <a:t>:  </a:t>
            </a:r>
            <a:r>
              <a:rPr lang="en" sz="1800" err="1"/>
              <a:t>Régression</a:t>
            </a:r>
            <a:r>
              <a:rPr lang="en" sz="1800"/>
              <a:t> </a:t>
            </a:r>
            <a:r>
              <a:rPr lang="en" sz="1800" err="1"/>
              <a:t>Linéaire</a:t>
            </a:r>
            <a:r>
              <a:rPr lang="en" sz="1800"/>
              <a:t>, </a:t>
            </a:r>
            <a:r>
              <a:rPr lang="en" sz="1800" u="sng"/>
              <a:t>Random Forest*</a:t>
            </a:r>
            <a:r>
              <a:rPr lang="en" sz="1800"/>
              <a:t>, SVR</a:t>
            </a:r>
            <a:endParaRPr lang="en"/>
          </a:p>
          <a:p>
            <a:pPr>
              <a:lnSpc>
                <a:spcPct val="114999"/>
              </a:lnSpc>
              <a:buFont typeface="Arial"/>
              <a:buChar char="•"/>
            </a:pPr>
            <a:endParaRPr lang="en" sz="1800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 sz="1800" b="1" err="1"/>
              <a:t>Métriques</a:t>
            </a:r>
            <a:r>
              <a:rPr lang="en" sz="1800" b="1"/>
              <a:t> </a:t>
            </a:r>
            <a:r>
              <a:rPr lang="en" sz="1800" b="1" err="1"/>
              <a:t>utilisées</a:t>
            </a:r>
            <a:r>
              <a:rPr lang="en" sz="1800" b="1"/>
              <a:t> :</a:t>
            </a:r>
            <a:endParaRPr lang="en-US" b="1"/>
          </a:p>
          <a:p>
            <a:pPr lvl="1" algn="l">
              <a:lnSpc>
                <a:spcPct val="114999"/>
              </a:lnSpc>
              <a:buFont typeface="Courier New"/>
              <a:buChar char="o"/>
            </a:pPr>
            <a:r>
              <a:rPr lang="en" sz="1800"/>
              <a:t>RMSE (Root Mean Square Error)</a:t>
            </a:r>
            <a:endParaRPr lang="en"/>
          </a:p>
          <a:p>
            <a:pPr lvl="1" algn="l">
              <a:lnSpc>
                <a:spcPct val="114999"/>
              </a:lnSpc>
              <a:buFont typeface="Courier New"/>
              <a:buChar char="o"/>
            </a:pPr>
            <a:r>
              <a:rPr lang="en" sz="1800"/>
              <a:t>MAE (Mean Absolute Error)</a:t>
            </a:r>
            <a:endParaRPr lang="en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 sz="1800" b="1" err="1"/>
              <a:t>Sélection</a:t>
            </a:r>
            <a:r>
              <a:rPr lang="en" sz="1800" b="1"/>
              <a:t> du </a:t>
            </a:r>
            <a:r>
              <a:rPr lang="en" sz="1800" b="1" err="1"/>
              <a:t>meilleur</a:t>
            </a:r>
            <a:r>
              <a:rPr lang="en" sz="1800" b="1"/>
              <a:t> </a:t>
            </a:r>
            <a:r>
              <a:rPr lang="en" sz="1800" b="1" err="1"/>
              <a:t>modèle</a:t>
            </a:r>
            <a:r>
              <a:rPr lang="en" sz="1800" b="1"/>
              <a:t> :</a:t>
            </a:r>
            <a:r>
              <a:rPr lang="en" sz="1800"/>
              <a:t> score </a:t>
            </a:r>
            <a:r>
              <a:rPr lang="en" sz="1800" err="1"/>
              <a:t>pondéré</a:t>
            </a:r>
            <a:endParaRPr lang="en" err="1"/>
          </a:p>
          <a:p>
            <a:pPr>
              <a:lnSpc>
                <a:spcPct val="114999"/>
              </a:lnSpc>
              <a:buFont typeface="Arial"/>
              <a:buChar char="•"/>
            </a:pPr>
            <a:r>
              <a:rPr lang="en" sz="1800" err="1"/>
              <a:t>Résultats</a:t>
            </a:r>
            <a:r>
              <a:rPr lang="en" sz="1800"/>
              <a:t> </a:t>
            </a:r>
            <a:r>
              <a:rPr lang="en" sz="1800" err="1"/>
              <a:t>affichés</a:t>
            </a:r>
            <a:r>
              <a:rPr lang="en" sz="1800"/>
              <a:t> dans un interface simple(swing)</a:t>
            </a:r>
            <a:endParaRPr lang="en" err="1"/>
          </a:p>
          <a:p>
            <a:pPr marL="0" indent="0">
              <a:lnSpc>
                <a:spcPct val="114999"/>
              </a:lnSpc>
            </a:pPr>
            <a:endParaRPr lang="en" sz="1800"/>
          </a:p>
        </p:txBody>
      </p:sp>
      <p:sp>
        <p:nvSpPr>
          <p:cNvPr id="18" name="Google Shape;1430;p35">
            <a:extLst>
              <a:ext uri="{FF2B5EF4-FFF2-40B4-BE49-F238E27FC236}">
                <a16:creationId xmlns:a16="http://schemas.microsoft.com/office/drawing/2014/main" id="{59C287FF-019E-E40F-2284-7FCF0BCAAD47}"/>
              </a:ext>
            </a:extLst>
          </p:cNvPr>
          <p:cNvSpPr txBox="1">
            <a:spLocks/>
          </p:cNvSpPr>
          <p:nvPr/>
        </p:nvSpPr>
        <p:spPr>
          <a:xfrm>
            <a:off x="6903290" y="-3230"/>
            <a:ext cx="1727820" cy="346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None/>
              <a:defRPr sz="16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lnSpc>
                <a:spcPct val="114999"/>
              </a:lnSpc>
            </a:pPr>
            <a:r>
              <a:rPr lang="en" sz="1200">
                <a:hlinkClick r:id="rId3"/>
              </a:rPr>
              <a:t>Source code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544614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45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r>
              <a:rPr lang="en"/>
              <a:t>Predictions – reel: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BACD461-38F6-1CAF-B643-34FFBCF83BF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270" r="15309" b="2"/>
          <a:stretch>
            <a:fillRect/>
          </a:stretch>
        </p:blipFill>
        <p:spPr>
          <a:xfrm>
            <a:off x="713225" y="1208225"/>
            <a:ext cx="3668250" cy="32644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6DCDF23-3630-7D32-86EE-27795253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878" r="14700" b="2"/>
          <a:stretch>
            <a:fillRect/>
          </a:stretch>
        </p:blipFill>
        <p:spPr>
          <a:xfrm>
            <a:off x="4762475" y="1208225"/>
            <a:ext cx="3668250" cy="3264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46"/>
          <p:cNvSpPr txBox="1">
            <a:spLocks noGrp="1"/>
          </p:cNvSpPr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Interface finale</a:t>
            </a:r>
            <a:endParaRPr lang="en-US"/>
          </a:p>
        </p:txBody>
      </p:sp>
      <p:sp>
        <p:nvSpPr>
          <p:cNvPr id="1842" name="Google Shape;1842;p46"/>
          <p:cNvSpPr txBox="1">
            <a:spLocks noGrp="1"/>
          </p:cNvSpPr>
          <p:nvPr>
            <p:ph type="subTitle" idx="1"/>
          </p:nvPr>
        </p:nvSpPr>
        <p:spPr>
          <a:xfrm>
            <a:off x="720000" y="2334908"/>
            <a:ext cx="4231050" cy="2273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14999"/>
              </a:lnSpc>
            </a:pPr>
            <a:r>
              <a:rPr lang="en"/>
              <a:t>Affiche les </a:t>
            </a:r>
            <a:r>
              <a:rPr lang="en" err="1"/>
              <a:t>températures</a:t>
            </a:r>
            <a:r>
              <a:rPr lang="en"/>
              <a:t> </a:t>
            </a:r>
            <a:r>
              <a:rPr lang="en" err="1"/>
              <a:t>prédites</a:t>
            </a:r>
            <a:r>
              <a:rPr lang="en"/>
              <a:t> des 3 </a:t>
            </a:r>
            <a:r>
              <a:rPr lang="en" err="1"/>
              <a:t>prochains</a:t>
            </a:r>
            <a:r>
              <a:rPr lang="en"/>
              <a:t> </a:t>
            </a:r>
            <a:r>
              <a:rPr lang="en" err="1"/>
              <a:t>jours</a:t>
            </a:r>
            <a:endParaRPr lang="en-US" err="1"/>
          </a:p>
          <a:p>
            <a:pPr marL="285750" indent="-285750">
              <a:lnSpc>
                <a:spcPct val="114999"/>
              </a:lnSpc>
            </a:pPr>
            <a:r>
              <a:rPr lang="en"/>
              <a:t>Interface </a:t>
            </a:r>
            <a:r>
              <a:rPr lang="en" err="1"/>
              <a:t>utilisateur</a:t>
            </a:r>
            <a:r>
              <a:rPr lang="en"/>
              <a:t> simple et </a:t>
            </a:r>
            <a:r>
              <a:rPr lang="en" err="1"/>
              <a:t>fonctionnelle</a:t>
            </a:r>
            <a:endParaRPr lang="en"/>
          </a:p>
          <a:p>
            <a:pPr marL="285750" indent="-285750">
              <a:lnSpc>
                <a:spcPct val="114999"/>
              </a:lnSpc>
            </a:pPr>
            <a:endParaRPr lang="en"/>
          </a:p>
          <a:p>
            <a:pPr marL="285750" indent="-285750">
              <a:lnSpc>
                <a:spcPct val="114999"/>
              </a:lnSpc>
            </a:pPr>
            <a:r>
              <a:rPr lang="en" err="1"/>
              <a:t>Utiliser</a:t>
            </a:r>
            <a:r>
              <a:rPr lang="en"/>
              <a:t> data pour la prediction</a:t>
            </a:r>
          </a:p>
          <a:p>
            <a:pPr marL="0" indent="0">
              <a:lnSpc>
                <a:spcPct val="114999"/>
              </a:lnSpc>
              <a:buNone/>
            </a:pPr>
            <a:r>
              <a:rPr lang="en" err="1"/>
              <a:t>Ajouter</a:t>
            </a:r>
            <a:r>
              <a:rPr lang="en"/>
              <a:t> un jour dans data =&gt; </a:t>
            </a:r>
            <a:r>
              <a:rPr lang="en" err="1"/>
              <a:t>predire</a:t>
            </a:r>
            <a:r>
              <a:rPr lang="en"/>
              <a:t> le next</a:t>
            </a:r>
          </a:p>
          <a:p>
            <a:pPr marL="0" indent="0">
              <a:lnSpc>
                <a:spcPct val="114999"/>
              </a:lnSpc>
              <a:buNone/>
            </a:pPr>
            <a:endParaRPr lang="en"/>
          </a:p>
        </p:txBody>
      </p:sp>
      <p:grpSp>
        <p:nvGrpSpPr>
          <p:cNvPr id="1843" name="Google Shape;1843;p46"/>
          <p:cNvGrpSpPr/>
          <p:nvPr/>
        </p:nvGrpSpPr>
        <p:grpSpPr>
          <a:xfrm>
            <a:off x="-74792" y="1766169"/>
            <a:ext cx="480890" cy="481200"/>
            <a:chOff x="959750" y="3039275"/>
            <a:chExt cx="582050" cy="582425"/>
          </a:xfrm>
        </p:grpSpPr>
        <p:sp>
          <p:nvSpPr>
            <p:cNvPr id="1844" name="Google Shape;1844;p46"/>
            <p:cNvSpPr/>
            <p:nvPr/>
          </p:nvSpPr>
          <p:spPr>
            <a:xfrm>
              <a:off x="959750" y="3498275"/>
              <a:ext cx="123450" cy="123425"/>
            </a:xfrm>
            <a:custGeom>
              <a:avLst/>
              <a:gdLst/>
              <a:ahLst/>
              <a:cxnLst/>
              <a:rect l="l" t="t" r="r" b="b"/>
              <a:pathLst>
                <a:path w="4938" h="4937" extrusionOk="0">
                  <a:moveTo>
                    <a:pt x="1403" y="0"/>
                  </a:moveTo>
                  <a:lnTo>
                    <a:pt x="1" y="1402"/>
                  </a:lnTo>
                  <a:lnTo>
                    <a:pt x="3536" y="4937"/>
                  </a:lnTo>
                  <a:lnTo>
                    <a:pt x="4937" y="3535"/>
                  </a:lnTo>
                  <a:lnTo>
                    <a:pt x="1403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6"/>
            <p:cNvSpPr/>
            <p:nvPr/>
          </p:nvSpPr>
          <p:spPr>
            <a:xfrm>
              <a:off x="1035950" y="3421700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402" y="1"/>
                  </a:moveTo>
                  <a:lnTo>
                    <a:pt x="0" y="1403"/>
                  </a:lnTo>
                  <a:lnTo>
                    <a:pt x="3535" y="4952"/>
                  </a:lnTo>
                  <a:lnTo>
                    <a:pt x="4937" y="3551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6"/>
            <p:cNvSpPr/>
            <p:nvPr/>
          </p:nvSpPr>
          <p:spPr>
            <a:xfrm>
              <a:off x="1112500" y="3345525"/>
              <a:ext cx="123825" cy="123450"/>
            </a:xfrm>
            <a:custGeom>
              <a:avLst/>
              <a:gdLst/>
              <a:ahLst/>
              <a:cxnLst/>
              <a:rect l="l" t="t" r="r" b="b"/>
              <a:pathLst>
                <a:path w="4953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6"/>
            <p:cNvSpPr/>
            <p:nvPr/>
          </p:nvSpPr>
          <p:spPr>
            <a:xfrm>
              <a:off x="1188675" y="3268975"/>
              <a:ext cx="123825" cy="123425"/>
            </a:xfrm>
            <a:custGeom>
              <a:avLst/>
              <a:gdLst/>
              <a:ahLst/>
              <a:cxnLst/>
              <a:rect l="l" t="t" r="r" b="b"/>
              <a:pathLst>
                <a:path w="4953" h="4937" extrusionOk="0">
                  <a:moveTo>
                    <a:pt x="1402" y="0"/>
                  </a:moveTo>
                  <a:lnTo>
                    <a:pt x="1" y="1402"/>
                  </a:lnTo>
                  <a:lnTo>
                    <a:pt x="3551" y="4937"/>
                  </a:lnTo>
                  <a:lnTo>
                    <a:pt x="4952" y="3550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6"/>
            <p:cNvSpPr/>
            <p:nvPr/>
          </p:nvSpPr>
          <p:spPr>
            <a:xfrm>
              <a:off x="1265625" y="3192800"/>
              <a:ext cx="123425" cy="123425"/>
            </a:xfrm>
            <a:custGeom>
              <a:avLst/>
              <a:gdLst/>
              <a:ahLst/>
              <a:cxnLst/>
              <a:rect l="l" t="t" r="r" b="b"/>
              <a:pathLst>
                <a:path w="4937" h="4937" extrusionOk="0">
                  <a:moveTo>
                    <a:pt x="1402" y="0"/>
                  </a:moveTo>
                  <a:lnTo>
                    <a:pt x="0" y="1386"/>
                  </a:lnTo>
                  <a:lnTo>
                    <a:pt x="3535" y="4936"/>
                  </a:lnTo>
                  <a:lnTo>
                    <a:pt x="4937" y="3535"/>
                  </a:lnTo>
                  <a:lnTo>
                    <a:pt x="1402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46"/>
            <p:cNvSpPr/>
            <p:nvPr/>
          </p:nvSpPr>
          <p:spPr>
            <a:xfrm>
              <a:off x="1341800" y="3116225"/>
              <a:ext cx="123450" cy="123450"/>
            </a:xfrm>
            <a:custGeom>
              <a:avLst/>
              <a:gdLst/>
              <a:ahLst/>
              <a:cxnLst/>
              <a:rect l="l" t="t" r="r" b="b"/>
              <a:pathLst>
                <a:path w="4938" h="4938" extrusionOk="0">
                  <a:moveTo>
                    <a:pt x="1402" y="1"/>
                  </a:moveTo>
                  <a:lnTo>
                    <a:pt x="1" y="1402"/>
                  </a:lnTo>
                  <a:lnTo>
                    <a:pt x="3535" y="4937"/>
                  </a:lnTo>
                  <a:lnTo>
                    <a:pt x="4937" y="3535"/>
                  </a:lnTo>
                  <a:lnTo>
                    <a:pt x="1402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46"/>
            <p:cNvSpPr/>
            <p:nvPr/>
          </p:nvSpPr>
          <p:spPr>
            <a:xfrm>
              <a:off x="1418375" y="3039275"/>
              <a:ext cx="123425" cy="123825"/>
            </a:xfrm>
            <a:custGeom>
              <a:avLst/>
              <a:gdLst/>
              <a:ahLst/>
              <a:cxnLst/>
              <a:rect l="l" t="t" r="r" b="b"/>
              <a:pathLst>
                <a:path w="4937" h="4953" extrusionOk="0">
                  <a:moveTo>
                    <a:pt x="1387" y="1"/>
                  </a:moveTo>
                  <a:lnTo>
                    <a:pt x="0" y="1403"/>
                  </a:lnTo>
                  <a:lnTo>
                    <a:pt x="3535" y="4953"/>
                  </a:lnTo>
                  <a:lnTo>
                    <a:pt x="4936" y="3551"/>
                  </a:lnTo>
                  <a:lnTo>
                    <a:pt x="138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37270"/>
                  </a:srgbClr>
                </a:gs>
                <a:gs pos="100000">
                  <a:srgbClr val="FFFFFF">
                    <a:alpha val="0"/>
                    <a:alpha val="3727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screenshot of a calendar&#10;&#10;AI-generated content may be incorrect.">
            <a:extLst>
              <a:ext uri="{FF2B5EF4-FFF2-40B4-BE49-F238E27FC236}">
                <a16:creationId xmlns:a16="http://schemas.microsoft.com/office/drawing/2014/main" id="{B010F427-A58A-99B4-B9B9-6DD4EBE35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777" y="0"/>
            <a:ext cx="3188505" cy="514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10</Slides>
  <Notes>10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Introduction to Coding Workshop by Slidesgo</vt:lpstr>
      <vt:lpstr>Slidesgo Final Pages</vt:lpstr>
      <vt:lpstr>Prévision de séries temporelles avec Weka et Java </vt:lpstr>
      <vt:lpstr>Weka – Présentation rapide</vt:lpstr>
      <vt:lpstr>📊 Jeu de Données</vt:lpstr>
      <vt:lpstr>Méthodologie avec l'Interface Weka</vt:lpstr>
      <vt:lpstr>Weka gui Demonstration</vt:lpstr>
      <vt:lpstr>Méthodologie avec java + Weka</vt:lpstr>
      <vt:lpstr>Méthodologie avec java + Weka</vt:lpstr>
      <vt:lpstr>Predictions – reel:</vt:lpstr>
      <vt:lpstr>Interface finale</vt:lpstr>
      <vt:lpstr>📂Code Source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2025-05-19T11:25:07Z</dcterms:modified>
</cp:coreProperties>
</file>