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.socrata.com/foundry/data.cityofchicago.org/6zsd-86xi" TargetMode="External"/><Relationship Id="rId3" Type="http://schemas.openxmlformats.org/officeDocument/2006/relationships/hyperlink" Target="https://data.cityofchicago.org/Health-Human-Services/Census-Data-Selected-socioeconomic-indicators-in-C/kn9c-c2s2" TargetMode="External"/><Relationship Id="rId4" Type="http://schemas.openxmlformats.org/officeDocument/2006/relationships/image" Target="../media/image5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hicago Crime rate"/>
          <p:cNvSpPr txBox="1"/>
          <p:nvPr>
            <p:ph type="ctrTitle"/>
          </p:nvPr>
        </p:nvSpPr>
        <p:spPr>
          <a:xfrm>
            <a:off x="514350" y="4127500"/>
            <a:ext cx="7200900" cy="2413000"/>
          </a:xfrm>
          <a:prstGeom prst="rect">
            <a:avLst/>
          </a:prstGeom>
        </p:spPr>
        <p:txBody>
          <a:bodyPr/>
          <a:lstStyle/>
          <a:p>
            <a:pPr/>
            <a:r>
              <a:t>Chicago Crime rate</a:t>
            </a:r>
          </a:p>
        </p:txBody>
      </p:sp>
      <p:sp>
        <p:nvSpPr>
          <p:cNvPr id="134" name="How Socioeconomic factors influence the crime rate"/>
          <p:cNvSpPr txBox="1"/>
          <p:nvPr>
            <p:ph type="subTitle" sz="quarter" idx="1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>
            <a:lvl1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How Socioeconomic factors influence the crime rate</a:t>
            </a:r>
          </a:p>
        </p:txBody>
      </p:sp>
      <p:sp>
        <p:nvSpPr>
          <p:cNvPr id="135" name="City"/>
          <p:cNvSpPr/>
          <p:nvPr/>
        </p:nvSpPr>
        <p:spPr>
          <a:xfrm>
            <a:off x="3444700" y="50554"/>
            <a:ext cx="6316893" cy="4052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5" grpId="1"/>
      <p:bldP build="whole" bldLvl="1" animBg="1" rev="0" advAuto="0" spid="1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FrequencyOfCrimesPerYear.png" descr="FrequencyOfCrimesPerYear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41806" y="17361"/>
            <a:ext cx="13088412" cy="6789065"/>
          </a:xfrm>
          <a:prstGeom prst="rect">
            <a:avLst/>
          </a:prstGeom>
        </p:spPr>
      </p:pic>
      <p:sp>
        <p:nvSpPr>
          <p:cNvPr id="168" name="Determined Frequency of Crimes per year"/>
          <p:cNvSpPr txBox="1"/>
          <p:nvPr>
            <p:ph type="title"/>
          </p:nvPr>
        </p:nvSpPr>
        <p:spPr>
          <a:xfrm>
            <a:off x="514350" y="6680200"/>
            <a:ext cx="7200900" cy="2413000"/>
          </a:xfrm>
          <a:prstGeom prst="rect">
            <a:avLst/>
          </a:prstGeom>
        </p:spPr>
        <p:txBody>
          <a:bodyPr/>
          <a:lstStyle>
            <a:lvl1pPr defTabSz="531622">
              <a:spcBef>
                <a:spcPts val="1400"/>
              </a:spcBef>
              <a:defRPr sz="6370"/>
            </a:lvl1pPr>
          </a:lstStyle>
          <a:p>
            <a:pPr/>
            <a:r>
              <a:t>Determined Frequency of Crimes per year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6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erging the Data to analyse and determine a relationship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spcBef>
                <a:spcPts val="800"/>
              </a:spcBef>
              <a:defRPr sz="3570"/>
            </a:pPr>
            <a:r>
              <a:t>Merging the Data to analyse and determine a relationship </a:t>
            </a:r>
          </a:p>
          <a:p>
            <a:pPr defTabSz="297941">
              <a:spcBef>
                <a:spcPts val="800"/>
              </a:spcBef>
              <a:defRPr sz="3570"/>
            </a:pPr>
            <a:r>
              <a:t>Between Hardship Index and Theft</a:t>
            </a:r>
          </a:p>
        </p:txBody>
      </p:sp>
      <p:sp>
        <p:nvSpPr>
          <p:cNvPr id="171" name="crime08 = df.loc[df[&quot;Year&quot;]==2008]…"/>
          <p:cNvSpPr txBox="1"/>
          <p:nvPr>
            <p:ph type="body" idx="1"/>
          </p:nvPr>
        </p:nvSpPr>
        <p:spPr>
          <a:xfrm>
            <a:off x="508000" y="2178050"/>
            <a:ext cx="11988800" cy="752503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crime08 = df.loc[df["Year"]==2008]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crime09 = df.loc[df[“Year"]==2009]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crime10 = df.loc[df["Year"]==2010]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crime11 = df.loc[df["Year"]==2011]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crime11 = df.loc[df["Year"]==2011]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crime12 = df.loc[df["Year"]==2012]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crime_data=pd.merge(crime08,census,on="Community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crime_data1=pd.merge(crime09,census,on="Community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crime_data2=pd.merge(crime10,census,on="Community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crime_data3=pd.merge(crime11,census,on="Community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crime_data4=pd.merge(crime12,census,on="Community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crime2=pd.concat([crime_data, crime_data1,crime_data2,crime_data3,crime_data4])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crime2.columns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theft=crime2.loc[crime2["Primary Type"]=="THEFT"]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theft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whole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lationship between Theft and High School Diplo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spcBef>
                <a:spcPts val="1000"/>
              </a:spcBef>
              <a:defRPr sz="4620"/>
            </a:lvl1pPr>
          </a:lstStyle>
          <a:p>
            <a:pPr/>
            <a:r>
              <a:t>Relationship between Theft and High School Diploma</a:t>
            </a:r>
          </a:p>
        </p:txBody>
      </p:sp>
      <p:pic>
        <p:nvPicPr>
          <p:cNvPr id="174" name="Screenshot 2019-03-13 at 7.26.03 PM.png" descr="Screenshot 2019-03-13 at 7.26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246" y="2646234"/>
            <a:ext cx="12276308" cy="515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4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whole" bldLvl="1" animBg="1" rev="0" advAuto="0" spid="17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Table"/>
          <p:cNvGraphicFramePr/>
          <p:nvPr/>
        </p:nvGraphicFramePr>
        <p:xfrm>
          <a:off x="399416" y="1781814"/>
          <a:ext cx="5193031" cy="73758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1028"/>
                <a:gridCol w="2029301"/>
              </a:tblGrid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% without High School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Theft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0-5%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99.358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5-10%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33.626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10-15%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118.199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15-20%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83.236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20-25%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78.196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25-30%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51.724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30-35%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30.704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35-40%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29.352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40-45%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17.390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45-50%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5.033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50-55%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13.641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77" name="Theft_Without_High_School_Diploma.png" descr="Theft_Without_High_School_Diplo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4311" y="1750213"/>
            <a:ext cx="7246410" cy="543480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heft vs % Without High School Graduate Percentage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>
            <a:lvl1pPr defTabSz="385572">
              <a:spcBef>
                <a:spcPts val="1000"/>
              </a:spcBef>
              <a:defRPr sz="4620"/>
            </a:lvl1pPr>
          </a:lstStyle>
          <a:p>
            <a:pPr/>
            <a:r>
              <a:t>Theft vs % Without High School Graduate Percentage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78" grpId="1"/>
      <p:bldP build="whole" bldLvl="1" animBg="1" rev="0" advAuto="0" spid="177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Theft_vs_Houses_Under_Poverty.png" descr="Theft_vs_Houses_Under_Poverty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53265" y="1668455"/>
            <a:ext cx="10473979" cy="785548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heft vs % Houses Under Poverty"/>
          <p:cNvSpPr txBox="1"/>
          <p:nvPr>
            <p:ph type="title" idx="4294967295"/>
          </p:nvPr>
        </p:nvSpPr>
        <p:spPr>
          <a:xfrm>
            <a:off x="295829" y="163588"/>
            <a:ext cx="11988801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% Houses Under Poverty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0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heft_vs_%Crowded_Housing.png" descr="Theft_vs_%Crowded_Hous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686" y="1530210"/>
            <a:ext cx="11060604" cy="829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heft vs % Crowded Housing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% Crowded Housing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  <p:bldP build="whole" bldLvl="1" animBg="1" rev="0" advAuto="0" spid="18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heft_vs_Per_Capita_Income_Bracket.png" descr="Theft_vs_Per_Capita_Income_Brack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262" y="1268877"/>
            <a:ext cx="10748003" cy="806100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heft vs Per Capita Income Bracket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Per Capita Income Bracket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Theft_vs_Unemployed.png" descr="Theft_vs_Unemploy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502" y="1417630"/>
            <a:ext cx="11081155" cy="831086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heft vs % Unemployed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% Unemployed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2"/>
      <p:bldP build="whole" bldLvl="1" animBg="1" rev="0" advAuto="0" spid="19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Theft_vs_Hardship_Bracket.png" descr="Theft_vs_Hardship_Brack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021" y="1327006"/>
            <a:ext cx="11306758" cy="848007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heft vs Hardship Bracket"/>
          <p:cNvSpPr txBox="1"/>
          <p:nvPr>
            <p:ph type="title" idx="4294967295"/>
          </p:nvPr>
        </p:nvSpPr>
        <p:spPr>
          <a:xfrm>
            <a:off x="508000" y="151108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Hardship Bracket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794" y="2733214"/>
            <a:ext cx="11779117" cy="708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rime vs Theft Data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Crime vs Theft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naly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Analysts</a:t>
            </a:r>
          </a:p>
        </p:txBody>
      </p:sp>
      <p:sp>
        <p:nvSpPr>
          <p:cNvPr id="138" name="Christopher Habib…"/>
          <p:cNvSpPr txBox="1"/>
          <p:nvPr/>
        </p:nvSpPr>
        <p:spPr>
          <a:xfrm>
            <a:off x="3911600" y="3067883"/>
            <a:ext cx="6954849" cy="2474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buSzPct val="75000"/>
              <a:buFont typeface="Helvetica Neue"/>
              <a:buChar char="•"/>
              <a:defRPr b="1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Christopher Habib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b="1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Siddharth Krishnan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b="1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Ali Kashani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b="1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Elmaddin Karimov</a:t>
            </a:r>
          </a:p>
        </p:txBody>
      </p:sp>
      <p:pic>
        <p:nvPicPr>
          <p:cNvPr id="139" name="servlet.ImageServer.jpeg" descr="servlet.Image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159" y="7969250"/>
            <a:ext cx="6985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2784197-e6b31eeb437202f94e63c4ab4ca1b94f-medium_jpg.jpg" descr="2784197-e6b31eeb437202f94e63c4ab4ca1b94f-medium_jpg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520" y="7969250"/>
            <a:ext cx="3934027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4"/>
      <p:bldP build="whole" bldLvl="1" animBg="1" rev="0" advAuto="0" spid="137" grpId="1"/>
      <p:bldP build="whole" bldLvl="1" animBg="1" rev="0" advAuto="0" spid="138" grpId="2"/>
      <p:bldP build="whole" bldLvl="1" animBg="1" rev="0" advAuto="0" spid="139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2.png" descr="Pictur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977" y="2651030"/>
            <a:ext cx="11589080" cy="696577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rime vs Theft Data (No Outliers)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Crime vs Theft Data (No Outliers)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whole" bldLvl="1" animBg="1" rev="0" advAuto="0" spid="198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02" name="The Areas with poverty do not have high Thef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Areas with poverty do not have high Theft</a:t>
            </a:r>
          </a:p>
          <a:p>
            <a:pPr/>
            <a:r>
              <a:t>The Areas within Average income and unemployment levels have the highest Theft.</a:t>
            </a:r>
          </a:p>
          <a:p>
            <a:pPr/>
            <a:r>
              <a:t>In areas with less than 16,000 thefts, the crime levels can be predicted.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ank You !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!</a:t>
            </a:r>
          </a:p>
          <a:p>
            <a:pPr/>
            <a:r>
              <a:t>Question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Curated datasets:…"/>
          <p:cNvSpPr txBox="1"/>
          <p:nvPr>
            <p:ph type="title"/>
          </p:nvPr>
        </p:nvSpPr>
        <p:spPr>
          <a:xfrm>
            <a:off x="508000" y="58443"/>
            <a:ext cx="11988800" cy="6980784"/>
          </a:xfrm>
          <a:prstGeom prst="rect">
            <a:avLst/>
          </a:prstGeom>
        </p:spPr>
        <p:txBody>
          <a:bodyPr/>
          <a:lstStyle/>
          <a:p>
            <a:pPr/>
            <a:r>
              <a:t>Data Curated datasets:</a:t>
            </a:r>
          </a:p>
          <a:p>
            <a:pPr/>
          </a:p>
          <a:p>
            <a:pPr/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https://dev.socrata.com/foundry/data.cityofchicago.org/6zsd-86xi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hlinkClick r:id="rId3" invalidUrl="" action="" tgtFrame="" tooltip="" history="1" highlightClick="0" endSnd="0"/>
              </a:rPr>
              <a:t>https://data.cityofchicago.org/Health-Human-Services/Census-Data-Selected-socioeconomic-indicators-in-C/kn9c-c2s2</a:t>
            </a:r>
          </a:p>
        </p:txBody>
      </p:sp>
      <p:pic>
        <p:nvPicPr>
          <p:cNvPr id="143" name="city_of_chicago_seal.jpg" descr="city_of_chicago_seal.jpg"/>
          <p:cNvPicPr>
            <a:picLocks noChangeAspect="1"/>
          </p:cNvPicPr>
          <p:nvPr/>
        </p:nvPicPr>
        <p:blipFill>
          <a:blip r:embed="rId4">
            <a:extLst/>
          </a:blip>
          <a:srcRect l="34" t="17" r="58" b="76"/>
          <a:stretch>
            <a:fillRect/>
          </a:stretch>
        </p:blipFill>
        <p:spPr>
          <a:xfrm>
            <a:off x="5119489" y="2165924"/>
            <a:ext cx="2765822" cy="2765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160" y="0"/>
                </a:moveTo>
                <a:cubicBezTo>
                  <a:pt x="10023" y="9"/>
                  <a:pt x="8728" y="40"/>
                  <a:pt x="8744" y="108"/>
                </a:cubicBezTo>
                <a:cubicBezTo>
                  <a:pt x="8769" y="225"/>
                  <a:pt x="7670" y="529"/>
                  <a:pt x="7532" y="443"/>
                </a:cubicBezTo>
                <a:cubicBezTo>
                  <a:pt x="7489" y="417"/>
                  <a:pt x="7401" y="458"/>
                  <a:pt x="7336" y="536"/>
                </a:cubicBezTo>
                <a:cubicBezTo>
                  <a:pt x="7272" y="614"/>
                  <a:pt x="7081" y="707"/>
                  <a:pt x="6912" y="744"/>
                </a:cubicBezTo>
                <a:cubicBezTo>
                  <a:pt x="6743" y="781"/>
                  <a:pt x="6466" y="895"/>
                  <a:pt x="6298" y="998"/>
                </a:cubicBezTo>
                <a:cubicBezTo>
                  <a:pt x="6130" y="1101"/>
                  <a:pt x="5897" y="1187"/>
                  <a:pt x="5780" y="1187"/>
                </a:cubicBezTo>
                <a:cubicBezTo>
                  <a:pt x="5664" y="1187"/>
                  <a:pt x="5542" y="1254"/>
                  <a:pt x="5511" y="1336"/>
                </a:cubicBezTo>
                <a:cubicBezTo>
                  <a:pt x="5479" y="1418"/>
                  <a:pt x="5417" y="1478"/>
                  <a:pt x="5374" y="1469"/>
                </a:cubicBezTo>
                <a:cubicBezTo>
                  <a:pt x="5224" y="1437"/>
                  <a:pt x="4898" y="1614"/>
                  <a:pt x="4733" y="1819"/>
                </a:cubicBezTo>
                <a:cubicBezTo>
                  <a:pt x="4641" y="1934"/>
                  <a:pt x="4518" y="2036"/>
                  <a:pt x="4460" y="2043"/>
                </a:cubicBezTo>
                <a:cubicBezTo>
                  <a:pt x="4402" y="2049"/>
                  <a:pt x="4311" y="2061"/>
                  <a:pt x="4256" y="2067"/>
                </a:cubicBezTo>
                <a:cubicBezTo>
                  <a:pt x="4136" y="2082"/>
                  <a:pt x="2517" y="3667"/>
                  <a:pt x="2622" y="3667"/>
                </a:cubicBezTo>
                <a:cubicBezTo>
                  <a:pt x="2662" y="3667"/>
                  <a:pt x="2640" y="3731"/>
                  <a:pt x="2573" y="3812"/>
                </a:cubicBezTo>
                <a:cubicBezTo>
                  <a:pt x="2505" y="3894"/>
                  <a:pt x="2403" y="3931"/>
                  <a:pt x="2346" y="3896"/>
                </a:cubicBezTo>
                <a:cubicBezTo>
                  <a:pt x="2284" y="3858"/>
                  <a:pt x="2273" y="3882"/>
                  <a:pt x="2318" y="3955"/>
                </a:cubicBezTo>
                <a:cubicBezTo>
                  <a:pt x="2366" y="4032"/>
                  <a:pt x="2314" y="4095"/>
                  <a:pt x="2176" y="4132"/>
                </a:cubicBezTo>
                <a:cubicBezTo>
                  <a:pt x="2023" y="4172"/>
                  <a:pt x="1974" y="4244"/>
                  <a:pt x="2008" y="4376"/>
                </a:cubicBezTo>
                <a:cubicBezTo>
                  <a:pt x="2041" y="4499"/>
                  <a:pt x="1979" y="4616"/>
                  <a:pt x="1829" y="4714"/>
                </a:cubicBezTo>
                <a:cubicBezTo>
                  <a:pt x="1632" y="4843"/>
                  <a:pt x="1496" y="5081"/>
                  <a:pt x="1444" y="5381"/>
                </a:cubicBezTo>
                <a:cubicBezTo>
                  <a:pt x="1437" y="5424"/>
                  <a:pt x="1369" y="5498"/>
                  <a:pt x="1292" y="5545"/>
                </a:cubicBezTo>
                <a:cubicBezTo>
                  <a:pt x="1212" y="5595"/>
                  <a:pt x="1181" y="5698"/>
                  <a:pt x="1218" y="5796"/>
                </a:cubicBezTo>
                <a:cubicBezTo>
                  <a:pt x="1263" y="5914"/>
                  <a:pt x="1220" y="5981"/>
                  <a:pt x="1076" y="6019"/>
                </a:cubicBezTo>
                <a:cubicBezTo>
                  <a:pt x="915" y="6061"/>
                  <a:pt x="884" y="6127"/>
                  <a:pt x="930" y="6310"/>
                </a:cubicBezTo>
                <a:cubicBezTo>
                  <a:pt x="971" y="6474"/>
                  <a:pt x="942" y="6563"/>
                  <a:pt x="834" y="6605"/>
                </a:cubicBezTo>
                <a:cubicBezTo>
                  <a:pt x="747" y="6638"/>
                  <a:pt x="699" y="6722"/>
                  <a:pt x="725" y="6791"/>
                </a:cubicBezTo>
                <a:cubicBezTo>
                  <a:pt x="752" y="6860"/>
                  <a:pt x="693" y="7067"/>
                  <a:pt x="598" y="7250"/>
                </a:cubicBezTo>
                <a:cubicBezTo>
                  <a:pt x="503" y="7432"/>
                  <a:pt x="417" y="7741"/>
                  <a:pt x="406" y="7931"/>
                </a:cubicBezTo>
                <a:cubicBezTo>
                  <a:pt x="394" y="8150"/>
                  <a:pt x="313" y="8326"/>
                  <a:pt x="189" y="8412"/>
                </a:cubicBezTo>
                <a:cubicBezTo>
                  <a:pt x="55" y="8504"/>
                  <a:pt x="14" y="8645"/>
                  <a:pt x="0" y="10802"/>
                </a:cubicBezTo>
                <a:cubicBezTo>
                  <a:pt x="14" y="12898"/>
                  <a:pt x="58" y="12982"/>
                  <a:pt x="195" y="13018"/>
                </a:cubicBezTo>
                <a:cubicBezTo>
                  <a:pt x="355" y="13059"/>
                  <a:pt x="393" y="13141"/>
                  <a:pt x="375" y="13405"/>
                </a:cubicBezTo>
                <a:cubicBezTo>
                  <a:pt x="363" y="13589"/>
                  <a:pt x="391" y="13804"/>
                  <a:pt x="440" y="13882"/>
                </a:cubicBezTo>
                <a:cubicBezTo>
                  <a:pt x="531" y="14030"/>
                  <a:pt x="588" y="14295"/>
                  <a:pt x="595" y="14598"/>
                </a:cubicBezTo>
                <a:cubicBezTo>
                  <a:pt x="597" y="14694"/>
                  <a:pt x="692" y="14821"/>
                  <a:pt x="803" y="14880"/>
                </a:cubicBezTo>
                <a:cubicBezTo>
                  <a:pt x="931" y="14949"/>
                  <a:pt x="985" y="15055"/>
                  <a:pt x="955" y="15172"/>
                </a:cubicBezTo>
                <a:cubicBezTo>
                  <a:pt x="928" y="15274"/>
                  <a:pt x="968" y="15378"/>
                  <a:pt x="1045" y="15407"/>
                </a:cubicBezTo>
                <a:cubicBezTo>
                  <a:pt x="1120" y="15436"/>
                  <a:pt x="1184" y="15570"/>
                  <a:pt x="1184" y="15702"/>
                </a:cubicBezTo>
                <a:cubicBezTo>
                  <a:pt x="1184" y="15834"/>
                  <a:pt x="1251" y="15968"/>
                  <a:pt x="1333" y="15999"/>
                </a:cubicBezTo>
                <a:cubicBezTo>
                  <a:pt x="1415" y="16031"/>
                  <a:pt x="1482" y="16132"/>
                  <a:pt x="1482" y="16222"/>
                </a:cubicBezTo>
                <a:cubicBezTo>
                  <a:pt x="1482" y="16313"/>
                  <a:pt x="1593" y="16490"/>
                  <a:pt x="1729" y="16616"/>
                </a:cubicBezTo>
                <a:cubicBezTo>
                  <a:pt x="1866" y="16742"/>
                  <a:pt x="1977" y="16932"/>
                  <a:pt x="1977" y="17038"/>
                </a:cubicBezTo>
                <a:cubicBezTo>
                  <a:pt x="1977" y="17149"/>
                  <a:pt x="2064" y="17251"/>
                  <a:pt x="2185" y="17282"/>
                </a:cubicBezTo>
                <a:cubicBezTo>
                  <a:pt x="2300" y="17312"/>
                  <a:pt x="2366" y="17382"/>
                  <a:pt x="2334" y="17434"/>
                </a:cubicBezTo>
                <a:cubicBezTo>
                  <a:pt x="2301" y="17487"/>
                  <a:pt x="2347" y="17558"/>
                  <a:pt x="2436" y="17592"/>
                </a:cubicBezTo>
                <a:cubicBezTo>
                  <a:pt x="2525" y="17627"/>
                  <a:pt x="2569" y="17683"/>
                  <a:pt x="2532" y="17720"/>
                </a:cubicBezTo>
                <a:cubicBezTo>
                  <a:pt x="2449" y="17802"/>
                  <a:pt x="3561" y="18938"/>
                  <a:pt x="3726" y="18938"/>
                </a:cubicBezTo>
                <a:cubicBezTo>
                  <a:pt x="3791" y="18938"/>
                  <a:pt x="3934" y="19049"/>
                  <a:pt x="4042" y="19186"/>
                </a:cubicBezTo>
                <a:cubicBezTo>
                  <a:pt x="4149" y="19322"/>
                  <a:pt x="4285" y="19433"/>
                  <a:pt x="4342" y="19433"/>
                </a:cubicBezTo>
                <a:cubicBezTo>
                  <a:pt x="4400" y="19433"/>
                  <a:pt x="4491" y="19512"/>
                  <a:pt x="4547" y="19607"/>
                </a:cubicBezTo>
                <a:cubicBezTo>
                  <a:pt x="4602" y="19703"/>
                  <a:pt x="4651" y="19746"/>
                  <a:pt x="4652" y="19703"/>
                </a:cubicBezTo>
                <a:cubicBezTo>
                  <a:pt x="4654" y="19660"/>
                  <a:pt x="4743" y="19675"/>
                  <a:pt x="4854" y="19734"/>
                </a:cubicBezTo>
                <a:cubicBezTo>
                  <a:pt x="4964" y="19793"/>
                  <a:pt x="5031" y="19884"/>
                  <a:pt x="4999" y="19936"/>
                </a:cubicBezTo>
                <a:cubicBezTo>
                  <a:pt x="4968" y="19987"/>
                  <a:pt x="5011" y="20002"/>
                  <a:pt x="5095" y="19970"/>
                </a:cubicBezTo>
                <a:cubicBezTo>
                  <a:pt x="5187" y="19935"/>
                  <a:pt x="5272" y="19977"/>
                  <a:pt x="5309" y="20075"/>
                </a:cubicBezTo>
                <a:cubicBezTo>
                  <a:pt x="5344" y="20166"/>
                  <a:pt x="5431" y="20217"/>
                  <a:pt x="5502" y="20190"/>
                </a:cubicBezTo>
                <a:cubicBezTo>
                  <a:pt x="5656" y="20130"/>
                  <a:pt x="5872" y="20362"/>
                  <a:pt x="5768" y="20475"/>
                </a:cubicBezTo>
                <a:cubicBezTo>
                  <a:pt x="5728" y="20519"/>
                  <a:pt x="5794" y="20532"/>
                  <a:pt x="5914" y="20503"/>
                </a:cubicBezTo>
                <a:cubicBezTo>
                  <a:pt x="6052" y="20469"/>
                  <a:pt x="6191" y="20515"/>
                  <a:pt x="6295" y="20630"/>
                </a:cubicBezTo>
                <a:cubicBezTo>
                  <a:pt x="6385" y="20729"/>
                  <a:pt x="6519" y="20786"/>
                  <a:pt x="6596" y="20757"/>
                </a:cubicBezTo>
                <a:cubicBezTo>
                  <a:pt x="6672" y="20728"/>
                  <a:pt x="6759" y="20771"/>
                  <a:pt x="6791" y="20853"/>
                </a:cubicBezTo>
                <a:cubicBezTo>
                  <a:pt x="6826" y="20945"/>
                  <a:pt x="6976" y="21002"/>
                  <a:pt x="7181" y="21002"/>
                </a:cubicBezTo>
                <a:cubicBezTo>
                  <a:pt x="7574" y="21002"/>
                  <a:pt x="7757" y="21091"/>
                  <a:pt x="7665" y="21240"/>
                </a:cubicBezTo>
                <a:cubicBezTo>
                  <a:pt x="7622" y="21311"/>
                  <a:pt x="7682" y="21328"/>
                  <a:pt x="7838" y="21290"/>
                </a:cubicBezTo>
                <a:cubicBezTo>
                  <a:pt x="8157" y="21212"/>
                  <a:pt x="8775" y="21356"/>
                  <a:pt x="8744" y="21501"/>
                </a:cubicBezTo>
                <a:cubicBezTo>
                  <a:pt x="8732" y="21553"/>
                  <a:pt x="9419" y="21583"/>
                  <a:pt x="10929" y="21600"/>
                </a:cubicBezTo>
                <a:cubicBezTo>
                  <a:pt x="12432" y="21582"/>
                  <a:pt x="12918" y="21545"/>
                  <a:pt x="12984" y="21467"/>
                </a:cubicBezTo>
                <a:cubicBezTo>
                  <a:pt x="13051" y="21385"/>
                  <a:pt x="13259" y="21318"/>
                  <a:pt x="13445" y="21318"/>
                </a:cubicBezTo>
                <a:cubicBezTo>
                  <a:pt x="13632" y="21318"/>
                  <a:pt x="13888" y="21250"/>
                  <a:pt x="14016" y="21166"/>
                </a:cubicBezTo>
                <a:cubicBezTo>
                  <a:pt x="14143" y="21083"/>
                  <a:pt x="14388" y="21005"/>
                  <a:pt x="14558" y="20993"/>
                </a:cubicBezTo>
                <a:cubicBezTo>
                  <a:pt x="14728" y="20981"/>
                  <a:pt x="14889" y="20917"/>
                  <a:pt x="14915" y="20850"/>
                </a:cubicBezTo>
                <a:cubicBezTo>
                  <a:pt x="14940" y="20783"/>
                  <a:pt x="15032" y="20754"/>
                  <a:pt x="15119" y="20788"/>
                </a:cubicBezTo>
                <a:cubicBezTo>
                  <a:pt x="15218" y="20826"/>
                  <a:pt x="15333" y="20771"/>
                  <a:pt x="15423" y="20642"/>
                </a:cubicBezTo>
                <a:cubicBezTo>
                  <a:pt x="15515" y="20511"/>
                  <a:pt x="15627" y="20457"/>
                  <a:pt x="15730" y="20497"/>
                </a:cubicBezTo>
                <a:cubicBezTo>
                  <a:pt x="15836" y="20537"/>
                  <a:pt x="15868" y="20520"/>
                  <a:pt x="15823" y="20447"/>
                </a:cubicBezTo>
                <a:cubicBezTo>
                  <a:pt x="15780" y="20379"/>
                  <a:pt x="15911" y="20255"/>
                  <a:pt x="16154" y="20131"/>
                </a:cubicBezTo>
                <a:cubicBezTo>
                  <a:pt x="16374" y="20019"/>
                  <a:pt x="16554" y="19960"/>
                  <a:pt x="16554" y="20001"/>
                </a:cubicBezTo>
                <a:cubicBezTo>
                  <a:pt x="16554" y="20041"/>
                  <a:pt x="16624" y="19974"/>
                  <a:pt x="16709" y="19852"/>
                </a:cubicBezTo>
                <a:cubicBezTo>
                  <a:pt x="16795" y="19730"/>
                  <a:pt x="16909" y="19656"/>
                  <a:pt x="16960" y="19688"/>
                </a:cubicBezTo>
                <a:cubicBezTo>
                  <a:pt x="17064" y="19752"/>
                  <a:pt x="17505" y="19437"/>
                  <a:pt x="17518" y="19291"/>
                </a:cubicBezTo>
                <a:cubicBezTo>
                  <a:pt x="17522" y="19240"/>
                  <a:pt x="17698" y="19105"/>
                  <a:pt x="17909" y="18987"/>
                </a:cubicBezTo>
                <a:cubicBezTo>
                  <a:pt x="18119" y="18870"/>
                  <a:pt x="18290" y="18722"/>
                  <a:pt x="18290" y="18662"/>
                </a:cubicBezTo>
                <a:cubicBezTo>
                  <a:pt x="18290" y="18522"/>
                  <a:pt x="18756" y="18086"/>
                  <a:pt x="18866" y="18122"/>
                </a:cubicBezTo>
                <a:cubicBezTo>
                  <a:pt x="18912" y="18137"/>
                  <a:pt x="18926" y="18108"/>
                  <a:pt x="18894" y="18057"/>
                </a:cubicBezTo>
                <a:cubicBezTo>
                  <a:pt x="18863" y="18006"/>
                  <a:pt x="18974" y="17848"/>
                  <a:pt x="19142" y="17707"/>
                </a:cubicBezTo>
                <a:cubicBezTo>
                  <a:pt x="19310" y="17566"/>
                  <a:pt x="19416" y="17450"/>
                  <a:pt x="19378" y="17450"/>
                </a:cubicBezTo>
                <a:cubicBezTo>
                  <a:pt x="19340" y="17450"/>
                  <a:pt x="19363" y="17385"/>
                  <a:pt x="19430" y="17304"/>
                </a:cubicBezTo>
                <a:cubicBezTo>
                  <a:pt x="19498" y="17223"/>
                  <a:pt x="19599" y="17185"/>
                  <a:pt x="19657" y="17220"/>
                </a:cubicBezTo>
                <a:cubicBezTo>
                  <a:pt x="19721" y="17260"/>
                  <a:pt x="19740" y="17224"/>
                  <a:pt x="19703" y="17128"/>
                </a:cubicBezTo>
                <a:cubicBezTo>
                  <a:pt x="19665" y="17028"/>
                  <a:pt x="19765" y="16837"/>
                  <a:pt x="19982" y="16607"/>
                </a:cubicBezTo>
                <a:cubicBezTo>
                  <a:pt x="20170" y="16407"/>
                  <a:pt x="20302" y="16207"/>
                  <a:pt x="20273" y="16160"/>
                </a:cubicBezTo>
                <a:cubicBezTo>
                  <a:pt x="20245" y="16114"/>
                  <a:pt x="20267" y="16047"/>
                  <a:pt x="20323" y="16012"/>
                </a:cubicBezTo>
                <a:cubicBezTo>
                  <a:pt x="20379" y="15977"/>
                  <a:pt x="20403" y="15913"/>
                  <a:pt x="20376" y="15869"/>
                </a:cubicBezTo>
                <a:cubicBezTo>
                  <a:pt x="20349" y="15825"/>
                  <a:pt x="20431" y="15681"/>
                  <a:pt x="20555" y="15547"/>
                </a:cubicBezTo>
                <a:cubicBezTo>
                  <a:pt x="20680" y="15412"/>
                  <a:pt x="20759" y="15241"/>
                  <a:pt x="20735" y="15169"/>
                </a:cubicBezTo>
                <a:cubicBezTo>
                  <a:pt x="20711" y="15096"/>
                  <a:pt x="20777" y="14979"/>
                  <a:pt x="20878" y="14905"/>
                </a:cubicBezTo>
                <a:cubicBezTo>
                  <a:pt x="20979" y="14831"/>
                  <a:pt x="21065" y="14667"/>
                  <a:pt x="21070" y="14543"/>
                </a:cubicBezTo>
                <a:cubicBezTo>
                  <a:pt x="21075" y="14418"/>
                  <a:pt x="21121" y="14253"/>
                  <a:pt x="21172" y="14174"/>
                </a:cubicBezTo>
                <a:cubicBezTo>
                  <a:pt x="21223" y="14095"/>
                  <a:pt x="21268" y="13873"/>
                  <a:pt x="21271" y="13681"/>
                </a:cubicBezTo>
                <a:cubicBezTo>
                  <a:pt x="21275" y="13489"/>
                  <a:pt x="21353" y="13181"/>
                  <a:pt x="21445" y="12996"/>
                </a:cubicBezTo>
                <a:cubicBezTo>
                  <a:pt x="21540" y="12806"/>
                  <a:pt x="21582" y="12494"/>
                  <a:pt x="21600" y="10895"/>
                </a:cubicBezTo>
                <a:cubicBezTo>
                  <a:pt x="21584" y="9039"/>
                  <a:pt x="21548" y="8498"/>
                  <a:pt x="21464" y="8427"/>
                </a:cubicBezTo>
                <a:cubicBezTo>
                  <a:pt x="21382" y="8359"/>
                  <a:pt x="21315" y="8159"/>
                  <a:pt x="21315" y="7984"/>
                </a:cubicBezTo>
                <a:cubicBezTo>
                  <a:pt x="21315" y="7809"/>
                  <a:pt x="21281" y="7631"/>
                  <a:pt x="21240" y="7591"/>
                </a:cubicBezTo>
                <a:cubicBezTo>
                  <a:pt x="21200" y="7550"/>
                  <a:pt x="21161" y="7487"/>
                  <a:pt x="21157" y="7451"/>
                </a:cubicBezTo>
                <a:cubicBezTo>
                  <a:pt x="21152" y="7415"/>
                  <a:pt x="21117" y="7310"/>
                  <a:pt x="21076" y="7219"/>
                </a:cubicBezTo>
                <a:cubicBezTo>
                  <a:pt x="21036" y="7127"/>
                  <a:pt x="20992" y="6986"/>
                  <a:pt x="20980" y="6906"/>
                </a:cubicBezTo>
                <a:cubicBezTo>
                  <a:pt x="20968" y="6825"/>
                  <a:pt x="20905" y="6695"/>
                  <a:pt x="20841" y="6617"/>
                </a:cubicBezTo>
                <a:cubicBezTo>
                  <a:pt x="20776" y="6539"/>
                  <a:pt x="20709" y="6383"/>
                  <a:pt x="20692" y="6270"/>
                </a:cubicBezTo>
                <a:cubicBezTo>
                  <a:pt x="20675" y="6157"/>
                  <a:pt x="20608" y="6002"/>
                  <a:pt x="20543" y="5923"/>
                </a:cubicBezTo>
                <a:cubicBezTo>
                  <a:pt x="20478" y="5845"/>
                  <a:pt x="20456" y="5749"/>
                  <a:pt x="20493" y="5712"/>
                </a:cubicBezTo>
                <a:cubicBezTo>
                  <a:pt x="20531" y="5675"/>
                  <a:pt x="20462" y="5577"/>
                  <a:pt x="20342" y="5492"/>
                </a:cubicBezTo>
                <a:cubicBezTo>
                  <a:pt x="20221" y="5408"/>
                  <a:pt x="20150" y="5292"/>
                  <a:pt x="20184" y="5238"/>
                </a:cubicBezTo>
                <a:cubicBezTo>
                  <a:pt x="20217" y="5184"/>
                  <a:pt x="20160" y="5079"/>
                  <a:pt x="20060" y="5002"/>
                </a:cubicBezTo>
                <a:cubicBezTo>
                  <a:pt x="19959" y="4926"/>
                  <a:pt x="19920" y="4862"/>
                  <a:pt x="19973" y="4860"/>
                </a:cubicBezTo>
                <a:cubicBezTo>
                  <a:pt x="20026" y="4858"/>
                  <a:pt x="19968" y="4783"/>
                  <a:pt x="19843" y="4696"/>
                </a:cubicBezTo>
                <a:cubicBezTo>
                  <a:pt x="19718" y="4608"/>
                  <a:pt x="19640" y="4477"/>
                  <a:pt x="19669" y="4401"/>
                </a:cubicBezTo>
                <a:cubicBezTo>
                  <a:pt x="19720" y="4269"/>
                  <a:pt x="19054" y="3540"/>
                  <a:pt x="18677" y="3313"/>
                </a:cubicBezTo>
                <a:cubicBezTo>
                  <a:pt x="18580" y="3255"/>
                  <a:pt x="18453" y="3121"/>
                  <a:pt x="18395" y="3016"/>
                </a:cubicBezTo>
                <a:cubicBezTo>
                  <a:pt x="18337" y="2910"/>
                  <a:pt x="18232" y="2787"/>
                  <a:pt x="18163" y="2743"/>
                </a:cubicBezTo>
                <a:cubicBezTo>
                  <a:pt x="18093" y="2699"/>
                  <a:pt x="18067" y="2614"/>
                  <a:pt x="18104" y="2554"/>
                </a:cubicBezTo>
                <a:cubicBezTo>
                  <a:pt x="18147" y="2483"/>
                  <a:pt x="18100" y="2463"/>
                  <a:pt x="17967" y="2498"/>
                </a:cubicBezTo>
                <a:cubicBezTo>
                  <a:pt x="17821" y="2536"/>
                  <a:pt x="17636" y="2432"/>
                  <a:pt x="17310" y="2132"/>
                </a:cubicBezTo>
                <a:cubicBezTo>
                  <a:pt x="17060" y="1903"/>
                  <a:pt x="16795" y="1714"/>
                  <a:pt x="16725" y="1714"/>
                </a:cubicBezTo>
                <a:cubicBezTo>
                  <a:pt x="16526" y="1714"/>
                  <a:pt x="16053" y="1373"/>
                  <a:pt x="16114" y="1274"/>
                </a:cubicBezTo>
                <a:cubicBezTo>
                  <a:pt x="16144" y="1225"/>
                  <a:pt x="16061" y="1187"/>
                  <a:pt x="15928" y="1187"/>
                </a:cubicBezTo>
                <a:cubicBezTo>
                  <a:pt x="15795" y="1187"/>
                  <a:pt x="15637" y="1126"/>
                  <a:pt x="15575" y="1051"/>
                </a:cubicBezTo>
                <a:cubicBezTo>
                  <a:pt x="15512" y="976"/>
                  <a:pt x="15362" y="913"/>
                  <a:pt x="15240" y="911"/>
                </a:cubicBezTo>
                <a:cubicBezTo>
                  <a:pt x="14974" y="907"/>
                  <a:pt x="14273" y="620"/>
                  <a:pt x="14273" y="515"/>
                </a:cubicBezTo>
                <a:cubicBezTo>
                  <a:pt x="14273" y="473"/>
                  <a:pt x="14084" y="434"/>
                  <a:pt x="13854" y="428"/>
                </a:cubicBezTo>
                <a:cubicBezTo>
                  <a:pt x="13546" y="420"/>
                  <a:pt x="13403" y="363"/>
                  <a:pt x="13300" y="208"/>
                </a:cubicBezTo>
                <a:lnTo>
                  <a:pt x="1316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4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shot 2019-03-13 at 6.56.24 PM.png" descr="Screenshot 2019-03-13 at 6.56.24 PM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209505" y="2487661"/>
            <a:ext cx="13423811" cy="4227384"/>
          </a:xfrm>
          <a:prstGeom prst="rect">
            <a:avLst/>
          </a:prstGeom>
        </p:spPr>
      </p:pic>
      <p:sp>
        <p:nvSpPr>
          <p:cNvPr id="146" name="Import Pack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Packages</a:t>
            </a:r>
          </a:p>
        </p:txBody>
      </p:sp>
      <p:sp>
        <p:nvSpPr>
          <p:cNvPr id="147" name="The above Packages for executing our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above Packages for executing our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3"/>
      <p:bldP build="whole" bldLvl="1" animBg="1" rev="0" advAuto="0" spid="146" grpId="1"/>
      <p:bldP build="whole" bldLvl="1" animBg="1" rev="0" advAuto="0" spid="14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shot 2019-03-12 at 7.46.19 PM.png" descr="Screenshot 2019-03-12 at 7.46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042" y="1770733"/>
            <a:ext cx="11853113" cy="300176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df = pd.read_csv(‘resources/Crimes_-_2001_to_present.csv')…"/>
          <p:cNvSpPr txBox="1"/>
          <p:nvPr/>
        </p:nvSpPr>
        <p:spPr>
          <a:xfrm>
            <a:off x="214885" y="854069"/>
            <a:ext cx="125750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df = pd.read_csv(‘resources/Crimes_-_2001_to_present.csv')</a:t>
            </a:r>
          </a:p>
          <a:p>
            <a:pPr algn="l" defTabSz="457200">
              <a:defRPr b="1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1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census = pd.read_csv('resources/Census_Data_-_Selected_socioeconomic_indicators_in_Chicago__2008___2012.csv')</a:t>
            </a:r>
          </a:p>
        </p:txBody>
      </p:sp>
      <p:pic>
        <p:nvPicPr>
          <p:cNvPr id="151" name="Screenshot 2019-03-12 at 8.07.24 PM.png" descr="Screenshot 2019-03-12 at 8.07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274" y="4901759"/>
            <a:ext cx="11834648" cy="3931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7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  <p:bldP build="whole" bldLvl="1" animBg="1" rev="0" advAuto="0" spid="149" grpId="2"/>
      <p:bldP build="whole" bldLvl="1" animBg="1" rev="0" advAuto="0" spid="15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54" name="Find crime types and obtain data from the right source…"/>
          <p:cNvSpPr txBox="1"/>
          <p:nvPr/>
        </p:nvSpPr>
        <p:spPr>
          <a:xfrm>
            <a:off x="914284" y="2895599"/>
            <a:ext cx="9587839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0266" indent="-440266" algn="l">
              <a:buSzPct val="100000"/>
              <a:buAutoNum type="arabicPeriod" startAt="1"/>
            </a:pPr>
            <a:r>
              <a:t>Find crime types and obtain data from the right source</a:t>
            </a:r>
          </a:p>
          <a:p>
            <a:pPr marL="440266" indent="-440266" algn="l">
              <a:buSzPct val="100000"/>
              <a:buAutoNum type="arabicPeriod" startAt="1"/>
            </a:pPr>
            <a:r>
              <a:t> Analyze and clean data</a:t>
            </a:r>
          </a:p>
          <a:p>
            <a:pPr marL="440266" indent="-440266" algn="l">
              <a:buSzPct val="100000"/>
              <a:buAutoNum type="arabicPeriod" startAt="1"/>
            </a:pPr>
            <a:r>
              <a:t>Find the most frequently committed crime</a:t>
            </a:r>
          </a:p>
          <a:p>
            <a:pPr marL="440266" indent="-440266" algn="l">
              <a:buSzPct val="100000"/>
              <a:buAutoNum type="arabicPeriod" startAt="1"/>
            </a:pPr>
            <a:r>
              <a:t>By using the socioeconomic indicators we analyzed 4 years of data</a:t>
            </a:r>
          </a:p>
          <a:p>
            <a:pPr marL="440266" indent="-440266" algn="l">
              <a:buSzPct val="100000"/>
              <a:buAutoNum type="arabicPeriod" startAt="1"/>
            </a:pPr>
            <a:r>
              <a:t>Select crime data for 5 years 2008-2012</a:t>
            </a:r>
          </a:p>
          <a:p>
            <a:pPr marL="440266" indent="-440266" algn="l">
              <a:buSzPct val="100000"/>
              <a:buAutoNum type="arabicPeriod" startAt="1"/>
            </a:pPr>
            <a:r>
              <a:t>Merge the new data to get meaningful insights</a:t>
            </a:r>
          </a:p>
          <a:p>
            <a:pPr marL="440266" indent="-440266" algn="l">
              <a:buSzPct val="100000"/>
              <a:buAutoNum type="arabicPeriod" startAt="1"/>
            </a:pPr>
            <a:r>
              <a:t>Analyse impact of indicators on theft levels</a:t>
            </a:r>
          </a:p>
          <a:p>
            <a:pPr marL="440266" indent="-440266" algn="l">
              <a:buSzPct val="100000"/>
              <a:buAutoNum type="arabicPeriod" startAt="1"/>
            </a:pPr>
            <a:r>
              <a:t>Analyse correlation between theft and crime levels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Cleaning</a:t>
            </a:r>
          </a:p>
        </p:txBody>
      </p:sp>
      <p:sp>
        <p:nvSpPr>
          <p:cNvPr id="157" name="Changed  combined thefts, robberies and auto-thefts into a single THEFT category…"/>
          <p:cNvSpPr txBox="1"/>
          <p:nvPr>
            <p:ph type="body" idx="1"/>
          </p:nvPr>
        </p:nvSpPr>
        <p:spPr>
          <a:xfrm>
            <a:off x="508000" y="2457291"/>
            <a:ext cx="11988800" cy="550312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Changed  combined thefts, robberies and auto-thefts into a single THEFT category</a:t>
            </a:r>
          </a:p>
          <a:p>
            <a:pPr/>
            <a:r>
              <a:t>Merged both datasets on Community Area column</a:t>
            </a:r>
          </a:p>
          <a:p>
            <a:pPr/>
            <a:r>
              <a:t>Checked for null-values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2"/>
      <p:bldP build="whole" bldLvl="1" animBg="1" rev="0" advAuto="0" spid="1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shot 2019-03-13 at 7.06.09 PM.png" descr="Screenshot 2019-03-13 at 7.06.09 PM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04772" y="301029"/>
            <a:ext cx="6014896" cy="8919172"/>
          </a:xfrm>
          <a:prstGeom prst="rect">
            <a:avLst/>
          </a:prstGeom>
        </p:spPr>
      </p:pic>
      <p:sp>
        <p:nvSpPr>
          <p:cNvPr id="160" name="By using this syntax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spcBef>
                <a:spcPts val="1200"/>
              </a:spcBef>
              <a:defRPr sz="4200"/>
            </a:pPr>
            <a:r>
              <a:t>By using this syntax</a:t>
            </a:r>
          </a:p>
          <a:p>
            <a:pPr defTabSz="438150">
              <a:spcBef>
                <a:spcPts val="1200"/>
              </a:spcBef>
              <a:defRPr sz="4200"/>
            </a:pPr>
            <a:r>
              <a:t>We determined the most committed Crime</a:t>
            </a:r>
          </a:p>
        </p:txBody>
      </p:sp>
      <p:sp>
        <p:nvSpPr>
          <p:cNvPr id="161" name="df['Primary Type'].value_counts()"/>
          <p:cNvSpPr txBox="1"/>
          <p:nvPr>
            <p:ph type="body" sz="quarter" idx="1"/>
          </p:nvPr>
        </p:nvSpPr>
        <p:spPr>
          <a:xfrm>
            <a:off x="508000" y="5029200"/>
            <a:ext cx="5676900" cy="1385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333333"/>
                </a:solidFill>
              </a:rPr>
              <a:t>df[</a:t>
            </a:r>
            <a:r>
              <a:t>'Primary Type'</a:t>
            </a:r>
            <a:r>
              <a:rPr>
                <a:solidFill>
                  <a:srgbClr val="333333"/>
                </a:solidFill>
              </a:rPr>
              <a:t>]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333333"/>
                </a:solidFill>
              </a:rPr>
              <a:t>value_counts()</a:t>
            </a:r>
          </a:p>
        </p:txBody>
      </p:sp>
      <p:sp>
        <p:nvSpPr>
          <p:cNvPr id="162" name="Shape"/>
          <p:cNvSpPr/>
          <p:nvPr/>
        </p:nvSpPr>
        <p:spPr>
          <a:xfrm>
            <a:off x="3838790" y="208430"/>
            <a:ext cx="2875525" cy="703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7239000" y="404823"/>
            <a:ext cx="5331933" cy="310258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9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5"/>
      <p:bldP build="whole" bldLvl="1" animBg="1" rev="0" advAuto="0" spid="161" grpId="2"/>
      <p:bldP build="whole" bldLvl="1" animBg="1" rev="0" advAuto="0" spid="162" grpId="4"/>
      <p:bldP build="whole" bldLvl="1" animBg="1" rev="0" advAuto="0" spid="160" grpId="1"/>
      <p:bldP build="whole" bldLvl="1" animBg="1" rev="0" advAuto="0" spid="15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TypeOFCrime.png" descr="TypeOFCri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866" y="-787753"/>
            <a:ext cx="13134532" cy="11675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