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67" r:id="rId2"/>
    <p:sldId id="258" r:id="rId3"/>
    <p:sldId id="259" r:id="rId4"/>
    <p:sldId id="260" r:id="rId5"/>
    <p:sldId id="261" r:id="rId6"/>
    <p:sldId id="262" r:id="rId7"/>
    <p:sldId id="268" r:id="rId8"/>
    <p:sldId id="263" r:id="rId9"/>
    <p:sldId id="264" r:id="rId10"/>
    <p:sldId id="265" r:id="rId11"/>
    <p:sldId id="266" r:id="rId12"/>
    <p:sldId id="269" r:id="rId13"/>
    <p:sldId id="270" r:id="rId14"/>
    <p:sldId id="275" r:id="rId15"/>
    <p:sldId id="276" r:id="rId16"/>
    <p:sldId id="271" r:id="rId17"/>
    <p:sldId id="272" r:id="rId18"/>
    <p:sldId id="274" r:id="rId19"/>
    <p:sldId id="273"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varScale="1">
        <p:scale>
          <a:sx n="78" d="100"/>
          <a:sy n="78" d="100"/>
        </p:scale>
        <p:origin x="1594" y="91"/>
      </p:cViewPr>
      <p:guideLst>
        <p:guide orient="horz" pos="2160"/>
        <p:guide pos="2880"/>
      </p:guideLst>
    </p:cSldViewPr>
  </p:slideViewPr>
  <p:notesTextViewPr>
    <p:cViewPr>
      <p:scale>
        <a:sx n="1" d="1"/>
        <a:sy n="1" d="1"/>
      </p:scale>
      <p:origin x="0" y="-96"/>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D809C-4182-4BCD-8BCB-FAE84DE09D1B}" type="datetimeFigureOut">
              <a:rPr lang="es-CO" smtClean="0"/>
              <a:t>14/03/2023</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7EC9E-D9BE-4710-BFF5-723633E90C38}" type="slidenum">
              <a:rPr lang="es-CO" smtClean="0"/>
              <a:t>‹Nº›</a:t>
            </a:fld>
            <a:endParaRPr lang="es-CO"/>
          </a:p>
        </p:txBody>
      </p:sp>
    </p:spTree>
    <p:extLst>
      <p:ext uri="{BB962C8B-B14F-4D97-AF65-F5344CB8AC3E}">
        <p14:creationId xmlns:p14="http://schemas.microsoft.com/office/powerpoint/2010/main" val="2221050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edhat.com/es/topics/cloud-native-apps/stateful-vs-stateless"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redhat.com/es/topics/mobile" TargetMode="External"/><Relationship Id="rId4" Type="http://schemas.openxmlformats.org/officeDocument/2006/relationships/hyperlink" Target="https://www.redhat.com/es/topics/internet-of-things-57005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CO" b="0" i="0" dirty="0">
                <a:solidFill>
                  <a:srgbClr val="D1D5DB"/>
                </a:solidFill>
                <a:effectLst/>
                <a:latin typeface="Söhne"/>
              </a:rPr>
              <a:t>En un proyecto de Spring </a:t>
            </a:r>
            <a:r>
              <a:rPr lang="es-CO" b="0" i="0" dirty="0" err="1">
                <a:solidFill>
                  <a:srgbClr val="D1D5DB"/>
                </a:solidFill>
                <a:effectLst/>
                <a:latin typeface="Söhne"/>
              </a:rPr>
              <a:t>Boot</a:t>
            </a:r>
            <a:r>
              <a:rPr lang="es-CO" b="0" i="0" dirty="0">
                <a:solidFill>
                  <a:srgbClr val="D1D5DB"/>
                </a:solidFill>
                <a:effectLst/>
                <a:latin typeface="Söhne"/>
              </a:rPr>
              <a:t>, una clase controladora (o "</a:t>
            </a:r>
            <a:r>
              <a:rPr lang="es-CO" b="0" i="0" dirty="0" err="1">
                <a:solidFill>
                  <a:srgbClr val="D1D5DB"/>
                </a:solidFill>
                <a:effectLst/>
                <a:latin typeface="Söhne"/>
              </a:rPr>
              <a:t>controller</a:t>
            </a:r>
            <a:r>
              <a:rPr lang="es-CO" b="0" i="0" dirty="0">
                <a:solidFill>
                  <a:srgbClr val="D1D5DB"/>
                </a:solidFill>
                <a:effectLst/>
                <a:latin typeface="Söhne"/>
              </a:rPr>
              <a:t>" en inglés) es una clase que maneja las solicitudes HTTP entrantes y envía las respuestas HTTP correspondientes.</a:t>
            </a:r>
          </a:p>
          <a:p>
            <a:pPr algn="l"/>
            <a:r>
              <a:rPr lang="es-CO" b="0" i="0" dirty="0">
                <a:solidFill>
                  <a:srgbClr val="D1D5DB"/>
                </a:solidFill>
                <a:effectLst/>
                <a:latin typeface="Söhne"/>
              </a:rPr>
              <a:t>Una clase controladora en Spring </a:t>
            </a:r>
            <a:r>
              <a:rPr lang="es-CO" b="0" i="0" dirty="0" err="1">
                <a:solidFill>
                  <a:srgbClr val="D1D5DB"/>
                </a:solidFill>
                <a:effectLst/>
                <a:latin typeface="Söhne"/>
              </a:rPr>
              <a:t>Boot</a:t>
            </a:r>
            <a:r>
              <a:rPr lang="es-CO" b="0" i="0" dirty="0">
                <a:solidFill>
                  <a:srgbClr val="D1D5DB"/>
                </a:solidFill>
                <a:effectLst/>
                <a:latin typeface="Söhne"/>
              </a:rPr>
              <a:t> se define con la anotación @Controller y se puede utilizar para manejar diferentes tipos de solicitudes HTTP, como solicitudes GET, POST, PUT, DELETE, etc. Para manejar una solicitud HTTP en una clase controladora, se define un método de manejo de solicitud (también conocido como "método controlador") en la clase controladora y se asocia con una ruta URL específica utilizando la anotación @RequestMapping.</a:t>
            </a:r>
          </a:p>
          <a:p>
            <a:pPr algn="l"/>
            <a:r>
              <a:rPr lang="es-CO" b="0" i="0" dirty="0">
                <a:solidFill>
                  <a:srgbClr val="D1D5DB"/>
                </a:solidFill>
                <a:effectLst/>
                <a:latin typeface="Söhne"/>
              </a:rPr>
              <a:t>Dentro del método controlador, se puede acceder a los parámetros de la solicitud HTTP (como los parámetros de la URL, los parámetros de consulta, los encabezados HTTP, etc.) y se pueden procesar para realizar la lógica de negocio necesaria. Luego, se puede construir y enviar una respuesta HTTP utilizando diferentes métodos de la clase </a:t>
            </a:r>
            <a:r>
              <a:rPr lang="es-CO" b="0" i="0" dirty="0" err="1">
                <a:solidFill>
                  <a:srgbClr val="D1D5DB"/>
                </a:solidFill>
                <a:effectLst/>
                <a:latin typeface="Söhne"/>
              </a:rPr>
              <a:t>ModelAndView</a:t>
            </a:r>
            <a:r>
              <a:rPr lang="es-CO" b="0" i="0" dirty="0">
                <a:solidFill>
                  <a:srgbClr val="D1D5DB"/>
                </a:solidFill>
                <a:effectLst/>
                <a:latin typeface="Söhne"/>
              </a:rPr>
              <a:t>, como </a:t>
            </a:r>
            <a:r>
              <a:rPr lang="es-CO" b="0" i="0" dirty="0" err="1">
                <a:solidFill>
                  <a:srgbClr val="D1D5DB"/>
                </a:solidFill>
                <a:effectLst/>
                <a:latin typeface="Söhne"/>
              </a:rPr>
              <a:t>addObject</a:t>
            </a:r>
            <a:r>
              <a:rPr lang="es-CO" b="0" i="0" dirty="0">
                <a:solidFill>
                  <a:srgbClr val="D1D5DB"/>
                </a:solidFill>
                <a:effectLst/>
                <a:latin typeface="Söhne"/>
              </a:rPr>
              <a:t>, </a:t>
            </a:r>
            <a:r>
              <a:rPr lang="es-CO" b="0" i="0" dirty="0" err="1">
                <a:solidFill>
                  <a:srgbClr val="D1D5DB"/>
                </a:solidFill>
                <a:effectLst/>
                <a:latin typeface="Söhne"/>
              </a:rPr>
              <a:t>setViewName</a:t>
            </a:r>
            <a:r>
              <a:rPr lang="es-CO" b="0" i="0" dirty="0">
                <a:solidFill>
                  <a:srgbClr val="D1D5DB"/>
                </a:solidFill>
                <a:effectLst/>
                <a:latin typeface="Söhne"/>
              </a:rPr>
              <a:t>, etc.</a:t>
            </a:r>
          </a:p>
          <a:p>
            <a:pPr algn="l"/>
            <a:r>
              <a:rPr lang="es-CO" b="0" i="0" dirty="0">
                <a:solidFill>
                  <a:srgbClr val="D1D5DB"/>
                </a:solidFill>
                <a:effectLst/>
                <a:latin typeface="Söhne"/>
              </a:rPr>
              <a:t>En resumen, una clase controladora en un proyecto de Spring </a:t>
            </a:r>
            <a:r>
              <a:rPr lang="es-CO" b="0" i="0" dirty="0" err="1">
                <a:solidFill>
                  <a:srgbClr val="D1D5DB"/>
                </a:solidFill>
                <a:effectLst/>
                <a:latin typeface="Söhne"/>
              </a:rPr>
              <a:t>Boot</a:t>
            </a:r>
            <a:r>
              <a:rPr lang="es-CO" b="0" i="0" dirty="0">
                <a:solidFill>
                  <a:srgbClr val="D1D5DB"/>
                </a:solidFill>
                <a:effectLst/>
                <a:latin typeface="Söhne"/>
              </a:rPr>
              <a:t> es una clase que maneja las solicitudes HTTP entrantes y se utiliza para definir la lógica de manejo de solicitud y enviar respuestas HTTP correspondientes.</a:t>
            </a:r>
          </a:p>
          <a:p>
            <a:endParaRPr lang="es-CO" dirty="0"/>
          </a:p>
        </p:txBody>
      </p:sp>
      <p:sp>
        <p:nvSpPr>
          <p:cNvPr id="4" name="Marcador de número de diapositiva 3"/>
          <p:cNvSpPr>
            <a:spLocks noGrp="1"/>
          </p:cNvSpPr>
          <p:nvPr>
            <p:ph type="sldNum" sz="quarter" idx="5"/>
          </p:nvPr>
        </p:nvSpPr>
        <p:spPr/>
        <p:txBody>
          <a:bodyPr/>
          <a:lstStyle/>
          <a:p>
            <a:fld id="{9097EC9E-D9BE-4710-BFF5-723633E90C38}" type="slidenum">
              <a:rPr lang="es-CO" smtClean="0"/>
              <a:t>12</a:t>
            </a:fld>
            <a:endParaRPr lang="es-CO"/>
          </a:p>
        </p:txBody>
      </p:sp>
    </p:spTree>
    <p:extLst>
      <p:ext uri="{BB962C8B-B14F-4D97-AF65-F5344CB8AC3E}">
        <p14:creationId xmlns:p14="http://schemas.microsoft.com/office/powerpoint/2010/main" val="149296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0" i="0" dirty="0">
                <a:solidFill>
                  <a:srgbClr val="D1D5DB"/>
                </a:solidFill>
                <a:effectLst/>
                <a:latin typeface="Söhne"/>
              </a:rPr>
              <a:t>En resumen, @Service se utiliza para marcar una clase como un componente de la capa de negocio de la aplicación, @Repository se utiliza para marcar una clase como un componente de acceso a datos y @Transactional se utiliza para asegurar que las operaciones de una transacción se realicen como una sola unidad.</a:t>
            </a:r>
            <a:endParaRPr lang="es-CO" dirty="0"/>
          </a:p>
        </p:txBody>
      </p:sp>
      <p:sp>
        <p:nvSpPr>
          <p:cNvPr id="4" name="Marcador de número de diapositiva 3"/>
          <p:cNvSpPr>
            <a:spLocks noGrp="1"/>
          </p:cNvSpPr>
          <p:nvPr>
            <p:ph type="sldNum" sz="quarter" idx="5"/>
          </p:nvPr>
        </p:nvSpPr>
        <p:spPr/>
        <p:txBody>
          <a:bodyPr/>
          <a:lstStyle/>
          <a:p>
            <a:fld id="{9097EC9E-D9BE-4710-BFF5-723633E90C38}" type="slidenum">
              <a:rPr lang="es-CO" smtClean="0"/>
              <a:t>13</a:t>
            </a:fld>
            <a:endParaRPr lang="es-CO"/>
          </a:p>
        </p:txBody>
      </p:sp>
    </p:spTree>
    <p:extLst>
      <p:ext uri="{BB962C8B-B14F-4D97-AF65-F5344CB8AC3E}">
        <p14:creationId xmlns:p14="http://schemas.microsoft.com/office/powerpoint/2010/main" val="49093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097EC9E-D9BE-4710-BFF5-723633E90C38}" type="slidenum">
              <a:rPr lang="es-CO" smtClean="0"/>
              <a:t>14</a:t>
            </a:fld>
            <a:endParaRPr lang="es-CO"/>
          </a:p>
        </p:txBody>
      </p:sp>
    </p:spTree>
    <p:extLst>
      <p:ext uri="{BB962C8B-B14F-4D97-AF65-F5344CB8AC3E}">
        <p14:creationId xmlns:p14="http://schemas.microsoft.com/office/powerpoint/2010/main" val="2687472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0" i="0" dirty="0">
                <a:solidFill>
                  <a:srgbClr val="D1D5DB"/>
                </a:solidFill>
                <a:effectLst/>
                <a:latin typeface="Söhne"/>
              </a:rPr>
              <a:t>En general, estos son algunos de los paquetes comunes que se pueden encontrar en un proyecto de Spring </a:t>
            </a:r>
            <a:r>
              <a:rPr lang="es-CO" b="0" i="0" dirty="0" err="1">
                <a:solidFill>
                  <a:srgbClr val="D1D5DB"/>
                </a:solidFill>
                <a:effectLst/>
                <a:latin typeface="Söhne"/>
              </a:rPr>
              <a:t>Boot</a:t>
            </a:r>
            <a:r>
              <a:rPr lang="es-CO" b="0" i="0" dirty="0">
                <a:solidFill>
                  <a:srgbClr val="D1D5DB"/>
                </a:solidFill>
                <a:effectLst/>
                <a:latin typeface="Söhne"/>
              </a:rPr>
              <a:t>, aunque la estructura exacta del proyecto puede variar según los requisitos específicos de la aplicación.</a:t>
            </a:r>
            <a:endParaRPr lang="es-CO" dirty="0"/>
          </a:p>
        </p:txBody>
      </p:sp>
      <p:sp>
        <p:nvSpPr>
          <p:cNvPr id="4" name="Marcador de número de diapositiva 3"/>
          <p:cNvSpPr>
            <a:spLocks noGrp="1"/>
          </p:cNvSpPr>
          <p:nvPr>
            <p:ph type="sldNum" sz="quarter" idx="5"/>
          </p:nvPr>
        </p:nvSpPr>
        <p:spPr/>
        <p:txBody>
          <a:bodyPr/>
          <a:lstStyle/>
          <a:p>
            <a:fld id="{9097EC9E-D9BE-4710-BFF5-723633E90C38}" type="slidenum">
              <a:rPr lang="es-CO" smtClean="0"/>
              <a:t>15</a:t>
            </a:fld>
            <a:endParaRPr lang="es-CO"/>
          </a:p>
        </p:txBody>
      </p:sp>
    </p:spTree>
    <p:extLst>
      <p:ext uri="{BB962C8B-B14F-4D97-AF65-F5344CB8AC3E}">
        <p14:creationId xmlns:p14="http://schemas.microsoft.com/office/powerpoint/2010/main" val="273127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0" i="0" dirty="0">
                <a:solidFill>
                  <a:srgbClr val="D1D5DB"/>
                </a:solidFill>
                <a:effectLst/>
                <a:latin typeface="Söhne"/>
              </a:rPr>
              <a:t>Estas operaciones HTTP estándar permiten que los clientes y servidores se comuniquen y manejen los recursos de una manera uniforme y estandarizada, lo que facilita la interoperabilidad y la creación de aplicaciones web y móviles altamente flexibles e interconectadas.</a:t>
            </a:r>
            <a:endParaRPr lang="es-CO" dirty="0"/>
          </a:p>
        </p:txBody>
      </p:sp>
      <p:sp>
        <p:nvSpPr>
          <p:cNvPr id="4" name="Marcador de número de diapositiva 3"/>
          <p:cNvSpPr>
            <a:spLocks noGrp="1"/>
          </p:cNvSpPr>
          <p:nvPr>
            <p:ph type="sldNum" sz="quarter" idx="5"/>
          </p:nvPr>
        </p:nvSpPr>
        <p:spPr/>
        <p:txBody>
          <a:bodyPr/>
          <a:lstStyle/>
          <a:p>
            <a:fld id="{9097EC9E-D9BE-4710-BFF5-723633E90C38}" type="slidenum">
              <a:rPr lang="es-CO" smtClean="0"/>
              <a:t>16</a:t>
            </a:fld>
            <a:endParaRPr lang="es-CO"/>
          </a:p>
        </p:txBody>
      </p:sp>
    </p:spTree>
    <p:extLst>
      <p:ext uri="{BB962C8B-B14F-4D97-AF65-F5344CB8AC3E}">
        <p14:creationId xmlns:p14="http://schemas.microsoft.com/office/powerpoint/2010/main" val="3976809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0" i="0" dirty="0">
                <a:solidFill>
                  <a:srgbClr val="D1D5DB"/>
                </a:solidFill>
                <a:effectLst/>
                <a:latin typeface="Söhne"/>
              </a:rPr>
              <a:t>En resumen, la arquitectura REST es una forma de diseñar servicios web que se basa en la utilización de estándares web comunes, lo que permite la creación de servicios escalables, interoperables y flexibles que pueden ser utilizados por cualquier tipo de aplicación o dispositivo.</a:t>
            </a:r>
            <a:endParaRPr lang="es-CO" dirty="0"/>
          </a:p>
        </p:txBody>
      </p:sp>
      <p:sp>
        <p:nvSpPr>
          <p:cNvPr id="4" name="Marcador de número de diapositiva 3"/>
          <p:cNvSpPr>
            <a:spLocks noGrp="1"/>
          </p:cNvSpPr>
          <p:nvPr>
            <p:ph type="sldNum" sz="quarter" idx="5"/>
          </p:nvPr>
        </p:nvSpPr>
        <p:spPr/>
        <p:txBody>
          <a:bodyPr/>
          <a:lstStyle/>
          <a:p>
            <a:fld id="{9097EC9E-D9BE-4710-BFF5-723633E90C38}" type="slidenum">
              <a:rPr lang="es-CO" smtClean="0"/>
              <a:t>17</a:t>
            </a:fld>
            <a:endParaRPr lang="es-CO"/>
          </a:p>
        </p:txBody>
      </p:sp>
    </p:spTree>
    <p:extLst>
      <p:ext uri="{BB962C8B-B14F-4D97-AF65-F5344CB8AC3E}">
        <p14:creationId xmlns:p14="http://schemas.microsoft.com/office/powerpoint/2010/main" val="320262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CO" dirty="0"/>
              <a:t>En resumen, una API </a:t>
            </a:r>
            <a:r>
              <a:rPr lang="es-CO" dirty="0" err="1"/>
              <a:t>Rest</a:t>
            </a:r>
            <a:r>
              <a:rPr lang="es-CO" dirty="0"/>
              <a:t> es un protocolo que permite a los desarrolladores interactuar con una aplicación web o móvil utilizando estándares web comunes, lo que facilita la integración de servicios y la creación de aplicaciones altamente interconectadas</a:t>
            </a:r>
          </a:p>
          <a:p>
            <a:pPr algn="l"/>
            <a:endParaRPr lang="es-CO" dirty="0"/>
          </a:p>
          <a:p>
            <a:pPr algn="l"/>
            <a:r>
              <a:rPr lang="es-CO" i="0" dirty="0">
                <a:solidFill>
                  <a:srgbClr val="151515"/>
                </a:solidFill>
                <a:effectLst/>
                <a:latin typeface="var(--pfe-theme--font-family,&quot;Red Hat Text&quot;,&quot;RedHatText&quot;,&quot;Overpass&quot;,Overpass,Arial,sans-serif)"/>
              </a:rPr>
              <a:t>Una API de REST, o API de </a:t>
            </a:r>
            <a:r>
              <a:rPr lang="es-CO" i="0" dirty="0" err="1">
                <a:solidFill>
                  <a:srgbClr val="151515"/>
                </a:solidFill>
                <a:effectLst/>
                <a:latin typeface="var(--pfe-theme--font-family,&quot;Red Hat Text&quot;,&quot;RedHatText&quot;,&quot;Overpass&quot;,Overpass,Arial,sans-serif)"/>
              </a:rPr>
              <a:t>RESTful</a:t>
            </a:r>
            <a:r>
              <a:rPr lang="es-CO" i="0" dirty="0">
                <a:solidFill>
                  <a:srgbClr val="151515"/>
                </a:solidFill>
                <a:effectLst/>
                <a:latin typeface="var(--pfe-theme--font-family,&quot;Red Hat Text&quot;,&quot;RedHatText&quot;,&quot;Overpass&quot;,Overpass,Arial,sans-serif)"/>
              </a:rPr>
              <a:t>, es una interfaz de programación de aplicaciones (API o API web) que se ajusta a los límites de la arquitectura REST y permite la interacción con los servicios web de </a:t>
            </a:r>
            <a:r>
              <a:rPr lang="es-CO" i="0" dirty="0" err="1">
                <a:solidFill>
                  <a:srgbClr val="151515"/>
                </a:solidFill>
                <a:effectLst/>
                <a:latin typeface="var(--pfe-theme--font-family,&quot;Red Hat Text&quot;,&quot;RedHatText&quot;,&quot;Overpass&quot;,Overpass,Arial,sans-serif)"/>
              </a:rPr>
              <a:t>RESTful</a:t>
            </a:r>
            <a:r>
              <a:rPr lang="es-CO" i="0" dirty="0">
                <a:solidFill>
                  <a:srgbClr val="151515"/>
                </a:solidFill>
                <a:effectLst/>
                <a:latin typeface="var(--pfe-theme--font-family,&quot;Red Hat Text&quot;,&quot;RedHatText&quot;,&quot;Overpass&quot;,Overpass,Arial,sans-serif)"/>
              </a:rPr>
              <a:t>. El informático Roy Fielding es el creador de la transferencia de estado representacional (REST).</a:t>
            </a:r>
          </a:p>
          <a:p>
            <a:pPr algn="l"/>
            <a:r>
              <a:rPr lang="es-CO" i="0" dirty="0">
                <a:solidFill>
                  <a:srgbClr val="151515"/>
                </a:solidFill>
                <a:effectLst/>
                <a:latin typeface="var(--pfe-theme--font-family,&quot;Red Hat Text&quot;,&quot;RedHatText&quot;,&quot;Overpass&quot;,Overpass,Arial,sans-serif)"/>
              </a:rPr>
              <a:t>Las API son conjuntos de definiciones y protocolos que se utilizan para diseñar e integrar el software de las </a:t>
            </a:r>
            <a:r>
              <a:rPr lang="es-CO" i="0" dirty="0" err="1">
                <a:solidFill>
                  <a:srgbClr val="151515"/>
                </a:solidFill>
                <a:effectLst/>
                <a:latin typeface="var(--pfe-theme--font-family,&quot;Red Hat Text&quot;,&quot;RedHatText&quot;,&quot;Overpass&quot;,Overpass,Arial,sans-serif)"/>
              </a:rPr>
              <a:t>aplicaciones.</a:t>
            </a:r>
            <a:r>
              <a:rPr lang="es-CO" i="0" dirty="0" err="1">
                <a:solidFill>
                  <a:srgbClr val="151515"/>
                </a:solidFill>
                <a:effectLst/>
                <a:latin typeface="var(--pfe-theme--font-family,;"/>
              </a:rPr>
              <a:t>Suele</a:t>
            </a:r>
            <a:r>
              <a:rPr lang="es-CO" i="0" dirty="0">
                <a:solidFill>
                  <a:srgbClr val="151515"/>
                </a:solidFill>
                <a:effectLst/>
                <a:latin typeface="var(--pfe-theme--font-family,;"/>
              </a:rPr>
              <a:t> considerarse como el contrato entre el proveedor de información y el usuario</a:t>
            </a:r>
            <a:r>
              <a:rPr lang="es-CO" i="0" dirty="0">
                <a:solidFill>
                  <a:srgbClr val="151515"/>
                </a:solidFill>
                <a:effectLst/>
                <a:latin typeface="var(--pfe-theme--font-family,&quot;Red Hat Text&quot;,&quot;RedHatText&quot;,&quot;Overpass&quot;,Overpass,Arial,sans-serif)"/>
              </a:rPr>
              <a:t>, donde se establece el contenido que se necesita por parte del consumidor (la llamada) y el que requiere el productor (la respuesta).</a:t>
            </a:r>
            <a:r>
              <a:rPr lang="es-CO" i="0" dirty="0">
                <a:solidFill>
                  <a:srgbClr val="151515"/>
                </a:solidFill>
                <a:effectLst/>
                <a:latin typeface="var(--pfe-theme--font-family,;"/>
              </a:rPr>
              <a:t>Por ejemplo, el diseño de una API de servicio meteorológico podría requerir que el usuario escribiera un código postal y que el productor diera una respuesta en dos partes: la primera sería la temperatura máxima y la segunda, la mínima.</a:t>
            </a:r>
            <a:endParaRPr lang="es-CO" i="0" dirty="0">
              <a:solidFill>
                <a:srgbClr val="151515"/>
              </a:solidFill>
              <a:effectLst/>
              <a:latin typeface="var(--pfe-theme--font-family,&quot;Red Hat Text&quot;,&quot;RedHatText&quot;,&quot;Overpass&quot;,Overpass,Arial,sans-serif)"/>
            </a:endParaRPr>
          </a:p>
          <a:p>
            <a:pPr algn="l"/>
            <a:r>
              <a:rPr lang="es-CO" i="0" dirty="0">
                <a:solidFill>
                  <a:srgbClr val="151515"/>
                </a:solidFill>
                <a:effectLst/>
                <a:latin typeface="var(--pfe-theme--font-family,&quot;Red Hat Text&quot;,&quot;RedHatText&quot;,&quot;Overpass&quot;,Overpass,Arial,sans-serif)"/>
              </a:rPr>
              <a:t>En otras palabras, las API le permiten interactuar con una computadora o un sistema para obtener datos o ejecutar una función, de manera que el sistema comprenda la solicitud y la cumpla. </a:t>
            </a:r>
          </a:p>
          <a:p>
            <a:pPr algn="l"/>
            <a:r>
              <a:rPr lang="es-CO" i="0" dirty="0">
                <a:solidFill>
                  <a:srgbClr val="151515"/>
                </a:solidFill>
                <a:effectLst/>
                <a:latin typeface="var(--pfe-theme--font-family,&quot;Red Hat Text&quot;,&quot;RedHatText&quot;,&quot;Overpass&quot;,Overpass,Arial,sans-serif)"/>
              </a:rPr>
              <a:t>Imagínelas como si fueran los mediadores entre los usuarios o clientes y los recursos o servicios web que quieren obtener. Con ellas, las empresas pueden compartir recursos e información mientras conservan la seguridad, el control y la autenticación, lo cual les permite determinar el contenido al que puede acceder cada usuario. </a:t>
            </a:r>
          </a:p>
          <a:p>
            <a:pPr algn="l"/>
            <a:r>
              <a:rPr lang="es-CO" i="0" dirty="0">
                <a:solidFill>
                  <a:srgbClr val="151515"/>
                </a:solidFill>
                <a:effectLst/>
                <a:latin typeface="var(--pfe-theme--font-family,&quot;Red Hat Text&quot;,&quot;RedHatText&quot;,&quot;Overpass&quot;,Overpass,Arial,sans-serif)"/>
              </a:rPr>
              <a:t>Otra ventaja de las API es que usted no necesita saber cómo se recibe el recurso ni de dónde proviene.</a:t>
            </a:r>
          </a:p>
          <a:p>
            <a:pPr algn="l"/>
            <a:endParaRPr lang="es-CO" i="0" dirty="0">
              <a:solidFill>
                <a:srgbClr val="151515"/>
              </a:solidFill>
              <a:effectLst/>
              <a:latin typeface="var(--pfe-theme--font-family,&quot;Red Hat Text&quot;,&quot;RedHatText&quot;,&quot;Overpass&quot;,Overpass,Arial,sans-serif)"/>
            </a:endParaRPr>
          </a:p>
          <a:p>
            <a:r>
              <a:rPr lang="es-CO" b="1" dirty="0">
                <a:solidFill>
                  <a:srgbClr val="151515"/>
                </a:solidFill>
                <a:effectLst/>
                <a:latin typeface="var(--pfe-theme--font-family--heading,&quot;Red Hat Display&quot;,&quot;RedHatDisplay&quot;,&quot;Overpass&quot;,Overpass,Arial,sans-serif)"/>
              </a:rPr>
              <a:t>REST</a:t>
            </a:r>
          </a:p>
          <a:p>
            <a:pPr algn="l"/>
            <a:r>
              <a:rPr lang="es-CO" b="0" i="0" dirty="0">
                <a:solidFill>
                  <a:srgbClr val="151515"/>
                </a:solidFill>
                <a:effectLst/>
                <a:latin typeface="var(--pfe-theme--font-family,&quot;Red Hat Text&quot;,&quot;RedHatText&quot;,&quot;Overpass&quot;,Overpass,Arial,sans-serif)"/>
              </a:rPr>
              <a:t>REST no es un protocolo ni un estándar, sino más bien un conjunto de límites de arquitectura. Los desarrolladores de las API pueden implementarlo de distintas maneras.</a:t>
            </a:r>
          </a:p>
          <a:p>
            <a:pPr algn="l"/>
            <a:r>
              <a:rPr lang="es-CO" b="0" i="0" dirty="0">
                <a:solidFill>
                  <a:srgbClr val="151515"/>
                </a:solidFill>
                <a:effectLst/>
                <a:latin typeface="var(--pfe-theme--font-family,&quot;Red Hat Text&quot;,&quot;RedHatText&quot;,&quot;Overpass&quot;,Overpass,Arial,sans-serif)"/>
              </a:rPr>
              <a:t>Cuando el cliente envía una solicitud a través de una API de </a:t>
            </a:r>
            <a:r>
              <a:rPr lang="es-CO" b="0" i="0" dirty="0" err="1">
                <a:solidFill>
                  <a:srgbClr val="151515"/>
                </a:solidFill>
                <a:effectLst/>
                <a:latin typeface="var(--pfe-theme--font-family,&quot;Red Hat Text&quot;,&quot;RedHatText&quot;,&quot;Overpass&quot;,Overpass,Arial,sans-serif)"/>
              </a:rPr>
              <a:t>RESTful</a:t>
            </a:r>
            <a:r>
              <a:rPr lang="es-CO" b="0" i="0" dirty="0">
                <a:solidFill>
                  <a:srgbClr val="151515"/>
                </a:solidFill>
                <a:effectLst/>
                <a:latin typeface="var(--pfe-theme--font-family,&quot;Red Hat Text&quot;,&quot;RedHatText&quot;,&quot;Overpass&quot;,Overpass,Arial,sans-serif)"/>
              </a:rPr>
              <a:t>, esta transfiere una representación del estado del recurso requerido a quien lo haya solicitado o al extremo. La información se entrega por medio de HTTP en uno de estos formatos: JSON (JavaScript </a:t>
            </a:r>
            <a:r>
              <a:rPr lang="es-CO" b="0" i="0" dirty="0" err="1">
                <a:solidFill>
                  <a:srgbClr val="151515"/>
                </a:solidFill>
                <a:effectLst/>
                <a:latin typeface="var(--pfe-theme--font-family,&quot;Red Hat Text&quot;,&quot;RedHatText&quot;,&quot;Overpass&quot;,Overpass,Arial,sans-serif)"/>
              </a:rPr>
              <a:t>Object</a:t>
            </a:r>
            <a:r>
              <a:rPr lang="es-CO" b="0" i="0" dirty="0">
                <a:solidFill>
                  <a:srgbClr val="151515"/>
                </a:solidFill>
                <a:effectLst/>
                <a:latin typeface="var(--pfe-theme--font-family,&quot;Red Hat Text&quot;,&quot;RedHatText&quot;,&quot;Overpass&quot;,Overpass,Arial,sans-serif)"/>
              </a:rPr>
              <a:t> </a:t>
            </a:r>
            <a:r>
              <a:rPr lang="es-CO" b="0" i="0" dirty="0" err="1">
                <a:solidFill>
                  <a:srgbClr val="151515"/>
                </a:solidFill>
                <a:effectLst/>
                <a:latin typeface="var(--pfe-theme--font-family,&quot;Red Hat Text&quot;,&quot;RedHatText&quot;,&quot;Overpass&quot;,Overpass,Arial,sans-serif)"/>
              </a:rPr>
              <a:t>Notation</a:t>
            </a:r>
            <a:r>
              <a:rPr lang="es-CO" b="0" i="0" dirty="0">
                <a:solidFill>
                  <a:srgbClr val="151515"/>
                </a:solidFill>
                <a:effectLst/>
                <a:latin typeface="var(--pfe-theme--font-family,&quot;Red Hat Text&quot;,&quot;RedHatText&quot;,&quot;Overpass&quot;,Overpass,Arial,sans-serif)"/>
              </a:rPr>
              <a:t>), HTML, XLT, Python, PHP o texto sin formato. JSON es el lenguaje de programación más popular, ya que tanto las máquinas como las personas lo pueden comprender y no depende de ningún lenguaje, a pesar de que su nombre indique lo contrario. </a:t>
            </a:r>
          </a:p>
          <a:p>
            <a:pPr algn="l"/>
            <a:r>
              <a:rPr lang="es-CO" b="0" i="0" dirty="0">
                <a:solidFill>
                  <a:srgbClr val="151515"/>
                </a:solidFill>
                <a:effectLst/>
                <a:latin typeface="var(--pfe-theme--font-family,&quot;Red Hat Text&quot;,&quot;RedHatText&quot;,&quot;Overpass&quot;,Overpass,Arial,sans-serif)"/>
              </a:rPr>
              <a:t>También es necesario tener en cuenta otros aspectos. Los encabezados y los parámetros también son importantes en los métodos HTTP de una solicitud HTTP de la API de </a:t>
            </a:r>
            <a:r>
              <a:rPr lang="es-CO" b="0" i="0" dirty="0" err="1">
                <a:solidFill>
                  <a:srgbClr val="151515"/>
                </a:solidFill>
                <a:effectLst/>
                <a:latin typeface="var(--pfe-theme--font-family,&quot;Red Hat Text&quot;,&quot;RedHatText&quot;,&quot;Overpass&quot;,Overpass,Arial,sans-serif)"/>
              </a:rPr>
              <a:t>RESTful</a:t>
            </a:r>
            <a:r>
              <a:rPr lang="es-CO" b="0" i="0" dirty="0">
                <a:solidFill>
                  <a:srgbClr val="151515"/>
                </a:solidFill>
                <a:effectLst/>
                <a:latin typeface="var(--pfe-theme--font-family,&quot;Red Hat Text&quot;,&quot;RedHatText&quot;,&quot;Overpass&quot;,Overpass,Arial,sans-serif)"/>
              </a:rPr>
              <a:t>, ya que contienen información de identificación importante con respecto a los metadatos, la autorización, el identificador uniforme de recursos (URI), el almacenamiento en caché, las cookies y otros elementos de la solicitud. Hay encabezados de solicitud y de respuesta, pero cada uno tiene sus propios códigos de estado e información de conexión HTTP.</a:t>
            </a:r>
          </a:p>
          <a:p>
            <a:pPr algn="l"/>
            <a:r>
              <a:rPr lang="es-CO" b="0" i="0" dirty="0">
                <a:solidFill>
                  <a:srgbClr val="151515"/>
                </a:solidFill>
                <a:effectLst/>
                <a:latin typeface="var(--pfe-theme--font-family,&quot;Red Hat Text&quot;,&quot;RedHatText&quot;,&quot;Overpass&quot;,Overpass,Arial,sans-serif)"/>
              </a:rPr>
              <a:t>Para que una API se considere de </a:t>
            </a:r>
            <a:r>
              <a:rPr lang="es-CO" b="0" i="0" dirty="0" err="1">
                <a:solidFill>
                  <a:srgbClr val="151515"/>
                </a:solidFill>
                <a:effectLst/>
                <a:latin typeface="var(--pfe-theme--font-family,&quot;Red Hat Text&quot;,&quot;RedHatText&quot;,&quot;Overpass&quot;,Overpass,Arial,sans-serif)"/>
              </a:rPr>
              <a:t>RESTful</a:t>
            </a:r>
            <a:r>
              <a:rPr lang="es-CO" b="0" i="0" dirty="0">
                <a:solidFill>
                  <a:srgbClr val="151515"/>
                </a:solidFill>
                <a:effectLst/>
                <a:latin typeface="var(--pfe-theme--font-family,&quot;Red Hat Text&quot;,&quot;RedHatText&quot;,&quot;Overpass&quot;,Overpass,Arial,sans-serif)"/>
              </a:rPr>
              <a:t>, debe cumplir los siguientes criterios:</a:t>
            </a:r>
          </a:p>
          <a:p>
            <a:pPr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Arquitectura cliente-servidor compuesta de clientes, servidores y recursos, con la gestión de solicitudes a través de HTTP.</a:t>
            </a:r>
          </a:p>
          <a:p>
            <a:pPr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Comunicación entre el cliente y el servidor </a:t>
            </a:r>
            <a:r>
              <a:rPr lang="es-CO" b="0" i="0" u="none" strike="noStrike" dirty="0">
                <a:solidFill>
                  <a:srgbClr val="0066CC"/>
                </a:solidFill>
                <a:effectLst/>
                <a:latin typeface="var(--pfe-theme--font-family,&quot;Red Hat Text&quot;,&quot;RedHatText&quot;,&quot;Overpass&quot;,Overpass,Arial,sans-serif)"/>
                <a:hlinkClick r:id="rId3"/>
              </a:rPr>
              <a:t>sin estado</a:t>
            </a:r>
            <a:r>
              <a:rPr lang="es-CO" b="0" i="0" dirty="0">
                <a:solidFill>
                  <a:srgbClr val="151515"/>
                </a:solidFill>
                <a:effectLst/>
                <a:latin typeface="var(--pfe-theme--font-family,&quot;Red Hat Text&quot;,&quot;RedHatText&quot;,&quot;Overpass&quot;,Overpass,Arial,sans-serif)"/>
              </a:rPr>
              <a:t>, lo cual implica que no se almacena la información del cliente entre las solicitudes de GET y que cada una de ellas es independiente y está desconectada del resto.</a:t>
            </a:r>
          </a:p>
          <a:p>
            <a:pPr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Datos que pueden almacenarse en caché y optimizan las interacciones entre el cliente y el servidor.</a:t>
            </a:r>
          </a:p>
          <a:p>
            <a:pPr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Una interfaz uniforme entre los elementos, para que la información se transfiera de forma estandarizada. Para ello deben cumplirse las siguientes condiciones:</a:t>
            </a:r>
          </a:p>
          <a:p>
            <a:pPr marL="742950" lvl="1" indent="-285750"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Los recursos solicitados deben ser identificables e independientes de las representaciones enviadas al cliente.</a:t>
            </a:r>
          </a:p>
          <a:p>
            <a:pPr marL="742950" lvl="1" indent="-285750"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El cliente debe poder manipular los recursos a través de la representación que recibe, ya que esta contiene suficiente información para permitirlo.</a:t>
            </a:r>
          </a:p>
          <a:p>
            <a:pPr marL="742950" lvl="1" indent="-285750"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Los mensajes autodescriptivos que se envíen al cliente deben contener la información necesaria para describir cómo debe procesarla.</a:t>
            </a:r>
          </a:p>
          <a:p>
            <a:pPr marL="742950" lvl="1" indent="-285750"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Debe contener hipertexto o hipermedios, lo cual significa que cuando el cliente acceda a algún recurso, debe poder utilizar hipervínculos para buscar las demás acciones que se encuentren disponibles en ese momento.</a:t>
            </a:r>
          </a:p>
          <a:p>
            <a:pPr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Un sistema en capas que organiza en jerarquías invisibles para el cliente cada uno de los servidores (los encargados de la seguridad, del equilibrio de carga, etc.) que participan en la recuperación de la información solicitada.</a:t>
            </a:r>
          </a:p>
          <a:p>
            <a:pPr algn="l">
              <a:buFont typeface="Arial" panose="020B0604020202020204" pitchFamily="34" charset="0"/>
              <a:buChar char="•"/>
            </a:pPr>
            <a:r>
              <a:rPr lang="es-CO" b="0" i="0" dirty="0">
                <a:solidFill>
                  <a:srgbClr val="151515"/>
                </a:solidFill>
                <a:effectLst/>
                <a:latin typeface="var(--pfe-theme--font-family,&quot;Red Hat Text&quot;,&quot;RedHatText&quot;,&quot;Overpass&quot;,Overpass,Arial,sans-serif)"/>
              </a:rPr>
              <a:t>Código disponible según se solicite (opcional), es decir, la capacidad para enviar códigos ejecutables del servidor al cliente cuando se requiera, lo cual amplía las funciones del cliente. </a:t>
            </a:r>
          </a:p>
          <a:p>
            <a:pPr algn="l"/>
            <a:r>
              <a:rPr lang="es-CO" b="0" i="0" dirty="0">
                <a:solidFill>
                  <a:srgbClr val="151515"/>
                </a:solidFill>
                <a:effectLst/>
                <a:latin typeface="var(--pfe-theme--font-family,&quot;Red Hat Text&quot;,&quot;RedHatText&quot;,&quot;Overpass&quot;,Overpass,Arial,sans-serif)"/>
              </a:rPr>
              <a:t>Si bien la API de REST debe cumplir todos estos parámetros, resulta más fácil de usar que un protocolo definido previamente, como SOAP (protocolo simple de acceso a objetos), el cual tiene requisitos específicos, como la mensajería XML y la seguridad y el cumplimiento integrados de las operaciones, que lo hacen más lento y pesado. </a:t>
            </a:r>
          </a:p>
          <a:p>
            <a:pPr algn="l"/>
            <a:r>
              <a:rPr lang="es-CO" b="0" i="0" dirty="0">
                <a:solidFill>
                  <a:srgbClr val="151515"/>
                </a:solidFill>
                <a:effectLst/>
                <a:latin typeface="var(--pfe-theme--font-family,&quot;Red Hat Text&quot;,&quot;RedHatText&quot;,&quot;Overpass&quot;,Overpass,Arial,sans-serif)"/>
              </a:rPr>
              <a:t>Por el contrario, REST es un conjunto de pautas que pueden implementarse según sea necesario. Por esta razón, las API de REST son más rápidas y ligeras, cuentan con mayor capacidad de ajuste y, por ende, resultan ideales para el </a:t>
            </a:r>
            <a:r>
              <a:rPr lang="es-CO" b="0" i="0" u="none" strike="noStrike" dirty="0">
                <a:solidFill>
                  <a:srgbClr val="0066CC"/>
                </a:solidFill>
                <a:effectLst/>
                <a:latin typeface="var(--pfe-theme--font-family,&quot;Red Hat Text&quot;,&quot;RedHatText&quot;,&quot;Overpass&quot;,Overpass,Arial,sans-serif)"/>
                <a:hlinkClick r:id="rId4"/>
              </a:rPr>
              <a:t>Internet de las cosas (</a:t>
            </a:r>
            <a:r>
              <a:rPr lang="es-CO" b="0" i="0" u="none" strike="noStrike" dirty="0" err="1">
                <a:solidFill>
                  <a:srgbClr val="0066CC"/>
                </a:solidFill>
                <a:effectLst/>
                <a:latin typeface="var(--pfe-theme--font-family,&quot;Red Hat Text&quot;,&quot;RedHatText&quot;,&quot;Overpass&quot;,Overpass,Arial,sans-serif)"/>
                <a:hlinkClick r:id="rId4"/>
              </a:rPr>
              <a:t>IoT</a:t>
            </a:r>
            <a:r>
              <a:rPr lang="es-CO" b="0" i="0" u="none" strike="noStrike" dirty="0">
                <a:solidFill>
                  <a:srgbClr val="0066CC"/>
                </a:solidFill>
                <a:effectLst/>
                <a:latin typeface="var(--pfe-theme--font-family,&quot;Red Hat Text&quot;,&quot;RedHatText&quot;,&quot;Overpass&quot;,Overpass,Arial,sans-serif)"/>
                <a:hlinkClick r:id="rId4"/>
              </a:rPr>
              <a:t>)</a:t>
            </a:r>
            <a:r>
              <a:rPr lang="es-CO" b="0" i="0" dirty="0">
                <a:solidFill>
                  <a:srgbClr val="151515"/>
                </a:solidFill>
                <a:effectLst/>
                <a:latin typeface="var(--pfe-theme--font-family,&quot;Red Hat Text&quot;,&quot;RedHatText&quot;,&quot;Overpass&quot;,Overpass,Arial,sans-serif)"/>
              </a:rPr>
              <a:t> y el </a:t>
            </a:r>
            <a:r>
              <a:rPr lang="es-CO" b="0" i="0" u="none" strike="noStrike" dirty="0">
                <a:solidFill>
                  <a:srgbClr val="0066CC"/>
                </a:solidFill>
                <a:effectLst/>
                <a:latin typeface="var(--pfe-theme--font-family,&quot;Red Hat Text&quot;,&quot;RedHatText&quot;,&quot;Overpass&quot;,Overpass,Arial,sans-serif)"/>
                <a:hlinkClick r:id="rId5"/>
              </a:rPr>
              <a:t>desarrollo de aplicaciones para dispositivos móviles</a:t>
            </a:r>
            <a:r>
              <a:rPr lang="es-CO" b="0" i="0" dirty="0">
                <a:solidFill>
                  <a:srgbClr val="151515"/>
                </a:solidFill>
                <a:effectLst/>
                <a:latin typeface="var(--pfe-theme--font-family,&quot;Red Hat Text&quot;,&quot;RedHatText&quot;,&quot;Overpass&quot;,Overpass,Arial,sans-serif)"/>
              </a:rPr>
              <a:t>. </a:t>
            </a:r>
          </a:p>
          <a:p>
            <a:pPr algn="l"/>
            <a:endParaRPr lang="es-CO" i="0" dirty="0">
              <a:solidFill>
                <a:srgbClr val="151515"/>
              </a:solidFill>
              <a:effectLst/>
              <a:latin typeface="var(--pfe-theme--font-family,&quot;Red Hat Text&quot;,&quot;RedHatText&quot;,&quot;Overpass&quot;,Overpass,Arial,sans-serif)"/>
            </a:endParaRPr>
          </a:p>
          <a:p>
            <a:pPr algn="l"/>
            <a:endParaRPr lang="es-CO" dirty="0"/>
          </a:p>
        </p:txBody>
      </p:sp>
      <p:sp>
        <p:nvSpPr>
          <p:cNvPr id="4" name="Marcador de número de diapositiva 3"/>
          <p:cNvSpPr>
            <a:spLocks noGrp="1"/>
          </p:cNvSpPr>
          <p:nvPr>
            <p:ph type="sldNum" sz="quarter" idx="5"/>
          </p:nvPr>
        </p:nvSpPr>
        <p:spPr/>
        <p:txBody>
          <a:bodyPr/>
          <a:lstStyle/>
          <a:p>
            <a:fld id="{9097EC9E-D9BE-4710-BFF5-723633E90C38}" type="slidenum">
              <a:rPr lang="es-CO" smtClean="0"/>
              <a:t>18</a:t>
            </a:fld>
            <a:endParaRPr lang="es-CO"/>
          </a:p>
        </p:txBody>
      </p:sp>
    </p:spTree>
    <p:extLst>
      <p:ext uri="{BB962C8B-B14F-4D97-AF65-F5344CB8AC3E}">
        <p14:creationId xmlns:p14="http://schemas.microsoft.com/office/powerpoint/2010/main" val="1747581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fontAlgn="base"/>
            <a:r>
              <a:rPr lang="es-CO" b="1" dirty="0">
                <a:effectLst/>
                <a:latin typeface="Spartan"/>
              </a:rPr>
              <a:t>¿Qué es REST?</a:t>
            </a:r>
          </a:p>
          <a:p>
            <a:pPr algn="l" fontAlgn="base"/>
            <a:r>
              <a:rPr lang="es-CO" b="1" i="0" dirty="0">
                <a:solidFill>
                  <a:srgbClr val="333333"/>
                </a:solidFill>
                <a:effectLst/>
                <a:latin typeface="Roboto" panose="02000000000000000000" pitchFamily="2" charset="0"/>
              </a:rPr>
              <a:t>REST</a:t>
            </a:r>
            <a:r>
              <a:rPr lang="es-CO" b="0" i="0" dirty="0">
                <a:solidFill>
                  <a:srgbClr val="333333"/>
                </a:solidFill>
                <a:effectLst/>
                <a:latin typeface="Roboto" panose="02000000000000000000" pitchFamily="2" charset="0"/>
              </a:rPr>
              <a:t> significa  </a:t>
            </a:r>
            <a:r>
              <a:rPr lang="es-CO" b="0" i="1" dirty="0">
                <a:solidFill>
                  <a:srgbClr val="333333"/>
                </a:solidFill>
                <a:effectLst/>
                <a:latin typeface="Roboto" panose="02000000000000000000" pitchFamily="2" charset="0"/>
              </a:rPr>
              <a:t>Transferencia de estado representacional</a:t>
            </a:r>
            <a:r>
              <a:rPr lang="es-CO" b="1" i="0" dirty="0">
                <a:solidFill>
                  <a:srgbClr val="333333"/>
                </a:solidFill>
                <a:effectLst/>
                <a:latin typeface="Roboto" panose="02000000000000000000" pitchFamily="2" charset="0"/>
              </a:rPr>
              <a:t> </a:t>
            </a:r>
            <a:r>
              <a:rPr lang="es-CO" b="1" i="0">
                <a:solidFill>
                  <a:srgbClr val="333333"/>
                </a:solidFill>
                <a:effectLst/>
                <a:latin typeface="Roboto" panose="02000000000000000000" pitchFamily="2" charset="0"/>
              </a:rPr>
              <a:t>. Transferencia </a:t>
            </a:r>
            <a:r>
              <a:rPr lang="es-CO" b="1" i="0" dirty="0">
                <a:solidFill>
                  <a:srgbClr val="333333"/>
                </a:solidFill>
                <a:effectLst/>
                <a:latin typeface="Roboto" panose="02000000000000000000" pitchFamily="2" charset="0"/>
              </a:rPr>
              <a:t>de Estado Representacional. -</a:t>
            </a:r>
            <a:r>
              <a:rPr lang="es-CO" b="1" i="0" dirty="0">
                <a:solidFill>
                  <a:srgbClr val="333333"/>
                </a:solidFill>
                <a:effectLst/>
                <a:latin typeface="Roboto" panose="02000000000000000000" pitchFamily="2" charset="0"/>
                <a:sym typeface="Wingdings" panose="05000000000000000000" pitchFamily="2" charset="2"/>
              </a:rPr>
              <a:t>&gt;&gt;&gt;</a:t>
            </a:r>
            <a:r>
              <a:rPr lang="es-CO" b="0" i="0" dirty="0">
                <a:solidFill>
                  <a:srgbClr val="333333"/>
                </a:solidFill>
                <a:effectLst/>
                <a:latin typeface="Roboto" panose="02000000000000000000" pitchFamily="2" charset="0"/>
              </a:rPr>
              <a:t>Es una abstracción de la arquitectura de la Web.</a:t>
            </a:r>
          </a:p>
          <a:p>
            <a:pPr algn="l" fontAlgn="base"/>
            <a:endParaRPr lang="es-CO" b="0" i="0" dirty="0">
              <a:solidFill>
                <a:srgbClr val="333333"/>
              </a:solidFill>
              <a:effectLst/>
              <a:latin typeface="Roboto" panose="02000000000000000000" pitchFamily="2" charset="0"/>
            </a:endParaRPr>
          </a:p>
          <a:p>
            <a:pPr algn="l" fontAlgn="base"/>
            <a:endParaRPr lang="es-CO" b="0" i="0" dirty="0">
              <a:solidFill>
                <a:srgbClr val="333333"/>
              </a:solidFill>
              <a:effectLst/>
              <a:latin typeface="Roboto" panose="02000000000000000000" pitchFamily="2" charset="0"/>
            </a:endParaRPr>
          </a:p>
          <a:p>
            <a:pPr algn="l" fontAlgn="base"/>
            <a:r>
              <a:rPr lang="es-CO" b="0" i="0" dirty="0">
                <a:solidFill>
                  <a:srgbClr val="333333"/>
                </a:solidFill>
                <a:effectLst/>
                <a:latin typeface="Roboto" panose="02000000000000000000" pitchFamily="2" charset="0"/>
              </a:rPr>
              <a:t> Brevemente, REST consta de principios/reglas/restricciones que, cuando se siguen, permiten la creación de un proyecto con interfaces bien definidas. De esta manera, permitiendo, por ejemplo, que las aplicaciones se comuniquen.</a:t>
            </a:r>
          </a:p>
          <a:p>
            <a:pPr algn="l" fontAlgn="base"/>
            <a:r>
              <a:rPr lang="es-CO" b="1" dirty="0">
                <a:effectLst/>
                <a:latin typeface="Spartan"/>
              </a:rPr>
              <a:t>Y </a:t>
            </a:r>
            <a:r>
              <a:rPr lang="es-CO" b="1" dirty="0" err="1">
                <a:effectLst/>
                <a:latin typeface="Spartan"/>
              </a:rPr>
              <a:t>RESTful</a:t>
            </a:r>
            <a:r>
              <a:rPr lang="es-CO" b="1" dirty="0">
                <a:effectLst/>
                <a:latin typeface="Spartan"/>
              </a:rPr>
              <a:t>… ¿cuál es la diferencia?</a:t>
            </a:r>
          </a:p>
          <a:p>
            <a:pPr algn="l" fontAlgn="base"/>
            <a:endParaRPr lang="es-CO" b="0" i="0" dirty="0">
              <a:solidFill>
                <a:srgbClr val="333333"/>
              </a:solidFill>
              <a:effectLst/>
              <a:latin typeface="Roboto" panose="02000000000000000000" pitchFamily="2" charset="0"/>
            </a:endParaRPr>
          </a:p>
          <a:p>
            <a:pPr algn="l" fontAlgn="base"/>
            <a:endParaRPr lang="es-CO" b="0" i="0" dirty="0">
              <a:solidFill>
                <a:srgbClr val="333333"/>
              </a:solidFill>
              <a:effectLst/>
              <a:latin typeface="Roboto" panose="02000000000000000000" pitchFamily="2" charset="0"/>
            </a:endParaRPr>
          </a:p>
          <a:p>
            <a:pPr algn="l" fontAlgn="base"/>
            <a:r>
              <a:rPr lang="es-CO" b="0" i="0" dirty="0">
                <a:solidFill>
                  <a:srgbClr val="333333"/>
                </a:solidFill>
                <a:effectLst/>
                <a:latin typeface="Roboto" panose="02000000000000000000" pitchFamily="2" charset="0"/>
              </a:rPr>
              <a:t>Existe cierta confusión sobre los términos </a:t>
            </a:r>
            <a:r>
              <a:rPr lang="es-CO" b="1" i="0" dirty="0">
                <a:solidFill>
                  <a:srgbClr val="333333"/>
                </a:solidFill>
                <a:effectLst/>
                <a:latin typeface="Roboto" panose="02000000000000000000" pitchFamily="2" charset="0"/>
              </a:rPr>
              <a:t>REST y </a:t>
            </a:r>
            <a:r>
              <a:rPr lang="es-CO" b="1" i="0" dirty="0" err="1">
                <a:solidFill>
                  <a:srgbClr val="333333"/>
                </a:solidFill>
                <a:effectLst/>
                <a:latin typeface="Roboto" panose="02000000000000000000" pitchFamily="2" charset="0"/>
              </a:rPr>
              <a:t>RESTful</a:t>
            </a:r>
            <a:r>
              <a:rPr lang="es-CO" b="1" i="0" dirty="0">
                <a:solidFill>
                  <a:srgbClr val="333333"/>
                </a:solidFill>
                <a:effectLst/>
                <a:latin typeface="Roboto" panose="02000000000000000000" pitchFamily="2" charset="0"/>
              </a:rPr>
              <a:t>. </a:t>
            </a:r>
            <a:r>
              <a:rPr lang="es-CO" b="0" i="0" dirty="0">
                <a:solidFill>
                  <a:srgbClr val="333333"/>
                </a:solidFill>
                <a:effectLst/>
                <a:latin typeface="Roboto" panose="02000000000000000000" pitchFamily="2" charset="0"/>
              </a:rPr>
              <a:t>Sin embargo, ambos representan los mismos principios. La diferencia es solo gramatical. En otras palabras, los sistemas que utilizan los principios REST se denominan </a:t>
            </a:r>
            <a:r>
              <a:rPr lang="es-CO" b="0" i="0" dirty="0" err="1">
                <a:solidFill>
                  <a:srgbClr val="333333"/>
                </a:solidFill>
                <a:effectLst/>
                <a:latin typeface="Roboto" panose="02000000000000000000" pitchFamily="2" charset="0"/>
              </a:rPr>
              <a:t>RESTful</a:t>
            </a:r>
            <a:r>
              <a:rPr lang="es-CO" b="0" i="0" dirty="0">
                <a:solidFill>
                  <a:srgbClr val="333333"/>
                </a:solidFill>
                <a:effectLst/>
                <a:latin typeface="Roboto" panose="02000000000000000000" pitchFamily="2" charset="0"/>
              </a:rPr>
              <a:t>.</a:t>
            </a:r>
          </a:p>
          <a:p>
            <a:pPr algn="l" fontAlgn="base">
              <a:buFont typeface="Arial" panose="020B0604020202020204" pitchFamily="34" charset="0"/>
              <a:buChar char="•"/>
            </a:pPr>
            <a:r>
              <a:rPr lang="es-CO" b="1" i="0" dirty="0">
                <a:solidFill>
                  <a:srgbClr val="333333"/>
                </a:solidFill>
                <a:effectLst/>
                <a:latin typeface="Roboto" panose="02000000000000000000" pitchFamily="2" charset="0"/>
              </a:rPr>
              <a:t>REST: </a:t>
            </a:r>
            <a:r>
              <a:rPr lang="es-CO" b="0" i="0" dirty="0">
                <a:solidFill>
                  <a:srgbClr val="333333"/>
                </a:solidFill>
                <a:effectLst/>
                <a:latin typeface="Roboto" panose="02000000000000000000" pitchFamily="2" charset="0"/>
              </a:rPr>
              <a:t> Conjunto de Principios de Arquitectura</a:t>
            </a:r>
          </a:p>
          <a:p>
            <a:pPr algn="l" fontAlgn="base">
              <a:buFont typeface="Arial" panose="020B0604020202020204" pitchFamily="34" charset="0"/>
              <a:buChar char="•"/>
            </a:pPr>
            <a:r>
              <a:rPr lang="es-CO" b="1" i="0" dirty="0" err="1">
                <a:solidFill>
                  <a:srgbClr val="333333"/>
                </a:solidFill>
                <a:effectLst/>
                <a:latin typeface="Roboto" panose="02000000000000000000" pitchFamily="2" charset="0"/>
              </a:rPr>
              <a:t>RESTful</a:t>
            </a:r>
            <a:r>
              <a:rPr lang="es-CO" b="1" i="0" dirty="0">
                <a:solidFill>
                  <a:srgbClr val="333333"/>
                </a:solidFill>
                <a:effectLst/>
                <a:latin typeface="Roboto" panose="02000000000000000000" pitchFamily="2" charset="0"/>
              </a:rPr>
              <a:t>:</a:t>
            </a:r>
            <a:r>
              <a:rPr lang="es-CO" b="0" i="0" dirty="0">
                <a:solidFill>
                  <a:srgbClr val="333333"/>
                </a:solidFill>
                <a:effectLst/>
                <a:latin typeface="Roboto" panose="02000000000000000000" pitchFamily="2" charset="0"/>
              </a:rPr>
              <a:t> capacidad de un sistema dado para aplicar los principios REST.</a:t>
            </a:r>
          </a:p>
          <a:p>
            <a:pPr algn="l" fontAlgn="base">
              <a:buFont typeface="Arial" panose="020B0604020202020204" pitchFamily="34" charset="0"/>
              <a:buChar char="•"/>
            </a:pPr>
            <a:endParaRPr lang="es-CO" b="0" i="0" dirty="0">
              <a:solidFill>
                <a:srgbClr val="333333"/>
              </a:solidFill>
              <a:effectLst/>
              <a:latin typeface="Roboto" panose="02000000000000000000" pitchFamily="2" charset="0"/>
            </a:endParaRPr>
          </a:p>
          <a:p>
            <a:pPr algn="l" fontAlgn="base">
              <a:buFont typeface="Arial" panose="020B0604020202020204" pitchFamily="34" charset="0"/>
              <a:buChar char="•"/>
            </a:pPr>
            <a:endParaRPr lang="es-CO" b="0" i="0" dirty="0">
              <a:solidFill>
                <a:srgbClr val="333333"/>
              </a:solidFill>
              <a:effectLst/>
              <a:latin typeface="Roboto" panose="02000000000000000000" pitchFamily="2" charset="0"/>
            </a:endParaRPr>
          </a:p>
        </p:txBody>
      </p:sp>
      <p:sp>
        <p:nvSpPr>
          <p:cNvPr id="4" name="Marcador de número de diapositiva 3"/>
          <p:cNvSpPr>
            <a:spLocks noGrp="1"/>
          </p:cNvSpPr>
          <p:nvPr>
            <p:ph type="sldNum" sz="quarter" idx="5"/>
          </p:nvPr>
        </p:nvSpPr>
        <p:spPr/>
        <p:txBody>
          <a:bodyPr/>
          <a:lstStyle/>
          <a:p>
            <a:fld id="{9097EC9E-D9BE-4710-BFF5-723633E90C38}" type="slidenum">
              <a:rPr lang="es-CO" smtClean="0"/>
              <a:t>19</a:t>
            </a:fld>
            <a:endParaRPr lang="es-CO"/>
          </a:p>
        </p:txBody>
      </p:sp>
    </p:spTree>
    <p:extLst>
      <p:ext uri="{BB962C8B-B14F-4D97-AF65-F5344CB8AC3E}">
        <p14:creationId xmlns:p14="http://schemas.microsoft.com/office/powerpoint/2010/main" val="191446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382" y="6303703"/>
            <a:ext cx="9141619" cy="64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51520" y="188640"/>
            <a:ext cx="8640960" cy="2952328"/>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0341" y="4049188"/>
            <a:ext cx="864096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28D9190-0C4C-4C47-817F-8E8576CA56C4}"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FBD87CD-3E72-4000-AAA3-FD773C993AEB}" type="slidenum">
              <a:rPr lang="es-ES" smtClean="0"/>
              <a:t>‹Nº›</a:t>
            </a:fld>
            <a:endParaRPr lang="es-ES"/>
          </a:p>
        </p:txBody>
      </p:sp>
      <p:cxnSp>
        <p:nvCxnSpPr>
          <p:cNvPr id="11" name="Straight Connector 9"/>
          <p:cNvCxnSpPr/>
          <p:nvPr/>
        </p:nvCxnSpPr>
        <p:spPr>
          <a:xfrm>
            <a:off x="250341" y="3501008"/>
            <a:ext cx="8640960"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2096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8D9190-0C4C-4C47-817F-8E8576CA56C4}"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FBD87CD-3E72-4000-AAA3-FD773C993AEB}" type="slidenum">
              <a:rPr lang="es-ES" smtClean="0"/>
              <a:t>‹Nº›</a:t>
            </a:fld>
            <a:endParaRPr lang="es-ES"/>
          </a:p>
        </p:txBody>
      </p:sp>
    </p:spTree>
    <p:extLst>
      <p:ext uri="{BB962C8B-B14F-4D97-AF65-F5344CB8AC3E}">
        <p14:creationId xmlns:p14="http://schemas.microsoft.com/office/powerpoint/2010/main" val="48245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09320"/>
            <a:ext cx="9141619" cy="64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956376" y="188641"/>
            <a:ext cx="1107579" cy="59694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1520" y="188641"/>
            <a:ext cx="7560840" cy="5963548"/>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8D9190-0C4C-4C47-817F-8E8576CA56C4}"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FBD87CD-3E72-4000-AAA3-FD773C993AEB}" type="slidenum">
              <a:rPr lang="es-ES" smtClean="0"/>
              <a:t>‹Nº›</a:t>
            </a:fld>
            <a:endParaRPr lang="es-ES"/>
          </a:p>
        </p:txBody>
      </p:sp>
    </p:spTree>
    <p:extLst>
      <p:ext uri="{BB962C8B-B14F-4D97-AF65-F5344CB8AC3E}">
        <p14:creationId xmlns:p14="http://schemas.microsoft.com/office/powerpoint/2010/main" val="234244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8D9190-0C4C-4C47-817F-8E8576CA56C4}"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FBD87CD-3E72-4000-AAA3-FD773C993AEB}" type="slidenum">
              <a:rPr lang="es-ES" smtClean="0"/>
              <a:t>‹Nº›</a:t>
            </a:fld>
            <a:endParaRPr lang="es-ES"/>
          </a:p>
        </p:txBody>
      </p:sp>
    </p:spTree>
    <p:extLst>
      <p:ext uri="{BB962C8B-B14F-4D97-AF65-F5344CB8AC3E}">
        <p14:creationId xmlns:p14="http://schemas.microsoft.com/office/powerpoint/2010/main" val="27114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275295"/>
            <a:ext cx="9141619" cy="64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50341" y="155201"/>
            <a:ext cx="864096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4379" y="4453128"/>
            <a:ext cx="8616921"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28D9190-0C4C-4C47-817F-8E8576CA56C4}"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FBD87CD-3E72-4000-AAA3-FD773C993AEB}" type="slidenum">
              <a:rPr lang="es-ES" smtClean="0"/>
              <a:t>‹Nº›</a:t>
            </a:fld>
            <a:endParaRPr lang="es-ES"/>
          </a:p>
        </p:txBody>
      </p:sp>
      <p:cxnSp>
        <p:nvCxnSpPr>
          <p:cNvPr id="10" name="Straight Connector 9"/>
          <p:cNvCxnSpPr/>
          <p:nvPr/>
        </p:nvCxnSpPr>
        <p:spPr>
          <a:xfrm>
            <a:off x="274380" y="4005064"/>
            <a:ext cx="8640960"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183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251520" y="44624"/>
            <a:ext cx="8640960" cy="5040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1520" y="764704"/>
            <a:ext cx="4274760" cy="510439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764704"/>
            <a:ext cx="4229040" cy="510439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8D9190-0C4C-4C47-817F-8E8576CA56C4}"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FBD87CD-3E72-4000-AAA3-FD773C993AEB}" type="slidenum">
              <a:rPr lang="es-ES" smtClean="0"/>
              <a:t>‹Nº›</a:t>
            </a:fld>
            <a:endParaRPr lang="es-ES"/>
          </a:p>
        </p:txBody>
      </p:sp>
    </p:spTree>
    <p:extLst>
      <p:ext uri="{BB962C8B-B14F-4D97-AF65-F5344CB8AC3E}">
        <p14:creationId xmlns:p14="http://schemas.microsoft.com/office/powerpoint/2010/main" val="66582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251520" y="38059"/>
            <a:ext cx="8640960" cy="51062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1520" y="771232"/>
            <a:ext cx="4274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1520" y="1628800"/>
            <a:ext cx="4274760" cy="424029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773616"/>
            <a:ext cx="422904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3440" y="1628800"/>
            <a:ext cx="4229040" cy="424029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28D9190-0C4C-4C47-817F-8E8576CA56C4}" type="datetimeFigureOut">
              <a:rPr lang="es-ES" smtClean="0"/>
              <a:t>14/03/2023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FBD87CD-3E72-4000-AAA3-FD773C993AEB}" type="slidenum">
              <a:rPr lang="es-ES" smtClean="0"/>
              <a:t>‹Nº›</a:t>
            </a:fld>
            <a:endParaRPr lang="es-ES"/>
          </a:p>
        </p:txBody>
      </p:sp>
    </p:spTree>
    <p:extLst>
      <p:ext uri="{BB962C8B-B14F-4D97-AF65-F5344CB8AC3E}">
        <p14:creationId xmlns:p14="http://schemas.microsoft.com/office/powerpoint/2010/main" val="38865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28D9190-0C4C-4C47-817F-8E8576CA56C4}" type="datetimeFigureOut">
              <a:rPr lang="es-ES" smtClean="0"/>
              <a:t>14/03/2023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FBD87CD-3E72-4000-AAA3-FD773C993AEB}" type="slidenum">
              <a:rPr lang="es-ES" smtClean="0"/>
              <a:t>‹Nº›</a:t>
            </a:fld>
            <a:endParaRPr lang="es-ES"/>
          </a:p>
        </p:txBody>
      </p:sp>
    </p:spTree>
    <p:extLst>
      <p:ext uri="{BB962C8B-B14F-4D97-AF65-F5344CB8AC3E}">
        <p14:creationId xmlns:p14="http://schemas.microsoft.com/office/powerpoint/2010/main" val="116490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09320"/>
            <a:ext cx="9141619" cy="64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8D9190-0C4C-4C47-817F-8E8576CA56C4}" type="datetimeFigureOut">
              <a:rPr lang="es-ES" smtClean="0"/>
              <a:t>14/03/2023</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3FBD87CD-3E72-4000-AAA3-FD773C993AEB}" type="slidenum">
              <a:rPr lang="es-ES" smtClean="0"/>
              <a:t>‹Nº›</a:t>
            </a:fld>
            <a:endParaRPr lang="es-ES"/>
          </a:p>
        </p:txBody>
      </p:sp>
    </p:spTree>
    <p:extLst>
      <p:ext uri="{BB962C8B-B14F-4D97-AF65-F5344CB8AC3E}">
        <p14:creationId xmlns:p14="http://schemas.microsoft.com/office/powerpoint/2010/main" val="19199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203848" y="116632"/>
            <a:ext cx="5688631" cy="626469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28D9190-0C4C-4C47-817F-8E8576CA56C4}" type="datetimeFigureOut">
              <a:rPr lang="es-ES" smtClean="0"/>
              <a:t>14/03/2023</a:t>
            </a:fld>
            <a:endParaRPr lang="es-ES"/>
          </a:p>
        </p:txBody>
      </p:sp>
      <p:sp>
        <p:nvSpPr>
          <p:cNvPr id="6" name="Footer Placeholder 5"/>
          <p:cNvSpPr>
            <a:spLocks noGrp="1"/>
          </p:cNvSpPr>
          <p:nvPr>
            <p:ph type="ftr" sz="quarter" idx="11"/>
          </p:nvPr>
        </p:nvSpPr>
        <p:spPr>
          <a:xfrm>
            <a:off x="3203848" y="6459786"/>
            <a:ext cx="4608512"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a:xfrm>
            <a:off x="7908460" y="6459785"/>
            <a:ext cx="984019" cy="365125"/>
          </a:xfrm>
        </p:spPr>
        <p:txBody>
          <a:bodyPr/>
          <a:lstStyle>
            <a:lvl1pPr>
              <a:defRPr>
                <a:solidFill>
                  <a:schemeClr val="tx2"/>
                </a:solidFill>
              </a:defRPr>
            </a:lvl1pPr>
          </a:lstStyle>
          <a:p>
            <a:fld id="{3FBD87CD-3E72-4000-AAA3-FD773C993AEB}" type="slidenum">
              <a:rPr lang="es-ES" smtClean="0"/>
              <a:t>‹Nº›</a:t>
            </a:fld>
            <a:endParaRPr lang="es-ES"/>
          </a:p>
        </p:txBody>
      </p:sp>
    </p:spTree>
    <p:extLst>
      <p:ext uri="{BB962C8B-B14F-4D97-AF65-F5344CB8AC3E}">
        <p14:creationId xmlns:p14="http://schemas.microsoft.com/office/powerpoint/2010/main" val="162159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D28D9190-0C4C-4C47-817F-8E8576CA56C4}"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FBD87CD-3E72-4000-AAA3-FD773C993AEB}" type="slidenum">
              <a:rPr lang="es-ES" smtClean="0"/>
              <a:t>‹Nº›</a:t>
            </a:fld>
            <a:endParaRPr lang="es-ES"/>
          </a:p>
        </p:txBody>
      </p:sp>
    </p:spTree>
    <p:extLst>
      <p:ext uri="{BB962C8B-B14F-4D97-AF65-F5344CB8AC3E}">
        <p14:creationId xmlns:p14="http://schemas.microsoft.com/office/powerpoint/2010/main" val="280065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57601"/>
            <a:ext cx="9144001" cy="6599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1520" y="35290"/>
            <a:ext cx="8640960" cy="478099"/>
          </a:xfrm>
          <a:prstGeom prst="rect">
            <a:avLst/>
          </a:prstGeom>
        </p:spPr>
        <p:txBody>
          <a:bodyPr vert="horz" lIns="91440" tIns="45720" rIns="91440" bIns="45720" rtlCol="0" anchor="b">
            <a:noAutofit/>
          </a:bodyPr>
          <a:lstStyle/>
          <a:p>
            <a:r>
              <a:rPr lang="es-ES" dirty="0"/>
              <a:t>Haga clic para modificar el estilo de título</a:t>
            </a:r>
            <a:endParaRPr lang="en-US" dirty="0"/>
          </a:p>
        </p:txBody>
      </p:sp>
      <p:sp>
        <p:nvSpPr>
          <p:cNvPr id="3" name="Text Placeholder 2"/>
          <p:cNvSpPr>
            <a:spLocks noGrp="1"/>
          </p:cNvSpPr>
          <p:nvPr>
            <p:ph type="body" idx="1"/>
          </p:nvPr>
        </p:nvSpPr>
        <p:spPr>
          <a:xfrm>
            <a:off x="251520" y="727988"/>
            <a:ext cx="8640960" cy="5141106"/>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28D9190-0C4C-4C47-817F-8E8576CA56C4}" type="datetimeFigureOut">
              <a:rPr lang="es-ES" smtClean="0"/>
              <a:t>14/03/2023</a:t>
            </a:fld>
            <a:endParaRPr lang="es-E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FBD87CD-3E72-4000-AAA3-FD773C993AEB}" type="slidenum">
              <a:rPr lang="es-ES" smtClean="0"/>
              <a:t>‹Nº›</a:t>
            </a:fld>
            <a:endParaRPr lang="es-ES"/>
          </a:p>
        </p:txBody>
      </p:sp>
      <p:cxnSp>
        <p:nvCxnSpPr>
          <p:cNvPr id="10" name="Straight Connector 9"/>
          <p:cNvCxnSpPr/>
          <p:nvPr/>
        </p:nvCxnSpPr>
        <p:spPr>
          <a:xfrm>
            <a:off x="251520" y="620688"/>
            <a:ext cx="8640960"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82059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Spring Framework</a:t>
            </a:r>
          </a:p>
        </p:txBody>
      </p:sp>
      <p:sp>
        <p:nvSpPr>
          <p:cNvPr id="5" name="Marcador de texto 4"/>
          <p:cNvSpPr>
            <a:spLocks noGrp="1"/>
          </p:cNvSpPr>
          <p:nvPr>
            <p:ph type="body" idx="1"/>
          </p:nvPr>
        </p:nvSpPr>
        <p:spPr/>
        <p:txBody>
          <a:bodyPr/>
          <a:lstStyle/>
          <a:p>
            <a:endParaRPr lang="es-ES" dirty="0"/>
          </a:p>
        </p:txBody>
      </p:sp>
      <p:pic>
        <p:nvPicPr>
          <p:cNvPr id="7" name="Imagen 6"/>
          <p:cNvPicPr>
            <a:picLocks noChangeAspect="1"/>
          </p:cNvPicPr>
          <p:nvPr/>
        </p:nvPicPr>
        <p:blipFill>
          <a:blip r:embed="rId2"/>
          <a:stretch>
            <a:fillRect/>
          </a:stretch>
        </p:blipFill>
        <p:spPr>
          <a:xfrm>
            <a:off x="1043608" y="116632"/>
            <a:ext cx="3816424" cy="1984540"/>
          </a:xfrm>
          <a:prstGeom prst="rect">
            <a:avLst/>
          </a:prstGeom>
        </p:spPr>
      </p:pic>
    </p:spTree>
    <p:extLst>
      <p:ext uri="{BB962C8B-B14F-4D97-AF65-F5344CB8AC3E}">
        <p14:creationId xmlns:p14="http://schemas.microsoft.com/office/powerpoint/2010/main" val="348248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PORTAFOLIO DE SPRING</a:t>
            </a:r>
          </a:p>
        </p:txBody>
      </p:sp>
      <p:sp>
        <p:nvSpPr>
          <p:cNvPr id="4" name="Marcador de contenido 3"/>
          <p:cNvSpPr>
            <a:spLocks noGrp="1"/>
          </p:cNvSpPr>
          <p:nvPr>
            <p:ph idx="1"/>
          </p:nvPr>
        </p:nvSpPr>
        <p:spPr/>
        <p:txBody>
          <a:bodyPr>
            <a:noAutofit/>
          </a:bodyPr>
          <a:lstStyle/>
          <a:p>
            <a:pPr algn="just"/>
            <a:r>
              <a:rPr lang="es-ES" sz="1800" dirty="0"/>
              <a:t>El portafolio de soluciones bastante amplia, además de Spring Core. </a:t>
            </a:r>
          </a:p>
          <a:p>
            <a:pPr marL="361950" indent="-180975" algn="just">
              <a:buFont typeface="Wingdings" panose="05000000000000000000" pitchFamily="2" charset="2"/>
              <a:buChar char="§"/>
            </a:pPr>
            <a:r>
              <a:rPr lang="es-ES" sz="1800" dirty="0">
                <a:solidFill>
                  <a:srgbClr val="FF0000"/>
                </a:solidFill>
              </a:rPr>
              <a:t>Spring Web </a:t>
            </a:r>
            <a:r>
              <a:rPr lang="es-ES" sz="1800" dirty="0" err="1">
                <a:solidFill>
                  <a:srgbClr val="FF0000"/>
                </a:solidFill>
              </a:rPr>
              <a:t>Flow</a:t>
            </a:r>
            <a:r>
              <a:rPr lang="es-ES" sz="1800" dirty="0">
                <a:solidFill>
                  <a:srgbClr val="FF0000"/>
                </a:solidFill>
              </a:rPr>
              <a:t> </a:t>
            </a:r>
            <a:r>
              <a:rPr lang="es-ES" sz="1800" dirty="0"/>
              <a:t>está construido sobre Spring MVC, con el objetivo de definir y gestionar flujos entre páginas dentro de una aplicación Web.</a:t>
            </a:r>
          </a:p>
          <a:p>
            <a:pPr marL="361950" indent="-180975" algn="just">
              <a:buFont typeface="Wingdings" panose="05000000000000000000" pitchFamily="2" charset="2"/>
              <a:buChar char="§"/>
            </a:pPr>
            <a:r>
              <a:rPr lang="es-ES" sz="1800" dirty="0">
                <a:solidFill>
                  <a:srgbClr val="FF0000"/>
                </a:solidFill>
              </a:rPr>
              <a:t>Spring Web </a:t>
            </a:r>
            <a:r>
              <a:rPr lang="es-ES" sz="1800" dirty="0" err="1">
                <a:solidFill>
                  <a:srgbClr val="FF0000"/>
                </a:solidFill>
              </a:rPr>
              <a:t>Services</a:t>
            </a:r>
            <a:r>
              <a:rPr lang="es-ES" sz="1800" dirty="0">
                <a:solidFill>
                  <a:srgbClr val="FF0000"/>
                </a:solidFill>
              </a:rPr>
              <a:t> </a:t>
            </a:r>
            <a:r>
              <a:rPr lang="es-ES" sz="1800" dirty="0"/>
              <a:t>(Spring-WS) permite facilitar la creación de Servicios Web basados en el intercambio de documentos (</a:t>
            </a:r>
            <a:r>
              <a:rPr lang="es-ES" sz="1800" dirty="0" err="1"/>
              <a:t>document</a:t>
            </a:r>
            <a:r>
              <a:rPr lang="es-ES" sz="1800" dirty="0"/>
              <a:t> </a:t>
            </a:r>
            <a:r>
              <a:rPr lang="es-ES" sz="1800" dirty="0" err="1"/>
              <a:t>driven</a:t>
            </a:r>
            <a:r>
              <a:rPr lang="es-ES" sz="1800" dirty="0"/>
              <a:t> o </a:t>
            </a:r>
            <a:r>
              <a:rPr lang="es-ES" sz="1800" dirty="0" err="1"/>
              <a:t>contract</a:t>
            </a:r>
            <a:r>
              <a:rPr lang="es-ES" sz="1800" dirty="0"/>
              <a:t> </a:t>
            </a:r>
            <a:r>
              <a:rPr lang="es-ES" sz="1800" dirty="0" err="1"/>
              <a:t>first</a:t>
            </a:r>
            <a:r>
              <a:rPr lang="es-ES" sz="1800" dirty="0"/>
              <a:t>).</a:t>
            </a:r>
          </a:p>
          <a:p>
            <a:pPr marL="361950" indent="-180975" algn="just">
              <a:buFont typeface="Wingdings" panose="05000000000000000000" pitchFamily="2" charset="2"/>
              <a:buChar char="§"/>
            </a:pPr>
            <a:r>
              <a:rPr lang="es-ES" sz="1800" dirty="0">
                <a:solidFill>
                  <a:srgbClr val="FF0000"/>
                </a:solidFill>
              </a:rPr>
              <a:t>Spring Security </a:t>
            </a:r>
            <a:r>
              <a:rPr lang="es-ES" sz="1800" dirty="0"/>
              <a:t>es el módulo de seguridad para aplicaciones Web, inicialmente conocido como ACEGI </a:t>
            </a:r>
            <a:r>
              <a:rPr lang="es-ES" sz="1800" dirty="0" err="1"/>
              <a:t>framework</a:t>
            </a:r>
            <a:r>
              <a:rPr lang="es-ES" sz="1800" dirty="0"/>
              <a:t>.</a:t>
            </a:r>
          </a:p>
          <a:p>
            <a:pPr marL="361950" indent="-180975" algn="just">
              <a:buFont typeface="Wingdings" panose="05000000000000000000" pitchFamily="2" charset="2"/>
              <a:buChar char="§"/>
            </a:pPr>
            <a:r>
              <a:rPr lang="es-ES" sz="1800" dirty="0">
                <a:solidFill>
                  <a:srgbClr val="FF0000"/>
                </a:solidFill>
              </a:rPr>
              <a:t>Spring </a:t>
            </a:r>
            <a:r>
              <a:rPr lang="es-ES" sz="1800" dirty="0" err="1">
                <a:solidFill>
                  <a:srgbClr val="FF0000"/>
                </a:solidFill>
              </a:rPr>
              <a:t>Batch</a:t>
            </a:r>
            <a:r>
              <a:rPr lang="es-ES" sz="1800" dirty="0">
                <a:solidFill>
                  <a:srgbClr val="FF0000"/>
                </a:solidFill>
              </a:rPr>
              <a:t> </a:t>
            </a:r>
            <a:r>
              <a:rPr lang="es-ES" sz="1800" dirty="0"/>
              <a:t>es el módulo de Spring que nos permite crear procesos </a:t>
            </a:r>
            <a:r>
              <a:rPr lang="es-ES" sz="1800" dirty="0" err="1"/>
              <a:t>batch</a:t>
            </a:r>
            <a:r>
              <a:rPr lang="es-ES" sz="1800" dirty="0"/>
              <a:t>, formado por una secuencia de pasos.</a:t>
            </a:r>
          </a:p>
          <a:p>
            <a:pPr marL="361950" indent="-180975" algn="just">
              <a:buFont typeface="Wingdings" panose="05000000000000000000" pitchFamily="2" charset="2"/>
              <a:buChar char="§"/>
            </a:pPr>
            <a:r>
              <a:rPr lang="es-ES" sz="1800" dirty="0">
                <a:solidFill>
                  <a:srgbClr val="FF0000"/>
                </a:solidFill>
              </a:rPr>
              <a:t>Spring Social </a:t>
            </a:r>
            <a:r>
              <a:rPr lang="es-ES" sz="1800" dirty="0"/>
              <a:t>provee conectividad y autorización a redes sociales como Facebook, Twitter, Google+, </a:t>
            </a:r>
            <a:r>
              <a:rPr lang="es-ES" sz="1800" dirty="0" err="1"/>
              <a:t>Linkedin</a:t>
            </a:r>
            <a:r>
              <a:rPr lang="es-ES" sz="1800" dirty="0"/>
              <a:t>, etc.</a:t>
            </a:r>
          </a:p>
          <a:p>
            <a:pPr marL="361950" indent="-180975" algn="just">
              <a:buFont typeface="Wingdings" panose="05000000000000000000" pitchFamily="2" charset="2"/>
              <a:buChar char="§"/>
            </a:pPr>
            <a:r>
              <a:rPr lang="es-ES" sz="1800" dirty="0">
                <a:solidFill>
                  <a:srgbClr val="FF0000"/>
                </a:solidFill>
              </a:rPr>
              <a:t>Spring Mobile </a:t>
            </a:r>
            <a:r>
              <a:rPr lang="es-ES" sz="1800" dirty="0"/>
              <a:t>es una extensión de Spring MVC, con el objetivo de simplificar el desarrollo de aplicaciones Web móviles.</a:t>
            </a:r>
          </a:p>
          <a:p>
            <a:pPr marL="361950" indent="-180975" algn="just">
              <a:buFont typeface="Wingdings" panose="05000000000000000000" pitchFamily="2" charset="2"/>
              <a:buChar char="§"/>
            </a:pPr>
            <a:r>
              <a:rPr lang="es-ES" sz="1800" dirty="0">
                <a:solidFill>
                  <a:srgbClr val="FF0000"/>
                </a:solidFill>
              </a:rPr>
              <a:t>Spring Roo </a:t>
            </a:r>
            <a:r>
              <a:rPr lang="es-ES" sz="1800" dirty="0"/>
              <a:t>permite el desarrollo rápido de aplicaciones Java.</a:t>
            </a:r>
          </a:p>
          <a:p>
            <a:pPr marL="0" indent="0" algn="just">
              <a:buNone/>
            </a:pPr>
            <a:r>
              <a:rPr lang="es-ES" sz="1800" dirty="0"/>
              <a:t>Varios más.</a:t>
            </a:r>
          </a:p>
          <a:p>
            <a:pPr marL="361950" indent="-361950" algn="just"/>
            <a:endParaRPr lang="es-ES" sz="1800" dirty="0"/>
          </a:p>
        </p:txBody>
      </p:sp>
    </p:spTree>
    <p:extLst>
      <p:ext uri="{BB962C8B-B14F-4D97-AF65-F5344CB8AC3E}">
        <p14:creationId xmlns:p14="http://schemas.microsoft.com/office/powerpoint/2010/main" val="194165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5122" name="Picture 2" descr="SpringMVC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56792"/>
            <a:ext cx="614362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68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INTRODUCCIÓN A SPRING FRAMEWORK</a:t>
            </a:r>
          </a:p>
        </p:txBody>
      </p:sp>
      <p:sp>
        <p:nvSpPr>
          <p:cNvPr id="5" name="4 Rectángulo"/>
          <p:cNvSpPr/>
          <p:nvPr/>
        </p:nvSpPr>
        <p:spPr>
          <a:xfrm>
            <a:off x="284631" y="764704"/>
            <a:ext cx="6807649" cy="5632311"/>
          </a:xfrm>
          <a:prstGeom prst="rect">
            <a:avLst/>
          </a:prstGeom>
        </p:spPr>
        <p:txBody>
          <a:bodyPr wrap="square">
            <a:spAutoFit/>
          </a:bodyPr>
          <a:lstStyle/>
          <a:p>
            <a:pPr algn="l">
              <a:buFont typeface="+mj-lt"/>
              <a:buAutoNum type="arabicPeriod"/>
            </a:pPr>
            <a:r>
              <a:rPr lang="es-CO" dirty="0">
                <a:solidFill>
                  <a:srgbClr val="FF0000"/>
                </a:solidFill>
              </a:rPr>
              <a:t>@SpringBootApplication: </a:t>
            </a:r>
            <a:r>
              <a:rPr lang="es-CO" dirty="0"/>
              <a:t>es una anotación de conveniencia que combina las anotaciones @Configuration, @EnableAutoConfiguration y @ComponentScan, lo que significa que se puede utilizar para marcar la clase principal de una aplicación Spring </a:t>
            </a:r>
            <a:r>
              <a:rPr lang="es-CO" dirty="0" err="1"/>
              <a:t>Boot</a:t>
            </a:r>
            <a:r>
              <a:rPr lang="es-CO" dirty="0"/>
              <a:t>.</a:t>
            </a:r>
          </a:p>
          <a:p>
            <a:pPr algn="l">
              <a:buFont typeface="+mj-lt"/>
              <a:buAutoNum type="arabicPeriod"/>
            </a:pPr>
            <a:r>
              <a:rPr lang="es-CO" dirty="0">
                <a:solidFill>
                  <a:srgbClr val="FF0000"/>
                </a:solidFill>
              </a:rPr>
              <a:t>@RestController</a:t>
            </a:r>
            <a:r>
              <a:rPr lang="es-CO" b="0" i="0" dirty="0">
                <a:solidFill>
                  <a:srgbClr val="D1D5DB"/>
                </a:solidFill>
                <a:effectLst/>
                <a:latin typeface="Söhne"/>
              </a:rPr>
              <a:t>: </a:t>
            </a:r>
            <a:r>
              <a:rPr lang="es-CO" dirty="0"/>
              <a:t>es una anotación que se utiliza para marcar una clase que proporciona servicios web </a:t>
            </a:r>
            <a:r>
              <a:rPr lang="es-CO" dirty="0" err="1"/>
              <a:t>RESTful</a:t>
            </a:r>
            <a:r>
              <a:rPr lang="es-CO" dirty="0"/>
              <a:t>. Esta anotación combina la anotación @Controller con la anotación @ResponseBody.</a:t>
            </a:r>
          </a:p>
          <a:p>
            <a:pPr algn="l">
              <a:buFont typeface="+mj-lt"/>
              <a:buAutoNum type="arabicPeriod"/>
            </a:pPr>
            <a:r>
              <a:rPr lang="es-CO" dirty="0">
                <a:solidFill>
                  <a:srgbClr val="FF0000"/>
                </a:solidFill>
              </a:rPr>
              <a:t>@RequestMapping</a:t>
            </a:r>
            <a:r>
              <a:rPr lang="es-CO" dirty="0"/>
              <a:t>: es una anotación que se utiliza para mapear una solicitud HTTP a un método de controlador. Puede especificar la URL, el método HTTP, el tipo de contenido y otros parámetros.</a:t>
            </a:r>
          </a:p>
          <a:p>
            <a:pPr algn="l">
              <a:buFont typeface="+mj-lt"/>
              <a:buAutoNum type="arabicPeriod"/>
            </a:pPr>
            <a:r>
              <a:rPr lang="es-CO" dirty="0">
                <a:solidFill>
                  <a:srgbClr val="FF0000"/>
                </a:solidFill>
              </a:rPr>
              <a:t>@Autowired: </a:t>
            </a:r>
            <a:r>
              <a:rPr lang="es-CO" dirty="0"/>
              <a:t>es una anotación que se utiliza para inyectar automáticamente una dependencia en un componente de Spring. Spring </a:t>
            </a:r>
            <a:r>
              <a:rPr lang="es-CO" dirty="0" err="1"/>
              <a:t>Boot</a:t>
            </a:r>
            <a:r>
              <a:rPr lang="es-CO" dirty="0"/>
              <a:t> buscará un objeto que coincida con el tipo de la dependencia y lo inyectará en el componente.</a:t>
            </a:r>
          </a:p>
          <a:p>
            <a:pPr algn="l">
              <a:buFont typeface="+mj-lt"/>
              <a:buAutoNum type="arabicPeriod"/>
            </a:pPr>
            <a:r>
              <a:rPr lang="es-CO" dirty="0">
                <a:solidFill>
                  <a:srgbClr val="FF0000"/>
                </a:solidFill>
              </a:rPr>
              <a:t>@Component: </a:t>
            </a:r>
            <a:r>
              <a:rPr lang="es-CO" dirty="0"/>
              <a:t>es una anotación que se utiliza para marcar una clase como un componente de Spring. Spring </a:t>
            </a:r>
            <a:r>
              <a:rPr lang="es-CO" dirty="0" err="1"/>
              <a:t>Boot</a:t>
            </a:r>
            <a:r>
              <a:rPr lang="es-CO" dirty="0"/>
              <a:t> buscará clases anotadas con @Component y las registrará como </a:t>
            </a:r>
            <a:r>
              <a:rPr lang="es-CO" dirty="0" err="1"/>
              <a:t>beans</a:t>
            </a:r>
            <a:r>
              <a:rPr lang="es-CO" dirty="0"/>
              <a:t> de la aplicación</a:t>
            </a:r>
            <a:r>
              <a:rPr lang="es-CO" b="0" i="0" dirty="0">
                <a:solidFill>
                  <a:srgbClr val="D1D5DB"/>
                </a:solidFill>
                <a:effectLst/>
                <a:latin typeface="Söhne"/>
              </a:rPr>
              <a:t>.</a:t>
            </a:r>
          </a:p>
          <a:p>
            <a:pPr algn="l">
              <a:buFont typeface="+mj-lt"/>
              <a:buAutoNum type="arabicPeriod"/>
            </a:pPr>
            <a:r>
              <a:rPr lang="es-CO" dirty="0">
                <a:solidFill>
                  <a:srgbClr val="FF0000"/>
                </a:solidFill>
              </a:rPr>
              <a:t>@Configuration: </a:t>
            </a:r>
            <a:r>
              <a:rPr lang="es-CO" dirty="0"/>
              <a:t>es una anotación que se utiliza para marcar una clase como una fuente de configuración para la aplicación. Puede definir </a:t>
            </a:r>
            <a:r>
              <a:rPr lang="es-CO" dirty="0" err="1"/>
              <a:t>beans</a:t>
            </a:r>
            <a:r>
              <a:rPr lang="es-CO" dirty="0"/>
              <a:t> y configurar otros componentes de Spring.</a:t>
            </a:r>
          </a:p>
        </p:txBody>
      </p:sp>
      <p:pic>
        <p:nvPicPr>
          <p:cNvPr id="4" name="Imagen 3"/>
          <p:cNvPicPr>
            <a:picLocks noChangeAspect="1"/>
          </p:cNvPicPr>
          <p:nvPr/>
        </p:nvPicPr>
        <p:blipFill>
          <a:blip r:embed="rId3"/>
          <a:stretch>
            <a:fillRect/>
          </a:stretch>
        </p:blipFill>
        <p:spPr>
          <a:xfrm>
            <a:off x="7452320" y="1640946"/>
            <a:ext cx="1143000" cy="1143000"/>
          </a:xfrm>
          <a:prstGeom prst="rect">
            <a:avLst/>
          </a:prstGeom>
        </p:spPr>
      </p:pic>
      <p:pic>
        <p:nvPicPr>
          <p:cNvPr id="2050" name="Picture 2" descr="Resultado de imagen de Java J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0" y="3068960"/>
            <a:ext cx="20955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5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INTRODUCCIÓN A SPRING FRAMEWORK</a:t>
            </a:r>
          </a:p>
        </p:txBody>
      </p:sp>
      <p:sp>
        <p:nvSpPr>
          <p:cNvPr id="5" name="4 Rectángulo"/>
          <p:cNvSpPr/>
          <p:nvPr/>
        </p:nvSpPr>
        <p:spPr>
          <a:xfrm>
            <a:off x="284631" y="764704"/>
            <a:ext cx="6807649" cy="5355312"/>
          </a:xfrm>
          <a:prstGeom prst="rect">
            <a:avLst/>
          </a:prstGeom>
        </p:spPr>
        <p:txBody>
          <a:bodyPr wrap="square">
            <a:spAutoFit/>
          </a:bodyPr>
          <a:lstStyle/>
          <a:p>
            <a:pPr algn="l"/>
            <a:r>
              <a:rPr lang="es-CO" dirty="0">
                <a:solidFill>
                  <a:srgbClr val="FF0000"/>
                </a:solidFill>
              </a:rPr>
              <a:t>7.@Service: s</a:t>
            </a:r>
            <a:r>
              <a:rPr lang="es-CO" dirty="0"/>
              <a:t>e utiliza para marcar una clase como un servicio en la arquitectura de la aplicación. Un servicio es una clase que encapsula la lógica de negocio de la aplicación. Por lo general, un servicio se utiliza para procesar la entrada del usuario, realizar validaciones y llamar a otros componentes de la aplicación, como los repositorios. Un servicio es uno de los componentes de la capa de negocio de la arquitectura de la aplicación.</a:t>
            </a:r>
          </a:p>
          <a:p>
            <a:pPr algn="l"/>
            <a:r>
              <a:rPr lang="es-CO" dirty="0">
                <a:solidFill>
                  <a:srgbClr val="FF0000"/>
                </a:solidFill>
              </a:rPr>
              <a:t>8.@Repository: </a:t>
            </a:r>
            <a:r>
              <a:rPr lang="es-CO" dirty="0"/>
              <a:t>se utiliza para marcar una clase como un repositorio de datos en la aplicación. Un repositorio es una clase que se utiliza para interactuar con una fuente de datos, como una base de datos. Un repositorio normalmente proporciona métodos para recuperar, actualizar y eliminar datos.</a:t>
            </a:r>
          </a:p>
          <a:p>
            <a:pPr algn="l"/>
            <a:r>
              <a:rPr lang="es-CO" dirty="0">
                <a:solidFill>
                  <a:srgbClr val="FF0000"/>
                </a:solidFill>
              </a:rPr>
              <a:t>9.@Transactional </a:t>
            </a:r>
            <a:r>
              <a:rPr lang="es-CO" dirty="0"/>
              <a:t>se utiliza para marcar un método de servicio o repositorio como transaccional. Una transacción es una serie de operaciones que se realizan como una sola unidad. Si una de las operaciones falla, la transacción se deshace y todas las operaciones anteriores se revierten. @Transactional asegura que todas las operaciones se ejecuten dentro de una transacción y se deshagan si alguna de ellas falla.</a:t>
            </a:r>
          </a:p>
        </p:txBody>
      </p:sp>
      <p:pic>
        <p:nvPicPr>
          <p:cNvPr id="4" name="Imagen 3"/>
          <p:cNvPicPr>
            <a:picLocks noChangeAspect="1"/>
          </p:cNvPicPr>
          <p:nvPr/>
        </p:nvPicPr>
        <p:blipFill>
          <a:blip r:embed="rId3"/>
          <a:stretch>
            <a:fillRect/>
          </a:stretch>
        </p:blipFill>
        <p:spPr>
          <a:xfrm>
            <a:off x="7452320" y="1640946"/>
            <a:ext cx="1143000" cy="1143000"/>
          </a:xfrm>
          <a:prstGeom prst="rect">
            <a:avLst/>
          </a:prstGeom>
        </p:spPr>
      </p:pic>
      <p:pic>
        <p:nvPicPr>
          <p:cNvPr id="2050" name="Picture 2" descr="Resultado de imagen de Java J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0" y="3068960"/>
            <a:ext cx="20955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59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INTRODUCCIÓN A SPRING FRAMEWORK</a:t>
            </a:r>
          </a:p>
        </p:txBody>
      </p:sp>
      <p:sp>
        <p:nvSpPr>
          <p:cNvPr id="5" name="4 Rectángulo"/>
          <p:cNvSpPr/>
          <p:nvPr/>
        </p:nvSpPr>
        <p:spPr>
          <a:xfrm>
            <a:off x="201751" y="908720"/>
            <a:ext cx="7272808" cy="5632311"/>
          </a:xfrm>
          <a:prstGeom prst="rect">
            <a:avLst/>
          </a:prstGeom>
        </p:spPr>
        <p:txBody>
          <a:bodyPr wrap="square">
            <a:spAutoFit/>
          </a:bodyPr>
          <a:lstStyle/>
          <a:p>
            <a:r>
              <a:rPr lang="es-CO" sz="1800" b="1" dirty="0">
                <a:solidFill>
                  <a:srgbClr val="FF0000"/>
                </a:solidFill>
                <a:latin typeface="Calibri" panose="020F0502020204030204" pitchFamily="34" charset="0"/>
              </a:rPr>
              <a:t>Paquetes comunes en un proyecto de Spring BOOT</a:t>
            </a:r>
          </a:p>
          <a:p>
            <a:endParaRPr lang="es-CO" b="1" dirty="0">
              <a:solidFill>
                <a:srgbClr val="FF0000"/>
              </a:solidFill>
            </a:endParaRPr>
          </a:p>
          <a:p>
            <a:pPr algn="just"/>
            <a:r>
              <a:rPr lang="es-CO" b="1" dirty="0" err="1">
                <a:solidFill>
                  <a:srgbClr val="FF0000"/>
                </a:solidFill>
              </a:rPr>
              <a:t>com.example.app.config</a:t>
            </a:r>
            <a:r>
              <a:rPr lang="es-CO" b="1" dirty="0">
                <a:solidFill>
                  <a:srgbClr val="FF0000"/>
                </a:solidFill>
              </a:rPr>
              <a:t>: </a:t>
            </a:r>
            <a:r>
              <a:rPr lang="es-CO" sz="1800" dirty="0">
                <a:latin typeface="Calibri" panose="020F0502020204030204" pitchFamily="34" charset="0"/>
              </a:rPr>
              <a:t>este paquete contiene las clases de configuración de Spring </a:t>
            </a:r>
            <a:r>
              <a:rPr lang="es-CO" sz="1800" dirty="0" err="1">
                <a:latin typeface="Calibri" panose="020F0502020204030204" pitchFamily="34" charset="0"/>
              </a:rPr>
              <a:t>Boot</a:t>
            </a:r>
            <a:r>
              <a:rPr lang="es-CO" sz="1800" dirty="0">
                <a:latin typeface="Calibri" panose="020F0502020204030204" pitchFamily="34" charset="0"/>
              </a:rPr>
              <a:t> que definen la configuración de la aplicación, como la configuración de la base de datos, la configuración de seguridad, la configuración del servidor, etc.</a:t>
            </a:r>
          </a:p>
          <a:p>
            <a:pPr algn="just"/>
            <a:endParaRPr lang="es-CO" sz="1800" dirty="0">
              <a:latin typeface="Calibri" panose="020F0502020204030204" pitchFamily="34" charset="0"/>
            </a:endParaRPr>
          </a:p>
          <a:p>
            <a:pPr algn="just"/>
            <a:r>
              <a:rPr lang="es-CO" b="1" dirty="0" err="1">
                <a:solidFill>
                  <a:srgbClr val="FF0000"/>
                </a:solidFill>
              </a:rPr>
              <a:t>com.example.app.controller</a:t>
            </a:r>
            <a:r>
              <a:rPr lang="es-CO" b="1" dirty="0">
                <a:solidFill>
                  <a:srgbClr val="FF0000"/>
                </a:solidFill>
              </a:rPr>
              <a:t>: </a:t>
            </a:r>
            <a:r>
              <a:rPr lang="es-CO" sz="1800" dirty="0">
                <a:latin typeface="Calibri" panose="020F0502020204030204" pitchFamily="34" charset="0"/>
              </a:rPr>
              <a:t>este paquete contiene las clases de controlador que manejan las solicitudes HTTP entrantes y envían las respuestas HTTP correspondientes.</a:t>
            </a:r>
          </a:p>
          <a:p>
            <a:pPr algn="just"/>
            <a:endParaRPr lang="es-CO" sz="1800" dirty="0">
              <a:latin typeface="Calibri" panose="020F0502020204030204" pitchFamily="34" charset="0"/>
            </a:endParaRPr>
          </a:p>
          <a:p>
            <a:pPr algn="just"/>
            <a:r>
              <a:rPr lang="es-CO" b="1" dirty="0" err="1">
                <a:solidFill>
                  <a:srgbClr val="FF0000"/>
                </a:solidFill>
              </a:rPr>
              <a:t>com.example.app.model</a:t>
            </a:r>
            <a:r>
              <a:rPr lang="es-CO" b="1" dirty="0">
                <a:solidFill>
                  <a:srgbClr val="FF0000"/>
                </a:solidFill>
              </a:rPr>
              <a:t>: </a:t>
            </a:r>
            <a:r>
              <a:rPr lang="es-CO" sz="1800" dirty="0">
                <a:latin typeface="Calibri" panose="020F0502020204030204" pitchFamily="34" charset="0"/>
              </a:rPr>
              <a:t>este paquete contiene las clases de modelo que representan los objetos de dominio de la aplicación, como los usuarios, las publicaciones, las entradas de blog, etc.</a:t>
            </a:r>
          </a:p>
          <a:p>
            <a:pPr algn="just"/>
            <a:endParaRPr lang="es-CO" sz="1800" dirty="0">
              <a:latin typeface="Calibri" panose="020F0502020204030204" pitchFamily="34" charset="0"/>
            </a:endParaRPr>
          </a:p>
          <a:p>
            <a:pPr algn="just"/>
            <a:r>
              <a:rPr lang="es-CO" b="1" dirty="0" err="1">
                <a:solidFill>
                  <a:srgbClr val="FF0000"/>
                </a:solidFill>
              </a:rPr>
              <a:t>com.example.app.repository</a:t>
            </a:r>
            <a:r>
              <a:rPr lang="es-CO" b="1" dirty="0">
                <a:solidFill>
                  <a:srgbClr val="FF0000"/>
                </a:solidFill>
              </a:rPr>
              <a:t>: </a:t>
            </a:r>
            <a:r>
              <a:rPr lang="es-CO" dirty="0">
                <a:latin typeface="Calibri" panose="020F0502020204030204" pitchFamily="34" charset="0"/>
              </a:rPr>
              <a:t>este </a:t>
            </a:r>
            <a:r>
              <a:rPr lang="es-CO" sz="1800" dirty="0">
                <a:latin typeface="Calibri" panose="020F0502020204030204" pitchFamily="34" charset="0"/>
              </a:rPr>
              <a:t>paquete contiene las interfaces de repositorio de Spring Data JPA que proporcionan métodos para interactuar con la base de datos.</a:t>
            </a:r>
          </a:p>
          <a:p>
            <a:endParaRPr lang="es-CO" sz="1800" dirty="0">
              <a:latin typeface="Calibri" panose="020F0502020204030204" pitchFamily="34" charset="0"/>
            </a:endParaRPr>
          </a:p>
          <a:p>
            <a:pPr algn="l"/>
            <a:endParaRPr lang="es-CO" dirty="0"/>
          </a:p>
        </p:txBody>
      </p:sp>
      <p:pic>
        <p:nvPicPr>
          <p:cNvPr id="4" name="Imagen 3"/>
          <p:cNvPicPr>
            <a:picLocks noChangeAspect="1"/>
          </p:cNvPicPr>
          <p:nvPr/>
        </p:nvPicPr>
        <p:blipFill>
          <a:blip r:embed="rId3"/>
          <a:stretch>
            <a:fillRect/>
          </a:stretch>
        </p:blipFill>
        <p:spPr>
          <a:xfrm>
            <a:off x="7452320" y="1640946"/>
            <a:ext cx="1143000" cy="1143000"/>
          </a:xfrm>
          <a:prstGeom prst="rect">
            <a:avLst/>
          </a:prstGeom>
        </p:spPr>
      </p:pic>
      <p:pic>
        <p:nvPicPr>
          <p:cNvPr id="2050" name="Picture 2" descr="Resultado de imagen de Java J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3180503"/>
            <a:ext cx="1663452" cy="1481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25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de Java 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570" y="4283603"/>
            <a:ext cx="2095500" cy="186690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normAutofit fontScale="90000"/>
          </a:bodyPr>
          <a:lstStyle/>
          <a:p>
            <a:r>
              <a:rPr lang="es-ES" sz="3600" dirty="0"/>
              <a:t>INTRODUCCIÓN A SPRING FRAMEWORK</a:t>
            </a:r>
          </a:p>
        </p:txBody>
      </p:sp>
      <p:sp>
        <p:nvSpPr>
          <p:cNvPr id="5" name="4 Rectángulo"/>
          <p:cNvSpPr/>
          <p:nvPr/>
        </p:nvSpPr>
        <p:spPr>
          <a:xfrm>
            <a:off x="224717" y="798403"/>
            <a:ext cx="7272808" cy="4247317"/>
          </a:xfrm>
          <a:prstGeom prst="rect">
            <a:avLst/>
          </a:prstGeom>
        </p:spPr>
        <p:txBody>
          <a:bodyPr wrap="square">
            <a:spAutoFit/>
          </a:bodyPr>
          <a:lstStyle/>
          <a:p>
            <a:endParaRPr lang="es-CO" sz="1800" dirty="0">
              <a:latin typeface="Calibri" panose="020F0502020204030204" pitchFamily="34" charset="0"/>
            </a:endParaRPr>
          </a:p>
          <a:p>
            <a:r>
              <a:rPr lang="es-CO" sz="2000" b="1" dirty="0">
                <a:solidFill>
                  <a:srgbClr val="FF0000"/>
                </a:solidFill>
                <a:latin typeface="Calibri" panose="020F0502020204030204" pitchFamily="34" charset="0"/>
              </a:rPr>
              <a:t>Paquetes comunes en un proyecto de Spring BOOT</a:t>
            </a:r>
          </a:p>
          <a:p>
            <a:pPr algn="just"/>
            <a:endParaRPr lang="es-CO" sz="1800" dirty="0">
              <a:latin typeface="Calibri" panose="020F0502020204030204" pitchFamily="34" charset="0"/>
            </a:endParaRPr>
          </a:p>
          <a:p>
            <a:pPr algn="just"/>
            <a:r>
              <a:rPr lang="es-CO" b="1" dirty="0" err="1">
                <a:solidFill>
                  <a:srgbClr val="FF0000"/>
                </a:solidFill>
              </a:rPr>
              <a:t>com.example.app.service</a:t>
            </a:r>
            <a:r>
              <a:rPr lang="es-CO" b="1" dirty="0">
                <a:solidFill>
                  <a:srgbClr val="FF0000"/>
                </a:solidFill>
              </a:rPr>
              <a:t>: </a:t>
            </a:r>
            <a:r>
              <a:rPr lang="es-CO" sz="1800" dirty="0">
                <a:latin typeface="Calibri" panose="020F0502020204030204" pitchFamily="34" charset="0"/>
              </a:rPr>
              <a:t>este paquete contiene las clases de servicio que contienen la lógica de negocio de la aplicación y se comunican con los repositorios para realizar operaciones de lectura y escritura en la base de datos.</a:t>
            </a:r>
          </a:p>
          <a:p>
            <a:pPr algn="just"/>
            <a:r>
              <a:rPr lang="es-CO" b="1" dirty="0" err="1">
                <a:solidFill>
                  <a:srgbClr val="FF0000"/>
                </a:solidFill>
              </a:rPr>
              <a:t>com.example.app.exception</a:t>
            </a:r>
            <a:r>
              <a:rPr lang="es-CO" b="1" dirty="0">
                <a:solidFill>
                  <a:srgbClr val="FF0000"/>
                </a:solidFill>
              </a:rPr>
              <a:t>: </a:t>
            </a:r>
            <a:r>
              <a:rPr lang="es-CO" sz="1800" dirty="0">
                <a:latin typeface="Calibri" panose="020F0502020204030204" pitchFamily="34" charset="0"/>
              </a:rPr>
              <a:t>este paquete contiene las clases de excepción personalizadas que se utilizan para manejar errores específicos de la aplicación.</a:t>
            </a:r>
          </a:p>
          <a:p>
            <a:pPr algn="just"/>
            <a:endParaRPr lang="es" sz="1800" dirty="0">
              <a:latin typeface="Calibri" panose="020F0502020204030204" pitchFamily="34" charset="0"/>
            </a:endParaRPr>
          </a:p>
          <a:p>
            <a:pPr algn="just"/>
            <a:r>
              <a:rPr lang="es-CO" b="1" dirty="0" err="1">
                <a:solidFill>
                  <a:srgbClr val="FF0000"/>
                </a:solidFill>
              </a:rPr>
              <a:t>com.example.app.security</a:t>
            </a:r>
            <a:r>
              <a:rPr lang="es-CO" b="1" dirty="0">
                <a:solidFill>
                  <a:srgbClr val="FF0000"/>
                </a:solidFill>
              </a:rPr>
              <a:t>: </a:t>
            </a:r>
            <a:r>
              <a:rPr lang="es-CO" sz="1800" dirty="0">
                <a:latin typeface="Calibri" panose="020F0502020204030204" pitchFamily="34" charset="0"/>
              </a:rPr>
              <a:t>este paquete contiene las clases de seguridad que se utilizan para asegurar la aplicación, como el filtro de autenticación, el proveedor de autenticación, etc.</a:t>
            </a:r>
          </a:p>
          <a:p>
            <a:pPr algn="l"/>
            <a:endParaRPr lang="es-CO" dirty="0"/>
          </a:p>
        </p:txBody>
      </p:sp>
      <p:pic>
        <p:nvPicPr>
          <p:cNvPr id="4" name="Imagen 3"/>
          <p:cNvPicPr>
            <a:picLocks noChangeAspect="1"/>
          </p:cNvPicPr>
          <p:nvPr/>
        </p:nvPicPr>
        <p:blipFill>
          <a:blip r:embed="rId4"/>
          <a:stretch>
            <a:fillRect/>
          </a:stretch>
        </p:blipFill>
        <p:spPr>
          <a:xfrm>
            <a:off x="7452320" y="1640946"/>
            <a:ext cx="1143000" cy="1143000"/>
          </a:xfrm>
          <a:prstGeom prst="rect">
            <a:avLst/>
          </a:prstGeom>
        </p:spPr>
      </p:pic>
    </p:spTree>
    <p:extLst>
      <p:ext uri="{BB962C8B-B14F-4D97-AF65-F5344CB8AC3E}">
        <p14:creationId xmlns:p14="http://schemas.microsoft.com/office/powerpoint/2010/main" val="134401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INTRODUCCIÓN A SPRING FRAMEWORK</a:t>
            </a:r>
          </a:p>
        </p:txBody>
      </p:sp>
      <p:sp>
        <p:nvSpPr>
          <p:cNvPr id="5" name="4 Rectángulo"/>
          <p:cNvSpPr/>
          <p:nvPr/>
        </p:nvSpPr>
        <p:spPr>
          <a:xfrm>
            <a:off x="284631" y="764704"/>
            <a:ext cx="6807649" cy="4247317"/>
          </a:xfrm>
          <a:prstGeom prst="rect">
            <a:avLst/>
          </a:prstGeom>
        </p:spPr>
        <p:txBody>
          <a:bodyPr wrap="square">
            <a:spAutoFit/>
          </a:bodyPr>
          <a:lstStyle/>
          <a:p>
            <a:pPr algn="ctr"/>
            <a:r>
              <a:rPr lang="es-CO" b="1" dirty="0">
                <a:solidFill>
                  <a:srgbClr val="FF0000"/>
                </a:solidFill>
              </a:rPr>
              <a:t>MÉTODOS HTTP</a:t>
            </a:r>
          </a:p>
          <a:p>
            <a:pPr algn="l"/>
            <a:endParaRPr lang="es-CO" dirty="0"/>
          </a:p>
          <a:p>
            <a:pPr algn="just"/>
            <a:r>
              <a:rPr lang="es-CO" dirty="0"/>
              <a:t>Las operaciones HTTP estándar, también conocidas como métodos HTTP, son las siguientes.</a:t>
            </a:r>
          </a:p>
          <a:p>
            <a:pPr algn="just">
              <a:buFont typeface="Arial" panose="020B0604020202020204" pitchFamily="34" charset="0"/>
              <a:buChar char="•"/>
            </a:pPr>
            <a:r>
              <a:rPr lang="es-CO" dirty="0">
                <a:solidFill>
                  <a:srgbClr val="FF0000"/>
                </a:solidFill>
              </a:rPr>
              <a:t>GET</a:t>
            </a:r>
            <a:r>
              <a:rPr lang="es-CO" dirty="0"/>
              <a:t>: Solicita una representación de un recurso específico. La solicitud no debe tener efectos secundarios en el servidor</a:t>
            </a:r>
            <a:r>
              <a:rPr lang="es-CO" b="0" i="0" dirty="0">
                <a:solidFill>
                  <a:srgbClr val="D1D5DB"/>
                </a:solidFill>
                <a:effectLst/>
                <a:latin typeface="Söhne"/>
              </a:rPr>
              <a:t>.</a:t>
            </a:r>
          </a:p>
          <a:p>
            <a:pPr algn="just">
              <a:buFont typeface="Arial" panose="020B0604020202020204" pitchFamily="34" charset="0"/>
              <a:buChar char="•"/>
            </a:pPr>
            <a:r>
              <a:rPr lang="es-CO" dirty="0">
                <a:solidFill>
                  <a:srgbClr val="FF0000"/>
                </a:solidFill>
              </a:rPr>
              <a:t>POST: </a:t>
            </a:r>
            <a:r>
              <a:rPr lang="es-CO" dirty="0"/>
              <a:t>Envía datos para que un recurso sea creado en el servidor.</a:t>
            </a:r>
          </a:p>
          <a:p>
            <a:pPr indent="-285750" algn="just">
              <a:buFont typeface="Arial" panose="020B0604020202020204" pitchFamily="34" charset="0"/>
              <a:buChar char="•"/>
            </a:pPr>
            <a:r>
              <a:rPr lang="es-CO" dirty="0">
                <a:solidFill>
                  <a:srgbClr val="FF0000"/>
                </a:solidFill>
              </a:rPr>
              <a:t>PUT: </a:t>
            </a:r>
            <a:r>
              <a:rPr lang="es-CO" dirty="0"/>
              <a:t>Envía datos para actualizar un recurso específico en el servidor.</a:t>
            </a:r>
          </a:p>
          <a:p>
            <a:pPr indent="-285750" algn="just">
              <a:buFont typeface="Arial" panose="020B0604020202020204" pitchFamily="34" charset="0"/>
              <a:buChar char="•"/>
            </a:pPr>
            <a:r>
              <a:rPr lang="es-CO" dirty="0">
                <a:solidFill>
                  <a:srgbClr val="FF0000"/>
                </a:solidFill>
              </a:rPr>
              <a:t>DELETE: </a:t>
            </a:r>
            <a:r>
              <a:rPr lang="es-CO" dirty="0"/>
              <a:t>Elimina un recurso específico en el servidor.</a:t>
            </a:r>
          </a:p>
          <a:p>
            <a:pPr indent="-285750" algn="just">
              <a:buFont typeface="Arial" panose="020B0604020202020204" pitchFamily="34" charset="0"/>
              <a:buChar char="•"/>
            </a:pPr>
            <a:r>
              <a:rPr lang="es-CO" dirty="0">
                <a:solidFill>
                  <a:srgbClr val="FF0000"/>
                </a:solidFill>
              </a:rPr>
              <a:t>HEAD: </a:t>
            </a:r>
            <a:r>
              <a:rPr lang="es-CO" dirty="0"/>
              <a:t>Solicita una respuesta que contenga solo los encabezados de respuesta, sin el cuerpo de la respuesta.</a:t>
            </a:r>
          </a:p>
          <a:p>
            <a:pPr indent="-285750" algn="just">
              <a:buFont typeface="Arial" panose="020B0604020202020204" pitchFamily="34" charset="0"/>
              <a:buChar char="•"/>
            </a:pPr>
            <a:r>
              <a:rPr lang="es-CO" dirty="0">
                <a:solidFill>
                  <a:srgbClr val="FF0000"/>
                </a:solidFill>
              </a:rPr>
              <a:t>OPTIONS: </a:t>
            </a:r>
            <a:r>
              <a:rPr lang="es-CO" dirty="0"/>
              <a:t>Solicita información sobre las opciones de comunicación disponibles para un recurso específico.</a:t>
            </a:r>
          </a:p>
          <a:p>
            <a:pPr algn="just">
              <a:buFont typeface="Arial" panose="020B0604020202020204" pitchFamily="34" charset="0"/>
              <a:buChar char="•"/>
            </a:pPr>
            <a:r>
              <a:rPr lang="es-CO" dirty="0">
                <a:solidFill>
                  <a:srgbClr val="FF0000"/>
                </a:solidFill>
              </a:rPr>
              <a:t>PATCH: </a:t>
            </a:r>
            <a:r>
              <a:rPr lang="es-CO" dirty="0"/>
              <a:t>Aplica modificaciones parciales a un recurso.</a:t>
            </a:r>
          </a:p>
          <a:p>
            <a:pPr algn="l"/>
            <a:endParaRPr lang="es-CO" dirty="0"/>
          </a:p>
        </p:txBody>
      </p:sp>
      <p:pic>
        <p:nvPicPr>
          <p:cNvPr id="4" name="Imagen 3"/>
          <p:cNvPicPr>
            <a:picLocks noChangeAspect="1"/>
          </p:cNvPicPr>
          <p:nvPr/>
        </p:nvPicPr>
        <p:blipFill>
          <a:blip r:embed="rId3"/>
          <a:stretch>
            <a:fillRect/>
          </a:stretch>
        </p:blipFill>
        <p:spPr>
          <a:xfrm>
            <a:off x="7452320" y="1640946"/>
            <a:ext cx="1143000" cy="1143000"/>
          </a:xfrm>
          <a:prstGeom prst="rect">
            <a:avLst/>
          </a:prstGeom>
        </p:spPr>
      </p:pic>
      <p:pic>
        <p:nvPicPr>
          <p:cNvPr id="2050" name="Picture 2" descr="Resultado de imagen de Java J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0" y="3068960"/>
            <a:ext cx="20955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52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INTRODUCCIÓN A SPRING FRAMEWORK</a:t>
            </a:r>
          </a:p>
        </p:txBody>
      </p:sp>
      <p:sp>
        <p:nvSpPr>
          <p:cNvPr id="5" name="4 Rectángulo"/>
          <p:cNvSpPr/>
          <p:nvPr/>
        </p:nvSpPr>
        <p:spPr>
          <a:xfrm>
            <a:off x="107504" y="1084889"/>
            <a:ext cx="8688020" cy="5632311"/>
          </a:xfrm>
          <a:prstGeom prst="rect">
            <a:avLst/>
          </a:prstGeom>
        </p:spPr>
        <p:txBody>
          <a:bodyPr wrap="square">
            <a:spAutoFit/>
          </a:bodyPr>
          <a:lstStyle/>
          <a:p>
            <a:pPr algn="ctr"/>
            <a:r>
              <a:rPr lang="es-CO" b="1" dirty="0">
                <a:solidFill>
                  <a:srgbClr val="FF0000"/>
                </a:solidFill>
              </a:rPr>
              <a:t>ARQUITECTURA REST</a:t>
            </a:r>
          </a:p>
          <a:p>
            <a:pPr algn="just"/>
            <a:r>
              <a:rPr lang="es-CO" dirty="0"/>
              <a:t>La arquitectura REST (</a:t>
            </a:r>
            <a:r>
              <a:rPr lang="es-CO" dirty="0" err="1"/>
              <a:t>Representational</a:t>
            </a:r>
            <a:r>
              <a:rPr lang="es-CO" dirty="0"/>
              <a:t> </a:t>
            </a:r>
            <a:r>
              <a:rPr lang="es-CO" dirty="0" err="1"/>
              <a:t>State</a:t>
            </a:r>
            <a:r>
              <a:rPr lang="es-CO" dirty="0"/>
              <a:t> Transfer) es un conjunto de principios y restricciones que se aplican a la creación de servicios web que utilizan el protocolo HTTP (</a:t>
            </a:r>
            <a:r>
              <a:rPr lang="es-CO" dirty="0" err="1"/>
              <a:t>Hypertext</a:t>
            </a:r>
            <a:r>
              <a:rPr lang="es-CO" dirty="0"/>
              <a:t> Transfer </a:t>
            </a:r>
            <a:r>
              <a:rPr lang="es-CO" dirty="0" err="1"/>
              <a:t>Protocol</a:t>
            </a:r>
            <a:r>
              <a:rPr lang="es-CO" dirty="0"/>
              <a:t>).</a:t>
            </a:r>
          </a:p>
          <a:p>
            <a:pPr algn="just"/>
            <a:r>
              <a:rPr lang="es-CO" dirty="0"/>
              <a:t>La arquitectura REST se basa en la idea de que un servicio web debe proporcionar acceso a recursos a través de un conjunto de operaciones HTTP estándar, como </a:t>
            </a:r>
            <a:r>
              <a:rPr lang="es-CO" b="1" dirty="0"/>
              <a:t>GET, POST, PUT, DELETE</a:t>
            </a:r>
            <a:r>
              <a:rPr lang="es-CO" dirty="0"/>
              <a:t>, etc. Los recursos son identificados mediante </a:t>
            </a:r>
            <a:r>
              <a:rPr lang="es-CO" dirty="0" err="1"/>
              <a:t>URIs</a:t>
            </a:r>
            <a:r>
              <a:rPr lang="es-CO" dirty="0"/>
              <a:t> (</a:t>
            </a:r>
            <a:r>
              <a:rPr lang="es-CO" dirty="0" err="1"/>
              <a:t>Uniform</a:t>
            </a:r>
            <a:r>
              <a:rPr lang="es-CO" dirty="0"/>
              <a:t> </a:t>
            </a:r>
            <a:r>
              <a:rPr lang="es-CO" dirty="0" err="1"/>
              <a:t>Resource</a:t>
            </a:r>
            <a:r>
              <a:rPr lang="es-CO" dirty="0"/>
              <a:t> </a:t>
            </a:r>
            <a:r>
              <a:rPr lang="es-CO" dirty="0" err="1"/>
              <a:t>Identifiers</a:t>
            </a:r>
            <a:r>
              <a:rPr lang="es-CO" dirty="0"/>
              <a:t>), y el intercambio de información entre el cliente y el servidor se realiza en formato JSON o XML.</a:t>
            </a:r>
          </a:p>
          <a:p>
            <a:pPr algn="just"/>
            <a:r>
              <a:rPr lang="es-CO" dirty="0"/>
              <a:t>Las principales características de la arquitectura REST son:</a:t>
            </a:r>
          </a:p>
          <a:p>
            <a:pPr algn="just">
              <a:buFont typeface="Arial" panose="020B0604020202020204" pitchFamily="34" charset="0"/>
              <a:buChar char="•"/>
            </a:pPr>
            <a:r>
              <a:rPr lang="es-CO" dirty="0">
                <a:solidFill>
                  <a:srgbClr val="FF0000"/>
                </a:solidFill>
              </a:rPr>
              <a:t>Separación entre cliente y servidor: </a:t>
            </a:r>
            <a:r>
              <a:rPr lang="es-CO" dirty="0"/>
              <a:t>el servidor no guarda ningún estado sobre el cliente entre peticiones, lo que hace que el cliente sea independiente del servidor y permita una mayor escalabilidad.</a:t>
            </a:r>
          </a:p>
          <a:p>
            <a:pPr algn="just">
              <a:buFont typeface="Arial" panose="020B0604020202020204" pitchFamily="34" charset="0"/>
              <a:buChar char="•"/>
            </a:pPr>
            <a:r>
              <a:rPr lang="es-CO" dirty="0">
                <a:solidFill>
                  <a:srgbClr val="FF0000"/>
                </a:solidFill>
              </a:rPr>
              <a:t>Operaciones estándar: </a:t>
            </a:r>
            <a:r>
              <a:rPr lang="es-CO" dirty="0"/>
              <a:t>los servicios REST utilizan las operaciones HTTP estándar, lo que hace que sean fáciles de implementar y entender.</a:t>
            </a:r>
          </a:p>
          <a:p>
            <a:pPr algn="just">
              <a:buFont typeface="Arial" panose="020B0604020202020204" pitchFamily="34" charset="0"/>
              <a:buChar char="•"/>
            </a:pPr>
            <a:r>
              <a:rPr lang="es-CO" dirty="0"/>
              <a:t>los recursos son identificados mediante una URI, que permite al cliente </a:t>
            </a:r>
            <a:r>
              <a:rPr lang="es-CO" dirty="0">
                <a:solidFill>
                  <a:srgbClr val="FF0000"/>
                </a:solidFill>
              </a:rPr>
              <a:t>Recursos identificables: </a:t>
            </a:r>
            <a:r>
              <a:rPr lang="es-CO" dirty="0"/>
              <a:t>acceder a ellos de manera sencilla.</a:t>
            </a:r>
          </a:p>
          <a:p>
            <a:pPr algn="just">
              <a:buFont typeface="Arial" panose="020B0604020202020204" pitchFamily="34" charset="0"/>
              <a:buChar char="•"/>
            </a:pPr>
            <a:r>
              <a:rPr lang="es-CO" dirty="0">
                <a:solidFill>
                  <a:srgbClr val="FF0000"/>
                </a:solidFill>
              </a:rPr>
              <a:t>Representación de recursos</a:t>
            </a:r>
            <a:r>
              <a:rPr lang="es-CO" dirty="0"/>
              <a:t>: los recursos son representados en un formato estándar, como XML o JSON, lo que permite su fácil interpretación por parte del cliente.</a:t>
            </a:r>
          </a:p>
          <a:p>
            <a:pPr algn="l"/>
            <a:endParaRPr lang="es-CO" dirty="0"/>
          </a:p>
        </p:txBody>
      </p:sp>
      <p:pic>
        <p:nvPicPr>
          <p:cNvPr id="4" name="Imagen 3"/>
          <p:cNvPicPr>
            <a:picLocks noChangeAspect="1"/>
          </p:cNvPicPr>
          <p:nvPr/>
        </p:nvPicPr>
        <p:blipFill>
          <a:blip r:embed="rId3"/>
          <a:stretch>
            <a:fillRect/>
          </a:stretch>
        </p:blipFill>
        <p:spPr>
          <a:xfrm>
            <a:off x="8001000" y="-46351"/>
            <a:ext cx="1143000" cy="1143000"/>
          </a:xfrm>
          <a:prstGeom prst="rect">
            <a:avLst/>
          </a:prstGeom>
        </p:spPr>
      </p:pic>
      <p:pic>
        <p:nvPicPr>
          <p:cNvPr id="3" name="Picture 2" descr="Qué es una api rest? ¿Cómo funciona? ¿En que tipo de web utilizarlas?">
            <a:extLst>
              <a:ext uri="{FF2B5EF4-FFF2-40B4-BE49-F238E27FC236}">
                <a16:creationId xmlns:a16="http://schemas.microsoft.com/office/drawing/2014/main" id="{9B0F21AB-0EFF-C1F5-1ACC-25EE989F36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711729"/>
            <a:ext cx="2637471" cy="658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13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INTRODUCCIÓN A SPRING FRAMEWORK</a:t>
            </a:r>
          </a:p>
        </p:txBody>
      </p:sp>
      <p:sp>
        <p:nvSpPr>
          <p:cNvPr id="5" name="4 Rectángulo"/>
          <p:cNvSpPr/>
          <p:nvPr/>
        </p:nvSpPr>
        <p:spPr>
          <a:xfrm>
            <a:off x="245637" y="1052736"/>
            <a:ext cx="7383713" cy="4524315"/>
          </a:xfrm>
          <a:prstGeom prst="rect">
            <a:avLst/>
          </a:prstGeom>
        </p:spPr>
        <p:txBody>
          <a:bodyPr wrap="square">
            <a:spAutoFit/>
          </a:bodyPr>
          <a:lstStyle/>
          <a:p>
            <a:pPr algn="ctr"/>
            <a:r>
              <a:rPr lang="es-CO" b="1" dirty="0">
                <a:solidFill>
                  <a:srgbClr val="FF0000"/>
                </a:solidFill>
              </a:rPr>
              <a:t>API REST</a:t>
            </a:r>
          </a:p>
          <a:p>
            <a:pPr algn="ctr"/>
            <a:endParaRPr lang="es-CO" b="1" dirty="0">
              <a:solidFill>
                <a:srgbClr val="FF0000"/>
              </a:solidFill>
            </a:endParaRPr>
          </a:p>
          <a:p>
            <a:pPr algn="just"/>
            <a:r>
              <a:rPr lang="es-CO" dirty="0"/>
              <a:t>API </a:t>
            </a:r>
            <a:r>
              <a:rPr lang="es-CO" dirty="0" err="1"/>
              <a:t>Rest</a:t>
            </a:r>
            <a:r>
              <a:rPr lang="es-CO" dirty="0"/>
              <a:t> o API de </a:t>
            </a:r>
            <a:r>
              <a:rPr lang="es-CO" dirty="0" err="1"/>
              <a:t>Restfull</a:t>
            </a:r>
            <a:r>
              <a:rPr lang="es-CO" dirty="0"/>
              <a:t>, significa "</a:t>
            </a:r>
            <a:r>
              <a:rPr lang="es-CO" b="1" dirty="0" err="1"/>
              <a:t>Application</a:t>
            </a:r>
            <a:r>
              <a:rPr lang="es-CO" b="1" dirty="0"/>
              <a:t> </a:t>
            </a:r>
            <a:r>
              <a:rPr lang="es-CO" b="1" dirty="0" err="1"/>
              <a:t>Programming</a:t>
            </a:r>
            <a:r>
              <a:rPr lang="es-CO" b="1" dirty="0"/>
              <a:t> Interface - </a:t>
            </a:r>
            <a:r>
              <a:rPr lang="es-CO" b="1" dirty="0" err="1"/>
              <a:t>Representational</a:t>
            </a:r>
            <a:r>
              <a:rPr lang="es-CO" b="1" dirty="0"/>
              <a:t> </a:t>
            </a:r>
            <a:r>
              <a:rPr lang="es-CO" b="1" dirty="0" err="1"/>
              <a:t>State</a:t>
            </a:r>
            <a:r>
              <a:rPr lang="es-CO" b="1" dirty="0"/>
              <a:t> Transfer</a:t>
            </a:r>
            <a:r>
              <a:rPr lang="es-CO" dirty="0"/>
              <a:t>" y es un conjunto de principios y convenciones para el diseño y el acceso a servicios web.</a:t>
            </a:r>
          </a:p>
          <a:p>
            <a:pPr algn="just"/>
            <a:r>
              <a:rPr lang="es-CO" dirty="0"/>
              <a:t>En términos simples, una API </a:t>
            </a:r>
            <a:r>
              <a:rPr lang="es-CO" dirty="0" err="1"/>
              <a:t>Rest</a:t>
            </a:r>
            <a:r>
              <a:rPr lang="es-CO" dirty="0"/>
              <a:t> es un protocolo que permite que dos sistemas se comuniquen entre sí a través de Internet para intercambiar información. La API </a:t>
            </a:r>
            <a:r>
              <a:rPr lang="es-CO" dirty="0" err="1"/>
              <a:t>Rest</a:t>
            </a:r>
            <a:r>
              <a:rPr lang="es-CO" dirty="0"/>
              <a:t> utiliza un conjunto de operaciones HTTP estándar (GET, POST, PUT, DELETE, etc.) para enviar y recibir datos en formato JSON o XML.</a:t>
            </a:r>
          </a:p>
          <a:p>
            <a:pPr algn="just"/>
            <a:r>
              <a:rPr lang="es-CO" dirty="0"/>
              <a:t>Una característica fundamental de las API </a:t>
            </a:r>
            <a:r>
              <a:rPr lang="es-CO" dirty="0" err="1"/>
              <a:t>Rest</a:t>
            </a:r>
            <a:r>
              <a:rPr lang="es-CO" dirty="0"/>
              <a:t> es que son sin estado, lo que significa que cada solicitud que se hace al servidor es independiente de las demás solicitudes. Además, las API </a:t>
            </a:r>
            <a:r>
              <a:rPr lang="es-CO" dirty="0" err="1"/>
              <a:t>Rest</a:t>
            </a:r>
            <a:r>
              <a:rPr lang="es-CO" dirty="0"/>
              <a:t> son escalables y permiten a los desarrolladores crear aplicaciones web y móviles altamente flexibles e interconectadas.</a:t>
            </a:r>
          </a:p>
          <a:p>
            <a:pPr algn="l"/>
            <a:endParaRPr lang="es-CO" dirty="0"/>
          </a:p>
        </p:txBody>
      </p:sp>
      <p:pic>
        <p:nvPicPr>
          <p:cNvPr id="4" name="Imagen 3"/>
          <p:cNvPicPr>
            <a:picLocks noChangeAspect="1"/>
          </p:cNvPicPr>
          <p:nvPr/>
        </p:nvPicPr>
        <p:blipFill>
          <a:blip r:embed="rId3"/>
          <a:stretch>
            <a:fillRect/>
          </a:stretch>
        </p:blipFill>
        <p:spPr>
          <a:xfrm>
            <a:off x="7452320" y="1640946"/>
            <a:ext cx="1143000" cy="1143000"/>
          </a:xfrm>
          <a:prstGeom prst="rect">
            <a:avLst/>
          </a:prstGeom>
        </p:spPr>
      </p:pic>
      <p:pic>
        <p:nvPicPr>
          <p:cNvPr id="1026" name="Picture 2" descr="Roy T. Fielding (@fielding) / Twitter">
            <a:extLst>
              <a:ext uri="{FF2B5EF4-FFF2-40B4-BE49-F238E27FC236}">
                <a16:creationId xmlns:a16="http://schemas.microsoft.com/office/drawing/2014/main" id="{98DF4388-4A9F-6C8C-EB14-4D5539671F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6657" y="4622383"/>
            <a:ext cx="1511930" cy="151193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C65A5F1-3123-FAD2-B082-A6D1B14A6F2C}"/>
              </a:ext>
            </a:extLst>
          </p:cNvPr>
          <p:cNvSpPr txBox="1"/>
          <p:nvPr/>
        </p:nvSpPr>
        <p:spPr>
          <a:xfrm>
            <a:off x="7346657" y="6039892"/>
            <a:ext cx="1944216" cy="369332"/>
          </a:xfrm>
          <a:prstGeom prst="rect">
            <a:avLst/>
          </a:prstGeom>
          <a:noFill/>
        </p:spPr>
        <p:txBody>
          <a:bodyPr wrap="square">
            <a:spAutoFit/>
          </a:bodyPr>
          <a:lstStyle/>
          <a:p>
            <a:r>
              <a:rPr lang="es-CO" dirty="0"/>
              <a:t>Roy Fielding</a:t>
            </a:r>
          </a:p>
        </p:txBody>
      </p:sp>
    </p:spTree>
    <p:extLst>
      <p:ext uri="{BB962C8B-B14F-4D97-AF65-F5344CB8AC3E}">
        <p14:creationId xmlns:p14="http://schemas.microsoft.com/office/powerpoint/2010/main" val="1598221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INTRODUCCIÓN A SPRING FRAMEWORK</a:t>
            </a:r>
          </a:p>
        </p:txBody>
      </p:sp>
      <p:sp>
        <p:nvSpPr>
          <p:cNvPr id="5" name="4 Rectángulo"/>
          <p:cNvSpPr/>
          <p:nvPr/>
        </p:nvSpPr>
        <p:spPr>
          <a:xfrm>
            <a:off x="204460" y="764704"/>
            <a:ext cx="7383713" cy="5909310"/>
          </a:xfrm>
          <a:prstGeom prst="rect">
            <a:avLst/>
          </a:prstGeom>
        </p:spPr>
        <p:txBody>
          <a:bodyPr wrap="square">
            <a:spAutoFit/>
          </a:bodyPr>
          <a:lstStyle/>
          <a:p>
            <a:pPr algn="ctr"/>
            <a:r>
              <a:rPr lang="es-CO" b="1" dirty="0">
                <a:solidFill>
                  <a:srgbClr val="FF0000"/>
                </a:solidFill>
              </a:rPr>
              <a:t>ARQUITECTURA REST</a:t>
            </a:r>
          </a:p>
          <a:p>
            <a:pPr algn="just"/>
            <a:r>
              <a:rPr lang="es-CO" dirty="0"/>
              <a:t>La arquitectura REST (</a:t>
            </a:r>
            <a:r>
              <a:rPr lang="es-CO" dirty="0" err="1"/>
              <a:t>Representational</a:t>
            </a:r>
            <a:r>
              <a:rPr lang="es-CO" dirty="0"/>
              <a:t> </a:t>
            </a:r>
            <a:r>
              <a:rPr lang="es-CO" dirty="0" err="1"/>
              <a:t>State</a:t>
            </a:r>
            <a:r>
              <a:rPr lang="es-CO" dirty="0"/>
              <a:t> Transfer) es un conjunto de principios y restricciones que se aplican a la creación de servicios web que utilizan el protocolo HTTP (</a:t>
            </a:r>
            <a:r>
              <a:rPr lang="es-CO" dirty="0" err="1"/>
              <a:t>Hypertext</a:t>
            </a:r>
            <a:r>
              <a:rPr lang="es-CO" dirty="0"/>
              <a:t> Transfer </a:t>
            </a:r>
            <a:r>
              <a:rPr lang="es-CO" dirty="0" err="1"/>
              <a:t>Protocol</a:t>
            </a:r>
            <a:r>
              <a:rPr lang="es-CO" dirty="0"/>
              <a:t>).</a:t>
            </a:r>
          </a:p>
          <a:p>
            <a:pPr algn="just"/>
            <a:r>
              <a:rPr lang="es-CO" dirty="0"/>
              <a:t>La arquitectura REST se basa en la idea de que un servicio web debe proporcionar acceso a recursos a través de un conjunto de operaciones HTTP estándar, como </a:t>
            </a:r>
            <a:r>
              <a:rPr lang="es-CO" b="1" dirty="0"/>
              <a:t>GET, POST, PUT, DELETE</a:t>
            </a:r>
            <a:r>
              <a:rPr lang="es-CO" dirty="0"/>
              <a:t>, etc. Los recursos son identificados mediante </a:t>
            </a:r>
            <a:r>
              <a:rPr lang="es-CO" dirty="0" err="1"/>
              <a:t>URIs</a:t>
            </a:r>
            <a:r>
              <a:rPr lang="es-CO" dirty="0"/>
              <a:t> (</a:t>
            </a:r>
            <a:r>
              <a:rPr lang="es-CO" dirty="0" err="1"/>
              <a:t>Uniform</a:t>
            </a:r>
            <a:r>
              <a:rPr lang="es-CO" dirty="0"/>
              <a:t> </a:t>
            </a:r>
            <a:r>
              <a:rPr lang="es-CO" dirty="0" err="1"/>
              <a:t>Resource</a:t>
            </a:r>
            <a:r>
              <a:rPr lang="es-CO" dirty="0"/>
              <a:t> </a:t>
            </a:r>
            <a:r>
              <a:rPr lang="es-CO" dirty="0" err="1"/>
              <a:t>Identifiers</a:t>
            </a:r>
            <a:r>
              <a:rPr lang="es-CO" dirty="0"/>
              <a:t>), y el intercambio de información entre el cliente y el servidor se realiza en formato JSON o XML.</a:t>
            </a:r>
          </a:p>
          <a:p>
            <a:pPr algn="just"/>
            <a:r>
              <a:rPr lang="es-CO" dirty="0"/>
              <a:t>Las principales características de la arquitectura REST son:</a:t>
            </a:r>
          </a:p>
          <a:p>
            <a:pPr algn="just">
              <a:buFont typeface="Arial" panose="020B0604020202020204" pitchFamily="34" charset="0"/>
              <a:buChar char="•"/>
            </a:pPr>
            <a:r>
              <a:rPr lang="es-CO" dirty="0">
                <a:solidFill>
                  <a:srgbClr val="FF0000"/>
                </a:solidFill>
              </a:rPr>
              <a:t>Separación entre cliente y servidor: </a:t>
            </a:r>
            <a:r>
              <a:rPr lang="es-CO" dirty="0"/>
              <a:t>el servidor no guarda ningún estado sobre el cliente entre peticiones, lo que hace que el cliente sea independiente del servidor y permita una mayor escalabilidad.</a:t>
            </a:r>
          </a:p>
          <a:p>
            <a:pPr algn="just">
              <a:buFont typeface="Arial" panose="020B0604020202020204" pitchFamily="34" charset="0"/>
              <a:buChar char="•"/>
            </a:pPr>
            <a:r>
              <a:rPr lang="es-CO" dirty="0">
                <a:solidFill>
                  <a:srgbClr val="FF0000"/>
                </a:solidFill>
              </a:rPr>
              <a:t>Operaciones estándar: </a:t>
            </a:r>
            <a:r>
              <a:rPr lang="es-CO" dirty="0"/>
              <a:t>los servicios REST utilizan las operaciones HTTP estándar, lo que hace que sean fáciles de implementar y entender.</a:t>
            </a:r>
          </a:p>
          <a:p>
            <a:pPr algn="just">
              <a:buFont typeface="Arial" panose="020B0604020202020204" pitchFamily="34" charset="0"/>
              <a:buChar char="•"/>
            </a:pPr>
            <a:r>
              <a:rPr lang="es-CO" dirty="0"/>
              <a:t>los recursos son identificados mediante una URI, que permite al cliente </a:t>
            </a:r>
            <a:r>
              <a:rPr lang="es-CO" dirty="0">
                <a:solidFill>
                  <a:srgbClr val="FF0000"/>
                </a:solidFill>
              </a:rPr>
              <a:t>Recursos identificables: </a:t>
            </a:r>
            <a:r>
              <a:rPr lang="es-CO" dirty="0"/>
              <a:t>acceder a ellos de manera sencilla.</a:t>
            </a:r>
          </a:p>
          <a:p>
            <a:pPr algn="just">
              <a:buFont typeface="Arial" panose="020B0604020202020204" pitchFamily="34" charset="0"/>
              <a:buChar char="•"/>
            </a:pPr>
            <a:r>
              <a:rPr lang="es-CO" dirty="0">
                <a:solidFill>
                  <a:srgbClr val="FF0000"/>
                </a:solidFill>
              </a:rPr>
              <a:t>Representación de recursos</a:t>
            </a:r>
            <a:r>
              <a:rPr lang="es-CO" dirty="0"/>
              <a:t>: los recursos son representados en un formato estándar, como XML o JSON, lo que permite su fácil interpretación por parte del cliente.</a:t>
            </a:r>
          </a:p>
          <a:p>
            <a:pPr algn="l"/>
            <a:endParaRPr lang="es-CO" dirty="0"/>
          </a:p>
        </p:txBody>
      </p:sp>
      <p:pic>
        <p:nvPicPr>
          <p:cNvPr id="4" name="Imagen 3"/>
          <p:cNvPicPr>
            <a:picLocks noChangeAspect="1"/>
          </p:cNvPicPr>
          <p:nvPr/>
        </p:nvPicPr>
        <p:blipFill>
          <a:blip r:embed="rId3"/>
          <a:stretch>
            <a:fillRect/>
          </a:stretch>
        </p:blipFill>
        <p:spPr>
          <a:xfrm>
            <a:off x="7452320" y="1640946"/>
            <a:ext cx="1143000" cy="1143000"/>
          </a:xfrm>
          <a:prstGeom prst="rect">
            <a:avLst/>
          </a:prstGeom>
        </p:spPr>
      </p:pic>
      <p:pic>
        <p:nvPicPr>
          <p:cNvPr id="2050" name="Picture 2" descr="Resultado de imagen de Java J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0" y="3068960"/>
            <a:ext cx="20955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2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a:t>INTRODUCCIÓN A SPRING FRAMEWORK</a:t>
            </a:r>
          </a:p>
        </p:txBody>
      </p:sp>
      <p:sp>
        <p:nvSpPr>
          <p:cNvPr id="5" name="4 Rectángulo"/>
          <p:cNvSpPr/>
          <p:nvPr/>
        </p:nvSpPr>
        <p:spPr>
          <a:xfrm>
            <a:off x="284631" y="764704"/>
            <a:ext cx="6807649" cy="5078313"/>
          </a:xfrm>
          <a:prstGeom prst="rect">
            <a:avLst/>
          </a:prstGeom>
        </p:spPr>
        <p:txBody>
          <a:bodyPr wrap="square">
            <a:spAutoFit/>
          </a:bodyPr>
          <a:lstStyle/>
          <a:p>
            <a:pPr marL="285750" indent="-285750" algn="just">
              <a:buFont typeface="Wingdings" panose="05000000000000000000" pitchFamily="2" charset="2"/>
              <a:buChar char="§"/>
            </a:pPr>
            <a:r>
              <a:rPr lang="es-ES" dirty="0">
                <a:solidFill>
                  <a:srgbClr val="FF0000"/>
                </a:solidFill>
              </a:rPr>
              <a:t>Framework</a:t>
            </a:r>
            <a:r>
              <a:rPr lang="es-ES" dirty="0"/>
              <a:t>: conjunto de clases que nos permiten resolver un problema en específico. </a:t>
            </a:r>
          </a:p>
          <a:p>
            <a:pPr marL="742950" lvl="1" indent="-285750" algn="just">
              <a:buFont typeface="Wingdings" panose="05000000000000000000" pitchFamily="2" charset="2"/>
              <a:buChar char="§"/>
            </a:pPr>
            <a:r>
              <a:rPr lang="es-ES" dirty="0">
                <a:solidFill>
                  <a:srgbClr val="FF0000"/>
                </a:solidFill>
              </a:rPr>
              <a:t>Spring</a:t>
            </a:r>
            <a:r>
              <a:rPr lang="es-ES" dirty="0"/>
              <a:t>: permite resolver muchos de los problemas que se presentan al desarrollar aplicaciones con tecnología JEE (Java Enterprise </a:t>
            </a:r>
            <a:r>
              <a:rPr lang="es-ES" dirty="0" err="1"/>
              <a:t>Edition</a:t>
            </a:r>
            <a:r>
              <a:rPr lang="es-ES" dirty="0"/>
              <a:t>).</a:t>
            </a:r>
          </a:p>
          <a:p>
            <a:pPr marL="285750" indent="-285750" algn="just">
              <a:buFont typeface="Wingdings" panose="05000000000000000000" pitchFamily="2" charset="2"/>
              <a:buChar char="§"/>
            </a:pPr>
            <a:r>
              <a:rPr lang="es-ES" dirty="0">
                <a:solidFill>
                  <a:srgbClr val="FF0000"/>
                </a:solidFill>
              </a:rPr>
              <a:t>Spring Framework </a:t>
            </a:r>
            <a:r>
              <a:rPr lang="es-ES" dirty="0"/>
              <a:t>utilizado para el desarrollo de aplicaciones empresariales con tecnologías JEE.</a:t>
            </a:r>
          </a:p>
          <a:p>
            <a:pPr marL="742950" lvl="1" indent="-285750" algn="just">
              <a:buFont typeface="Wingdings" panose="05000000000000000000" pitchFamily="2" charset="2"/>
              <a:buChar char="§"/>
            </a:pPr>
            <a:r>
              <a:rPr lang="es-ES" dirty="0"/>
              <a:t>Objetivo: simplificar el desarrollo de aplicaciones empresariales Java.</a:t>
            </a:r>
          </a:p>
          <a:p>
            <a:pPr marL="285750" indent="-285750" algn="just">
              <a:buFont typeface="Wingdings" panose="05000000000000000000" pitchFamily="2" charset="2"/>
              <a:buChar char="§"/>
            </a:pPr>
            <a:r>
              <a:rPr lang="es-ES" dirty="0">
                <a:solidFill>
                  <a:srgbClr val="FF0000"/>
                </a:solidFill>
              </a:rPr>
              <a:t>Principal ventaja de Spring</a:t>
            </a:r>
            <a:r>
              <a:rPr lang="es-ES" dirty="0"/>
              <a:t>: La forma modular en el que fue creado, permitiendo habilitar/deshabilitar las características a utilizar según se requiera.</a:t>
            </a:r>
          </a:p>
          <a:p>
            <a:pPr marL="285750" indent="-285750" algn="just">
              <a:buFont typeface="Wingdings" panose="05000000000000000000" pitchFamily="2" charset="2"/>
              <a:buChar char="§"/>
            </a:pPr>
            <a:r>
              <a:rPr lang="es-ES" dirty="0">
                <a:solidFill>
                  <a:srgbClr val="FF0000"/>
                </a:solidFill>
              </a:rPr>
              <a:t>Página Oficial de Spring</a:t>
            </a:r>
            <a:r>
              <a:rPr lang="es-ES" dirty="0"/>
              <a:t>: www.springsource.org </a:t>
            </a:r>
          </a:p>
          <a:p>
            <a:pPr marL="742950" lvl="1" indent="-285750" algn="just">
              <a:buFont typeface="Wingdings" panose="05000000000000000000" pitchFamily="2" charset="2"/>
              <a:buChar char="§"/>
            </a:pPr>
            <a:r>
              <a:rPr lang="es-ES" dirty="0"/>
              <a:t>Se pueden encontrar todos los proyectos relacionados con dicha tecnología.</a:t>
            </a:r>
          </a:p>
          <a:p>
            <a:pPr marL="285750" indent="-285750" algn="just">
              <a:buFont typeface="Wingdings" panose="05000000000000000000" pitchFamily="2" charset="2"/>
              <a:buChar char="§"/>
            </a:pPr>
            <a:r>
              <a:rPr lang="es-ES" dirty="0">
                <a:solidFill>
                  <a:srgbClr val="FF0000"/>
                </a:solidFill>
              </a:rPr>
              <a:t>Spring es utilizado en proyectos muy diversos</a:t>
            </a:r>
            <a:r>
              <a:rPr lang="es-ES" dirty="0"/>
              <a:t>, como puede ser en Instituciones Bancarias, Aseguradoras, Instituciones Educativas y de Gobierno, entre muchos otros tipos de proyectos y empresas.</a:t>
            </a:r>
          </a:p>
        </p:txBody>
      </p:sp>
      <p:pic>
        <p:nvPicPr>
          <p:cNvPr id="4" name="Imagen 3"/>
          <p:cNvPicPr>
            <a:picLocks noChangeAspect="1"/>
          </p:cNvPicPr>
          <p:nvPr/>
        </p:nvPicPr>
        <p:blipFill>
          <a:blip r:embed="rId2"/>
          <a:stretch>
            <a:fillRect/>
          </a:stretch>
        </p:blipFill>
        <p:spPr>
          <a:xfrm>
            <a:off x="7452320" y="1640946"/>
            <a:ext cx="1143000" cy="1143000"/>
          </a:xfrm>
          <a:prstGeom prst="rect">
            <a:avLst/>
          </a:prstGeom>
        </p:spPr>
      </p:pic>
      <p:pic>
        <p:nvPicPr>
          <p:cNvPr id="2050" name="Picture 2" descr="Resultado de imagen de Java 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3068960"/>
            <a:ext cx="20955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51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CARACTERÍSTICAS DE SPRING FRAMEWORK</a:t>
            </a:r>
          </a:p>
        </p:txBody>
      </p:sp>
      <p:sp>
        <p:nvSpPr>
          <p:cNvPr id="4" name="Marcador de contenido 3"/>
          <p:cNvSpPr>
            <a:spLocks noGrp="1"/>
          </p:cNvSpPr>
          <p:nvPr>
            <p:ph idx="1"/>
          </p:nvPr>
        </p:nvSpPr>
        <p:spPr/>
        <p:txBody>
          <a:bodyPr/>
          <a:lstStyle/>
          <a:p>
            <a:pPr marL="268288" indent="-268288" algn="just">
              <a:buFont typeface="Wingdings" panose="05000000000000000000" pitchFamily="2" charset="2"/>
              <a:buChar char="Ø"/>
            </a:pPr>
            <a:endParaRPr lang="es-ES" dirty="0"/>
          </a:p>
          <a:p>
            <a:pPr marL="268288" indent="-268288" algn="just">
              <a:buFont typeface="Wingdings" panose="05000000000000000000" pitchFamily="2" charset="2"/>
              <a:buChar char="Ø"/>
            </a:pPr>
            <a:r>
              <a:rPr lang="es-ES" dirty="0"/>
              <a:t>Permite desarrollar aplicaciones flexibles, altamente cohesivas y con un bajo acoplamiento.</a:t>
            </a:r>
          </a:p>
          <a:p>
            <a:pPr marL="268288" indent="-268288" algn="just">
              <a:buFont typeface="Wingdings" panose="05000000000000000000" pitchFamily="2" charset="2"/>
              <a:buChar char="Ø"/>
            </a:pPr>
            <a:endParaRPr lang="es-ES" dirty="0"/>
          </a:p>
          <a:p>
            <a:pPr marL="268288" indent="-268288" algn="just">
              <a:buFont typeface="Wingdings" panose="05000000000000000000" pitchFamily="2" charset="2"/>
              <a:buChar char="Ø"/>
            </a:pPr>
            <a:r>
              <a:rPr lang="es-ES" dirty="0"/>
              <a:t>Permite simplificar el desarrollo JEE al utilizar clases Java Simples </a:t>
            </a:r>
            <a:br>
              <a:rPr lang="es-ES" dirty="0"/>
            </a:br>
            <a:r>
              <a:rPr lang="es-ES" dirty="0"/>
              <a:t>(POJO – </a:t>
            </a:r>
            <a:r>
              <a:rPr lang="es-ES" dirty="0" err="1"/>
              <a:t>Plain</a:t>
            </a:r>
            <a:r>
              <a:rPr lang="es-ES" dirty="0"/>
              <a:t> Old Java </a:t>
            </a:r>
            <a:r>
              <a:rPr lang="es-ES" dirty="0" err="1"/>
              <a:t>Object</a:t>
            </a:r>
            <a:r>
              <a:rPr lang="es-ES" dirty="0"/>
              <a:t>) para la configuración de servicios.</a:t>
            </a:r>
          </a:p>
          <a:p>
            <a:pPr marL="268288" indent="-268288" algn="just">
              <a:buFont typeface="Wingdings" panose="05000000000000000000" pitchFamily="2" charset="2"/>
              <a:buChar char="Ø"/>
            </a:pPr>
            <a:endParaRPr lang="es-ES" dirty="0"/>
          </a:p>
          <a:p>
            <a:endParaRPr lang="es-ES" dirty="0"/>
          </a:p>
        </p:txBody>
      </p:sp>
      <p:pic>
        <p:nvPicPr>
          <p:cNvPr id="3074" name="Picture 2" descr="Resultado de imagen de Java PO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93305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de Java P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733031"/>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0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S"/>
          </a:p>
        </p:txBody>
      </p:sp>
      <p:sp>
        <p:nvSpPr>
          <p:cNvPr id="5" name="Marcador de contenido 4"/>
          <p:cNvSpPr>
            <a:spLocks noGrp="1"/>
          </p:cNvSpPr>
          <p:nvPr>
            <p:ph idx="1"/>
          </p:nvPr>
        </p:nvSpPr>
        <p:spPr>
          <a:xfrm>
            <a:off x="251520" y="764704"/>
            <a:ext cx="8640960" cy="5141106"/>
          </a:xfrm>
        </p:spPr>
        <p:txBody>
          <a:bodyPr>
            <a:normAutofit lnSpcReduction="10000"/>
          </a:bodyPr>
          <a:lstStyle/>
          <a:p>
            <a:pPr marL="268288" indent="-268288" algn="just">
              <a:buFont typeface="Wingdings" panose="05000000000000000000" pitchFamily="2" charset="2"/>
              <a:buChar char="Ø"/>
            </a:pPr>
            <a:r>
              <a:rPr lang="es-ES" dirty="0"/>
              <a:t>Muchos proyectos muestran las mismas tareas a realizar una y otra vez: Localización de Servicios, Manejo de Transacciones, Manejo de Excepciones, Parametrización de la aplicación, entre muchos más.</a:t>
            </a:r>
          </a:p>
          <a:p>
            <a:pPr marL="560896" lvl="1" indent="-268288" algn="just">
              <a:buFont typeface="Wingdings" panose="05000000000000000000" pitchFamily="2" charset="2"/>
              <a:buChar char="Ø"/>
            </a:pPr>
            <a:r>
              <a:rPr lang="es-ES" dirty="0"/>
              <a:t>Spring permite resolver muchos de estos problemas de manera muy simple. Para lograr lo anterior el </a:t>
            </a:r>
            <a:r>
              <a:rPr lang="es-ES" dirty="0" err="1"/>
              <a:t>framework</a:t>
            </a:r>
            <a:r>
              <a:rPr lang="es-ES" dirty="0"/>
              <a:t> se base en dos conceptos fundamental:</a:t>
            </a:r>
          </a:p>
          <a:p>
            <a:pPr marL="717550" lvl="1" indent="-182563" algn="just">
              <a:buFont typeface="Wingdings" panose="05000000000000000000" pitchFamily="2" charset="2"/>
              <a:buChar char="§"/>
            </a:pPr>
            <a:r>
              <a:rPr lang="es-ES" dirty="0">
                <a:solidFill>
                  <a:srgbClr val="FF0000"/>
                </a:solidFill>
              </a:rPr>
              <a:t>DI</a:t>
            </a:r>
            <a:r>
              <a:rPr lang="es-ES" dirty="0"/>
              <a:t> (</a:t>
            </a:r>
            <a:r>
              <a:rPr lang="es-ES" dirty="0" err="1"/>
              <a:t>Dependency</a:t>
            </a:r>
            <a:r>
              <a:rPr lang="es-ES" dirty="0"/>
              <a:t> </a:t>
            </a:r>
            <a:r>
              <a:rPr lang="es-ES" dirty="0" err="1"/>
              <a:t>Inyection</a:t>
            </a:r>
            <a:r>
              <a:rPr lang="es-ES" dirty="0"/>
              <a:t>): Este patrón de diseño permite suministrar objetos a una clase (POJO) que tiene dependencias, en lugar de ser ella misma sea quien los proporcione.</a:t>
            </a:r>
          </a:p>
          <a:p>
            <a:pPr marL="717550" lvl="1" indent="-182563" algn="just">
              <a:buFont typeface="Wingdings" panose="05000000000000000000" pitchFamily="2" charset="2"/>
              <a:buChar char="§"/>
            </a:pPr>
            <a:endParaRPr lang="es-ES" dirty="0"/>
          </a:p>
          <a:p>
            <a:pPr marL="717550" lvl="1" indent="-182563" algn="just">
              <a:buFont typeface="Wingdings" panose="05000000000000000000" pitchFamily="2" charset="2"/>
              <a:buChar char="§"/>
            </a:pPr>
            <a:r>
              <a:rPr lang="es-ES" dirty="0">
                <a:solidFill>
                  <a:srgbClr val="FF0000"/>
                </a:solidFill>
              </a:rPr>
              <a:t>AOP</a:t>
            </a:r>
            <a:r>
              <a:rPr lang="es-ES" dirty="0"/>
              <a:t> (</a:t>
            </a:r>
            <a:r>
              <a:rPr lang="es-ES" dirty="0" err="1"/>
              <a:t>Aspect</a:t>
            </a:r>
            <a:r>
              <a:rPr lang="es-ES" dirty="0"/>
              <a:t> </a:t>
            </a:r>
            <a:r>
              <a:rPr lang="es-ES" dirty="0" err="1"/>
              <a:t>Oriented</a:t>
            </a:r>
            <a:r>
              <a:rPr lang="es-ES" dirty="0"/>
              <a:t> </a:t>
            </a:r>
            <a:r>
              <a:rPr lang="es-ES" dirty="0" err="1"/>
              <a:t>Programming</a:t>
            </a:r>
            <a:r>
              <a:rPr lang="es-ES" dirty="0"/>
              <a:t>): AOP es un paradigma de programación que permite </a:t>
            </a:r>
            <a:r>
              <a:rPr lang="es-ES" dirty="0" err="1"/>
              <a:t>modularizar</a:t>
            </a:r>
            <a:r>
              <a:rPr lang="es-ES" dirty="0"/>
              <a:t> las aplicaciones y mejorar la separación de responsabilidades entre  módulos y/o clases. </a:t>
            </a:r>
          </a:p>
          <a:p>
            <a:pPr lvl="1" algn="just"/>
            <a:endParaRPr lang="es-ES" dirty="0"/>
          </a:p>
          <a:p>
            <a:pPr algn="just"/>
            <a:r>
              <a:rPr lang="es-ES" dirty="0"/>
              <a:t>DI y AOP son la base para la creación de Contenedores ligeros (</a:t>
            </a:r>
            <a:r>
              <a:rPr lang="es-ES" dirty="0" err="1"/>
              <a:t>lightweight</a:t>
            </a:r>
            <a:r>
              <a:rPr lang="es-ES" dirty="0"/>
              <a:t> </a:t>
            </a:r>
            <a:r>
              <a:rPr lang="es-ES" dirty="0" err="1"/>
              <a:t>containers</a:t>
            </a:r>
            <a:r>
              <a:rPr lang="es-ES" dirty="0"/>
              <a:t>). </a:t>
            </a:r>
          </a:p>
          <a:p>
            <a:pPr algn="just"/>
            <a:r>
              <a:rPr lang="es-ES" dirty="0"/>
              <a:t>Spring es uno de los contenedores ligeros más completos y populares al día de hoy.</a:t>
            </a:r>
          </a:p>
          <a:p>
            <a:pPr marL="560896" lvl="1" indent="-268288" algn="just">
              <a:buFont typeface="Wingdings" panose="05000000000000000000" pitchFamily="2" charset="2"/>
              <a:buChar char="Ø"/>
            </a:pPr>
            <a:endParaRPr lang="es-ES" dirty="0"/>
          </a:p>
          <a:p>
            <a:endParaRPr lang="es-ES" dirty="0"/>
          </a:p>
        </p:txBody>
      </p:sp>
    </p:spTree>
    <p:extLst>
      <p:ext uri="{BB962C8B-B14F-4D97-AF65-F5344CB8AC3E}">
        <p14:creationId xmlns:p14="http://schemas.microsoft.com/office/powerpoint/2010/main" val="143187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MODULOS DE SPRING FRAMEWORK</a:t>
            </a:r>
          </a:p>
        </p:txBody>
      </p:sp>
      <p:sp>
        <p:nvSpPr>
          <p:cNvPr id="3" name="Marcador de contenido 2"/>
          <p:cNvSpPr>
            <a:spLocks noGrp="1"/>
          </p:cNvSpPr>
          <p:nvPr>
            <p:ph idx="1"/>
          </p:nvPr>
        </p:nvSpPr>
        <p:spPr/>
        <p:txBody>
          <a:bodyPr>
            <a:normAutofit/>
          </a:bodyPr>
          <a:lstStyle/>
          <a:p>
            <a:pPr algn="just"/>
            <a:r>
              <a:rPr lang="es-ES" dirty="0"/>
              <a:t>Spring se compone de distintos módulos, permitiendo seleccionar solo algunos de ellos o todos, dependiendo de la naturaleza de la aplicación. A continuación listaremos varios de ellos:</a:t>
            </a:r>
          </a:p>
          <a:p>
            <a:pPr algn="just"/>
            <a:endParaRPr lang="es-ES" dirty="0"/>
          </a:p>
          <a:p>
            <a:pPr marL="457200" indent="-457200" algn="just">
              <a:buFont typeface="+mj-lt"/>
              <a:buAutoNum type="arabicPeriod"/>
            </a:pPr>
            <a:r>
              <a:rPr lang="es-ES" dirty="0">
                <a:solidFill>
                  <a:srgbClr val="FF0000"/>
                </a:solidFill>
              </a:rPr>
              <a:t>Spring Core</a:t>
            </a:r>
            <a:r>
              <a:rPr lang="es-ES" dirty="0"/>
              <a:t>: Este módulo provee la funcionalidad básica de la fábrica de Spring. El componente principal es </a:t>
            </a:r>
            <a:r>
              <a:rPr lang="es-ES" dirty="0" err="1"/>
              <a:t>BeanFactory</a:t>
            </a:r>
            <a:r>
              <a:rPr lang="es-ES" dirty="0"/>
              <a:t>, el cual aplica el concepto de </a:t>
            </a:r>
            <a:r>
              <a:rPr lang="es-ES" dirty="0" err="1"/>
              <a:t>Inversion</a:t>
            </a:r>
            <a:r>
              <a:rPr lang="es-ES" dirty="0"/>
              <a:t> of Control (</a:t>
            </a:r>
            <a:r>
              <a:rPr lang="es-ES" dirty="0" err="1"/>
              <a:t>IoC</a:t>
            </a:r>
            <a:r>
              <a:rPr lang="es-ES" dirty="0"/>
              <a:t>) o también conocido como </a:t>
            </a:r>
            <a:r>
              <a:rPr lang="es-ES" dirty="0" err="1"/>
              <a:t>Dependency</a:t>
            </a:r>
            <a:r>
              <a:rPr lang="es-ES" dirty="0"/>
              <a:t> </a:t>
            </a:r>
            <a:r>
              <a:rPr lang="es-ES" dirty="0" err="1"/>
              <a:t>Injection</a:t>
            </a:r>
            <a:r>
              <a:rPr lang="es-ES" dirty="0"/>
              <a:t> (DI).</a:t>
            </a:r>
          </a:p>
          <a:p>
            <a:pPr marL="457200" indent="-457200" algn="just">
              <a:buFont typeface="+mj-lt"/>
              <a:buAutoNum type="arabicPeriod"/>
            </a:pPr>
            <a:r>
              <a:rPr lang="es-ES" dirty="0">
                <a:solidFill>
                  <a:srgbClr val="FF0000"/>
                </a:solidFill>
              </a:rPr>
              <a:t>Spring </a:t>
            </a:r>
            <a:r>
              <a:rPr lang="es-ES" dirty="0" err="1">
                <a:solidFill>
                  <a:srgbClr val="FF0000"/>
                </a:solidFill>
              </a:rPr>
              <a:t>Context</a:t>
            </a:r>
            <a:r>
              <a:rPr lang="es-ES" dirty="0"/>
              <a:t>: Aquí es donde se realiza la configuración del </a:t>
            </a:r>
            <a:r>
              <a:rPr lang="es-ES" dirty="0" err="1"/>
              <a:t>framework</a:t>
            </a:r>
            <a:r>
              <a:rPr lang="es-ES" dirty="0"/>
              <a:t>. Incluye la configuración de servicios empresariales tales como JNDI, EJB, Internacionalización, validación, entre varios más.</a:t>
            </a:r>
          </a:p>
          <a:p>
            <a:pPr marL="457200" indent="-457200" algn="just">
              <a:buFont typeface="+mj-lt"/>
              <a:buAutoNum type="arabicPeriod"/>
            </a:pPr>
            <a:r>
              <a:rPr lang="es-ES" dirty="0">
                <a:solidFill>
                  <a:srgbClr val="FF0000"/>
                </a:solidFill>
              </a:rPr>
              <a:t>Spring AOP</a:t>
            </a:r>
            <a:r>
              <a:rPr lang="es-ES" dirty="0"/>
              <a:t>: Permite aplicar los conceptos de Programación Orientada a Aspectos (AOP), además incluye clases de soporte para el manejo transaccional, la seguridad, entre varias clases más, permitiendo desacoplar estas características de nuestra aplicación.</a:t>
            </a:r>
          </a:p>
          <a:p>
            <a:endParaRPr lang="es-ES" dirty="0"/>
          </a:p>
        </p:txBody>
      </p:sp>
    </p:spTree>
    <p:extLst>
      <p:ext uri="{BB962C8B-B14F-4D97-AF65-F5344CB8AC3E}">
        <p14:creationId xmlns:p14="http://schemas.microsoft.com/office/powerpoint/2010/main" val="320830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MODULOS DE SPRING FRAMEWORK (cont.)</a:t>
            </a:r>
          </a:p>
        </p:txBody>
      </p:sp>
      <p:sp>
        <p:nvSpPr>
          <p:cNvPr id="4" name="Marcador de contenido 3"/>
          <p:cNvSpPr>
            <a:spLocks noGrp="1"/>
          </p:cNvSpPr>
          <p:nvPr>
            <p:ph idx="1"/>
          </p:nvPr>
        </p:nvSpPr>
        <p:spPr>
          <a:xfrm>
            <a:off x="251520" y="908720"/>
            <a:ext cx="8640960" cy="5141106"/>
          </a:xfrm>
        </p:spPr>
        <p:txBody>
          <a:bodyPr/>
          <a:lstStyle/>
          <a:p>
            <a:pPr marL="457200" indent="-457200" algn="just">
              <a:buFont typeface="+mj-lt"/>
              <a:buAutoNum type="arabicPeriod" startAt="4"/>
            </a:pPr>
            <a:r>
              <a:rPr lang="es-ES" dirty="0">
                <a:solidFill>
                  <a:srgbClr val="FF0000"/>
                </a:solidFill>
              </a:rPr>
              <a:t>Spring DAO</a:t>
            </a:r>
            <a:r>
              <a:rPr lang="es-ES" dirty="0"/>
              <a:t>: Permite aplicar conceptos de la capa de datos Data Access </a:t>
            </a:r>
            <a:r>
              <a:rPr lang="es-ES" dirty="0" err="1"/>
              <a:t>Object</a:t>
            </a:r>
            <a:r>
              <a:rPr lang="es-ES" dirty="0"/>
              <a:t> (DAO) a través de </a:t>
            </a:r>
            <a:r>
              <a:rPr lang="es-ES" dirty="0" err="1"/>
              <a:t>POJOs</a:t>
            </a:r>
            <a:r>
              <a:rPr lang="es-ES" dirty="0"/>
              <a:t> (</a:t>
            </a:r>
            <a:r>
              <a:rPr lang="es-ES" dirty="0" err="1"/>
              <a:t>Plain</a:t>
            </a:r>
            <a:r>
              <a:rPr lang="es-ES" dirty="0"/>
              <a:t> Old Java </a:t>
            </a:r>
            <a:r>
              <a:rPr lang="es-ES" dirty="0" err="1"/>
              <a:t>Object</a:t>
            </a:r>
            <a:r>
              <a:rPr lang="es-ES" dirty="0"/>
              <a:t>), abstrayendo la complejidad, permitiendo crear un código JDBC más limpio y simple.</a:t>
            </a:r>
          </a:p>
          <a:p>
            <a:pPr marL="457200" indent="-457200" algn="just">
              <a:buFont typeface="+mj-lt"/>
              <a:buAutoNum type="arabicPeriod" startAt="4"/>
            </a:pPr>
            <a:r>
              <a:rPr lang="es-ES" dirty="0">
                <a:solidFill>
                  <a:srgbClr val="FF0000"/>
                </a:solidFill>
              </a:rPr>
              <a:t>Spring ORM</a:t>
            </a:r>
            <a:r>
              <a:rPr lang="es-ES" dirty="0"/>
              <a:t>: Permite integrarse con tecnologías tales como JPA, </a:t>
            </a:r>
            <a:r>
              <a:rPr lang="es-ES" dirty="0" err="1"/>
              <a:t>Hibernate</a:t>
            </a:r>
            <a:r>
              <a:rPr lang="es-ES" dirty="0"/>
              <a:t>, entre otras.</a:t>
            </a:r>
          </a:p>
          <a:p>
            <a:pPr marL="457200" indent="-457200" algn="just">
              <a:buFont typeface="+mj-lt"/>
              <a:buAutoNum type="arabicPeriod" startAt="4"/>
            </a:pPr>
            <a:r>
              <a:rPr lang="es-ES" dirty="0">
                <a:solidFill>
                  <a:srgbClr val="FF0000"/>
                </a:solidFill>
              </a:rPr>
              <a:t>Spring Web</a:t>
            </a:r>
            <a:r>
              <a:rPr lang="es-ES" dirty="0"/>
              <a:t>: Permite el desarrollo y la integración con tecnologías como </a:t>
            </a:r>
            <a:r>
              <a:rPr lang="es-ES" dirty="0" err="1"/>
              <a:t>Struts</a:t>
            </a:r>
            <a:r>
              <a:rPr lang="es-ES" dirty="0"/>
              <a:t>, JSF, </a:t>
            </a:r>
            <a:r>
              <a:rPr lang="es-ES" dirty="0" err="1"/>
              <a:t>Tapestry</a:t>
            </a:r>
            <a:r>
              <a:rPr lang="es-ES" dirty="0"/>
              <a:t>, entre otros.</a:t>
            </a:r>
          </a:p>
          <a:p>
            <a:pPr marL="457200" indent="-457200" algn="just">
              <a:buFont typeface="+mj-lt"/>
              <a:buAutoNum type="arabicPeriod" startAt="4"/>
            </a:pPr>
            <a:r>
              <a:rPr lang="es-ES" dirty="0">
                <a:solidFill>
                  <a:srgbClr val="FF0000"/>
                </a:solidFill>
              </a:rPr>
              <a:t>Spring MVC</a:t>
            </a:r>
            <a:r>
              <a:rPr lang="es-ES" dirty="0"/>
              <a:t>: Este módulo implementa el patrón MVC para ser utilizado en la capa de presentación.</a:t>
            </a:r>
          </a:p>
          <a:p>
            <a:endParaRPr lang="es-ES" dirty="0"/>
          </a:p>
        </p:txBody>
      </p:sp>
    </p:spTree>
    <p:extLst>
      <p:ext uri="{BB962C8B-B14F-4D97-AF65-F5344CB8AC3E}">
        <p14:creationId xmlns:p14="http://schemas.microsoft.com/office/powerpoint/2010/main" val="217719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Picture 2" descr="Resultado de imagen de capas estructura web spring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7720930" cy="407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19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ARQUITECTURA MULTICAPAS</a:t>
            </a:r>
          </a:p>
        </p:txBody>
      </p:sp>
      <p:sp>
        <p:nvSpPr>
          <p:cNvPr id="3" name="2 Rectángulo"/>
          <p:cNvSpPr/>
          <p:nvPr/>
        </p:nvSpPr>
        <p:spPr>
          <a:xfrm>
            <a:off x="251520" y="836712"/>
            <a:ext cx="8640960" cy="3139321"/>
          </a:xfrm>
          <a:prstGeom prst="rect">
            <a:avLst/>
          </a:prstGeom>
        </p:spPr>
        <p:txBody>
          <a:bodyPr wrap="square">
            <a:spAutoFit/>
          </a:bodyPr>
          <a:lstStyle/>
          <a:p>
            <a:pPr algn="just"/>
            <a:r>
              <a:rPr lang="es-ES" dirty="0"/>
              <a:t>Una aplicación empresarial en Java se compone de distintas capas, cada capa tiene una función muy específica.</a:t>
            </a:r>
          </a:p>
          <a:p>
            <a:pPr marL="742950" lvl="1" indent="-285750" algn="just">
              <a:buFont typeface="Wingdings" panose="05000000000000000000" pitchFamily="2" charset="2"/>
              <a:buChar char="§"/>
            </a:pPr>
            <a:r>
              <a:rPr lang="es-ES" dirty="0"/>
              <a:t>Dividir una aplicación en capas tiene varias ventajas, como son separación de responsabilidades, un mejor mantenimiento a la aplicación, especialización de los programadores en cada capa, entre muchas más.</a:t>
            </a:r>
          </a:p>
          <a:p>
            <a:pPr algn="just"/>
            <a:endParaRPr lang="es-ES" dirty="0"/>
          </a:p>
          <a:p>
            <a:pPr algn="just"/>
            <a:r>
              <a:rPr lang="es-ES" dirty="0"/>
              <a:t>Spring es un </a:t>
            </a:r>
            <a:r>
              <a:rPr lang="es-ES" dirty="0" err="1"/>
              <a:t>framework</a:t>
            </a:r>
            <a:r>
              <a:rPr lang="es-ES" dirty="0"/>
              <a:t> que resuelve varios problemas de distintas capas, desde la capa de presentación, la capa de negocio y la capa de datos.  </a:t>
            </a:r>
          </a:p>
          <a:p>
            <a:pPr marL="742950" lvl="1" indent="-285750" algn="just">
              <a:buFont typeface="Wingdings" panose="05000000000000000000" pitchFamily="2" charset="2"/>
              <a:buChar char="§"/>
            </a:pPr>
            <a:r>
              <a:rPr lang="es-ES" dirty="0"/>
              <a:t>	Aunque lo más común es que se combine con otras tecnologías y Spring quede como el orquestador de la capa de Servicio.</a:t>
            </a:r>
          </a:p>
          <a:p>
            <a:pPr algn="just"/>
            <a:endParaRPr lang="es-ES" dirty="0"/>
          </a:p>
        </p:txBody>
      </p:sp>
    </p:spTree>
    <p:extLst>
      <p:ext uri="{BB962C8B-B14F-4D97-AF65-F5344CB8AC3E}">
        <p14:creationId xmlns:p14="http://schemas.microsoft.com/office/powerpoint/2010/main" val="140825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77346" y="25851"/>
            <a:ext cx="8640960" cy="478099"/>
          </a:xfrm>
        </p:spPr>
        <p:txBody>
          <a:bodyPr/>
          <a:lstStyle/>
          <a:p>
            <a:r>
              <a:rPr lang="es-ES" dirty="0"/>
              <a:t>capas de una aplicación multicapas.</a:t>
            </a:r>
          </a:p>
        </p:txBody>
      </p:sp>
      <p:sp>
        <p:nvSpPr>
          <p:cNvPr id="5" name="Marcador de contenido 4"/>
          <p:cNvSpPr>
            <a:spLocks noGrp="1"/>
          </p:cNvSpPr>
          <p:nvPr>
            <p:ph idx="1"/>
          </p:nvPr>
        </p:nvSpPr>
        <p:spPr>
          <a:xfrm>
            <a:off x="277346" y="908720"/>
            <a:ext cx="8640960" cy="5141106"/>
          </a:xfrm>
        </p:spPr>
        <p:txBody>
          <a:bodyPr/>
          <a:lstStyle/>
          <a:p>
            <a:pPr marL="180975" indent="-180975" algn="just">
              <a:buFont typeface="Wingdings" panose="05000000000000000000" pitchFamily="2" charset="2"/>
              <a:buChar char="§"/>
            </a:pPr>
            <a:r>
              <a:rPr lang="es-ES" dirty="0"/>
              <a:t> </a:t>
            </a:r>
            <a:r>
              <a:rPr lang="es-ES" dirty="0">
                <a:solidFill>
                  <a:srgbClr val="FF0000"/>
                </a:solidFill>
              </a:rPr>
              <a:t>Capa Web</a:t>
            </a:r>
            <a:r>
              <a:rPr lang="es-ES" dirty="0"/>
              <a:t>: La capa del Cliente es donde el cliente interactúa por medio de un navegador Web, un cliente móvil, una aplicación de escritorio, entre otros.</a:t>
            </a:r>
          </a:p>
          <a:p>
            <a:pPr marL="473583" lvl="1" indent="-180975" algn="just">
              <a:buFont typeface="Wingdings" panose="05000000000000000000" pitchFamily="2" charset="2"/>
              <a:buChar char="§"/>
            </a:pPr>
            <a:r>
              <a:rPr lang="es-ES" dirty="0"/>
              <a:t>Puede residir en un servidor web, las  tecnologías mas básicas que podemos encontrar en este servidor web son los </a:t>
            </a:r>
            <a:r>
              <a:rPr lang="es-ES" dirty="0" err="1"/>
              <a:t>JSP’s</a:t>
            </a:r>
            <a:r>
              <a:rPr lang="es-ES" dirty="0"/>
              <a:t> y los </a:t>
            </a:r>
            <a:r>
              <a:rPr lang="es-ES" dirty="0" err="1"/>
              <a:t>Servlets</a:t>
            </a:r>
            <a:r>
              <a:rPr lang="es-ES" dirty="0"/>
              <a:t>.</a:t>
            </a:r>
          </a:p>
          <a:p>
            <a:pPr marL="180975" indent="-180975" algn="just">
              <a:buFont typeface="Wingdings" panose="05000000000000000000" pitchFamily="2" charset="2"/>
              <a:buChar char="§"/>
            </a:pPr>
            <a:r>
              <a:rPr lang="es-ES" dirty="0">
                <a:solidFill>
                  <a:srgbClr val="FF0000"/>
                </a:solidFill>
              </a:rPr>
              <a:t>Capa de Negocio</a:t>
            </a:r>
            <a:r>
              <a:rPr lang="es-ES" dirty="0"/>
              <a:t>: en esta capa podemos encontrar tecnología como son los Enterprise Java </a:t>
            </a:r>
            <a:r>
              <a:rPr lang="es-ES" dirty="0" err="1"/>
              <a:t>Beans</a:t>
            </a:r>
            <a:r>
              <a:rPr lang="es-ES" dirty="0"/>
              <a:t> (</a:t>
            </a:r>
            <a:r>
              <a:rPr lang="es-ES" dirty="0" err="1"/>
              <a:t>EJBs</a:t>
            </a:r>
            <a:r>
              <a:rPr lang="es-ES" dirty="0"/>
              <a:t>) o </a:t>
            </a:r>
            <a:r>
              <a:rPr lang="es-ES" dirty="0" err="1"/>
              <a:t>frameworks</a:t>
            </a:r>
            <a:r>
              <a:rPr lang="es-ES" dirty="0"/>
              <a:t> como Spring.</a:t>
            </a:r>
          </a:p>
          <a:p>
            <a:pPr marL="180975" indent="-180975" algn="just">
              <a:buFont typeface="Wingdings" panose="05000000000000000000" pitchFamily="2" charset="2"/>
              <a:buChar char="§"/>
            </a:pPr>
            <a:r>
              <a:rPr lang="es-ES" dirty="0">
                <a:solidFill>
                  <a:srgbClr val="FF0000"/>
                </a:solidFill>
              </a:rPr>
              <a:t>Capa de Datos</a:t>
            </a:r>
            <a:r>
              <a:rPr lang="es-ES" dirty="0"/>
              <a:t>: aquí vamos a encontrar tecnologías como JDBC, </a:t>
            </a:r>
            <a:r>
              <a:rPr lang="es-ES" dirty="0" err="1"/>
              <a:t>Hibernate</a:t>
            </a:r>
            <a:r>
              <a:rPr lang="es-ES" dirty="0"/>
              <a:t>, entre otras. Este código nos va a permitir comunicarnos con nuestra base de datos para leer y almacenar información en ella.</a:t>
            </a:r>
          </a:p>
          <a:p>
            <a:endParaRPr lang="es-ES" dirty="0"/>
          </a:p>
        </p:txBody>
      </p:sp>
    </p:spTree>
    <p:extLst>
      <p:ext uri="{BB962C8B-B14F-4D97-AF65-F5344CB8AC3E}">
        <p14:creationId xmlns:p14="http://schemas.microsoft.com/office/powerpoint/2010/main" val="189130919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01.maven.ppt [Modo de compatibilidad]" id="{A0D27580-115C-4111-A6EB-72D800F36F7D}" vid="{0D4CE544-CF18-4909-B876-D622EFDEAAF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PlantillaCursos</Template>
  <TotalTime>491</TotalTime>
  <Words>3928</Words>
  <Application>Microsoft Office PowerPoint</Application>
  <PresentationFormat>Presentación en pantalla (4:3)</PresentationFormat>
  <Paragraphs>172</Paragraphs>
  <Slides>19</Slides>
  <Notes>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19</vt:i4>
      </vt:variant>
    </vt:vector>
  </HeadingPairs>
  <TitlesOfParts>
    <vt:vector size="30" baseType="lpstr">
      <vt:lpstr>Arial</vt:lpstr>
      <vt:lpstr>Calibri</vt:lpstr>
      <vt:lpstr>Calibri Light</vt:lpstr>
      <vt:lpstr>Roboto</vt:lpstr>
      <vt:lpstr>Söhne</vt:lpstr>
      <vt:lpstr>Spartan</vt:lpstr>
      <vt:lpstr>var(--pfe-theme--font-family,"Red Hat Text","RedHatText","Overpass",Overpass,Arial,sans-serif)</vt:lpstr>
      <vt:lpstr>var(--pfe-theme--font-family,;</vt:lpstr>
      <vt:lpstr>var(--pfe-theme--font-family--heading,"Red Hat Display","RedHatDisplay","Overpass",Overpass,Arial,sans-serif)</vt:lpstr>
      <vt:lpstr>Wingdings</vt:lpstr>
      <vt:lpstr>Retrospección</vt:lpstr>
      <vt:lpstr>Spring Framework</vt:lpstr>
      <vt:lpstr>INTRODUCCIÓN A SPRING FRAMEWORK</vt:lpstr>
      <vt:lpstr>CARACTERÍSTICAS DE SPRING FRAMEWORK</vt:lpstr>
      <vt:lpstr>Presentación de PowerPoint</vt:lpstr>
      <vt:lpstr>MODULOS DE SPRING FRAMEWORK</vt:lpstr>
      <vt:lpstr>MODULOS DE SPRING FRAMEWORK (cont.)</vt:lpstr>
      <vt:lpstr>Presentación de PowerPoint</vt:lpstr>
      <vt:lpstr>ARQUITECTURA MULTICAPAS</vt:lpstr>
      <vt:lpstr>capas de una aplicación multicapas.</vt:lpstr>
      <vt:lpstr>PORTAFOLIO DE SPRING</vt:lpstr>
      <vt:lpstr>Presentación de PowerPoint</vt:lpstr>
      <vt:lpstr>INTRODUCCIÓN A SPRING FRAMEWORK</vt:lpstr>
      <vt:lpstr>INTRODUCCIÓN A SPRING FRAMEWORK</vt:lpstr>
      <vt:lpstr>INTRODUCCIÓN A SPRING FRAMEWORK</vt:lpstr>
      <vt:lpstr>INTRODUCCIÓN A SPRING FRAMEWORK</vt:lpstr>
      <vt:lpstr>INTRODUCCIÓN A SPRING FRAMEWORK</vt:lpstr>
      <vt:lpstr>INTRODUCCIÓN A SPRING FRAMEWORK</vt:lpstr>
      <vt:lpstr>INTRODUCCIÓN A SPRING FRAMEWORK</vt:lpstr>
      <vt:lpstr>INTRODUCCIÓN A SPRING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vicky</dc:creator>
  <cp:lastModifiedBy>Alexander de Jesus Narvaez Berrio</cp:lastModifiedBy>
  <cp:revision>35</cp:revision>
  <dcterms:created xsi:type="dcterms:W3CDTF">2012-12-12T08:54:11Z</dcterms:created>
  <dcterms:modified xsi:type="dcterms:W3CDTF">2023-03-14T23:15:30Z</dcterms:modified>
</cp:coreProperties>
</file>