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0.svg" ContentType="image/svg+xml"/>
  <Override PartName="/ppt/media/image2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4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60" r:id="rId5"/>
    <p:sldId id="268" r:id="rId6"/>
    <p:sldId id="269" r:id="rId7"/>
    <p:sldId id="270" r:id="rId8"/>
    <p:sldId id="271" r:id="rId9"/>
    <p:sldId id="265" r:id="rId10"/>
    <p:sldId id="267" r:id="rId11"/>
    <p:sldId id="272" r:id="rId12"/>
  </p:sldIdLst>
  <p:sldSz cx="18288000" cy="10287000"/>
  <p:notesSz cx="6858000" cy="9144000"/>
  <p:embeddedFontLst>
    <p:embeddedFont>
      <p:font typeface="Playfair Display" panose="00000500000000000000"/>
      <p:regular r:id="rId16"/>
    </p:embeddedFont>
    <p:embeddedFont>
      <p:font typeface="Andalus" panose="02020603050405020304" charset="0"/>
      <p:regular r:id="rId17"/>
    </p:embeddedFont>
    <p:embeddedFont>
      <p:font typeface="Public Sans"/>
      <p:regular r:id="rId18"/>
    </p:embeddedFont>
    <p:embeddedFont>
      <p:font typeface="Playfair Display Italics" panose="00000500000000000000"/>
      <p:italic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2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57"/>
        <p:guide pos="29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4.svg"/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jpeg"/><Relationship Id="rId8" Type="http://schemas.openxmlformats.org/officeDocument/2006/relationships/image" Target="../media/image16.png"/><Relationship Id="rId7" Type="http://schemas.openxmlformats.org/officeDocument/2006/relationships/image" Target="../media/image15.jpe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svg"/><Relationship Id="rId3" Type="http://schemas.openxmlformats.org/officeDocument/2006/relationships/image" Target="../media/image1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6400" y="3238500"/>
            <a:ext cx="7345045" cy="18122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13620"/>
              </a:lnSpc>
            </a:pPr>
            <a:r>
              <a:rPr lang="en-US" sz="9600" spc="-898">
                <a:solidFill>
                  <a:srgbClr val="3030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Soutenance SFE</a:t>
            </a:r>
            <a:endParaRPr lang="en-US" sz="9600" i="1" spc="-89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80635" y="5050790"/>
            <a:ext cx="8379460" cy="249555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altLang="en-US" sz="3600" spc="370">
                <a:solidFill>
                  <a:srgbClr val="000000"/>
                </a:solidFill>
                <a:latin typeface="Andalus" panose="02020603050405020304" charset="0"/>
                <a:ea typeface="Public Sans"/>
                <a:cs typeface="Andalus" panose="02020603050405020304" charset="0"/>
                <a:sym typeface="Public Sans"/>
              </a:rPr>
              <a:t>Développement d'une application de gestion intégrée pour l'optimisation des prestations de services de la CCIS Essaouira</a:t>
            </a:r>
            <a:endParaRPr lang="en-US" altLang="en-US" sz="3600" spc="370">
              <a:solidFill>
                <a:srgbClr val="000000"/>
              </a:solidFill>
              <a:latin typeface="Andalus" panose="02020603050405020304" charset="0"/>
              <a:ea typeface="Public Sans"/>
              <a:cs typeface="Andalus" panose="02020603050405020304" charset="0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042410" y="7734300"/>
            <a:ext cx="11022965" cy="29876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255"/>
              </a:lnSpc>
            </a:pPr>
            <a:r>
              <a:rPr lang="en-US" altLang="en-US" sz="2800" spc="-148">
                <a:solidFill>
                  <a:srgbClr val="3030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Réalisé par :                                                                       Encadré par :</a:t>
            </a:r>
            <a:endParaRPr lang="en-US" altLang="en-US" sz="2800" spc="-14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algn="l">
              <a:lnSpc>
                <a:spcPts val="2255"/>
              </a:lnSpc>
            </a:pPr>
            <a:endParaRPr lang="en-US" altLang="en-US" sz="2800" spc="-14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algn="l">
              <a:lnSpc>
                <a:spcPts val="2255"/>
              </a:lnSpc>
            </a:pPr>
            <a:r>
              <a:rPr lang="en-US" altLang="en-US" sz="2800" spc="-148">
                <a:solidFill>
                  <a:srgbClr val="3030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Elmhadri Elmahdi                                                           M. Rachid Bninha</a:t>
            </a:r>
            <a:endParaRPr lang="en-US" altLang="en-US" sz="2800" spc="-14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algn="l">
              <a:lnSpc>
                <a:spcPts val="2255"/>
              </a:lnSpc>
            </a:pPr>
            <a:r>
              <a:rPr lang="en-US" altLang="en-US" sz="2800" spc="-148">
                <a:solidFill>
                  <a:srgbClr val="3030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    </a:t>
            </a:r>
            <a:endParaRPr lang="en-US" altLang="en-US" sz="2800" spc="-14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algn="l">
              <a:lnSpc>
                <a:spcPts val="2255"/>
              </a:lnSpc>
            </a:pPr>
            <a:r>
              <a:rPr lang="en-US" altLang="en-US" sz="2800" spc="-148">
                <a:solidFill>
                  <a:srgbClr val="3030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                                        Année universitaire 2024/2025</a:t>
            </a:r>
            <a:endParaRPr lang="en-US" altLang="en-US" sz="2800" spc="-14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862834" y="5925635"/>
            <a:ext cx="3783068" cy="2000297"/>
          </a:xfrm>
          <a:custGeom>
            <a:avLst/>
            <a:gdLst/>
            <a:ahLst/>
            <a:cxnLst/>
            <a:rect l="l" t="t" r="r" b="b"/>
            <a:pathLst>
              <a:path w="3783068" h="2000297">
                <a:moveTo>
                  <a:pt x="0" y="0"/>
                </a:moveTo>
                <a:lnTo>
                  <a:pt x="3783068" y="0"/>
                </a:lnTo>
                <a:lnTo>
                  <a:pt x="3783068" y="2000297"/>
                </a:lnTo>
                <a:lnTo>
                  <a:pt x="0" y="20002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479817" y="-669331"/>
            <a:ext cx="3170177" cy="2999780"/>
          </a:xfrm>
          <a:custGeom>
            <a:avLst/>
            <a:gdLst/>
            <a:ahLst/>
            <a:cxnLst/>
            <a:rect l="l" t="t" r="r" b="b"/>
            <a:pathLst>
              <a:path w="3170177" h="2999780">
                <a:moveTo>
                  <a:pt x="0" y="0"/>
                </a:moveTo>
                <a:lnTo>
                  <a:pt x="3170178" y="0"/>
                </a:lnTo>
                <a:lnTo>
                  <a:pt x="3170178" y="2999781"/>
                </a:lnTo>
                <a:lnTo>
                  <a:pt x="0" y="2999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056" name="Picture 8" descr="https://o.remove.bg/downloads/91ca5f96-00fa-4c01-a221-58e47e1e8890/image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430" y="38100"/>
            <a:ext cx="4262611" cy="213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/>
          <p:nvPr/>
        </p:nvSpPr>
        <p:spPr>
          <a:xfrm>
            <a:off x="13291820" y="888301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9" name="image2.png"/>
          <p:cNvPicPr preferRelativeResize="0"/>
          <p:nvPr/>
        </p:nvPicPr>
        <p:blipFill>
          <a:blip r:embed="rId6"/>
          <a:srcRect/>
          <a:stretch>
            <a:fillRect/>
          </a:stretch>
        </p:blipFill>
        <p:spPr>
          <a:xfrm>
            <a:off x="16078200" y="190500"/>
            <a:ext cx="1917700" cy="23653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86400" y="3238500"/>
            <a:ext cx="7345045" cy="18122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13620"/>
              </a:lnSpc>
            </a:pPr>
            <a:r>
              <a:rPr lang="en-US" sz="9600" spc="-898">
                <a:solidFill>
                  <a:srgbClr val="3030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Soutenance SFE</a:t>
            </a:r>
            <a:endParaRPr lang="en-US" sz="9600" i="1" spc="-89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080635" y="5050790"/>
            <a:ext cx="8379460" cy="254254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altLang="en-US" sz="3600" spc="370">
                <a:solidFill>
                  <a:srgbClr val="000000"/>
                </a:solidFill>
                <a:latin typeface="Andalus" panose="02020603050405020304" charset="0"/>
                <a:ea typeface="Public Sans"/>
                <a:cs typeface="Andalus" panose="02020603050405020304" charset="0"/>
                <a:sym typeface="Public Sans"/>
              </a:rPr>
              <a:t>Développement d'une application de gestion intégrée pour l'optimisation des prestations de services de la CCIS Essaouira</a:t>
            </a:r>
            <a:endParaRPr lang="en-US" altLang="en-US" sz="3600" spc="370">
              <a:solidFill>
                <a:srgbClr val="000000"/>
              </a:solidFill>
              <a:latin typeface="Andalus" panose="02020603050405020304" charset="0"/>
              <a:ea typeface="Public Sans"/>
              <a:cs typeface="Andalus" panose="02020603050405020304" charset="0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042410" y="7734300"/>
            <a:ext cx="11022965" cy="298767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l">
              <a:lnSpc>
                <a:spcPts val="2255"/>
              </a:lnSpc>
            </a:pPr>
            <a:r>
              <a:rPr lang="en-US" altLang="en-US" sz="2800" spc="-148">
                <a:solidFill>
                  <a:srgbClr val="3030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Réalisé par :                                                                       Encadré par :</a:t>
            </a:r>
            <a:endParaRPr lang="en-US" altLang="en-US" sz="2800" spc="-14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algn="l">
              <a:lnSpc>
                <a:spcPts val="2255"/>
              </a:lnSpc>
            </a:pPr>
            <a:endParaRPr lang="en-US" altLang="en-US" sz="2800" spc="-14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algn="l">
              <a:lnSpc>
                <a:spcPts val="2255"/>
              </a:lnSpc>
            </a:pPr>
            <a:r>
              <a:rPr lang="en-US" altLang="en-US" sz="2800" spc="-148">
                <a:solidFill>
                  <a:srgbClr val="3030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Elmhadri Elmahdi                                                           M. Rachid Bninha</a:t>
            </a:r>
            <a:endParaRPr lang="en-US" altLang="en-US" sz="2800" spc="-14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algn="l">
              <a:lnSpc>
                <a:spcPts val="2255"/>
              </a:lnSpc>
            </a:pPr>
            <a:r>
              <a:rPr lang="en-US" altLang="en-US" sz="2800" spc="-148">
                <a:solidFill>
                  <a:srgbClr val="3030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    </a:t>
            </a:r>
            <a:endParaRPr lang="en-US" altLang="en-US" sz="2800" spc="-14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  <a:p>
            <a:pPr algn="l">
              <a:lnSpc>
                <a:spcPts val="2255"/>
              </a:lnSpc>
            </a:pPr>
            <a:r>
              <a:rPr lang="en-US" altLang="en-US" sz="2800" spc="-148">
                <a:solidFill>
                  <a:srgbClr val="3030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                                        Année universitaire 2024/2025</a:t>
            </a:r>
            <a:endParaRPr lang="en-US" altLang="en-US" sz="2800" spc="-14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-862834" y="5925635"/>
            <a:ext cx="3783068" cy="2000297"/>
          </a:xfrm>
          <a:custGeom>
            <a:avLst/>
            <a:gdLst/>
            <a:ahLst/>
            <a:cxnLst/>
            <a:rect l="l" t="t" r="r" b="b"/>
            <a:pathLst>
              <a:path w="3783068" h="2000297">
                <a:moveTo>
                  <a:pt x="0" y="0"/>
                </a:moveTo>
                <a:lnTo>
                  <a:pt x="3783068" y="0"/>
                </a:lnTo>
                <a:lnTo>
                  <a:pt x="3783068" y="2000297"/>
                </a:lnTo>
                <a:lnTo>
                  <a:pt x="0" y="200029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479817" y="-669331"/>
            <a:ext cx="3170177" cy="2999780"/>
          </a:xfrm>
          <a:custGeom>
            <a:avLst/>
            <a:gdLst/>
            <a:ahLst/>
            <a:cxnLst/>
            <a:rect l="l" t="t" r="r" b="b"/>
            <a:pathLst>
              <a:path w="3170177" h="2999780">
                <a:moveTo>
                  <a:pt x="0" y="0"/>
                </a:moveTo>
                <a:lnTo>
                  <a:pt x="3170178" y="0"/>
                </a:lnTo>
                <a:lnTo>
                  <a:pt x="3170178" y="2999781"/>
                </a:lnTo>
                <a:lnTo>
                  <a:pt x="0" y="29997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2056" name="Picture 8" descr="https://o.remove.bg/downloads/91ca5f96-00fa-4c01-a221-58e47e1e8890/image-removebg-previe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970" y="-114300"/>
            <a:ext cx="4262611" cy="2131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7"/>
          <p:cNvSpPr txBox="1"/>
          <p:nvPr/>
        </p:nvSpPr>
        <p:spPr>
          <a:xfrm>
            <a:off x="13291820" y="888301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9" name="image2.png"/>
          <p:cNvPicPr preferRelativeResize="0"/>
          <p:nvPr/>
        </p:nvPicPr>
        <p:blipFill>
          <a:blip r:embed="rId6"/>
          <a:srcRect/>
          <a:stretch>
            <a:fillRect/>
          </a:stretch>
        </p:blipFill>
        <p:spPr>
          <a:xfrm>
            <a:off x="16106140" y="266700"/>
            <a:ext cx="1917700" cy="2365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D4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43474" y="7927147"/>
            <a:ext cx="3086948" cy="3032926"/>
          </a:xfrm>
          <a:custGeom>
            <a:avLst/>
            <a:gdLst/>
            <a:ahLst/>
            <a:cxnLst/>
            <a:rect l="l" t="t" r="r" b="b"/>
            <a:pathLst>
              <a:path w="3086948" h="3032926">
                <a:moveTo>
                  <a:pt x="0" y="0"/>
                </a:moveTo>
                <a:lnTo>
                  <a:pt x="3086948" y="0"/>
                </a:lnTo>
                <a:lnTo>
                  <a:pt x="3086948" y="3032926"/>
                </a:lnTo>
                <a:lnTo>
                  <a:pt x="0" y="303292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90740" y="1381125"/>
            <a:ext cx="9106519" cy="1850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20"/>
              </a:lnSpc>
            </a:pPr>
            <a:r>
              <a:rPr lang="en-US" sz="14490" i="1" spc="-898">
                <a:solidFill>
                  <a:srgbClr val="303030"/>
                </a:solidFill>
                <a:latin typeface="Playfair Display Italics" panose="00000500000000000000"/>
                <a:ea typeface="Playfair Display Italics" panose="00000500000000000000"/>
                <a:cs typeface="Playfair Display Italics" panose="00000500000000000000"/>
                <a:sym typeface="Playfair Display Italics" panose="00000500000000000000"/>
              </a:rPr>
              <a:t>SOMMAIRE</a:t>
            </a:r>
            <a:endParaRPr lang="en-US" sz="14490" i="1" spc="-898">
              <a:solidFill>
                <a:srgbClr val="303030"/>
              </a:solidFill>
              <a:latin typeface="Playfair Display Italics" panose="00000500000000000000"/>
              <a:ea typeface="Playfair Display Italics" panose="00000500000000000000"/>
              <a:cs typeface="Playfair Display Italics" panose="00000500000000000000"/>
              <a:sym typeface="Playfair Display Italics" panose="00000500000000000000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6080514" y="2129946"/>
            <a:ext cx="2753329" cy="1748364"/>
          </a:xfrm>
          <a:custGeom>
            <a:avLst/>
            <a:gdLst/>
            <a:ahLst/>
            <a:cxnLst/>
            <a:rect l="l" t="t" r="r" b="b"/>
            <a:pathLst>
              <a:path w="2753329" h="1748364">
                <a:moveTo>
                  <a:pt x="0" y="0"/>
                </a:moveTo>
                <a:lnTo>
                  <a:pt x="2753329" y="0"/>
                </a:lnTo>
                <a:lnTo>
                  <a:pt x="2753329" y="1748364"/>
                </a:lnTo>
                <a:lnTo>
                  <a:pt x="0" y="1748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787309" y="4913291"/>
            <a:ext cx="6729041" cy="1256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fr-FR" sz="3500" spc="-87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De</a:t>
            </a:r>
            <a:r>
              <a:rPr lang="en-US" sz="3500" spc="-87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monstration de l’application</a:t>
            </a:r>
            <a:endParaRPr lang="en-US" sz="3500" spc="-87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900"/>
              </a:lnSpc>
            </a:pPr>
            <a:r>
              <a:rPr lang="en-US" sz="3500" spc="-87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Conclusion</a:t>
            </a:r>
            <a:endParaRPr lang="en-US" sz="3500" spc="-87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86798" y="4913291"/>
            <a:ext cx="6328991" cy="1884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-87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Probl</a:t>
            </a:r>
            <a:r>
              <a:rPr lang="fr-FR" altLang="en-US" sz="3500" spc="-87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é</a:t>
            </a:r>
            <a:r>
              <a:rPr lang="en-US" sz="3500" spc="-87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matique</a:t>
            </a:r>
            <a:endParaRPr lang="en-US" sz="3500" spc="-87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900"/>
              </a:lnSpc>
            </a:pPr>
            <a:r>
              <a:rPr lang="en-US" sz="3500" spc="-87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Conception : UML </a:t>
            </a:r>
            <a:endParaRPr lang="en-US" sz="3500" spc="-87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4900"/>
              </a:lnSpc>
            </a:pPr>
            <a:r>
              <a:rPr lang="en-US" sz="3500" spc="-87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Outils utilis</a:t>
            </a:r>
            <a:r>
              <a:rPr lang="fr-FR" altLang="en-US" sz="3500" spc="-87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è</a:t>
            </a:r>
            <a:r>
              <a:rPr lang="en-US" sz="3500" spc="-87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s</a:t>
            </a:r>
            <a:endParaRPr lang="en-US" sz="3500" spc="-87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9372600" y="0"/>
            <a:ext cx="8915400" cy="10287000"/>
            <a:chOff x="0" y="0"/>
            <a:chExt cx="234808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48089" cy="2709333"/>
            </a:xfrm>
            <a:custGeom>
              <a:avLst/>
              <a:gdLst/>
              <a:ahLst/>
              <a:cxnLst/>
              <a:rect l="l" t="t" r="r" b="b"/>
              <a:pathLst>
                <a:path w="2348089" h="2709333">
                  <a:moveTo>
                    <a:pt x="0" y="0"/>
                  </a:moveTo>
                  <a:lnTo>
                    <a:pt x="2348089" y="0"/>
                  </a:lnTo>
                  <a:lnTo>
                    <a:pt x="23480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D4B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348089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6324600" y="419100"/>
            <a:ext cx="6054725" cy="110680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5170"/>
              </a:lnSpc>
            </a:pPr>
            <a:r>
              <a:rPr lang="en-US" sz="5500" i="1" spc="-340">
                <a:solidFill>
                  <a:srgbClr val="303030"/>
                </a:solidFill>
                <a:latin typeface="Playfair Display Italics" panose="00000500000000000000"/>
                <a:ea typeface="Playfair Display Italics" panose="00000500000000000000"/>
                <a:cs typeface="Playfair Display Italics" panose="00000500000000000000"/>
                <a:sym typeface="Playfair Display Italics" panose="00000500000000000000"/>
              </a:rPr>
              <a:t>Problematique</a:t>
            </a:r>
            <a:endParaRPr lang="en-US" sz="5500" i="1" spc="-340">
              <a:solidFill>
                <a:srgbClr val="303030"/>
              </a:solidFill>
              <a:latin typeface="Playfair Display Italics" panose="00000500000000000000"/>
              <a:ea typeface="Playfair Display Italics" panose="00000500000000000000"/>
              <a:cs typeface="Playfair Display Italics" panose="00000500000000000000"/>
              <a:sym typeface="Playfair Display Italics" panose="00000500000000000000"/>
            </a:endParaRPr>
          </a:p>
        </p:txBody>
      </p:sp>
      <p:sp>
        <p:nvSpPr>
          <p:cNvPr id="17" name="TextBox 6"/>
          <p:cNvSpPr txBox="1"/>
          <p:nvPr/>
        </p:nvSpPr>
        <p:spPr>
          <a:xfrm>
            <a:off x="1028700" y="2552701"/>
            <a:ext cx="7243391" cy="3769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p>
            <a:pPr algn="just">
              <a:lnSpc>
                <a:spcPts val="4200"/>
              </a:lnSpc>
            </a:pPr>
            <a:r>
              <a:rPr lang="en-US" altLang="en-US" sz="3000" spc="-75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Absence d'un syst</a:t>
            </a:r>
            <a:r>
              <a:rPr lang="en-US" altLang="en-US" sz="3000" spc="-75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è</a:t>
            </a:r>
            <a:r>
              <a:rPr lang="en-US" altLang="en-US" sz="3000" spc="-75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me informatisé pour le suivi des prestations.</a:t>
            </a:r>
            <a:endParaRPr lang="en-US" altLang="en-US" sz="3000" spc="-75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4200"/>
              </a:lnSpc>
            </a:pPr>
            <a:endParaRPr lang="en-US" altLang="en-US" sz="3000" spc="-75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4200"/>
              </a:lnSpc>
            </a:pPr>
            <a:r>
              <a:rPr lang="en-US" altLang="en-US" sz="3000" spc="-75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Difficulte de centralisaion des informations relatives aux entreprises du territoire</a:t>
            </a:r>
            <a:endParaRPr lang="en-US" altLang="en-US" sz="3000" spc="-75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4200"/>
              </a:lnSpc>
            </a:pPr>
            <a:endParaRPr lang="en-US" altLang="en-US" sz="3000" spc="-75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4200"/>
              </a:lnSpc>
            </a:pPr>
            <a:endParaRPr lang="en-US" altLang="en-US" sz="3000" spc="-75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8" name="Freeform 2"/>
          <p:cNvSpPr/>
          <p:nvPr/>
        </p:nvSpPr>
        <p:spPr>
          <a:xfrm>
            <a:off x="-1543474" y="7927147"/>
            <a:ext cx="3086948" cy="3032926"/>
          </a:xfrm>
          <a:custGeom>
            <a:avLst/>
            <a:gdLst/>
            <a:ahLst/>
            <a:cxnLst/>
            <a:rect l="l" t="t" r="r" b="b"/>
            <a:pathLst>
              <a:path w="3086948" h="3032926">
                <a:moveTo>
                  <a:pt x="0" y="0"/>
                </a:moveTo>
                <a:lnTo>
                  <a:pt x="3086948" y="0"/>
                </a:lnTo>
                <a:lnTo>
                  <a:pt x="3086948" y="3032926"/>
                </a:lnTo>
                <a:lnTo>
                  <a:pt x="0" y="303292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4"/>
          <p:cNvSpPr/>
          <p:nvPr/>
        </p:nvSpPr>
        <p:spPr>
          <a:xfrm>
            <a:off x="16080514" y="2129946"/>
            <a:ext cx="2753329" cy="1748364"/>
          </a:xfrm>
          <a:custGeom>
            <a:avLst/>
            <a:gdLst/>
            <a:ahLst/>
            <a:cxnLst/>
            <a:rect l="l" t="t" r="r" b="b"/>
            <a:pathLst>
              <a:path w="2753329" h="1748364">
                <a:moveTo>
                  <a:pt x="0" y="0"/>
                </a:moveTo>
                <a:lnTo>
                  <a:pt x="2753329" y="0"/>
                </a:lnTo>
                <a:lnTo>
                  <a:pt x="2753329" y="1748364"/>
                </a:lnTo>
                <a:lnTo>
                  <a:pt x="0" y="1748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439400" y="2476501"/>
            <a:ext cx="7243391" cy="3231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altLang="en-US" sz="3000" spc="-75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Manque d'outils de mesure de performance des services rendus</a:t>
            </a:r>
            <a:endParaRPr lang="en-US" altLang="en-US" sz="3000" spc="-75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4200"/>
              </a:lnSpc>
            </a:pPr>
            <a:endParaRPr lang="en-US" altLang="en-US" sz="3000" spc="-75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4200"/>
              </a:lnSpc>
            </a:pPr>
            <a:r>
              <a:rPr lang="en-US" altLang="en-US" sz="3000" spc="-75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Processus manuel chronophage pour la génération des rapports</a:t>
            </a:r>
            <a:endParaRPr lang="en-US" altLang="en-US" sz="3000" spc="-75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4200"/>
              </a:lnSpc>
            </a:pPr>
            <a:endParaRPr lang="en-US" sz="3000" spc="-75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/>
          <p:nvPr/>
        </p:nvGrpSpPr>
        <p:grpSpPr>
          <a:xfrm rot="0">
            <a:off x="9296400" y="-38100"/>
            <a:ext cx="8915400" cy="10287000"/>
            <a:chOff x="0" y="0"/>
            <a:chExt cx="2348089" cy="2709333"/>
          </a:xfrm>
        </p:grpSpPr>
        <p:sp>
          <p:nvSpPr>
            <p:cNvPr id="7" name="Freeform 3"/>
            <p:cNvSpPr/>
            <p:nvPr/>
          </p:nvSpPr>
          <p:spPr>
            <a:xfrm>
              <a:off x="0" y="0"/>
              <a:ext cx="2348089" cy="2709333"/>
            </a:xfrm>
            <a:custGeom>
              <a:avLst/>
              <a:gdLst/>
              <a:ahLst/>
              <a:cxnLst/>
              <a:rect l="l" t="t" r="r" b="b"/>
              <a:pathLst>
                <a:path w="2348089" h="2709333">
                  <a:moveTo>
                    <a:pt x="0" y="0"/>
                  </a:moveTo>
                  <a:lnTo>
                    <a:pt x="2348089" y="0"/>
                  </a:lnTo>
                  <a:lnTo>
                    <a:pt x="23480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D4BB"/>
            </a:solidFill>
          </p:spPr>
        </p:sp>
        <p:sp>
          <p:nvSpPr>
            <p:cNvPr id="8" name="TextBox 4"/>
            <p:cNvSpPr txBox="1"/>
            <p:nvPr/>
          </p:nvSpPr>
          <p:spPr>
            <a:xfrm>
              <a:off x="0" y="-57150"/>
              <a:ext cx="2348089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6476690" y="1476375"/>
            <a:ext cx="5334619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5500" i="1" spc="-340">
                <a:solidFill>
                  <a:srgbClr val="303030"/>
                </a:solidFill>
                <a:latin typeface="Playfair Display Italics" panose="00000500000000000000"/>
                <a:ea typeface="Playfair Display Italics" panose="00000500000000000000"/>
                <a:cs typeface="Playfair Display Italics" panose="00000500000000000000"/>
                <a:sym typeface="Playfair Display Italics" panose="00000500000000000000"/>
              </a:rPr>
              <a:t>Conception : UML</a:t>
            </a:r>
            <a:endParaRPr lang="en-US" sz="5500" i="1" spc="-340">
              <a:solidFill>
                <a:srgbClr val="303030"/>
              </a:solidFill>
              <a:latin typeface="Playfair Display Italics" panose="00000500000000000000"/>
              <a:ea typeface="Playfair Display Italics" panose="00000500000000000000"/>
              <a:cs typeface="Playfair Display Italics" panose="00000500000000000000"/>
              <a:sym typeface="Playfair Display Italics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02754" y="2886075"/>
            <a:ext cx="7243391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75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Diagramme de class </a:t>
            </a:r>
            <a:endParaRPr lang="en-US" sz="3000" spc="-75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Freeform 2"/>
          <p:cNvSpPr/>
          <p:nvPr/>
        </p:nvSpPr>
        <p:spPr>
          <a:xfrm>
            <a:off x="-1543474" y="7927147"/>
            <a:ext cx="3086948" cy="3032926"/>
          </a:xfrm>
          <a:custGeom>
            <a:avLst/>
            <a:gdLst/>
            <a:ahLst/>
            <a:cxnLst/>
            <a:rect l="l" t="t" r="r" b="b"/>
            <a:pathLst>
              <a:path w="3086948" h="3032926">
                <a:moveTo>
                  <a:pt x="0" y="0"/>
                </a:moveTo>
                <a:lnTo>
                  <a:pt x="3086948" y="0"/>
                </a:lnTo>
                <a:lnTo>
                  <a:pt x="3086948" y="3032926"/>
                </a:lnTo>
                <a:lnTo>
                  <a:pt x="0" y="303292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4"/>
          <p:cNvSpPr/>
          <p:nvPr/>
        </p:nvSpPr>
        <p:spPr>
          <a:xfrm>
            <a:off x="16080514" y="2129946"/>
            <a:ext cx="2753329" cy="1748364"/>
          </a:xfrm>
          <a:custGeom>
            <a:avLst/>
            <a:gdLst/>
            <a:ahLst/>
            <a:cxnLst/>
            <a:rect l="l" t="t" r="r" b="b"/>
            <a:pathLst>
              <a:path w="2753329" h="1748364">
                <a:moveTo>
                  <a:pt x="0" y="0"/>
                </a:moveTo>
                <a:lnTo>
                  <a:pt x="2753329" y="0"/>
                </a:lnTo>
                <a:lnTo>
                  <a:pt x="2753329" y="1748364"/>
                </a:lnTo>
                <a:lnTo>
                  <a:pt x="0" y="1748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10" name="Picture 9" descr="class diagram"/>
          <p:cNvPicPr>
            <a:picLocks noChangeAspect="1"/>
          </p:cNvPicPr>
          <p:nvPr/>
        </p:nvPicPr>
        <p:blipFill>
          <a:blip r:embed="rId5"/>
          <a:srcRect b="73704"/>
          <a:stretch>
            <a:fillRect/>
          </a:stretch>
        </p:blipFill>
        <p:spPr>
          <a:xfrm>
            <a:off x="2341880" y="3517265"/>
            <a:ext cx="7403465" cy="6602730"/>
          </a:xfrm>
          <a:prstGeom prst="rect">
            <a:avLst/>
          </a:prstGeom>
        </p:spPr>
      </p:pic>
      <p:pic>
        <p:nvPicPr>
          <p:cNvPr id="11" name="Picture 10" descr="class diagram"/>
          <p:cNvPicPr>
            <a:picLocks noChangeAspect="1"/>
          </p:cNvPicPr>
          <p:nvPr/>
        </p:nvPicPr>
        <p:blipFill>
          <a:blip r:embed="rId5"/>
          <a:srcRect t="55185" r="46188" b="21111"/>
          <a:stretch>
            <a:fillRect/>
          </a:stretch>
        </p:blipFill>
        <p:spPr>
          <a:xfrm>
            <a:off x="9745345" y="3507740"/>
            <a:ext cx="4512945" cy="6611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543394" y="2857500"/>
            <a:ext cx="7243391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75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Diagramme de cas d’utilisation</a:t>
            </a:r>
            <a:endParaRPr lang="en-US" sz="3000" spc="-75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" name="Freeform 2"/>
          <p:cNvSpPr/>
          <p:nvPr/>
        </p:nvSpPr>
        <p:spPr>
          <a:xfrm>
            <a:off x="-1543474" y="7927147"/>
            <a:ext cx="3086948" cy="3032926"/>
          </a:xfrm>
          <a:custGeom>
            <a:avLst/>
            <a:gdLst/>
            <a:ahLst/>
            <a:cxnLst/>
            <a:rect l="l" t="t" r="r" b="b"/>
            <a:pathLst>
              <a:path w="3086948" h="3032926">
                <a:moveTo>
                  <a:pt x="0" y="0"/>
                </a:moveTo>
                <a:lnTo>
                  <a:pt x="3086948" y="0"/>
                </a:lnTo>
                <a:lnTo>
                  <a:pt x="3086948" y="3032926"/>
                </a:lnTo>
                <a:lnTo>
                  <a:pt x="0" y="303292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2"/>
          <p:cNvGrpSpPr/>
          <p:nvPr/>
        </p:nvGrpSpPr>
        <p:grpSpPr>
          <a:xfrm rot="0">
            <a:off x="9372600" y="0"/>
            <a:ext cx="8915400" cy="10287000"/>
            <a:chOff x="0" y="0"/>
            <a:chExt cx="2348089" cy="2709333"/>
          </a:xfrm>
        </p:grpSpPr>
        <p:sp>
          <p:nvSpPr>
            <p:cNvPr id="6" name="Freeform 3"/>
            <p:cNvSpPr/>
            <p:nvPr/>
          </p:nvSpPr>
          <p:spPr>
            <a:xfrm>
              <a:off x="0" y="0"/>
              <a:ext cx="2348089" cy="2709333"/>
            </a:xfrm>
            <a:custGeom>
              <a:avLst/>
              <a:gdLst/>
              <a:ahLst/>
              <a:cxnLst/>
              <a:rect l="l" t="t" r="r" b="b"/>
              <a:pathLst>
                <a:path w="2348089" h="2709333">
                  <a:moveTo>
                    <a:pt x="0" y="0"/>
                  </a:moveTo>
                  <a:lnTo>
                    <a:pt x="2348089" y="0"/>
                  </a:lnTo>
                  <a:lnTo>
                    <a:pt x="23480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D4BB"/>
            </a:solidFill>
          </p:spPr>
        </p:sp>
        <p:sp>
          <p:nvSpPr>
            <p:cNvPr id="7" name="TextBox 4"/>
            <p:cNvSpPr txBox="1"/>
            <p:nvPr/>
          </p:nvSpPr>
          <p:spPr>
            <a:xfrm>
              <a:off x="0" y="-57150"/>
              <a:ext cx="2348089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8" name="Freeform 4"/>
          <p:cNvSpPr/>
          <p:nvPr/>
        </p:nvSpPr>
        <p:spPr>
          <a:xfrm>
            <a:off x="16080514" y="2129946"/>
            <a:ext cx="2753329" cy="1748364"/>
          </a:xfrm>
          <a:custGeom>
            <a:avLst/>
            <a:gdLst/>
            <a:ahLst/>
            <a:cxnLst/>
            <a:rect l="l" t="t" r="r" b="b"/>
            <a:pathLst>
              <a:path w="2753329" h="1748364">
                <a:moveTo>
                  <a:pt x="0" y="0"/>
                </a:moveTo>
                <a:lnTo>
                  <a:pt x="2753329" y="0"/>
                </a:lnTo>
                <a:lnTo>
                  <a:pt x="2753329" y="1748364"/>
                </a:lnTo>
                <a:lnTo>
                  <a:pt x="0" y="1748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2"/>
          <p:cNvSpPr txBox="1"/>
          <p:nvPr/>
        </p:nvSpPr>
        <p:spPr>
          <a:xfrm>
            <a:off x="2057090" y="1181100"/>
            <a:ext cx="5334619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5500" i="1" spc="-340">
                <a:solidFill>
                  <a:srgbClr val="303030"/>
                </a:solidFill>
                <a:latin typeface="Playfair Display Italics" panose="00000500000000000000"/>
                <a:ea typeface="Playfair Display Italics" panose="00000500000000000000"/>
                <a:cs typeface="Playfair Display Italics" panose="00000500000000000000"/>
                <a:sym typeface="Playfair Display Italics" panose="00000500000000000000"/>
              </a:rPr>
              <a:t>Conception : UML</a:t>
            </a:r>
            <a:endParaRPr lang="en-US" sz="5500" i="1" spc="-340">
              <a:solidFill>
                <a:srgbClr val="303030"/>
              </a:solidFill>
              <a:latin typeface="Playfair Display Italics" panose="00000500000000000000"/>
              <a:ea typeface="Playfair Display Italics" panose="00000500000000000000"/>
              <a:cs typeface="Playfair Display Italics" panose="00000500000000000000"/>
              <a:sym typeface="Playfair Display Italics" panose="00000500000000000000"/>
            </a:endParaRPr>
          </a:p>
        </p:txBody>
      </p:sp>
      <p:pic>
        <p:nvPicPr>
          <p:cNvPr id="9" name="Picture 8" descr="use case sf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310" y="0"/>
            <a:ext cx="8157845" cy="103752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-1543474" y="7927147"/>
            <a:ext cx="3086948" cy="3032926"/>
          </a:xfrm>
          <a:custGeom>
            <a:avLst/>
            <a:gdLst/>
            <a:ahLst/>
            <a:cxnLst/>
            <a:rect l="l" t="t" r="r" b="b"/>
            <a:pathLst>
              <a:path w="3086948" h="3032926">
                <a:moveTo>
                  <a:pt x="0" y="0"/>
                </a:moveTo>
                <a:lnTo>
                  <a:pt x="3086948" y="0"/>
                </a:lnTo>
                <a:lnTo>
                  <a:pt x="3086948" y="3032926"/>
                </a:lnTo>
                <a:lnTo>
                  <a:pt x="0" y="303292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2"/>
          <p:cNvGrpSpPr/>
          <p:nvPr/>
        </p:nvGrpSpPr>
        <p:grpSpPr>
          <a:xfrm rot="0">
            <a:off x="9372600" y="0"/>
            <a:ext cx="8915400" cy="10287000"/>
            <a:chOff x="0" y="0"/>
            <a:chExt cx="2348089" cy="2709333"/>
          </a:xfrm>
        </p:grpSpPr>
        <p:sp>
          <p:nvSpPr>
            <p:cNvPr id="6" name="Freeform 3"/>
            <p:cNvSpPr/>
            <p:nvPr/>
          </p:nvSpPr>
          <p:spPr>
            <a:xfrm>
              <a:off x="0" y="0"/>
              <a:ext cx="2348089" cy="2709333"/>
            </a:xfrm>
            <a:custGeom>
              <a:avLst/>
              <a:gdLst/>
              <a:ahLst/>
              <a:cxnLst/>
              <a:rect l="l" t="t" r="r" b="b"/>
              <a:pathLst>
                <a:path w="2348089" h="2709333">
                  <a:moveTo>
                    <a:pt x="0" y="0"/>
                  </a:moveTo>
                  <a:lnTo>
                    <a:pt x="2348089" y="0"/>
                  </a:lnTo>
                  <a:lnTo>
                    <a:pt x="23480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D4BB"/>
            </a:solidFill>
          </p:spPr>
        </p:sp>
        <p:sp>
          <p:nvSpPr>
            <p:cNvPr id="7" name="TextBox 4"/>
            <p:cNvSpPr txBox="1"/>
            <p:nvPr/>
          </p:nvSpPr>
          <p:spPr>
            <a:xfrm>
              <a:off x="0" y="-57150"/>
              <a:ext cx="2348089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8" name="Freeform 4"/>
          <p:cNvSpPr/>
          <p:nvPr/>
        </p:nvSpPr>
        <p:spPr>
          <a:xfrm>
            <a:off x="16080514" y="2129946"/>
            <a:ext cx="2753329" cy="1748364"/>
          </a:xfrm>
          <a:custGeom>
            <a:avLst/>
            <a:gdLst/>
            <a:ahLst/>
            <a:cxnLst/>
            <a:rect l="l" t="t" r="r" b="b"/>
            <a:pathLst>
              <a:path w="2753329" h="1748364">
                <a:moveTo>
                  <a:pt x="0" y="0"/>
                </a:moveTo>
                <a:lnTo>
                  <a:pt x="2753329" y="0"/>
                </a:lnTo>
                <a:lnTo>
                  <a:pt x="2753329" y="1748364"/>
                </a:lnTo>
                <a:lnTo>
                  <a:pt x="0" y="1748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2"/>
          <p:cNvSpPr txBox="1"/>
          <p:nvPr/>
        </p:nvSpPr>
        <p:spPr>
          <a:xfrm>
            <a:off x="6476690" y="1476375"/>
            <a:ext cx="5334619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5500" i="1" spc="-340">
                <a:solidFill>
                  <a:srgbClr val="303030"/>
                </a:solidFill>
                <a:latin typeface="Playfair Display Italics" panose="00000500000000000000"/>
                <a:ea typeface="Playfair Display Italics" panose="00000500000000000000"/>
                <a:cs typeface="Playfair Display Italics" panose="00000500000000000000"/>
                <a:sym typeface="Playfair Display Italics" panose="00000500000000000000"/>
              </a:rPr>
              <a:t>Outils utilises</a:t>
            </a:r>
            <a:endParaRPr lang="en-US" sz="5500" i="1" spc="-340">
              <a:solidFill>
                <a:srgbClr val="303030"/>
              </a:solidFill>
              <a:latin typeface="Playfair Display Italics" panose="00000500000000000000"/>
              <a:ea typeface="Playfair Display Italics" panose="00000500000000000000"/>
              <a:cs typeface="Playfair Display Italics" panose="00000500000000000000"/>
              <a:sym typeface="Playfair Display Italics" panose="00000500000000000000"/>
            </a:endParaRPr>
          </a:p>
        </p:txBody>
      </p:sp>
      <p:pic>
        <p:nvPicPr>
          <p:cNvPr id="9" name="Picture 3" descr="IMG_256"/>
          <p:cNvPicPr>
            <a:picLocks noChangeAspect="1"/>
          </p:cNvPicPr>
          <p:nvPr/>
        </p:nvPicPr>
        <p:blipFill>
          <a:blip r:embed="rId5"/>
          <a:srcRect r="2695" b="-2025"/>
          <a:stretch>
            <a:fillRect/>
          </a:stretch>
        </p:blipFill>
        <p:spPr>
          <a:xfrm>
            <a:off x="11353800" y="5295900"/>
            <a:ext cx="1341755" cy="17341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4" descr="IMG_2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7200" y="3314700"/>
            <a:ext cx="2197735" cy="177990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" name="Picture 5" descr="IMG_2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49000" y="3238500"/>
            <a:ext cx="2516505" cy="1188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" name="Picture 7" descr="IMG_25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683" y="2628583"/>
            <a:ext cx="1632585" cy="163258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3" name="Picture 12"/>
          <p:cNvPicPr/>
          <p:nvPr/>
        </p:nvPicPr>
        <p:blipFill>
          <a:blip r:embed="rId9"/>
          <a:stretch>
            <a:fillRect/>
          </a:stretch>
        </p:blipFill>
        <p:spPr>
          <a:xfrm>
            <a:off x="6390005" y="5524500"/>
            <a:ext cx="1428750" cy="1428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-1543474" y="7927147"/>
            <a:ext cx="3086948" cy="3032926"/>
          </a:xfrm>
          <a:custGeom>
            <a:avLst/>
            <a:gdLst/>
            <a:ahLst/>
            <a:cxnLst/>
            <a:rect l="l" t="t" r="r" b="b"/>
            <a:pathLst>
              <a:path w="3086948" h="3032926">
                <a:moveTo>
                  <a:pt x="0" y="0"/>
                </a:moveTo>
                <a:lnTo>
                  <a:pt x="3086948" y="0"/>
                </a:lnTo>
                <a:lnTo>
                  <a:pt x="3086948" y="3032926"/>
                </a:lnTo>
                <a:lnTo>
                  <a:pt x="0" y="303292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2"/>
          <p:cNvGrpSpPr/>
          <p:nvPr/>
        </p:nvGrpSpPr>
        <p:grpSpPr>
          <a:xfrm rot="0">
            <a:off x="9372600" y="0"/>
            <a:ext cx="8915400" cy="10287000"/>
            <a:chOff x="0" y="0"/>
            <a:chExt cx="2348089" cy="2709333"/>
          </a:xfrm>
        </p:grpSpPr>
        <p:sp>
          <p:nvSpPr>
            <p:cNvPr id="6" name="Freeform 3"/>
            <p:cNvSpPr/>
            <p:nvPr/>
          </p:nvSpPr>
          <p:spPr>
            <a:xfrm>
              <a:off x="0" y="0"/>
              <a:ext cx="2348089" cy="2709333"/>
            </a:xfrm>
            <a:custGeom>
              <a:avLst/>
              <a:gdLst/>
              <a:ahLst/>
              <a:cxnLst/>
              <a:rect l="l" t="t" r="r" b="b"/>
              <a:pathLst>
                <a:path w="2348089" h="2709333">
                  <a:moveTo>
                    <a:pt x="0" y="0"/>
                  </a:moveTo>
                  <a:lnTo>
                    <a:pt x="2348089" y="0"/>
                  </a:lnTo>
                  <a:lnTo>
                    <a:pt x="23480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D4BB"/>
            </a:solidFill>
          </p:spPr>
        </p:sp>
        <p:sp>
          <p:nvSpPr>
            <p:cNvPr id="7" name="TextBox 4"/>
            <p:cNvSpPr txBox="1"/>
            <p:nvPr/>
          </p:nvSpPr>
          <p:spPr>
            <a:xfrm>
              <a:off x="0" y="-57150"/>
              <a:ext cx="2348089" cy="2766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id="8" name="Freeform 4"/>
          <p:cNvSpPr/>
          <p:nvPr/>
        </p:nvSpPr>
        <p:spPr>
          <a:xfrm>
            <a:off x="16080514" y="2129946"/>
            <a:ext cx="2753329" cy="1748364"/>
          </a:xfrm>
          <a:custGeom>
            <a:avLst/>
            <a:gdLst/>
            <a:ahLst/>
            <a:cxnLst/>
            <a:rect l="l" t="t" r="r" b="b"/>
            <a:pathLst>
              <a:path w="2753329" h="1748364">
                <a:moveTo>
                  <a:pt x="0" y="0"/>
                </a:moveTo>
                <a:lnTo>
                  <a:pt x="2753329" y="0"/>
                </a:lnTo>
                <a:lnTo>
                  <a:pt x="2753329" y="1748364"/>
                </a:lnTo>
                <a:lnTo>
                  <a:pt x="0" y="1748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2"/>
          <p:cNvSpPr txBox="1"/>
          <p:nvPr/>
        </p:nvSpPr>
        <p:spPr>
          <a:xfrm>
            <a:off x="6476690" y="1476375"/>
            <a:ext cx="5334619" cy="132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5500" i="1" spc="-340">
                <a:solidFill>
                  <a:srgbClr val="303030"/>
                </a:solidFill>
                <a:latin typeface="Playfair Display Italics" panose="00000500000000000000"/>
                <a:ea typeface="Playfair Display Italics" panose="00000500000000000000"/>
                <a:cs typeface="Playfair Display Italics" panose="00000500000000000000"/>
                <a:sym typeface="Playfair Display Italics" panose="00000500000000000000"/>
              </a:rPr>
              <a:t>Demonstration de l’application</a:t>
            </a:r>
            <a:endParaRPr lang="en-US" sz="5500" i="1" spc="-340">
              <a:solidFill>
                <a:srgbClr val="303030"/>
              </a:solidFill>
              <a:latin typeface="Playfair Display Italics" panose="00000500000000000000"/>
              <a:ea typeface="Playfair Display Italics" panose="00000500000000000000"/>
              <a:cs typeface="Playfair Display Italics" panose="00000500000000000000"/>
              <a:sym typeface="Playfair Display Italics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695700"/>
            <a:ext cx="9588500" cy="60261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43248" y="1476375"/>
            <a:ext cx="6801503" cy="695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5500" i="1" spc="-340">
                <a:solidFill>
                  <a:srgbClr val="303030"/>
                </a:solidFill>
                <a:latin typeface="Playfair Display Italics" panose="00000500000000000000"/>
                <a:ea typeface="Playfair Display Italics" panose="00000500000000000000"/>
                <a:cs typeface="Playfair Display Italics" panose="00000500000000000000"/>
                <a:sym typeface="Playfair Display Italics" panose="00000500000000000000"/>
              </a:rPr>
              <a:t>CONCLUSION </a:t>
            </a:r>
            <a:endParaRPr lang="en-US" sz="5500" i="1" spc="-340">
              <a:solidFill>
                <a:srgbClr val="303030"/>
              </a:solidFill>
              <a:latin typeface="Playfair Display Italics" panose="00000500000000000000"/>
              <a:ea typeface="Playfair Display Italics" panose="00000500000000000000"/>
              <a:cs typeface="Playfair Display Italics" panose="00000500000000000000"/>
              <a:sym typeface="Playfair Display Italics" panose="0000050000000000000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157968" y="2726416"/>
            <a:ext cx="13972065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75">
                <a:solidFill>
                  <a:srgbClr val="303030"/>
                </a:solidFill>
                <a:latin typeface="Public Sans"/>
                <a:ea typeface="Public Sans"/>
                <a:cs typeface="Public Sans"/>
                <a:sym typeface="Public Sans"/>
              </a:rPr>
              <a:t>Durant ce stage, j’ai pu enrichir mes connaissance et experiences, au niveau theorique, pratique et aussi au niveau de comunication et colaboration.</a:t>
            </a:r>
            <a:endParaRPr lang="en-US" sz="3000" spc="-75">
              <a:solidFill>
                <a:srgbClr val="3030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3" name="Freeform 2"/>
          <p:cNvSpPr/>
          <p:nvPr/>
        </p:nvSpPr>
        <p:spPr>
          <a:xfrm>
            <a:off x="-1543474" y="7927147"/>
            <a:ext cx="3086948" cy="3032926"/>
          </a:xfrm>
          <a:custGeom>
            <a:avLst/>
            <a:gdLst/>
            <a:ahLst/>
            <a:cxnLst/>
            <a:rect l="l" t="t" r="r" b="b"/>
            <a:pathLst>
              <a:path w="3086948" h="3032926">
                <a:moveTo>
                  <a:pt x="0" y="0"/>
                </a:moveTo>
                <a:lnTo>
                  <a:pt x="3086948" y="0"/>
                </a:lnTo>
                <a:lnTo>
                  <a:pt x="3086948" y="3032926"/>
                </a:lnTo>
                <a:lnTo>
                  <a:pt x="0" y="303292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76600" y="2171700"/>
            <a:ext cx="11400790" cy="1012634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algn="ctr">
              <a:lnSpc>
                <a:spcPts val="13620"/>
              </a:lnSpc>
            </a:pPr>
            <a:r>
              <a:rPr lang="en-US" sz="14490" i="1" spc="-898">
                <a:solidFill>
                  <a:srgbClr val="303030"/>
                </a:solidFill>
                <a:latin typeface="Playfair Display Italics" panose="00000500000000000000"/>
                <a:ea typeface="Playfair Display Italics" panose="00000500000000000000"/>
                <a:cs typeface="Playfair Display Italics" panose="00000500000000000000"/>
                <a:sym typeface="Playfair Display Italics" panose="00000500000000000000"/>
              </a:rPr>
              <a:t>MERCI POUR VOTRE ATTENSION</a:t>
            </a:r>
            <a:r>
              <a:rPr lang="en-US" sz="14490" spc="-898">
                <a:solidFill>
                  <a:srgbClr val="303030"/>
                </a:solidFill>
                <a:latin typeface="Playfair Display" panose="00000500000000000000"/>
                <a:ea typeface="Playfair Display" panose="00000500000000000000"/>
                <a:cs typeface="Playfair Display" panose="00000500000000000000"/>
                <a:sym typeface="Playfair Display" panose="00000500000000000000"/>
              </a:rPr>
              <a:t> !</a:t>
            </a:r>
            <a:endParaRPr lang="en-US" sz="14490" spc="-898">
              <a:solidFill>
                <a:srgbClr val="303030"/>
              </a:solidFill>
              <a:latin typeface="Playfair Display" panose="00000500000000000000"/>
              <a:ea typeface="Playfair Display" panose="00000500000000000000"/>
              <a:cs typeface="Playfair Display" panose="00000500000000000000"/>
              <a:sym typeface="Playfair Display" panose="0000050000000000000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6744526" y="1178558"/>
            <a:ext cx="3086948" cy="3032926"/>
          </a:xfrm>
          <a:custGeom>
            <a:avLst/>
            <a:gdLst/>
            <a:ahLst/>
            <a:cxnLst/>
            <a:rect l="l" t="t" r="r" b="b"/>
            <a:pathLst>
              <a:path w="3086948" h="3032926">
                <a:moveTo>
                  <a:pt x="0" y="0"/>
                </a:moveTo>
                <a:lnTo>
                  <a:pt x="3086948" y="0"/>
                </a:lnTo>
                <a:lnTo>
                  <a:pt x="3086948" y="3032926"/>
                </a:lnTo>
                <a:lnTo>
                  <a:pt x="0" y="303292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97175" y="5667403"/>
            <a:ext cx="2753329" cy="1748364"/>
          </a:xfrm>
          <a:custGeom>
            <a:avLst/>
            <a:gdLst/>
            <a:ahLst/>
            <a:cxnLst/>
            <a:rect l="l" t="t" r="r" b="b"/>
            <a:pathLst>
              <a:path w="2753329" h="1748364">
                <a:moveTo>
                  <a:pt x="0" y="0"/>
                </a:moveTo>
                <a:lnTo>
                  <a:pt x="2753329" y="0"/>
                </a:lnTo>
                <a:lnTo>
                  <a:pt x="2753329" y="1748364"/>
                </a:lnTo>
                <a:lnTo>
                  <a:pt x="0" y="17483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1476</Words>
  <Application>WPS Presentation</Application>
  <PresentationFormat>On-screen Show (4:3)</PresentationFormat>
  <Paragraphs>60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Playfair Display</vt:lpstr>
      <vt:lpstr>Andalus</vt:lpstr>
      <vt:lpstr>Public Sans</vt:lpstr>
      <vt:lpstr>Playfair Display Italics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 Clair et Blanc Simple Rapport de stage Présentation</dc:title>
  <dc:creator/>
  <cp:lastModifiedBy>elmha</cp:lastModifiedBy>
  <cp:revision>11</cp:revision>
  <dcterms:created xsi:type="dcterms:W3CDTF">2006-08-16T00:00:00Z</dcterms:created>
  <dcterms:modified xsi:type="dcterms:W3CDTF">2025-06-13T14:35:48Z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9E9B9AB7B55C4DF7AD7FAB0A55F342EC_13</vt:lpwstr>
  </property>
  <property fmtid="{D5CDD505-2E9C-101B-9397-08002B2CF9AE}" pid="3" name="KSOProductBuildVer">
    <vt:lpwstr>1033-12.2.0.21546</vt:lpwstr>
  </property>
</Properties>
</file>