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 id="2147483673" r:id="rId2"/>
  </p:sldMasterIdLst>
  <p:notesMasterIdLst>
    <p:notesMasterId r:id="rId41"/>
  </p:notesMasterIdLst>
  <p:sldIdLst>
    <p:sldId id="256" r:id="rId3"/>
    <p:sldId id="304" r:id="rId4"/>
    <p:sldId id="383" r:id="rId5"/>
    <p:sldId id="385" r:id="rId6"/>
    <p:sldId id="386" r:id="rId7"/>
    <p:sldId id="388" r:id="rId8"/>
    <p:sldId id="389" r:id="rId9"/>
    <p:sldId id="390" r:id="rId10"/>
    <p:sldId id="391" r:id="rId11"/>
    <p:sldId id="392" r:id="rId12"/>
    <p:sldId id="393" r:id="rId13"/>
    <p:sldId id="394" r:id="rId14"/>
    <p:sldId id="395" r:id="rId15"/>
    <p:sldId id="396" r:id="rId16"/>
    <p:sldId id="397" r:id="rId17"/>
    <p:sldId id="398" r:id="rId18"/>
    <p:sldId id="399" r:id="rId19"/>
    <p:sldId id="400" r:id="rId20"/>
    <p:sldId id="401" r:id="rId21"/>
    <p:sldId id="402" r:id="rId22"/>
    <p:sldId id="403" r:id="rId23"/>
    <p:sldId id="404" r:id="rId24"/>
    <p:sldId id="405" r:id="rId25"/>
    <p:sldId id="407" r:id="rId26"/>
    <p:sldId id="408" r:id="rId27"/>
    <p:sldId id="409" r:id="rId28"/>
    <p:sldId id="410" r:id="rId29"/>
    <p:sldId id="411" r:id="rId30"/>
    <p:sldId id="413" r:id="rId31"/>
    <p:sldId id="414" r:id="rId32"/>
    <p:sldId id="415" r:id="rId33"/>
    <p:sldId id="416" r:id="rId34"/>
    <p:sldId id="417" r:id="rId35"/>
    <p:sldId id="418" r:id="rId36"/>
    <p:sldId id="419" r:id="rId37"/>
    <p:sldId id="420" r:id="rId38"/>
    <p:sldId id="421" r:id="rId39"/>
    <p:sldId id="302" r:id="rId40"/>
  </p:sldIdLst>
  <p:sldSz cx="12798425" cy="7199313"/>
  <p:notesSz cx="6858000" cy="9144000"/>
  <p:embeddedFontLst>
    <p:embeddedFont>
      <p:font typeface="Garamond" panose="02020404030301010803" pitchFamily="18" charset="0"/>
      <p:regular r:id="rId42"/>
      <p:bold r:id="rId43"/>
      <p:italic r:id="rId44"/>
    </p:embeddedFont>
    <p:embeddedFont>
      <p:font typeface="Georgia" panose="02040502050405020303" pitchFamily="18" charset="0"/>
      <p:regular r:id="rId45"/>
      <p:bold r:id="rId46"/>
      <p:italic r:id="rId47"/>
      <p:boldItalic r:id="rId48"/>
    </p:embeddedFont>
    <p:embeddedFont>
      <p:font typeface="Proxima Nova Semibold" panose="020B0604020202020204" charset="0"/>
      <p:regular r:id="rId49"/>
      <p:bold r:id="rId50"/>
      <p:boldItalic r:id="rId51"/>
    </p:embeddedFont>
    <p:embeddedFont>
      <p:font typeface="Prata" panose="020B0604020202020204" charset="0"/>
      <p:regular r:id="rId52"/>
    </p:embeddedFont>
    <p:embeddedFont>
      <p:font typeface="Proxima Nova" panose="020B0604020202020204" charset="0"/>
      <p:regular r:id="rId53"/>
      <p:bold r:id="rId54"/>
      <p:italic r:id="rId55"/>
      <p:boldItalic r:id="rId56"/>
    </p:embeddedFont>
    <p:embeddedFont>
      <p:font typeface="Arimo" panose="020B0604020202020204" charset="0"/>
      <p:regular r:id="rId57"/>
      <p:bold r:id="rId58"/>
      <p:italic r:id="rId59"/>
      <p:boldItalic r:id="rId60"/>
    </p:embeddedFont>
    <p:embeddedFont>
      <p:font typeface="Calibri" panose="020F0502020204030204" pitchFamily="34" charset="0"/>
      <p:regular r:id="rId61"/>
      <p:bold r:id="rId62"/>
      <p:italic r:id="rId63"/>
      <p:boldItalic r:id="rId6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728"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728"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728"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728"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728"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728"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728"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728"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728"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268" userDrawn="1">
          <p15:clr>
            <a:srgbClr val="9AA0A6"/>
          </p15:clr>
        </p15:guide>
        <p15:guide id="2" pos="4031" userDrawn="1">
          <p15:clr>
            <a:srgbClr val="9AA0A6"/>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tephane.sewavi@outlook.fr" initials="s" lastIdx="1" clrIdx="0">
    <p:extLst>
      <p:ext uri="{19B8F6BF-5375-455C-9EA6-DF929625EA0E}">
        <p15:presenceInfo xmlns:p15="http://schemas.microsoft.com/office/powerpoint/2012/main" userId="0d123d56e8e3590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F2DCC96-52CD-4435-8FE5-6BC994CAA046}">
  <a:tblStyle styleId="{7F2DCC96-52CD-4435-8FE5-6BC994CAA046}"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7758" autoAdjust="0"/>
  </p:normalViewPr>
  <p:slideViewPr>
    <p:cSldViewPr snapToGrid="0">
      <p:cViewPr varScale="1">
        <p:scale>
          <a:sx n="73" d="100"/>
          <a:sy n="73" d="100"/>
        </p:scale>
        <p:origin x="902" y="58"/>
      </p:cViewPr>
      <p:guideLst>
        <p:guide orient="horz" pos="2268"/>
        <p:guide pos="403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font" Target="fonts/font1.fntdata"/><Relationship Id="rId47" Type="http://schemas.openxmlformats.org/officeDocument/2006/relationships/font" Target="fonts/font6.fntdata"/><Relationship Id="rId63" Type="http://schemas.openxmlformats.org/officeDocument/2006/relationships/font" Target="fonts/font22.fntdata"/><Relationship Id="rId68"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font" Target="fonts/font4.fntdata"/><Relationship Id="rId53" Type="http://schemas.openxmlformats.org/officeDocument/2006/relationships/font" Target="fonts/font12.fntdata"/><Relationship Id="rId58" Type="http://schemas.openxmlformats.org/officeDocument/2006/relationships/font" Target="fonts/font17.fntdata"/><Relationship Id="rId66" Type="http://schemas.openxmlformats.org/officeDocument/2006/relationships/presProps" Target="presProps.xml"/><Relationship Id="rId5" Type="http://schemas.openxmlformats.org/officeDocument/2006/relationships/slide" Target="slides/slide3.xml"/><Relationship Id="rId61" Type="http://schemas.openxmlformats.org/officeDocument/2006/relationships/font" Target="fonts/font20.fntdata"/><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font" Target="fonts/font2.fntdata"/><Relationship Id="rId48" Type="http://schemas.openxmlformats.org/officeDocument/2006/relationships/font" Target="fonts/font7.fntdata"/><Relationship Id="rId56" Type="http://schemas.openxmlformats.org/officeDocument/2006/relationships/font" Target="fonts/font15.fntdata"/><Relationship Id="rId64" Type="http://schemas.openxmlformats.org/officeDocument/2006/relationships/font" Target="fonts/font23.fntdata"/><Relationship Id="rId69" Type="http://schemas.openxmlformats.org/officeDocument/2006/relationships/tableStyles" Target="tableStyles.xml"/><Relationship Id="rId8" Type="http://schemas.openxmlformats.org/officeDocument/2006/relationships/slide" Target="slides/slide6.xml"/><Relationship Id="rId51" Type="http://schemas.openxmlformats.org/officeDocument/2006/relationships/font" Target="fonts/font10.fntdata"/><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font" Target="fonts/font5.fntdata"/><Relationship Id="rId59" Type="http://schemas.openxmlformats.org/officeDocument/2006/relationships/font" Target="fonts/font18.fntdata"/><Relationship Id="rId67" Type="http://schemas.openxmlformats.org/officeDocument/2006/relationships/viewProps" Target="viewProps.xml"/><Relationship Id="rId20" Type="http://schemas.openxmlformats.org/officeDocument/2006/relationships/slide" Target="slides/slide18.xml"/><Relationship Id="rId41" Type="http://schemas.openxmlformats.org/officeDocument/2006/relationships/notesMaster" Target="notesMasters/notesMaster1.xml"/><Relationship Id="rId54" Type="http://schemas.openxmlformats.org/officeDocument/2006/relationships/font" Target="fonts/font13.fntdata"/><Relationship Id="rId62" Type="http://schemas.openxmlformats.org/officeDocument/2006/relationships/font" Target="fonts/font21.fntdata"/><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font" Target="fonts/font8.fntdata"/><Relationship Id="rId57" Type="http://schemas.openxmlformats.org/officeDocument/2006/relationships/font" Target="fonts/font16.fntdata"/><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font" Target="fonts/font3.fntdata"/><Relationship Id="rId52" Type="http://schemas.openxmlformats.org/officeDocument/2006/relationships/font" Target="fonts/font11.fntdata"/><Relationship Id="rId60" Type="http://schemas.openxmlformats.org/officeDocument/2006/relationships/font" Target="fonts/font19.fntdata"/><Relationship Id="rId65" Type="http://schemas.openxmlformats.org/officeDocument/2006/relationships/commentAuthors" Target="commentAuthor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font" Target="fonts/font9.fntdata"/><Relationship Id="rId55" Type="http://schemas.openxmlformats.org/officeDocument/2006/relationships/font" Target="fonts/font1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840023671"/>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728"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728"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728"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728"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728"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728"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728"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728"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728"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1"/>
        <p:cNvGrpSpPr/>
        <p:nvPr/>
      </p:nvGrpSpPr>
      <p:grpSpPr>
        <a:xfrm>
          <a:off x="0" y="0"/>
          <a:ext cx="0" cy="0"/>
          <a:chOff x="0" y="0"/>
          <a:chExt cx="0" cy="0"/>
        </a:xfrm>
      </p:grpSpPr>
      <p:sp>
        <p:nvSpPr>
          <p:cNvPr id="452" name="Google Shape;452;g13ddafc2653_2_0: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3" name="Google Shape;453;g13ddafc2653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2301518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1"/>
        <p:cNvGrpSpPr/>
        <p:nvPr/>
      </p:nvGrpSpPr>
      <p:grpSpPr>
        <a:xfrm>
          <a:off x="0" y="0"/>
          <a:ext cx="0" cy="0"/>
          <a:chOff x="0" y="0"/>
          <a:chExt cx="0" cy="0"/>
        </a:xfrm>
      </p:grpSpPr>
      <p:sp>
        <p:nvSpPr>
          <p:cNvPr id="452" name="Google Shape;452;g13ddafc2653_2_0: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3" name="Google Shape;453;g13ddafc2653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9199562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1"/>
        <p:cNvGrpSpPr/>
        <p:nvPr/>
      </p:nvGrpSpPr>
      <p:grpSpPr>
        <a:xfrm>
          <a:off x="0" y="0"/>
          <a:ext cx="0" cy="0"/>
          <a:chOff x="0" y="0"/>
          <a:chExt cx="0" cy="0"/>
        </a:xfrm>
      </p:grpSpPr>
      <p:sp>
        <p:nvSpPr>
          <p:cNvPr id="452" name="Google Shape;452;g13ddafc2653_2_0: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3" name="Google Shape;453;g13ddafc2653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1885056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1"/>
        <p:cNvGrpSpPr/>
        <p:nvPr/>
      </p:nvGrpSpPr>
      <p:grpSpPr>
        <a:xfrm>
          <a:off x="0" y="0"/>
          <a:ext cx="0" cy="0"/>
          <a:chOff x="0" y="0"/>
          <a:chExt cx="0" cy="0"/>
        </a:xfrm>
      </p:grpSpPr>
      <p:sp>
        <p:nvSpPr>
          <p:cNvPr id="452" name="Google Shape;452;g13ddafc2653_2_0: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3" name="Google Shape;453;g13ddafc2653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2597856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1"/>
        <p:cNvGrpSpPr/>
        <p:nvPr/>
      </p:nvGrpSpPr>
      <p:grpSpPr>
        <a:xfrm>
          <a:off x="0" y="0"/>
          <a:ext cx="0" cy="0"/>
          <a:chOff x="0" y="0"/>
          <a:chExt cx="0" cy="0"/>
        </a:xfrm>
      </p:grpSpPr>
      <p:sp>
        <p:nvSpPr>
          <p:cNvPr id="452" name="Google Shape;452;g13ddafc2653_2_0: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3" name="Google Shape;453;g13ddafc2653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2717337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1"/>
        <p:cNvGrpSpPr/>
        <p:nvPr/>
      </p:nvGrpSpPr>
      <p:grpSpPr>
        <a:xfrm>
          <a:off x="0" y="0"/>
          <a:ext cx="0" cy="0"/>
          <a:chOff x="0" y="0"/>
          <a:chExt cx="0" cy="0"/>
        </a:xfrm>
      </p:grpSpPr>
      <p:sp>
        <p:nvSpPr>
          <p:cNvPr id="452" name="Google Shape;452;g13ddafc2653_2_0: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3" name="Google Shape;453;g13ddafc2653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8141986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1"/>
        <p:cNvGrpSpPr/>
        <p:nvPr/>
      </p:nvGrpSpPr>
      <p:grpSpPr>
        <a:xfrm>
          <a:off x="0" y="0"/>
          <a:ext cx="0" cy="0"/>
          <a:chOff x="0" y="0"/>
          <a:chExt cx="0" cy="0"/>
        </a:xfrm>
      </p:grpSpPr>
      <p:sp>
        <p:nvSpPr>
          <p:cNvPr id="452" name="Google Shape;452;g13ddafc2653_2_0: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3" name="Google Shape;453;g13ddafc2653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7219472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1"/>
        <p:cNvGrpSpPr/>
        <p:nvPr/>
      </p:nvGrpSpPr>
      <p:grpSpPr>
        <a:xfrm>
          <a:off x="0" y="0"/>
          <a:ext cx="0" cy="0"/>
          <a:chOff x="0" y="0"/>
          <a:chExt cx="0" cy="0"/>
        </a:xfrm>
      </p:grpSpPr>
      <p:sp>
        <p:nvSpPr>
          <p:cNvPr id="452" name="Google Shape;452;g13ddafc2653_2_0: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3" name="Google Shape;453;g13ddafc2653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06219448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1"/>
        <p:cNvGrpSpPr/>
        <p:nvPr/>
      </p:nvGrpSpPr>
      <p:grpSpPr>
        <a:xfrm>
          <a:off x="0" y="0"/>
          <a:ext cx="0" cy="0"/>
          <a:chOff x="0" y="0"/>
          <a:chExt cx="0" cy="0"/>
        </a:xfrm>
      </p:grpSpPr>
      <p:sp>
        <p:nvSpPr>
          <p:cNvPr id="452" name="Google Shape;452;g13ddafc2653_2_0: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3" name="Google Shape;453;g13ddafc2653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59744168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1"/>
        <p:cNvGrpSpPr/>
        <p:nvPr/>
      </p:nvGrpSpPr>
      <p:grpSpPr>
        <a:xfrm>
          <a:off x="0" y="0"/>
          <a:ext cx="0" cy="0"/>
          <a:chOff x="0" y="0"/>
          <a:chExt cx="0" cy="0"/>
        </a:xfrm>
      </p:grpSpPr>
      <p:sp>
        <p:nvSpPr>
          <p:cNvPr id="452" name="Google Shape;452;g13ddafc2653_2_0: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3" name="Google Shape;453;g13ddafc2653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28137617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1"/>
        <p:cNvGrpSpPr/>
        <p:nvPr/>
      </p:nvGrpSpPr>
      <p:grpSpPr>
        <a:xfrm>
          <a:off x="0" y="0"/>
          <a:ext cx="0" cy="0"/>
          <a:chOff x="0" y="0"/>
          <a:chExt cx="0" cy="0"/>
        </a:xfrm>
      </p:grpSpPr>
      <p:sp>
        <p:nvSpPr>
          <p:cNvPr id="452" name="Google Shape;452;g13ddafc2653_2_0: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3" name="Google Shape;453;g13ddafc2653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5891878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1"/>
        <p:cNvGrpSpPr/>
        <p:nvPr/>
      </p:nvGrpSpPr>
      <p:grpSpPr>
        <a:xfrm>
          <a:off x="0" y="0"/>
          <a:ext cx="0" cy="0"/>
          <a:chOff x="0" y="0"/>
          <a:chExt cx="0" cy="0"/>
        </a:xfrm>
      </p:grpSpPr>
      <p:sp>
        <p:nvSpPr>
          <p:cNvPr id="452" name="Google Shape;452;g13ddafc2653_2_0: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3" name="Google Shape;453;g13ddafc2653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dirty="0"/>
              <a:t>Pour qu’un thread puisse faire partie de la file d’attente, il doit être démarré </a:t>
            </a:r>
          </a:p>
          <a:p>
            <a:pPr marL="0" lvl="0" indent="0" algn="l" rtl="0">
              <a:spcBef>
                <a:spcPts val="0"/>
              </a:spcBef>
              <a:spcAft>
                <a:spcPts val="0"/>
              </a:spcAft>
              <a:buNone/>
            </a:pPr>
            <a:r>
              <a:rPr lang="fr-FR" dirty="0"/>
              <a:t>La seule manière de démarrer un thread c’est de faire appel à sa méthode start()</a:t>
            </a:r>
          </a:p>
          <a:p>
            <a:pPr marL="0" lvl="0" indent="0" algn="l" rtl="0">
              <a:spcBef>
                <a:spcPts val="0"/>
              </a:spcBef>
              <a:spcAft>
                <a:spcPts val="0"/>
              </a:spcAft>
              <a:buNone/>
            </a:pPr>
            <a:r>
              <a:rPr lang="fr-FR" dirty="0"/>
              <a:t>La méthode start exécute automatiquement la méthode run()</a:t>
            </a:r>
            <a:endParaRPr dirty="0"/>
          </a:p>
        </p:txBody>
      </p:sp>
    </p:spTree>
    <p:extLst>
      <p:ext uri="{BB962C8B-B14F-4D97-AF65-F5344CB8AC3E}">
        <p14:creationId xmlns:p14="http://schemas.microsoft.com/office/powerpoint/2010/main" val="146743917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1"/>
        <p:cNvGrpSpPr/>
        <p:nvPr/>
      </p:nvGrpSpPr>
      <p:grpSpPr>
        <a:xfrm>
          <a:off x="0" y="0"/>
          <a:ext cx="0" cy="0"/>
          <a:chOff x="0" y="0"/>
          <a:chExt cx="0" cy="0"/>
        </a:xfrm>
      </p:grpSpPr>
      <p:sp>
        <p:nvSpPr>
          <p:cNvPr id="452" name="Google Shape;452;g13ddafc2653_2_0: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3" name="Google Shape;453;g13ddafc2653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72280069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1"/>
        <p:cNvGrpSpPr/>
        <p:nvPr/>
      </p:nvGrpSpPr>
      <p:grpSpPr>
        <a:xfrm>
          <a:off x="0" y="0"/>
          <a:ext cx="0" cy="0"/>
          <a:chOff x="0" y="0"/>
          <a:chExt cx="0" cy="0"/>
        </a:xfrm>
      </p:grpSpPr>
      <p:sp>
        <p:nvSpPr>
          <p:cNvPr id="452" name="Google Shape;452;g13ddafc2653_2_0: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3" name="Google Shape;453;g13ddafc2653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65884654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1"/>
        <p:cNvGrpSpPr/>
        <p:nvPr/>
      </p:nvGrpSpPr>
      <p:grpSpPr>
        <a:xfrm>
          <a:off x="0" y="0"/>
          <a:ext cx="0" cy="0"/>
          <a:chOff x="0" y="0"/>
          <a:chExt cx="0" cy="0"/>
        </a:xfrm>
      </p:grpSpPr>
      <p:sp>
        <p:nvSpPr>
          <p:cNvPr id="452" name="Google Shape;452;g13ddafc2653_2_0: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3" name="Google Shape;453;g13ddafc2653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59054667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1"/>
        <p:cNvGrpSpPr/>
        <p:nvPr/>
      </p:nvGrpSpPr>
      <p:grpSpPr>
        <a:xfrm>
          <a:off x="0" y="0"/>
          <a:ext cx="0" cy="0"/>
          <a:chOff x="0" y="0"/>
          <a:chExt cx="0" cy="0"/>
        </a:xfrm>
      </p:grpSpPr>
      <p:sp>
        <p:nvSpPr>
          <p:cNvPr id="452" name="Google Shape;452;g13ddafc2653_2_0: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3" name="Google Shape;453;g13ddafc2653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86744553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1"/>
        <p:cNvGrpSpPr/>
        <p:nvPr/>
      </p:nvGrpSpPr>
      <p:grpSpPr>
        <a:xfrm>
          <a:off x="0" y="0"/>
          <a:ext cx="0" cy="0"/>
          <a:chOff x="0" y="0"/>
          <a:chExt cx="0" cy="0"/>
        </a:xfrm>
      </p:grpSpPr>
      <p:sp>
        <p:nvSpPr>
          <p:cNvPr id="452" name="Google Shape;452;g13ddafc2653_2_0: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3" name="Google Shape;453;g13ddafc2653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19773836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1"/>
        <p:cNvGrpSpPr/>
        <p:nvPr/>
      </p:nvGrpSpPr>
      <p:grpSpPr>
        <a:xfrm>
          <a:off x="0" y="0"/>
          <a:ext cx="0" cy="0"/>
          <a:chOff x="0" y="0"/>
          <a:chExt cx="0" cy="0"/>
        </a:xfrm>
      </p:grpSpPr>
      <p:sp>
        <p:nvSpPr>
          <p:cNvPr id="452" name="Google Shape;452;g13ddafc2653_2_0: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3" name="Google Shape;453;g13ddafc2653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68427700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1"/>
        <p:cNvGrpSpPr/>
        <p:nvPr/>
      </p:nvGrpSpPr>
      <p:grpSpPr>
        <a:xfrm>
          <a:off x="0" y="0"/>
          <a:ext cx="0" cy="0"/>
          <a:chOff x="0" y="0"/>
          <a:chExt cx="0" cy="0"/>
        </a:xfrm>
      </p:grpSpPr>
      <p:sp>
        <p:nvSpPr>
          <p:cNvPr id="452" name="Google Shape;452;g13ddafc2653_2_0: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3" name="Google Shape;453;g13ddafc2653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5501705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1"/>
        <p:cNvGrpSpPr/>
        <p:nvPr/>
      </p:nvGrpSpPr>
      <p:grpSpPr>
        <a:xfrm>
          <a:off x="0" y="0"/>
          <a:ext cx="0" cy="0"/>
          <a:chOff x="0" y="0"/>
          <a:chExt cx="0" cy="0"/>
        </a:xfrm>
      </p:grpSpPr>
      <p:sp>
        <p:nvSpPr>
          <p:cNvPr id="452" name="Google Shape;452;g13ddafc2653_2_0: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3" name="Google Shape;453;g13ddafc2653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88726482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1"/>
        <p:cNvGrpSpPr/>
        <p:nvPr/>
      </p:nvGrpSpPr>
      <p:grpSpPr>
        <a:xfrm>
          <a:off x="0" y="0"/>
          <a:ext cx="0" cy="0"/>
          <a:chOff x="0" y="0"/>
          <a:chExt cx="0" cy="0"/>
        </a:xfrm>
      </p:grpSpPr>
      <p:sp>
        <p:nvSpPr>
          <p:cNvPr id="452" name="Google Shape;452;g13ddafc2653_2_0: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3" name="Google Shape;453;g13ddafc2653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35163126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1"/>
        <p:cNvGrpSpPr/>
        <p:nvPr/>
      </p:nvGrpSpPr>
      <p:grpSpPr>
        <a:xfrm>
          <a:off x="0" y="0"/>
          <a:ext cx="0" cy="0"/>
          <a:chOff x="0" y="0"/>
          <a:chExt cx="0" cy="0"/>
        </a:xfrm>
      </p:grpSpPr>
      <p:sp>
        <p:nvSpPr>
          <p:cNvPr id="452" name="Google Shape;452;g13ddafc2653_2_0: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3" name="Google Shape;453;g13ddafc2653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dirty="0"/>
              <a:t>Stream de communication( envoie d’</a:t>
            </a:r>
            <a:r>
              <a:rPr lang="fr-FR" dirty="0" err="1"/>
              <a:t>octect</a:t>
            </a:r>
            <a:r>
              <a:rPr lang="fr-FR" dirty="0"/>
              <a:t>)</a:t>
            </a:r>
          </a:p>
          <a:p>
            <a:pPr marL="0" lvl="0" indent="0" algn="l" rtl="0">
              <a:spcBef>
                <a:spcPts val="0"/>
              </a:spcBef>
              <a:spcAft>
                <a:spcPts val="0"/>
              </a:spcAft>
              <a:buNone/>
            </a:pPr>
            <a:endParaRPr lang="fr-FR" dirty="0"/>
          </a:p>
          <a:p>
            <a:pPr marL="0" lvl="0" indent="0" algn="l" rtl="0">
              <a:spcBef>
                <a:spcPts val="0"/>
              </a:spcBef>
              <a:spcAft>
                <a:spcPts val="0"/>
              </a:spcAft>
              <a:buNone/>
            </a:pPr>
            <a:r>
              <a:rPr lang="fr-FR" dirty="0"/>
              <a:t>Pour communiquer avec un caractère (4 octets), on peut utiliser un </a:t>
            </a:r>
            <a:r>
              <a:rPr lang="fr-FR" dirty="0" err="1"/>
              <a:t>stream</a:t>
            </a:r>
            <a:r>
              <a:rPr lang="fr-FR" dirty="0"/>
              <a:t> de traitement (</a:t>
            </a:r>
            <a:r>
              <a:rPr lang="fr-FR" dirty="0" err="1"/>
              <a:t>InputStreamReaer</a:t>
            </a:r>
            <a:r>
              <a:rPr lang="fr-FR" dirty="0"/>
              <a:t>)</a:t>
            </a:r>
          </a:p>
          <a:p>
            <a:pPr marL="0" lvl="0" indent="0" algn="l" rtl="0">
              <a:spcBef>
                <a:spcPts val="0"/>
              </a:spcBef>
              <a:spcAft>
                <a:spcPts val="0"/>
              </a:spcAft>
              <a:buNone/>
            </a:pPr>
            <a:r>
              <a:rPr lang="fr-FR" dirty="0" err="1"/>
              <a:t>InputStreamReader</a:t>
            </a:r>
            <a:r>
              <a:rPr lang="fr-FR" dirty="0"/>
              <a:t> construit des caractères</a:t>
            </a:r>
          </a:p>
          <a:p>
            <a:pPr marL="0" lvl="0" indent="0" algn="l" rtl="0">
              <a:spcBef>
                <a:spcPts val="0"/>
              </a:spcBef>
              <a:spcAft>
                <a:spcPts val="0"/>
              </a:spcAft>
              <a:buNone/>
            </a:pPr>
            <a:endParaRPr lang="fr-FR" dirty="0"/>
          </a:p>
          <a:p>
            <a:pPr marL="0" lvl="0" indent="0" algn="l" rtl="0">
              <a:spcBef>
                <a:spcPts val="0"/>
              </a:spcBef>
              <a:spcAft>
                <a:spcPts val="0"/>
              </a:spcAft>
              <a:buNone/>
            </a:pPr>
            <a:r>
              <a:rPr lang="fr-FR" dirty="0"/>
              <a:t>Stream de traitement: permettent de communiquer en utilisant les chaînes de caractères (n’importe quel type de données)</a:t>
            </a:r>
          </a:p>
          <a:p>
            <a:pPr marL="0" lvl="0" indent="0" algn="l" rtl="0">
              <a:spcBef>
                <a:spcPts val="0"/>
              </a:spcBef>
              <a:spcAft>
                <a:spcPts val="0"/>
              </a:spcAft>
              <a:buNone/>
            </a:pPr>
            <a:r>
              <a:rPr lang="fr-FR" dirty="0"/>
              <a:t>Pour lire une chaîne de caractères on va utiliser </a:t>
            </a:r>
            <a:r>
              <a:rPr lang="fr-FR" dirty="0" err="1"/>
              <a:t>BufferedReader</a:t>
            </a:r>
            <a:r>
              <a:rPr lang="fr-FR" dirty="0"/>
              <a:t> </a:t>
            </a:r>
          </a:p>
          <a:p>
            <a:pPr marL="0" lvl="0" indent="0" algn="l" rtl="0">
              <a:spcBef>
                <a:spcPts val="0"/>
              </a:spcBef>
              <a:spcAft>
                <a:spcPts val="0"/>
              </a:spcAft>
              <a:buNone/>
            </a:pPr>
            <a:endParaRPr lang="fr-FR" dirty="0"/>
          </a:p>
          <a:p>
            <a:pPr marL="0" lvl="0" indent="0" algn="l" rtl="0">
              <a:spcBef>
                <a:spcPts val="0"/>
              </a:spcBef>
              <a:spcAft>
                <a:spcPts val="0"/>
              </a:spcAft>
              <a:buNone/>
            </a:pPr>
            <a:r>
              <a:rPr lang="fr-FR" dirty="0"/>
              <a:t>Quand on appelle la méthode </a:t>
            </a:r>
            <a:r>
              <a:rPr lang="fr-FR" dirty="0" err="1"/>
              <a:t>readLine</a:t>
            </a:r>
            <a:r>
              <a:rPr lang="fr-FR" dirty="0"/>
              <a:t> de </a:t>
            </a:r>
            <a:r>
              <a:rPr lang="fr-FR" dirty="0" err="1"/>
              <a:t>BufferedReader</a:t>
            </a:r>
            <a:r>
              <a:rPr lang="fr-FR" dirty="0"/>
              <a:t>, ça veut dire qu’on attend une ligne</a:t>
            </a:r>
          </a:p>
          <a:p>
            <a:pPr marL="0" lvl="0" indent="0" algn="l" rtl="0">
              <a:spcBef>
                <a:spcPts val="0"/>
              </a:spcBef>
              <a:spcAft>
                <a:spcPts val="0"/>
              </a:spcAft>
              <a:buNone/>
            </a:pPr>
            <a:r>
              <a:rPr lang="fr-FR" dirty="0"/>
              <a:t>Une fois qu’on reçoit le caractère de fin de ligne, on retourne le résultat à </a:t>
            </a:r>
            <a:r>
              <a:rPr lang="fr-FR" dirty="0" err="1"/>
              <a:t>BufferedReader</a:t>
            </a:r>
            <a:endParaRPr lang="fr-FR" dirty="0"/>
          </a:p>
          <a:p>
            <a:pPr marL="0" lvl="0" indent="0" algn="l" rtl="0">
              <a:spcBef>
                <a:spcPts val="0"/>
              </a:spcBef>
              <a:spcAft>
                <a:spcPts val="0"/>
              </a:spcAft>
              <a:buNone/>
            </a:pPr>
            <a:endParaRPr lang="fr-FR" dirty="0"/>
          </a:p>
          <a:p>
            <a:pPr marL="0" lvl="0" indent="0" algn="l" rtl="0">
              <a:spcBef>
                <a:spcPts val="0"/>
              </a:spcBef>
              <a:spcAft>
                <a:spcPts val="0"/>
              </a:spcAft>
              <a:buNone/>
            </a:pPr>
            <a:r>
              <a:rPr lang="fr-FR" dirty="0"/>
              <a:t>Pour écrire une chaîne de caractères on va utiliser  </a:t>
            </a:r>
            <a:r>
              <a:rPr lang="fr-FR" dirty="0" err="1"/>
              <a:t>PrintWriter</a:t>
            </a:r>
            <a:endParaRPr lang="fr-FR" dirty="0"/>
          </a:p>
          <a:p>
            <a:pPr marL="0" lvl="0" indent="0" algn="l" rtl="0">
              <a:spcBef>
                <a:spcPts val="0"/>
              </a:spcBef>
              <a:spcAft>
                <a:spcPts val="0"/>
              </a:spcAft>
              <a:buNone/>
            </a:pPr>
            <a:endParaRPr lang="fr-FR" dirty="0"/>
          </a:p>
          <a:p>
            <a:pPr marL="0" lvl="0" indent="0" algn="l" rtl="0">
              <a:spcBef>
                <a:spcPts val="0"/>
              </a:spcBef>
              <a:spcAft>
                <a:spcPts val="0"/>
              </a:spcAft>
              <a:buNone/>
            </a:pPr>
            <a:r>
              <a:rPr lang="fr-FR" dirty="0"/>
              <a:t>Le seul objet qui permet à une socket de récupérer des données, c’est l’objet </a:t>
            </a:r>
            <a:r>
              <a:rPr lang="fr-FR" dirty="0" err="1"/>
              <a:t>InputStream</a:t>
            </a:r>
            <a:endParaRPr lang="fr-FR" dirty="0"/>
          </a:p>
          <a:p>
            <a:pPr marL="0" lvl="0" indent="0" algn="l" rtl="0">
              <a:spcBef>
                <a:spcPts val="0"/>
              </a:spcBef>
              <a:spcAft>
                <a:spcPts val="0"/>
              </a:spcAft>
              <a:buNone/>
            </a:pPr>
            <a:r>
              <a:rPr lang="fr-FR" dirty="0"/>
              <a:t>Quand on utilise </a:t>
            </a:r>
            <a:r>
              <a:rPr lang="fr-FR" dirty="0" err="1"/>
              <a:t>true</a:t>
            </a:r>
            <a:r>
              <a:rPr lang="fr-FR" dirty="0"/>
              <a:t> dans les paramètres ça veut dire qu’à chaque fois qu’on appelle la méthode </a:t>
            </a:r>
            <a:r>
              <a:rPr lang="fr-FR" dirty="0" err="1"/>
              <a:t>prinln</a:t>
            </a:r>
            <a:r>
              <a:rPr lang="fr-FR" dirty="0"/>
              <a:t>, la chaîne de caractères est envoyée au client</a:t>
            </a:r>
          </a:p>
          <a:p>
            <a:pPr marL="0" lvl="0" indent="0" algn="l" rtl="0">
              <a:spcBef>
                <a:spcPts val="0"/>
              </a:spcBef>
              <a:spcAft>
                <a:spcPts val="0"/>
              </a:spcAft>
              <a:buNone/>
            </a:pPr>
            <a:r>
              <a:rPr lang="fr-FR" dirty="0"/>
              <a:t>Pour false la chaîne de caractères n’est pas envoyée au client mais elle est gardée dans un buffer et à la fin on utilise la méthode flush pour renvoyer tout au client</a:t>
            </a:r>
            <a:endParaRPr dirty="0"/>
          </a:p>
        </p:txBody>
      </p:sp>
    </p:spTree>
    <p:extLst>
      <p:ext uri="{BB962C8B-B14F-4D97-AF65-F5344CB8AC3E}">
        <p14:creationId xmlns:p14="http://schemas.microsoft.com/office/powerpoint/2010/main" val="3233682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1"/>
        <p:cNvGrpSpPr/>
        <p:nvPr/>
      </p:nvGrpSpPr>
      <p:grpSpPr>
        <a:xfrm>
          <a:off x="0" y="0"/>
          <a:ext cx="0" cy="0"/>
          <a:chOff x="0" y="0"/>
          <a:chExt cx="0" cy="0"/>
        </a:xfrm>
      </p:grpSpPr>
      <p:sp>
        <p:nvSpPr>
          <p:cNvPr id="452" name="Google Shape;452;g13ddafc2653_2_0: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3" name="Google Shape;453;g13ddafc2653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75891368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1"/>
        <p:cNvGrpSpPr/>
        <p:nvPr/>
      </p:nvGrpSpPr>
      <p:grpSpPr>
        <a:xfrm>
          <a:off x="0" y="0"/>
          <a:ext cx="0" cy="0"/>
          <a:chOff x="0" y="0"/>
          <a:chExt cx="0" cy="0"/>
        </a:xfrm>
      </p:grpSpPr>
      <p:sp>
        <p:nvSpPr>
          <p:cNvPr id="452" name="Google Shape;452;g13ddafc2653_2_0: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3" name="Google Shape;453;g13ddafc2653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dirty="0" smtClean="0"/>
              <a:t>Sérialisation : Décomposition</a:t>
            </a:r>
            <a:r>
              <a:rPr lang="fr-FR" baseline="0" dirty="0" smtClean="0"/>
              <a:t> des </a:t>
            </a:r>
            <a:r>
              <a:rPr lang="fr-FR" baseline="0" dirty="0" err="1" smtClean="0"/>
              <a:t>objetx</a:t>
            </a:r>
            <a:r>
              <a:rPr lang="fr-FR" baseline="0" dirty="0" smtClean="0"/>
              <a:t> en bits, qui sont envoyé l’un après l’autre</a:t>
            </a:r>
          </a:p>
          <a:p>
            <a:pPr marL="0" lvl="0" indent="0" algn="l" rtl="0">
              <a:spcBef>
                <a:spcPts val="0"/>
              </a:spcBef>
              <a:spcAft>
                <a:spcPts val="0"/>
              </a:spcAft>
              <a:buNone/>
            </a:pPr>
            <a:endParaRPr lang="fr-FR" baseline="0" dirty="0" smtClean="0"/>
          </a:p>
          <a:p>
            <a:pPr marL="0" lvl="0" indent="0" algn="l" rtl="0">
              <a:spcBef>
                <a:spcPts val="0"/>
              </a:spcBef>
              <a:spcAft>
                <a:spcPts val="0"/>
              </a:spcAft>
              <a:buNone/>
            </a:pPr>
            <a:r>
              <a:rPr lang="fr-FR" baseline="0" dirty="0" err="1" smtClean="0"/>
              <a:t>Désérialisation</a:t>
            </a:r>
            <a:r>
              <a:rPr lang="fr-FR" baseline="0" dirty="0" smtClean="0"/>
              <a:t> : Reformation des objets à partir des </a:t>
            </a:r>
            <a:r>
              <a:rPr lang="fr-FR" baseline="0" smtClean="0"/>
              <a:t>bits reçus</a:t>
            </a:r>
            <a:endParaRPr dirty="0"/>
          </a:p>
        </p:txBody>
      </p:sp>
    </p:spTree>
    <p:extLst>
      <p:ext uri="{BB962C8B-B14F-4D97-AF65-F5344CB8AC3E}">
        <p14:creationId xmlns:p14="http://schemas.microsoft.com/office/powerpoint/2010/main" val="303271414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1"/>
        <p:cNvGrpSpPr/>
        <p:nvPr/>
      </p:nvGrpSpPr>
      <p:grpSpPr>
        <a:xfrm>
          <a:off x="0" y="0"/>
          <a:ext cx="0" cy="0"/>
          <a:chOff x="0" y="0"/>
          <a:chExt cx="0" cy="0"/>
        </a:xfrm>
      </p:grpSpPr>
      <p:sp>
        <p:nvSpPr>
          <p:cNvPr id="452" name="Google Shape;452;g13ddafc2653_2_0: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3" name="Google Shape;453;g13ddafc2653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24974668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1"/>
        <p:cNvGrpSpPr/>
        <p:nvPr/>
      </p:nvGrpSpPr>
      <p:grpSpPr>
        <a:xfrm>
          <a:off x="0" y="0"/>
          <a:ext cx="0" cy="0"/>
          <a:chOff x="0" y="0"/>
          <a:chExt cx="0" cy="0"/>
        </a:xfrm>
      </p:grpSpPr>
      <p:sp>
        <p:nvSpPr>
          <p:cNvPr id="452" name="Google Shape;452;g13ddafc2653_2_0: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3" name="Google Shape;453;g13ddafc2653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72572469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1"/>
        <p:cNvGrpSpPr/>
        <p:nvPr/>
      </p:nvGrpSpPr>
      <p:grpSpPr>
        <a:xfrm>
          <a:off x="0" y="0"/>
          <a:ext cx="0" cy="0"/>
          <a:chOff x="0" y="0"/>
          <a:chExt cx="0" cy="0"/>
        </a:xfrm>
      </p:grpSpPr>
      <p:sp>
        <p:nvSpPr>
          <p:cNvPr id="452" name="Google Shape;452;g13ddafc2653_2_0: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3" name="Google Shape;453;g13ddafc2653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dirty="0"/>
              <a:t>Le serveur doit être capable de connecter des clients à n’importe quel moment. Il faut donc qu’il utilise une boucle infinie.</a:t>
            </a:r>
          </a:p>
          <a:p>
            <a:pPr marL="0" lvl="0" indent="0" algn="l" rtl="0">
              <a:spcBef>
                <a:spcPts val="0"/>
              </a:spcBef>
              <a:spcAft>
                <a:spcPts val="0"/>
              </a:spcAft>
              <a:buNone/>
            </a:pPr>
            <a:endParaRPr lang="fr-FR" dirty="0"/>
          </a:p>
          <a:p>
            <a:pPr marL="0" lvl="0" indent="0" algn="l" rtl="0">
              <a:spcBef>
                <a:spcPts val="0"/>
              </a:spcBef>
              <a:spcAft>
                <a:spcPts val="0"/>
              </a:spcAft>
              <a:buNone/>
            </a:pPr>
            <a:r>
              <a:rPr lang="fr-FR" dirty="0"/>
              <a:t>Pour chaque client qui se connecte il faut démarrer un nouveau thread pour ne pas bloquer le serveur (il faut un seul thread pour gérer la connexion des clients donc il ne faut pas écrire le code de la communication du serveur avec le client dans la boucle infinie)</a:t>
            </a:r>
          </a:p>
          <a:p>
            <a:pPr marL="0" lvl="0" indent="0" algn="l" rtl="0">
              <a:spcBef>
                <a:spcPts val="0"/>
              </a:spcBef>
              <a:spcAft>
                <a:spcPts val="0"/>
              </a:spcAft>
              <a:buNone/>
            </a:pPr>
            <a:endParaRPr lang="fr-FR" dirty="0"/>
          </a:p>
          <a:p>
            <a:pPr marL="0" lvl="0" indent="0" algn="l" rtl="0">
              <a:spcBef>
                <a:spcPts val="0"/>
              </a:spcBef>
              <a:spcAft>
                <a:spcPts val="0"/>
              </a:spcAft>
              <a:buNone/>
            </a:pPr>
            <a:r>
              <a:rPr lang="fr-FR" dirty="0"/>
              <a:t>Qu’est-ce-qui fait la différence ente les serveurs: Réponse Le protocole</a:t>
            </a:r>
            <a:endParaRPr dirty="0"/>
          </a:p>
        </p:txBody>
      </p:sp>
    </p:spTree>
    <p:extLst>
      <p:ext uri="{BB962C8B-B14F-4D97-AF65-F5344CB8AC3E}">
        <p14:creationId xmlns:p14="http://schemas.microsoft.com/office/powerpoint/2010/main" val="411523705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1"/>
        <p:cNvGrpSpPr/>
        <p:nvPr/>
      </p:nvGrpSpPr>
      <p:grpSpPr>
        <a:xfrm>
          <a:off x="0" y="0"/>
          <a:ext cx="0" cy="0"/>
          <a:chOff x="0" y="0"/>
          <a:chExt cx="0" cy="0"/>
        </a:xfrm>
      </p:grpSpPr>
      <p:sp>
        <p:nvSpPr>
          <p:cNvPr id="452" name="Google Shape;452;g13ddafc2653_2_0: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3" name="Google Shape;453;g13ddafc2653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dirty="0"/>
              <a:t>Pour des raisons pédagogiques nous allons compter les clients</a:t>
            </a:r>
            <a:endParaRPr dirty="0"/>
          </a:p>
        </p:txBody>
      </p:sp>
    </p:spTree>
    <p:extLst>
      <p:ext uri="{BB962C8B-B14F-4D97-AF65-F5344CB8AC3E}">
        <p14:creationId xmlns:p14="http://schemas.microsoft.com/office/powerpoint/2010/main" val="60447143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1"/>
        <p:cNvGrpSpPr/>
        <p:nvPr/>
      </p:nvGrpSpPr>
      <p:grpSpPr>
        <a:xfrm>
          <a:off x="0" y="0"/>
          <a:ext cx="0" cy="0"/>
          <a:chOff x="0" y="0"/>
          <a:chExt cx="0" cy="0"/>
        </a:xfrm>
      </p:grpSpPr>
      <p:sp>
        <p:nvSpPr>
          <p:cNvPr id="452" name="Google Shape;452;g13ddafc2653_2_0: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3" name="Google Shape;453;g13ddafc2653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dirty="0"/>
              <a:t>L’opération dans le </a:t>
            </a:r>
            <a:r>
              <a:rPr lang="fr-FR" dirty="0" err="1"/>
              <a:t>try</a:t>
            </a:r>
            <a:r>
              <a:rPr lang="fr-FR" dirty="0"/>
              <a:t> se fait à chaque fois qu’u client se connecte</a:t>
            </a:r>
            <a:endParaRPr dirty="0"/>
          </a:p>
        </p:txBody>
      </p:sp>
    </p:spTree>
    <p:extLst>
      <p:ext uri="{BB962C8B-B14F-4D97-AF65-F5344CB8AC3E}">
        <p14:creationId xmlns:p14="http://schemas.microsoft.com/office/powerpoint/2010/main" val="195894185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1"/>
        <p:cNvGrpSpPr/>
        <p:nvPr/>
      </p:nvGrpSpPr>
      <p:grpSpPr>
        <a:xfrm>
          <a:off x="0" y="0"/>
          <a:ext cx="0" cy="0"/>
          <a:chOff x="0" y="0"/>
          <a:chExt cx="0" cy="0"/>
        </a:xfrm>
      </p:grpSpPr>
      <p:sp>
        <p:nvSpPr>
          <p:cNvPr id="452" name="Google Shape;452;g13ddafc2653_2_0: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3" name="Google Shape;453;g13ddafc2653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dirty="0"/>
              <a:t>On ne va développer des clients mais on va utiliser un programme interne qui s’appelle telnet.</a:t>
            </a:r>
          </a:p>
          <a:p>
            <a:pPr marL="0" lvl="0" indent="0" algn="l" rtl="0">
              <a:spcBef>
                <a:spcPts val="0"/>
              </a:spcBef>
              <a:spcAft>
                <a:spcPts val="0"/>
              </a:spcAft>
              <a:buNone/>
            </a:pPr>
            <a:r>
              <a:rPr lang="fr-FR" dirty="0"/>
              <a:t>Pour activer telnet il faut aller dans : Panneau de configuration -&gt; Programmes -&gt; Fonctionnalité Windows -&gt; Activer ou désactiver des fonctionnalités Windows -&gt;</a:t>
            </a:r>
          </a:p>
          <a:p>
            <a:pPr marL="0" lvl="0" indent="0" algn="l" rtl="0">
              <a:spcBef>
                <a:spcPts val="0"/>
              </a:spcBef>
              <a:spcAft>
                <a:spcPts val="0"/>
              </a:spcAft>
              <a:buNone/>
            </a:pPr>
            <a:endParaRPr lang="fr-FR" dirty="0"/>
          </a:p>
          <a:p>
            <a:pPr marL="0" lvl="0" indent="0" algn="l" rtl="0">
              <a:spcBef>
                <a:spcPts val="0"/>
              </a:spcBef>
              <a:spcAft>
                <a:spcPts val="0"/>
              </a:spcAft>
              <a:buNone/>
            </a:pPr>
            <a:r>
              <a:rPr lang="fr-FR" dirty="0"/>
              <a:t>Avec telnet pour se connecter à un serveur on a besoin de l’adresse IP et du port en paramètre</a:t>
            </a:r>
            <a:endParaRPr dirty="0"/>
          </a:p>
        </p:txBody>
      </p:sp>
    </p:spTree>
    <p:extLst>
      <p:ext uri="{BB962C8B-B14F-4D97-AF65-F5344CB8AC3E}">
        <p14:creationId xmlns:p14="http://schemas.microsoft.com/office/powerpoint/2010/main" val="164214714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1"/>
        <p:cNvGrpSpPr/>
        <p:nvPr/>
      </p:nvGrpSpPr>
      <p:grpSpPr>
        <a:xfrm>
          <a:off x="0" y="0"/>
          <a:ext cx="0" cy="0"/>
          <a:chOff x="0" y="0"/>
          <a:chExt cx="0" cy="0"/>
        </a:xfrm>
      </p:grpSpPr>
      <p:sp>
        <p:nvSpPr>
          <p:cNvPr id="452" name="Google Shape;452;g13ddafc2653_2_0: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3" name="Google Shape;453;g13ddafc2653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dirty="0"/>
              <a:t>On ne va développer des clients mais on va utiliser un programme interne qui s’appelle telnet.</a:t>
            </a:r>
          </a:p>
          <a:p>
            <a:pPr marL="0" lvl="0" indent="0" algn="l" rtl="0">
              <a:spcBef>
                <a:spcPts val="0"/>
              </a:spcBef>
              <a:spcAft>
                <a:spcPts val="0"/>
              </a:spcAft>
              <a:buNone/>
            </a:pPr>
            <a:r>
              <a:rPr lang="fr-FR" dirty="0"/>
              <a:t>Pour activer telnet il faut aller dans : Panneau de configuration -&gt; Programmes -&gt; Fonctionnalité Windows -&gt; Activer ou désactiver des fonctionnalités Windows -&gt;</a:t>
            </a:r>
          </a:p>
          <a:p>
            <a:pPr marL="0" lvl="0" indent="0" algn="l" rtl="0">
              <a:spcBef>
                <a:spcPts val="0"/>
              </a:spcBef>
              <a:spcAft>
                <a:spcPts val="0"/>
              </a:spcAft>
              <a:buNone/>
            </a:pPr>
            <a:endParaRPr lang="fr-FR" dirty="0"/>
          </a:p>
          <a:p>
            <a:pPr marL="0" lvl="0" indent="0" algn="l" rtl="0">
              <a:spcBef>
                <a:spcPts val="0"/>
              </a:spcBef>
              <a:spcAft>
                <a:spcPts val="0"/>
              </a:spcAft>
              <a:buNone/>
            </a:pPr>
            <a:r>
              <a:rPr lang="fr-FR" dirty="0"/>
              <a:t>Avec telnet pour se connecter à un serveur on a besoin de l’adresse IP et du port en paramètre</a:t>
            </a:r>
            <a:endParaRPr dirty="0"/>
          </a:p>
        </p:txBody>
      </p:sp>
    </p:spTree>
    <p:extLst>
      <p:ext uri="{BB962C8B-B14F-4D97-AF65-F5344CB8AC3E}">
        <p14:creationId xmlns:p14="http://schemas.microsoft.com/office/powerpoint/2010/main" val="420194518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98"/>
        <p:cNvGrpSpPr/>
        <p:nvPr/>
      </p:nvGrpSpPr>
      <p:grpSpPr>
        <a:xfrm>
          <a:off x="0" y="0"/>
          <a:ext cx="0" cy="0"/>
          <a:chOff x="0" y="0"/>
          <a:chExt cx="0" cy="0"/>
        </a:xfrm>
      </p:grpSpPr>
      <p:sp>
        <p:nvSpPr>
          <p:cNvPr id="8999" name="Google Shape;8999;g13fa2719efe_0_10619: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00" name="Google Shape;9000;g13fa2719efe_0_106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968202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1"/>
        <p:cNvGrpSpPr/>
        <p:nvPr/>
      </p:nvGrpSpPr>
      <p:grpSpPr>
        <a:xfrm>
          <a:off x="0" y="0"/>
          <a:ext cx="0" cy="0"/>
          <a:chOff x="0" y="0"/>
          <a:chExt cx="0" cy="0"/>
        </a:xfrm>
      </p:grpSpPr>
      <p:sp>
        <p:nvSpPr>
          <p:cNvPr id="452" name="Google Shape;452;g13ddafc2653_2_0: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3" name="Google Shape;453;g13ddafc2653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5230108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1"/>
        <p:cNvGrpSpPr/>
        <p:nvPr/>
      </p:nvGrpSpPr>
      <p:grpSpPr>
        <a:xfrm>
          <a:off x="0" y="0"/>
          <a:ext cx="0" cy="0"/>
          <a:chOff x="0" y="0"/>
          <a:chExt cx="0" cy="0"/>
        </a:xfrm>
      </p:grpSpPr>
      <p:sp>
        <p:nvSpPr>
          <p:cNvPr id="452" name="Google Shape;452;g13ddafc2653_2_0: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3" name="Google Shape;453;g13ddafc2653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7975184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1"/>
        <p:cNvGrpSpPr/>
        <p:nvPr/>
      </p:nvGrpSpPr>
      <p:grpSpPr>
        <a:xfrm>
          <a:off x="0" y="0"/>
          <a:ext cx="0" cy="0"/>
          <a:chOff x="0" y="0"/>
          <a:chExt cx="0" cy="0"/>
        </a:xfrm>
      </p:grpSpPr>
      <p:sp>
        <p:nvSpPr>
          <p:cNvPr id="452" name="Google Shape;452;g13ddafc2653_2_0: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3" name="Google Shape;453;g13ddafc2653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305651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1"/>
        <p:cNvGrpSpPr/>
        <p:nvPr/>
      </p:nvGrpSpPr>
      <p:grpSpPr>
        <a:xfrm>
          <a:off x="0" y="0"/>
          <a:ext cx="0" cy="0"/>
          <a:chOff x="0" y="0"/>
          <a:chExt cx="0" cy="0"/>
        </a:xfrm>
      </p:grpSpPr>
      <p:sp>
        <p:nvSpPr>
          <p:cNvPr id="452" name="Google Shape;452;g13ddafc2653_2_0: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3" name="Google Shape;453;g13ddafc2653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11727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1"/>
        <p:cNvGrpSpPr/>
        <p:nvPr/>
      </p:nvGrpSpPr>
      <p:grpSpPr>
        <a:xfrm>
          <a:off x="0" y="0"/>
          <a:ext cx="0" cy="0"/>
          <a:chOff x="0" y="0"/>
          <a:chExt cx="0" cy="0"/>
        </a:xfrm>
      </p:grpSpPr>
      <p:sp>
        <p:nvSpPr>
          <p:cNvPr id="452" name="Google Shape;452;g13ddafc2653_2_0: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3" name="Google Shape;453;g13ddafc2653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2768752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1"/>
        <p:cNvGrpSpPr/>
        <p:nvPr/>
      </p:nvGrpSpPr>
      <p:grpSpPr>
        <a:xfrm>
          <a:off x="0" y="0"/>
          <a:ext cx="0" cy="0"/>
          <a:chOff x="0" y="0"/>
          <a:chExt cx="0" cy="0"/>
        </a:xfrm>
      </p:grpSpPr>
      <p:sp>
        <p:nvSpPr>
          <p:cNvPr id="452" name="Google Shape;452;g13ddafc2653_2_0: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3" name="Google Shape;453;g13ddafc2653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7392176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subTitle" idx="1"/>
          </p:nvPr>
        </p:nvSpPr>
        <p:spPr>
          <a:xfrm>
            <a:off x="1320486" y="308212"/>
            <a:ext cx="2583620" cy="446782"/>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sz="1471">
                <a:solidFill>
                  <a:schemeClr val="dk1"/>
                </a:solidFill>
              </a:defRPr>
            </a:lvl1pPr>
            <a:lvl2pPr lvl="1" rtl="0">
              <a:lnSpc>
                <a:spcPct val="100000"/>
              </a:lnSpc>
              <a:spcBef>
                <a:spcPts val="0"/>
              </a:spcBef>
              <a:spcAft>
                <a:spcPts val="0"/>
              </a:spcAft>
              <a:buSzPts val="1200"/>
              <a:buNone/>
              <a:defRPr sz="1471"/>
            </a:lvl2pPr>
            <a:lvl3pPr lvl="2" rtl="0">
              <a:lnSpc>
                <a:spcPct val="100000"/>
              </a:lnSpc>
              <a:spcBef>
                <a:spcPts val="0"/>
              </a:spcBef>
              <a:spcAft>
                <a:spcPts val="0"/>
              </a:spcAft>
              <a:buSzPts val="1200"/>
              <a:buNone/>
              <a:defRPr sz="1471"/>
            </a:lvl3pPr>
            <a:lvl4pPr lvl="3" rtl="0">
              <a:lnSpc>
                <a:spcPct val="100000"/>
              </a:lnSpc>
              <a:spcBef>
                <a:spcPts val="0"/>
              </a:spcBef>
              <a:spcAft>
                <a:spcPts val="0"/>
              </a:spcAft>
              <a:buSzPts val="1200"/>
              <a:buNone/>
              <a:defRPr sz="1471"/>
            </a:lvl4pPr>
            <a:lvl5pPr lvl="4" rtl="0">
              <a:lnSpc>
                <a:spcPct val="100000"/>
              </a:lnSpc>
              <a:spcBef>
                <a:spcPts val="0"/>
              </a:spcBef>
              <a:spcAft>
                <a:spcPts val="0"/>
              </a:spcAft>
              <a:buSzPts val="1200"/>
              <a:buNone/>
              <a:defRPr sz="1471"/>
            </a:lvl5pPr>
            <a:lvl6pPr lvl="5" rtl="0">
              <a:lnSpc>
                <a:spcPct val="100000"/>
              </a:lnSpc>
              <a:spcBef>
                <a:spcPts val="0"/>
              </a:spcBef>
              <a:spcAft>
                <a:spcPts val="0"/>
              </a:spcAft>
              <a:buSzPts val="1200"/>
              <a:buNone/>
              <a:defRPr sz="1471"/>
            </a:lvl6pPr>
            <a:lvl7pPr lvl="6" rtl="0">
              <a:lnSpc>
                <a:spcPct val="100000"/>
              </a:lnSpc>
              <a:spcBef>
                <a:spcPts val="0"/>
              </a:spcBef>
              <a:spcAft>
                <a:spcPts val="0"/>
              </a:spcAft>
              <a:buSzPts val="1200"/>
              <a:buNone/>
              <a:defRPr sz="1471"/>
            </a:lvl7pPr>
            <a:lvl8pPr lvl="7" rtl="0">
              <a:lnSpc>
                <a:spcPct val="100000"/>
              </a:lnSpc>
              <a:spcBef>
                <a:spcPts val="0"/>
              </a:spcBef>
              <a:spcAft>
                <a:spcPts val="0"/>
              </a:spcAft>
              <a:buSzPts val="1200"/>
              <a:buNone/>
              <a:defRPr sz="1471"/>
            </a:lvl8pPr>
            <a:lvl9pPr lvl="8" rtl="0">
              <a:lnSpc>
                <a:spcPct val="100000"/>
              </a:lnSpc>
              <a:spcBef>
                <a:spcPts val="0"/>
              </a:spcBef>
              <a:spcAft>
                <a:spcPts val="0"/>
              </a:spcAft>
              <a:buSzPts val="1200"/>
              <a:buNone/>
              <a:defRPr sz="1471"/>
            </a:lvl9pPr>
          </a:lstStyle>
          <a:p>
            <a:endParaRPr/>
          </a:p>
        </p:txBody>
      </p:sp>
      <p:sp>
        <p:nvSpPr>
          <p:cNvPr id="10" name="Google Shape;10;p2"/>
          <p:cNvSpPr txBox="1">
            <a:spLocks noGrp="1"/>
          </p:cNvSpPr>
          <p:nvPr>
            <p:ph type="subTitle" idx="2"/>
          </p:nvPr>
        </p:nvSpPr>
        <p:spPr>
          <a:xfrm>
            <a:off x="8894463" y="308212"/>
            <a:ext cx="2583620" cy="446782"/>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200"/>
              <a:buNone/>
              <a:defRPr sz="1471">
                <a:solidFill>
                  <a:schemeClr val="dk1"/>
                </a:solidFill>
              </a:defRPr>
            </a:lvl1pPr>
            <a:lvl2pPr lvl="1" algn="r" rtl="0">
              <a:lnSpc>
                <a:spcPct val="100000"/>
              </a:lnSpc>
              <a:spcBef>
                <a:spcPts val="0"/>
              </a:spcBef>
              <a:spcAft>
                <a:spcPts val="0"/>
              </a:spcAft>
              <a:buSzPts val="1200"/>
              <a:buNone/>
              <a:defRPr sz="1471"/>
            </a:lvl2pPr>
            <a:lvl3pPr lvl="2" algn="r" rtl="0">
              <a:lnSpc>
                <a:spcPct val="100000"/>
              </a:lnSpc>
              <a:spcBef>
                <a:spcPts val="0"/>
              </a:spcBef>
              <a:spcAft>
                <a:spcPts val="0"/>
              </a:spcAft>
              <a:buSzPts val="1200"/>
              <a:buNone/>
              <a:defRPr sz="1471"/>
            </a:lvl3pPr>
            <a:lvl4pPr lvl="3" algn="r" rtl="0">
              <a:lnSpc>
                <a:spcPct val="100000"/>
              </a:lnSpc>
              <a:spcBef>
                <a:spcPts val="0"/>
              </a:spcBef>
              <a:spcAft>
                <a:spcPts val="0"/>
              </a:spcAft>
              <a:buSzPts val="1200"/>
              <a:buNone/>
              <a:defRPr sz="1471"/>
            </a:lvl4pPr>
            <a:lvl5pPr lvl="4" algn="r" rtl="0">
              <a:lnSpc>
                <a:spcPct val="100000"/>
              </a:lnSpc>
              <a:spcBef>
                <a:spcPts val="0"/>
              </a:spcBef>
              <a:spcAft>
                <a:spcPts val="0"/>
              </a:spcAft>
              <a:buSzPts val="1200"/>
              <a:buNone/>
              <a:defRPr sz="1471"/>
            </a:lvl5pPr>
            <a:lvl6pPr lvl="5" algn="r" rtl="0">
              <a:lnSpc>
                <a:spcPct val="100000"/>
              </a:lnSpc>
              <a:spcBef>
                <a:spcPts val="0"/>
              </a:spcBef>
              <a:spcAft>
                <a:spcPts val="0"/>
              </a:spcAft>
              <a:buSzPts val="1200"/>
              <a:buNone/>
              <a:defRPr sz="1471"/>
            </a:lvl6pPr>
            <a:lvl7pPr lvl="6" algn="r" rtl="0">
              <a:lnSpc>
                <a:spcPct val="100000"/>
              </a:lnSpc>
              <a:spcBef>
                <a:spcPts val="0"/>
              </a:spcBef>
              <a:spcAft>
                <a:spcPts val="0"/>
              </a:spcAft>
              <a:buSzPts val="1200"/>
              <a:buNone/>
              <a:defRPr sz="1471"/>
            </a:lvl7pPr>
            <a:lvl8pPr lvl="7" algn="r" rtl="0">
              <a:lnSpc>
                <a:spcPct val="100000"/>
              </a:lnSpc>
              <a:spcBef>
                <a:spcPts val="0"/>
              </a:spcBef>
              <a:spcAft>
                <a:spcPts val="0"/>
              </a:spcAft>
              <a:buSzPts val="1200"/>
              <a:buNone/>
              <a:defRPr sz="1471"/>
            </a:lvl8pPr>
            <a:lvl9pPr lvl="8" algn="r" rtl="0">
              <a:lnSpc>
                <a:spcPct val="100000"/>
              </a:lnSpc>
              <a:spcBef>
                <a:spcPts val="0"/>
              </a:spcBef>
              <a:spcAft>
                <a:spcPts val="0"/>
              </a:spcAft>
              <a:buSzPts val="1200"/>
              <a:buNone/>
              <a:defRPr sz="1471"/>
            </a:lvl9pPr>
          </a:lstStyle>
          <a:p>
            <a:endParaRPr/>
          </a:p>
        </p:txBody>
      </p:sp>
      <p:sp>
        <p:nvSpPr>
          <p:cNvPr id="11" name="Google Shape;11;p2"/>
          <p:cNvSpPr txBox="1">
            <a:spLocks noGrp="1"/>
          </p:cNvSpPr>
          <p:nvPr>
            <p:ph type="ctrTitle"/>
          </p:nvPr>
        </p:nvSpPr>
        <p:spPr>
          <a:xfrm>
            <a:off x="2926918" y="1551297"/>
            <a:ext cx="6944658" cy="2976304"/>
          </a:xfrm>
          <a:prstGeom prst="rect">
            <a:avLst/>
          </a:prstGeom>
        </p:spPr>
        <p:txBody>
          <a:bodyPr spcFirstLastPara="1" wrap="square" lIns="91425" tIns="91425" rIns="91425" bIns="91425" anchor="ctr" anchorCtr="0">
            <a:noAutofit/>
          </a:bodyPr>
          <a:lstStyle>
            <a:lvl1pPr lvl="0" algn="ctr">
              <a:lnSpc>
                <a:spcPct val="90000"/>
              </a:lnSpc>
              <a:spcBef>
                <a:spcPts val="0"/>
              </a:spcBef>
              <a:spcAft>
                <a:spcPts val="0"/>
              </a:spcAft>
              <a:buClr>
                <a:srgbClr val="191919"/>
              </a:buClr>
              <a:buSzPts val="5200"/>
              <a:buNone/>
              <a:defRPr sz="7356">
                <a:solidFill>
                  <a:srgbClr val="191919"/>
                </a:solidFill>
                <a:latin typeface="Prata"/>
                <a:ea typeface="Prata"/>
                <a:cs typeface="Prata"/>
                <a:sym typeface="Prata"/>
              </a:defRPr>
            </a:lvl1pPr>
            <a:lvl2pPr lvl="1" algn="ctr">
              <a:spcBef>
                <a:spcPts val="0"/>
              </a:spcBef>
              <a:spcAft>
                <a:spcPts val="0"/>
              </a:spcAft>
              <a:buClr>
                <a:srgbClr val="191919"/>
              </a:buClr>
              <a:buSzPts val="5200"/>
              <a:buNone/>
              <a:defRPr sz="6375">
                <a:solidFill>
                  <a:srgbClr val="191919"/>
                </a:solidFill>
              </a:defRPr>
            </a:lvl2pPr>
            <a:lvl3pPr lvl="2" algn="ctr">
              <a:spcBef>
                <a:spcPts val="0"/>
              </a:spcBef>
              <a:spcAft>
                <a:spcPts val="0"/>
              </a:spcAft>
              <a:buClr>
                <a:srgbClr val="191919"/>
              </a:buClr>
              <a:buSzPts val="5200"/>
              <a:buNone/>
              <a:defRPr sz="6375">
                <a:solidFill>
                  <a:srgbClr val="191919"/>
                </a:solidFill>
              </a:defRPr>
            </a:lvl3pPr>
            <a:lvl4pPr lvl="3" algn="ctr">
              <a:spcBef>
                <a:spcPts val="0"/>
              </a:spcBef>
              <a:spcAft>
                <a:spcPts val="0"/>
              </a:spcAft>
              <a:buClr>
                <a:srgbClr val="191919"/>
              </a:buClr>
              <a:buSzPts val="5200"/>
              <a:buNone/>
              <a:defRPr sz="6375">
                <a:solidFill>
                  <a:srgbClr val="191919"/>
                </a:solidFill>
              </a:defRPr>
            </a:lvl4pPr>
            <a:lvl5pPr lvl="4" algn="ctr">
              <a:spcBef>
                <a:spcPts val="0"/>
              </a:spcBef>
              <a:spcAft>
                <a:spcPts val="0"/>
              </a:spcAft>
              <a:buClr>
                <a:srgbClr val="191919"/>
              </a:buClr>
              <a:buSzPts val="5200"/>
              <a:buNone/>
              <a:defRPr sz="6375">
                <a:solidFill>
                  <a:srgbClr val="191919"/>
                </a:solidFill>
              </a:defRPr>
            </a:lvl5pPr>
            <a:lvl6pPr lvl="5" algn="ctr">
              <a:spcBef>
                <a:spcPts val="0"/>
              </a:spcBef>
              <a:spcAft>
                <a:spcPts val="0"/>
              </a:spcAft>
              <a:buClr>
                <a:srgbClr val="191919"/>
              </a:buClr>
              <a:buSzPts val="5200"/>
              <a:buNone/>
              <a:defRPr sz="6375">
                <a:solidFill>
                  <a:srgbClr val="191919"/>
                </a:solidFill>
              </a:defRPr>
            </a:lvl6pPr>
            <a:lvl7pPr lvl="6" algn="ctr">
              <a:spcBef>
                <a:spcPts val="0"/>
              </a:spcBef>
              <a:spcAft>
                <a:spcPts val="0"/>
              </a:spcAft>
              <a:buClr>
                <a:srgbClr val="191919"/>
              </a:buClr>
              <a:buSzPts val="5200"/>
              <a:buNone/>
              <a:defRPr sz="6375">
                <a:solidFill>
                  <a:srgbClr val="191919"/>
                </a:solidFill>
              </a:defRPr>
            </a:lvl7pPr>
            <a:lvl8pPr lvl="7" algn="ctr">
              <a:spcBef>
                <a:spcPts val="0"/>
              </a:spcBef>
              <a:spcAft>
                <a:spcPts val="0"/>
              </a:spcAft>
              <a:buClr>
                <a:srgbClr val="191919"/>
              </a:buClr>
              <a:buSzPts val="5200"/>
              <a:buNone/>
              <a:defRPr sz="6375">
                <a:solidFill>
                  <a:srgbClr val="191919"/>
                </a:solidFill>
              </a:defRPr>
            </a:lvl8pPr>
            <a:lvl9pPr lvl="8" algn="ctr">
              <a:spcBef>
                <a:spcPts val="0"/>
              </a:spcBef>
              <a:spcAft>
                <a:spcPts val="0"/>
              </a:spcAft>
              <a:buClr>
                <a:srgbClr val="191919"/>
              </a:buClr>
              <a:buSzPts val="5200"/>
              <a:buNone/>
              <a:defRPr sz="6375">
                <a:solidFill>
                  <a:srgbClr val="191919"/>
                </a:solidFill>
              </a:defRPr>
            </a:lvl9pPr>
          </a:lstStyle>
          <a:p>
            <a:endParaRPr/>
          </a:p>
        </p:txBody>
      </p:sp>
      <p:sp>
        <p:nvSpPr>
          <p:cNvPr id="12" name="Google Shape;12;p2"/>
          <p:cNvSpPr txBox="1">
            <a:spLocks noGrp="1"/>
          </p:cNvSpPr>
          <p:nvPr>
            <p:ph type="subTitle" idx="3"/>
          </p:nvPr>
        </p:nvSpPr>
        <p:spPr>
          <a:xfrm>
            <a:off x="3229768" y="5201786"/>
            <a:ext cx="6338749" cy="473236"/>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962">
                <a:latin typeface="Arimo"/>
                <a:ea typeface="Arimo"/>
                <a:cs typeface="Arimo"/>
                <a:sym typeface="Arimo"/>
              </a:defRPr>
            </a:lvl1pPr>
            <a:lvl2pPr lvl="1" algn="ctr">
              <a:lnSpc>
                <a:spcPct val="100000"/>
              </a:lnSpc>
              <a:spcBef>
                <a:spcPts val="0"/>
              </a:spcBef>
              <a:spcAft>
                <a:spcPts val="0"/>
              </a:spcAft>
              <a:buSzPts val="1800"/>
              <a:buNone/>
              <a:defRPr sz="2207"/>
            </a:lvl2pPr>
            <a:lvl3pPr lvl="2" algn="ctr">
              <a:lnSpc>
                <a:spcPct val="100000"/>
              </a:lnSpc>
              <a:spcBef>
                <a:spcPts val="0"/>
              </a:spcBef>
              <a:spcAft>
                <a:spcPts val="0"/>
              </a:spcAft>
              <a:buSzPts val="1800"/>
              <a:buNone/>
              <a:defRPr sz="2207"/>
            </a:lvl3pPr>
            <a:lvl4pPr lvl="3" algn="ctr">
              <a:lnSpc>
                <a:spcPct val="100000"/>
              </a:lnSpc>
              <a:spcBef>
                <a:spcPts val="0"/>
              </a:spcBef>
              <a:spcAft>
                <a:spcPts val="0"/>
              </a:spcAft>
              <a:buSzPts val="1800"/>
              <a:buNone/>
              <a:defRPr sz="2207"/>
            </a:lvl4pPr>
            <a:lvl5pPr lvl="4" algn="ctr">
              <a:lnSpc>
                <a:spcPct val="100000"/>
              </a:lnSpc>
              <a:spcBef>
                <a:spcPts val="0"/>
              </a:spcBef>
              <a:spcAft>
                <a:spcPts val="0"/>
              </a:spcAft>
              <a:buSzPts val="1800"/>
              <a:buNone/>
              <a:defRPr sz="2207"/>
            </a:lvl5pPr>
            <a:lvl6pPr lvl="5" algn="ctr">
              <a:lnSpc>
                <a:spcPct val="100000"/>
              </a:lnSpc>
              <a:spcBef>
                <a:spcPts val="0"/>
              </a:spcBef>
              <a:spcAft>
                <a:spcPts val="0"/>
              </a:spcAft>
              <a:buSzPts val="1800"/>
              <a:buNone/>
              <a:defRPr sz="2207"/>
            </a:lvl6pPr>
            <a:lvl7pPr lvl="6" algn="ctr">
              <a:lnSpc>
                <a:spcPct val="100000"/>
              </a:lnSpc>
              <a:spcBef>
                <a:spcPts val="0"/>
              </a:spcBef>
              <a:spcAft>
                <a:spcPts val="0"/>
              </a:spcAft>
              <a:buSzPts val="1800"/>
              <a:buNone/>
              <a:defRPr sz="2207"/>
            </a:lvl7pPr>
            <a:lvl8pPr lvl="7" algn="ctr">
              <a:lnSpc>
                <a:spcPct val="100000"/>
              </a:lnSpc>
              <a:spcBef>
                <a:spcPts val="0"/>
              </a:spcBef>
              <a:spcAft>
                <a:spcPts val="0"/>
              </a:spcAft>
              <a:buSzPts val="1800"/>
              <a:buNone/>
              <a:defRPr sz="2207"/>
            </a:lvl8pPr>
            <a:lvl9pPr lvl="8" algn="ctr">
              <a:lnSpc>
                <a:spcPct val="100000"/>
              </a:lnSpc>
              <a:spcBef>
                <a:spcPts val="0"/>
              </a:spcBef>
              <a:spcAft>
                <a:spcPts val="0"/>
              </a:spcAft>
              <a:buSzPts val="1800"/>
              <a:buNone/>
              <a:defRPr sz="2207"/>
            </a:lvl9pPr>
          </a:lstStyle>
          <a:p>
            <a:endParaRPr/>
          </a:p>
        </p:txBody>
      </p:sp>
      <p:grpSp>
        <p:nvGrpSpPr>
          <p:cNvPr id="13" name="Google Shape;13;p2"/>
          <p:cNvGrpSpPr/>
          <p:nvPr/>
        </p:nvGrpSpPr>
        <p:grpSpPr>
          <a:xfrm>
            <a:off x="88" y="-31038"/>
            <a:ext cx="12798397" cy="7261390"/>
            <a:chOff x="62" y="-22175"/>
            <a:chExt cx="9143980" cy="5187850"/>
          </a:xfrm>
        </p:grpSpPr>
        <p:sp>
          <p:nvSpPr>
            <p:cNvPr id="14" name="Google Shape;14;p2"/>
            <p:cNvSpPr/>
            <p:nvPr/>
          </p:nvSpPr>
          <p:spPr>
            <a:xfrm flipH="1">
              <a:off x="62" y="0"/>
              <a:ext cx="8349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0"/>
            </a:p>
          </p:txBody>
        </p:sp>
        <p:sp>
          <p:nvSpPr>
            <p:cNvPr id="15" name="Google Shape;15;p2"/>
            <p:cNvSpPr/>
            <p:nvPr/>
          </p:nvSpPr>
          <p:spPr>
            <a:xfrm>
              <a:off x="8309143" y="0"/>
              <a:ext cx="8349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0"/>
            </a:p>
          </p:txBody>
        </p:sp>
        <p:grpSp>
          <p:nvGrpSpPr>
            <p:cNvPr id="16" name="Google Shape;16;p2"/>
            <p:cNvGrpSpPr/>
            <p:nvPr/>
          </p:nvGrpSpPr>
          <p:grpSpPr>
            <a:xfrm>
              <a:off x="905625" y="-22175"/>
              <a:ext cx="7332850" cy="5187850"/>
              <a:chOff x="905625" y="-22175"/>
              <a:chExt cx="7332850" cy="5187850"/>
            </a:xfrm>
          </p:grpSpPr>
          <p:grpSp>
            <p:nvGrpSpPr>
              <p:cNvPr id="17" name="Google Shape;17;p2"/>
              <p:cNvGrpSpPr/>
              <p:nvPr/>
            </p:nvGrpSpPr>
            <p:grpSpPr>
              <a:xfrm>
                <a:off x="905625" y="184825"/>
                <a:ext cx="7332850" cy="4773850"/>
                <a:chOff x="905625" y="184825"/>
                <a:chExt cx="7332850" cy="4773850"/>
              </a:xfrm>
            </p:grpSpPr>
            <p:cxnSp>
              <p:nvCxnSpPr>
                <p:cNvPr id="18" name="Google Shape;18;p2"/>
                <p:cNvCxnSpPr>
                  <a:stCxn id="19" idx="4"/>
                  <a:endCxn id="20" idx="0"/>
                </p:cNvCxnSpPr>
                <p:nvPr/>
              </p:nvCxnSpPr>
              <p:spPr>
                <a:xfrm>
                  <a:off x="943575" y="260725"/>
                  <a:ext cx="0" cy="4622100"/>
                </a:xfrm>
                <a:prstGeom prst="straightConnector1">
                  <a:avLst/>
                </a:prstGeom>
                <a:noFill/>
                <a:ln w="9525" cap="flat" cmpd="sng">
                  <a:solidFill>
                    <a:schemeClr val="dk1"/>
                  </a:solidFill>
                  <a:prstDash val="solid"/>
                  <a:round/>
                  <a:headEnd type="none" w="med" len="med"/>
                  <a:tailEnd type="none" w="med" len="med"/>
                </a:ln>
              </p:spPr>
            </p:cxnSp>
            <p:cxnSp>
              <p:nvCxnSpPr>
                <p:cNvPr id="21" name="Google Shape;21;p2"/>
                <p:cNvCxnSpPr>
                  <a:stCxn id="22" idx="4"/>
                  <a:endCxn id="23" idx="0"/>
                </p:cNvCxnSpPr>
                <p:nvPr/>
              </p:nvCxnSpPr>
              <p:spPr>
                <a:xfrm>
                  <a:off x="8200525" y="260725"/>
                  <a:ext cx="0" cy="4622100"/>
                </a:xfrm>
                <a:prstGeom prst="straightConnector1">
                  <a:avLst/>
                </a:prstGeom>
                <a:noFill/>
                <a:ln w="9525" cap="flat" cmpd="sng">
                  <a:solidFill>
                    <a:schemeClr val="dk1"/>
                  </a:solidFill>
                  <a:prstDash val="solid"/>
                  <a:round/>
                  <a:headEnd type="none" w="med" len="med"/>
                  <a:tailEnd type="none" w="med" len="med"/>
                </a:ln>
              </p:spPr>
            </p:cxnSp>
            <p:cxnSp>
              <p:nvCxnSpPr>
                <p:cNvPr id="24" name="Google Shape;24;p2"/>
                <p:cNvCxnSpPr/>
                <p:nvPr/>
              </p:nvCxnSpPr>
              <p:spPr>
                <a:xfrm>
                  <a:off x="944100" y="4920735"/>
                  <a:ext cx="7255800" cy="0"/>
                </a:xfrm>
                <a:prstGeom prst="straightConnector1">
                  <a:avLst/>
                </a:prstGeom>
                <a:noFill/>
                <a:ln w="9525" cap="flat" cmpd="sng">
                  <a:solidFill>
                    <a:schemeClr val="dk1"/>
                  </a:solidFill>
                  <a:prstDash val="solid"/>
                  <a:round/>
                  <a:headEnd type="none" w="med" len="med"/>
                  <a:tailEnd type="none" w="med" len="med"/>
                </a:ln>
              </p:spPr>
            </p:cxnSp>
            <p:cxnSp>
              <p:nvCxnSpPr>
                <p:cNvPr id="25" name="Google Shape;25;p2"/>
                <p:cNvCxnSpPr>
                  <a:stCxn id="19" idx="6"/>
                </p:cNvCxnSpPr>
                <p:nvPr/>
              </p:nvCxnSpPr>
              <p:spPr>
                <a:xfrm>
                  <a:off x="981525" y="222775"/>
                  <a:ext cx="7218300" cy="0"/>
                </a:xfrm>
                <a:prstGeom prst="straightConnector1">
                  <a:avLst/>
                </a:prstGeom>
                <a:noFill/>
                <a:ln w="9525" cap="flat" cmpd="sng">
                  <a:solidFill>
                    <a:schemeClr val="dk1"/>
                  </a:solidFill>
                  <a:prstDash val="solid"/>
                  <a:round/>
                  <a:headEnd type="none" w="med" len="med"/>
                  <a:tailEnd type="none" w="med" len="med"/>
                </a:ln>
              </p:spPr>
            </p:cxnSp>
            <p:sp>
              <p:nvSpPr>
                <p:cNvPr id="20" name="Google Shape;20;p2"/>
                <p:cNvSpPr/>
                <p:nvPr/>
              </p:nvSpPr>
              <p:spPr>
                <a:xfrm>
                  <a:off x="905625" y="4882775"/>
                  <a:ext cx="75900" cy="759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0"/>
                </a:p>
              </p:txBody>
            </p:sp>
            <p:sp>
              <p:nvSpPr>
                <p:cNvPr id="19" name="Google Shape;19;p2"/>
                <p:cNvSpPr/>
                <p:nvPr/>
              </p:nvSpPr>
              <p:spPr>
                <a:xfrm>
                  <a:off x="905625" y="184825"/>
                  <a:ext cx="75900" cy="759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0"/>
                </a:p>
              </p:txBody>
            </p:sp>
            <p:sp>
              <p:nvSpPr>
                <p:cNvPr id="23" name="Google Shape;23;p2"/>
                <p:cNvSpPr/>
                <p:nvPr/>
              </p:nvSpPr>
              <p:spPr>
                <a:xfrm>
                  <a:off x="8162575" y="4882775"/>
                  <a:ext cx="75900" cy="759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0"/>
                </a:p>
              </p:txBody>
            </p:sp>
            <p:sp>
              <p:nvSpPr>
                <p:cNvPr id="22" name="Google Shape;22;p2"/>
                <p:cNvSpPr/>
                <p:nvPr/>
              </p:nvSpPr>
              <p:spPr>
                <a:xfrm>
                  <a:off x="8162575" y="184825"/>
                  <a:ext cx="75900" cy="759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0"/>
                </a:p>
              </p:txBody>
            </p:sp>
          </p:grpSp>
          <p:cxnSp>
            <p:nvCxnSpPr>
              <p:cNvPr id="26" name="Google Shape;26;p2"/>
              <p:cNvCxnSpPr>
                <a:stCxn id="19" idx="0"/>
              </p:cNvCxnSpPr>
              <p:nvPr/>
            </p:nvCxnSpPr>
            <p:spPr>
              <a:xfrm rot="10800000">
                <a:off x="943575" y="-22175"/>
                <a:ext cx="0" cy="207000"/>
              </a:xfrm>
              <a:prstGeom prst="straightConnector1">
                <a:avLst/>
              </a:prstGeom>
              <a:noFill/>
              <a:ln w="9525" cap="flat" cmpd="sng">
                <a:solidFill>
                  <a:schemeClr val="dk1"/>
                </a:solidFill>
                <a:prstDash val="solid"/>
                <a:round/>
                <a:headEnd type="none" w="med" len="med"/>
                <a:tailEnd type="none" w="med" len="med"/>
              </a:ln>
            </p:spPr>
          </p:cxnSp>
          <p:cxnSp>
            <p:nvCxnSpPr>
              <p:cNvPr id="27" name="Google Shape;27;p2"/>
              <p:cNvCxnSpPr>
                <a:stCxn id="22" idx="0"/>
              </p:cNvCxnSpPr>
              <p:nvPr/>
            </p:nvCxnSpPr>
            <p:spPr>
              <a:xfrm rot="10800000">
                <a:off x="8199925" y="-22175"/>
                <a:ext cx="600" cy="207000"/>
              </a:xfrm>
              <a:prstGeom prst="straightConnector1">
                <a:avLst/>
              </a:prstGeom>
              <a:noFill/>
              <a:ln w="9525" cap="flat" cmpd="sng">
                <a:solidFill>
                  <a:schemeClr val="dk1"/>
                </a:solidFill>
                <a:prstDash val="solid"/>
                <a:round/>
                <a:headEnd type="none" w="med" len="med"/>
                <a:tailEnd type="none" w="med" len="med"/>
              </a:ln>
            </p:spPr>
          </p:cxnSp>
          <p:cxnSp>
            <p:nvCxnSpPr>
              <p:cNvPr id="28" name="Google Shape;28;p2"/>
              <p:cNvCxnSpPr>
                <a:endCxn id="20" idx="4"/>
              </p:cNvCxnSpPr>
              <p:nvPr/>
            </p:nvCxnSpPr>
            <p:spPr>
              <a:xfrm rot="10800000">
                <a:off x="943575" y="4958675"/>
                <a:ext cx="0" cy="207000"/>
              </a:xfrm>
              <a:prstGeom prst="straightConnector1">
                <a:avLst/>
              </a:prstGeom>
              <a:noFill/>
              <a:ln w="9525" cap="flat" cmpd="sng">
                <a:solidFill>
                  <a:schemeClr val="dk1"/>
                </a:solidFill>
                <a:prstDash val="solid"/>
                <a:round/>
                <a:headEnd type="none" w="med" len="med"/>
                <a:tailEnd type="none" w="med" len="med"/>
              </a:ln>
            </p:spPr>
          </p:cxnSp>
          <p:cxnSp>
            <p:nvCxnSpPr>
              <p:cNvPr id="29" name="Google Shape;29;p2"/>
              <p:cNvCxnSpPr>
                <a:endCxn id="23" idx="4"/>
              </p:cNvCxnSpPr>
              <p:nvPr/>
            </p:nvCxnSpPr>
            <p:spPr>
              <a:xfrm rot="10800000">
                <a:off x="8200525" y="4958675"/>
                <a:ext cx="0" cy="207000"/>
              </a:xfrm>
              <a:prstGeom prst="straightConnector1">
                <a:avLst/>
              </a:prstGeom>
              <a:noFill/>
              <a:ln w="9525" cap="flat" cmpd="sng">
                <a:solidFill>
                  <a:schemeClr val="dk1"/>
                </a:solidFill>
                <a:prstDash val="solid"/>
                <a:round/>
                <a:headEnd type="none" w="med" len="med"/>
                <a:tailEnd type="none" w="med" len="med"/>
              </a:ln>
            </p:spPr>
          </p:cxn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7"/>
        <p:cNvGrpSpPr/>
        <p:nvPr/>
      </p:nvGrpSpPr>
      <p:grpSpPr>
        <a:xfrm>
          <a:off x="0" y="0"/>
          <a:ext cx="0" cy="0"/>
          <a:chOff x="0" y="0"/>
          <a:chExt cx="0" cy="0"/>
        </a:xfrm>
      </p:grpSpPr>
      <p:sp>
        <p:nvSpPr>
          <p:cNvPr id="108" name="Google Shape;108;p7"/>
          <p:cNvSpPr txBox="1">
            <a:spLocks noGrp="1"/>
          </p:cNvSpPr>
          <p:nvPr>
            <p:ph type="body" idx="1"/>
          </p:nvPr>
        </p:nvSpPr>
        <p:spPr>
          <a:xfrm>
            <a:off x="1007751" y="2768765"/>
            <a:ext cx="4894726" cy="3276538"/>
          </a:xfrm>
          <a:prstGeom prst="rect">
            <a:avLst/>
          </a:prstGeom>
        </p:spPr>
        <p:txBody>
          <a:bodyPr spcFirstLastPara="1" wrap="square" lIns="91425" tIns="91425" rIns="91425" bIns="91425" anchor="t" anchorCtr="0">
            <a:noAutofit/>
          </a:bodyPr>
          <a:lstStyle>
            <a:lvl1pPr marL="560527" lvl="0" indent="-358115" rtl="0">
              <a:lnSpc>
                <a:spcPct val="100000"/>
              </a:lnSpc>
              <a:spcBef>
                <a:spcPts val="0"/>
              </a:spcBef>
              <a:spcAft>
                <a:spcPts val="0"/>
              </a:spcAft>
              <a:buSzPts val="1000"/>
              <a:buChar char="●"/>
              <a:defRPr>
                <a:solidFill>
                  <a:srgbClr val="434343"/>
                </a:solidFill>
              </a:defRPr>
            </a:lvl1pPr>
            <a:lvl2pPr marL="1121054" lvl="1" indent="-389255" rtl="0">
              <a:lnSpc>
                <a:spcPct val="115000"/>
              </a:lnSpc>
              <a:spcBef>
                <a:spcPts val="0"/>
              </a:spcBef>
              <a:spcAft>
                <a:spcPts val="0"/>
              </a:spcAft>
              <a:buSzPts val="1400"/>
              <a:buChar char="○"/>
              <a:defRPr>
                <a:solidFill>
                  <a:srgbClr val="434343"/>
                </a:solidFill>
              </a:defRPr>
            </a:lvl2pPr>
            <a:lvl3pPr marL="1681582" lvl="2" indent="-389255" rtl="0">
              <a:lnSpc>
                <a:spcPct val="115000"/>
              </a:lnSpc>
              <a:spcBef>
                <a:spcPts val="1962"/>
              </a:spcBef>
              <a:spcAft>
                <a:spcPts val="0"/>
              </a:spcAft>
              <a:buSzPts val="1400"/>
              <a:buChar char="■"/>
              <a:defRPr>
                <a:solidFill>
                  <a:srgbClr val="434343"/>
                </a:solidFill>
              </a:defRPr>
            </a:lvl3pPr>
            <a:lvl4pPr marL="2242109" lvl="3" indent="-389255" rtl="0">
              <a:lnSpc>
                <a:spcPct val="115000"/>
              </a:lnSpc>
              <a:spcBef>
                <a:spcPts val="1962"/>
              </a:spcBef>
              <a:spcAft>
                <a:spcPts val="0"/>
              </a:spcAft>
              <a:buSzPts val="1400"/>
              <a:buChar char="●"/>
              <a:defRPr>
                <a:solidFill>
                  <a:srgbClr val="434343"/>
                </a:solidFill>
              </a:defRPr>
            </a:lvl4pPr>
            <a:lvl5pPr marL="2802636" lvl="4" indent="-389255" rtl="0">
              <a:lnSpc>
                <a:spcPct val="115000"/>
              </a:lnSpc>
              <a:spcBef>
                <a:spcPts val="1962"/>
              </a:spcBef>
              <a:spcAft>
                <a:spcPts val="0"/>
              </a:spcAft>
              <a:buSzPts val="1400"/>
              <a:buChar char="○"/>
              <a:defRPr>
                <a:solidFill>
                  <a:srgbClr val="434343"/>
                </a:solidFill>
              </a:defRPr>
            </a:lvl5pPr>
            <a:lvl6pPr marL="3363163" lvl="5" indent="-389255" rtl="0">
              <a:lnSpc>
                <a:spcPct val="115000"/>
              </a:lnSpc>
              <a:spcBef>
                <a:spcPts val="1962"/>
              </a:spcBef>
              <a:spcAft>
                <a:spcPts val="0"/>
              </a:spcAft>
              <a:buSzPts val="1400"/>
              <a:buChar char="■"/>
              <a:defRPr>
                <a:solidFill>
                  <a:srgbClr val="434343"/>
                </a:solidFill>
              </a:defRPr>
            </a:lvl6pPr>
            <a:lvl7pPr marL="3923690" lvl="6" indent="-389255" rtl="0">
              <a:lnSpc>
                <a:spcPct val="115000"/>
              </a:lnSpc>
              <a:spcBef>
                <a:spcPts val="1962"/>
              </a:spcBef>
              <a:spcAft>
                <a:spcPts val="0"/>
              </a:spcAft>
              <a:buSzPts val="1400"/>
              <a:buChar char="●"/>
              <a:defRPr>
                <a:solidFill>
                  <a:srgbClr val="434343"/>
                </a:solidFill>
              </a:defRPr>
            </a:lvl7pPr>
            <a:lvl8pPr marL="4484218" lvl="7" indent="-389255" rtl="0">
              <a:lnSpc>
                <a:spcPct val="115000"/>
              </a:lnSpc>
              <a:spcBef>
                <a:spcPts val="1962"/>
              </a:spcBef>
              <a:spcAft>
                <a:spcPts val="0"/>
              </a:spcAft>
              <a:buSzPts val="1400"/>
              <a:buChar char="○"/>
              <a:defRPr>
                <a:solidFill>
                  <a:srgbClr val="434343"/>
                </a:solidFill>
              </a:defRPr>
            </a:lvl8pPr>
            <a:lvl9pPr marL="5044745" lvl="8" indent="-389255" rtl="0">
              <a:lnSpc>
                <a:spcPct val="115000"/>
              </a:lnSpc>
              <a:spcBef>
                <a:spcPts val="1962"/>
              </a:spcBef>
              <a:spcAft>
                <a:spcPts val="1962"/>
              </a:spcAft>
              <a:buSzPts val="1400"/>
              <a:buChar char="■"/>
              <a:defRPr>
                <a:solidFill>
                  <a:srgbClr val="434343"/>
                </a:solidFill>
              </a:defRPr>
            </a:lvl9pPr>
          </a:lstStyle>
          <a:p>
            <a:endParaRPr/>
          </a:p>
        </p:txBody>
      </p:sp>
      <p:sp>
        <p:nvSpPr>
          <p:cNvPr id="109" name="Google Shape;109;p7"/>
          <p:cNvSpPr txBox="1">
            <a:spLocks noGrp="1"/>
          </p:cNvSpPr>
          <p:nvPr>
            <p:ph type="title"/>
          </p:nvPr>
        </p:nvSpPr>
        <p:spPr>
          <a:xfrm>
            <a:off x="1007751" y="1154047"/>
            <a:ext cx="4894726" cy="1692647"/>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110" name="Google Shape;110;p7"/>
          <p:cNvGrpSpPr/>
          <p:nvPr/>
        </p:nvGrpSpPr>
        <p:grpSpPr>
          <a:xfrm>
            <a:off x="175" y="-31038"/>
            <a:ext cx="12798354" cy="7261390"/>
            <a:chOff x="125" y="-22175"/>
            <a:chExt cx="9143949" cy="5187850"/>
          </a:xfrm>
        </p:grpSpPr>
        <p:sp>
          <p:nvSpPr>
            <p:cNvPr id="111" name="Google Shape;111;p7"/>
            <p:cNvSpPr/>
            <p:nvPr/>
          </p:nvSpPr>
          <p:spPr>
            <a:xfrm flipH="1">
              <a:off x="125" y="0"/>
              <a:ext cx="3036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0"/>
            </a:p>
          </p:txBody>
        </p:sp>
        <p:sp>
          <p:nvSpPr>
            <p:cNvPr id="112" name="Google Shape;112;p7"/>
            <p:cNvSpPr/>
            <p:nvPr/>
          </p:nvSpPr>
          <p:spPr>
            <a:xfrm>
              <a:off x="8840474" y="0"/>
              <a:ext cx="3036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0"/>
            </a:p>
          </p:txBody>
        </p:sp>
        <p:cxnSp>
          <p:nvCxnSpPr>
            <p:cNvPr id="113" name="Google Shape;113;p7"/>
            <p:cNvCxnSpPr>
              <a:stCxn id="114" idx="6"/>
              <a:endCxn id="115" idx="2"/>
            </p:cNvCxnSpPr>
            <p:nvPr/>
          </p:nvCxnSpPr>
          <p:spPr>
            <a:xfrm>
              <a:off x="449600" y="4920725"/>
              <a:ext cx="8244900" cy="0"/>
            </a:xfrm>
            <a:prstGeom prst="straightConnector1">
              <a:avLst/>
            </a:prstGeom>
            <a:noFill/>
            <a:ln w="9525" cap="flat" cmpd="sng">
              <a:solidFill>
                <a:schemeClr val="dk1"/>
              </a:solidFill>
              <a:prstDash val="solid"/>
              <a:round/>
              <a:headEnd type="none" w="med" len="med"/>
              <a:tailEnd type="none" w="med" len="med"/>
            </a:ln>
          </p:spPr>
        </p:cxnSp>
        <p:cxnSp>
          <p:nvCxnSpPr>
            <p:cNvPr id="116" name="Google Shape;116;p7"/>
            <p:cNvCxnSpPr>
              <a:stCxn id="117" idx="4"/>
              <a:endCxn id="114" idx="0"/>
            </p:cNvCxnSpPr>
            <p:nvPr/>
          </p:nvCxnSpPr>
          <p:spPr>
            <a:xfrm>
              <a:off x="411650" y="260725"/>
              <a:ext cx="0" cy="4622100"/>
            </a:xfrm>
            <a:prstGeom prst="straightConnector1">
              <a:avLst/>
            </a:prstGeom>
            <a:noFill/>
            <a:ln w="9525" cap="flat" cmpd="sng">
              <a:solidFill>
                <a:schemeClr val="dk1"/>
              </a:solidFill>
              <a:prstDash val="solid"/>
              <a:round/>
              <a:headEnd type="none" w="med" len="med"/>
              <a:tailEnd type="none" w="med" len="med"/>
            </a:ln>
          </p:spPr>
        </p:cxnSp>
        <p:cxnSp>
          <p:nvCxnSpPr>
            <p:cNvPr id="118" name="Google Shape;118;p7"/>
            <p:cNvCxnSpPr>
              <a:stCxn id="119" idx="4"/>
              <a:endCxn id="115" idx="0"/>
            </p:cNvCxnSpPr>
            <p:nvPr/>
          </p:nvCxnSpPr>
          <p:spPr>
            <a:xfrm>
              <a:off x="8732350" y="260725"/>
              <a:ext cx="0" cy="4622100"/>
            </a:xfrm>
            <a:prstGeom prst="straightConnector1">
              <a:avLst/>
            </a:prstGeom>
            <a:noFill/>
            <a:ln w="9525" cap="flat" cmpd="sng">
              <a:solidFill>
                <a:schemeClr val="dk1"/>
              </a:solidFill>
              <a:prstDash val="solid"/>
              <a:round/>
              <a:headEnd type="none" w="med" len="med"/>
              <a:tailEnd type="none" w="med" len="med"/>
            </a:ln>
          </p:spPr>
        </p:cxnSp>
        <p:cxnSp>
          <p:nvCxnSpPr>
            <p:cNvPr id="120" name="Google Shape;120;p7"/>
            <p:cNvCxnSpPr>
              <a:stCxn id="117" idx="6"/>
              <a:endCxn id="119" idx="2"/>
            </p:cNvCxnSpPr>
            <p:nvPr/>
          </p:nvCxnSpPr>
          <p:spPr>
            <a:xfrm>
              <a:off x="449600" y="222775"/>
              <a:ext cx="8244900" cy="0"/>
            </a:xfrm>
            <a:prstGeom prst="straightConnector1">
              <a:avLst/>
            </a:prstGeom>
            <a:noFill/>
            <a:ln w="9525" cap="flat" cmpd="sng">
              <a:solidFill>
                <a:schemeClr val="dk1"/>
              </a:solidFill>
              <a:prstDash val="solid"/>
              <a:round/>
              <a:headEnd type="none" w="med" len="med"/>
              <a:tailEnd type="none" w="med" len="med"/>
            </a:ln>
          </p:spPr>
        </p:cxnSp>
        <p:sp>
          <p:nvSpPr>
            <p:cNvPr id="114" name="Google Shape;114;p7"/>
            <p:cNvSpPr/>
            <p:nvPr/>
          </p:nvSpPr>
          <p:spPr>
            <a:xfrm>
              <a:off x="373700" y="4882775"/>
              <a:ext cx="75900" cy="759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0"/>
            </a:p>
          </p:txBody>
        </p:sp>
        <p:sp>
          <p:nvSpPr>
            <p:cNvPr id="117" name="Google Shape;117;p7"/>
            <p:cNvSpPr/>
            <p:nvPr/>
          </p:nvSpPr>
          <p:spPr>
            <a:xfrm>
              <a:off x="373700" y="184825"/>
              <a:ext cx="75900" cy="759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0"/>
            </a:p>
          </p:txBody>
        </p:sp>
        <p:sp>
          <p:nvSpPr>
            <p:cNvPr id="115" name="Google Shape;115;p7"/>
            <p:cNvSpPr/>
            <p:nvPr/>
          </p:nvSpPr>
          <p:spPr>
            <a:xfrm>
              <a:off x="8694400" y="4882775"/>
              <a:ext cx="75900" cy="759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0"/>
            </a:p>
          </p:txBody>
        </p:sp>
        <p:sp>
          <p:nvSpPr>
            <p:cNvPr id="119" name="Google Shape;119;p7"/>
            <p:cNvSpPr/>
            <p:nvPr/>
          </p:nvSpPr>
          <p:spPr>
            <a:xfrm>
              <a:off x="8694400" y="184825"/>
              <a:ext cx="75900" cy="759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0"/>
            </a:p>
          </p:txBody>
        </p:sp>
        <p:cxnSp>
          <p:nvCxnSpPr>
            <p:cNvPr id="121" name="Google Shape;121;p7"/>
            <p:cNvCxnSpPr>
              <a:stCxn id="117" idx="0"/>
            </p:cNvCxnSpPr>
            <p:nvPr/>
          </p:nvCxnSpPr>
          <p:spPr>
            <a:xfrm rot="10800000">
              <a:off x="411650" y="-22175"/>
              <a:ext cx="0" cy="207000"/>
            </a:xfrm>
            <a:prstGeom prst="straightConnector1">
              <a:avLst/>
            </a:prstGeom>
            <a:noFill/>
            <a:ln w="9525" cap="flat" cmpd="sng">
              <a:solidFill>
                <a:schemeClr val="dk1"/>
              </a:solidFill>
              <a:prstDash val="solid"/>
              <a:round/>
              <a:headEnd type="none" w="med" len="med"/>
              <a:tailEnd type="none" w="med" len="med"/>
            </a:ln>
          </p:spPr>
        </p:cxnSp>
        <p:cxnSp>
          <p:nvCxnSpPr>
            <p:cNvPr id="122" name="Google Shape;122;p7"/>
            <p:cNvCxnSpPr>
              <a:stCxn id="119" idx="0"/>
            </p:cNvCxnSpPr>
            <p:nvPr/>
          </p:nvCxnSpPr>
          <p:spPr>
            <a:xfrm rot="10800000">
              <a:off x="8731750" y="-22175"/>
              <a:ext cx="600" cy="207000"/>
            </a:xfrm>
            <a:prstGeom prst="straightConnector1">
              <a:avLst/>
            </a:prstGeom>
            <a:noFill/>
            <a:ln w="9525" cap="flat" cmpd="sng">
              <a:solidFill>
                <a:schemeClr val="dk1"/>
              </a:solidFill>
              <a:prstDash val="solid"/>
              <a:round/>
              <a:headEnd type="none" w="med" len="med"/>
              <a:tailEnd type="none" w="med" len="med"/>
            </a:ln>
          </p:spPr>
        </p:cxnSp>
        <p:cxnSp>
          <p:nvCxnSpPr>
            <p:cNvPr id="123" name="Google Shape;123;p7"/>
            <p:cNvCxnSpPr>
              <a:endCxn id="114" idx="4"/>
            </p:cNvCxnSpPr>
            <p:nvPr/>
          </p:nvCxnSpPr>
          <p:spPr>
            <a:xfrm rot="10800000">
              <a:off x="411650" y="4958675"/>
              <a:ext cx="0" cy="207000"/>
            </a:xfrm>
            <a:prstGeom prst="straightConnector1">
              <a:avLst/>
            </a:prstGeom>
            <a:noFill/>
            <a:ln w="9525" cap="flat" cmpd="sng">
              <a:solidFill>
                <a:schemeClr val="dk1"/>
              </a:solidFill>
              <a:prstDash val="solid"/>
              <a:round/>
              <a:headEnd type="none" w="med" len="med"/>
              <a:tailEnd type="none" w="med" len="med"/>
            </a:ln>
          </p:spPr>
        </p:cxnSp>
        <p:cxnSp>
          <p:nvCxnSpPr>
            <p:cNvPr id="124" name="Google Shape;124;p7"/>
            <p:cNvCxnSpPr>
              <a:endCxn id="115" idx="4"/>
            </p:cNvCxnSpPr>
            <p:nvPr/>
          </p:nvCxnSpPr>
          <p:spPr>
            <a:xfrm rot="10800000">
              <a:off x="8732350" y="4958675"/>
              <a:ext cx="0" cy="207000"/>
            </a:xfrm>
            <a:prstGeom prst="straightConnector1">
              <a:avLst/>
            </a:prstGeom>
            <a:noFill/>
            <a:ln w="9525" cap="flat" cmpd="sng">
              <a:solidFill>
                <a:schemeClr val="dk1"/>
              </a:solidFill>
              <a:prstDash val="solid"/>
              <a:round/>
              <a:headEnd type="none" w="med" len="med"/>
              <a:tailEnd type="none" w="med" len="med"/>
            </a:ln>
          </p:spPr>
        </p:cxn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25"/>
        <p:cNvGrpSpPr/>
        <p:nvPr/>
      </p:nvGrpSpPr>
      <p:grpSpPr>
        <a:xfrm>
          <a:off x="0" y="0"/>
          <a:ext cx="0" cy="0"/>
          <a:chOff x="0" y="0"/>
          <a:chExt cx="0" cy="0"/>
        </a:xfrm>
      </p:grpSpPr>
      <p:grpSp>
        <p:nvGrpSpPr>
          <p:cNvPr id="126" name="Google Shape;126;p8"/>
          <p:cNvGrpSpPr/>
          <p:nvPr/>
        </p:nvGrpSpPr>
        <p:grpSpPr>
          <a:xfrm>
            <a:off x="88" y="-31038"/>
            <a:ext cx="12798397" cy="7261390"/>
            <a:chOff x="62" y="-22175"/>
            <a:chExt cx="9143980" cy="5187850"/>
          </a:xfrm>
        </p:grpSpPr>
        <p:sp>
          <p:nvSpPr>
            <p:cNvPr id="127" name="Google Shape;127;p8"/>
            <p:cNvSpPr/>
            <p:nvPr/>
          </p:nvSpPr>
          <p:spPr>
            <a:xfrm flipH="1">
              <a:off x="62" y="0"/>
              <a:ext cx="8349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0"/>
            </a:p>
          </p:txBody>
        </p:sp>
        <p:sp>
          <p:nvSpPr>
            <p:cNvPr id="128" name="Google Shape;128;p8"/>
            <p:cNvSpPr/>
            <p:nvPr/>
          </p:nvSpPr>
          <p:spPr>
            <a:xfrm>
              <a:off x="8309143" y="0"/>
              <a:ext cx="8349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0"/>
            </a:p>
          </p:txBody>
        </p:sp>
        <p:grpSp>
          <p:nvGrpSpPr>
            <p:cNvPr id="129" name="Google Shape;129;p8"/>
            <p:cNvGrpSpPr/>
            <p:nvPr/>
          </p:nvGrpSpPr>
          <p:grpSpPr>
            <a:xfrm>
              <a:off x="905625" y="-22175"/>
              <a:ext cx="7332850" cy="5187850"/>
              <a:chOff x="905625" y="-22175"/>
              <a:chExt cx="7332850" cy="5187850"/>
            </a:xfrm>
          </p:grpSpPr>
          <p:grpSp>
            <p:nvGrpSpPr>
              <p:cNvPr id="130" name="Google Shape;130;p8"/>
              <p:cNvGrpSpPr/>
              <p:nvPr/>
            </p:nvGrpSpPr>
            <p:grpSpPr>
              <a:xfrm>
                <a:off x="905625" y="184825"/>
                <a:ext cx="7332850" cy="4773850"/>
                <a:chOff x="905625" y="184825"/>
                <a:chExt cx="7332850" cy="4773850"/>
              </a:xfrm>
            </p:grpSpPr>
            <p:cxnSp>
              <p:nvCxnSpPr>
                <p:cNvPr id="131" name="Google Shape;131;p8"/>
                <p:cNvCxnSpPr>
                  <a:stCxn id="132" idx="4"/>
                  <a:endCxn id="133" idx="0"/>
                </p:cNvCxnSpPr>
                <p:nvPr/>
              </p:nvCxnSpPr>
              <p:spPr>
                <a:xfrm>
                  <a:off x="943575" y="260725"/>
                  <a:ext cx="0" cy="4622100"/>
                </a:xfrm>
                <a:prstGeom prst="straightConnector1">
                  <a:avLst/>
                </a:prstGeom>
                <a:noFill/>
                <a:ln w="9525" cap="flat" cmpd="sng">
                  <a:solidFill>
                    <a:schemeClr val="dk1"/>
                  </a:solidFill>
                  <a:prstDash val="solid"/>
                  <a:round/>
                  <a:headEnd type="none" w="med" len="med"/>
                  <a:tailEnd type="none" w="med" len="med"/>
                </a:ln>
              </p:spPr>
            </p:cxnSp>
            <p:cxnSp>
              <p:nvCxnSpPr>
                <p:cNvPr id="134" name="Google Shape;134;p8"/>
                <p:cNvCxnSpPr>
                  <a:stCxn id="135" idx="4"/>
                  <a:endCxn id="136" idx="0"/>
                </p:cNvCxnSpPr>
                <p:nvPr/>
              </p:nvCxnSpPr>
              <p:spPr>
                <a:xfrm>
                  <a:off x="8200525" y="260725"/>
                  <a:ext cx="0" cy="4622100"/>
                </a:xfrm>
                <a:prstGeom prst="straightConnector1">
                  <a:avLst/>
                </a:prstGeom>
                <a:noFill/>
                <a:ln w="9525" cap="flat" cmpd="sng">
                  <a:solidFill>
                    <a:schemeClr val="dk1"/>
                  </a:solidFill>
                  <a:prstDash val="solid"/>
                  <a:round/>
                  <a:headEnd type="none" w="med" len="med"/>
                  <a:tailEnd type="none" w="med" len="med"/>
                </a:ln>
              </p:spPr>
            </p:cxnSp>
            <p:cxnSp>
              <p:nvCxnSpPr>
                <p:cNvPr id="137" name="Google Shape;137;p8"/>
                <p:cNvCxnSpPr/>
                <p:nvPr/>
              </p:nvCxnSpPr>
              <p:spPr>
                <a:xfrm>
                  <a:off x="944100" y="4920735"/>
                  <a:ext cx="7255800" cy="0"/>
                </a:xfrm>
                <a:prstGeom prst="straightConnector1">
                  <a:avLst/>
                </a:prstGeom>
                <a:noFill/>
                <a:ln w="9525" cap="flat" cmpd="sng">
                  <a:solidFill>
                    <a:schemeClr val="dk1"/>
                  </a:solidFill>
                  <a:prstDash val="solid"/>
                  <a:round/>
                  <a:headEnd type="none" w="med" len="med"/>
                  <a:tailEnd type="none" w="med" len="med"/>
                </a:ln>
              </p:spPr>
            </p:cxnSp>
            <p:cxnSp>
              <p:nvCxnSpPr>
                <p:cNvPr id="138" name="Google Shape;138;p8"/>
                <p:cNvCxnSpPr>
                  <a:stCxn id="132" idx="6"/>
                </p:cNvCxnSpPr>
                <p:nvPr/>
              </p:nvCxnSpPr>
              <p:spPr>
                <a:xfrm>
                  <a:off x="981525" y="222775"/>
                  <a:ext cx="7218300" cy="0"/>
                </a:xfrm>
                <a:prstGeom prst="straightConnector1">
                  <a:avLst/>
                </a:prstGeom>
                <a:noFill/>
                <a:ln w="9525" cap="flat" cmpd="sng">
                  <a:solidFill>
                    <a:schemeClr val="dk1"/>
                  </a:solidFill>
                  <a:prstDash val="solid"/>
                  <a:round/>
                  <a:headEnd type="none" w="med" len="med"/>
                  <a:tailEnd type="none" w="med" len="med"/>
                </a:ln>
              </p:spPr>
            </p:cxnSp>
            <p:sp>
              <p:nvSpPr>
                <p:cNvPr id="133" name="Google Shape;133;p8"/>
                <p:cNvSpPr/>
                <p:nvPr/>
              </p:nvSpPr>
              <p:spPr>
                <a:xfrm>
                  <a:off x="905625" y="4882775"/>
                  <a:ext cx="75900" cy="759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0"/>
                </a:p>
              </p:txBody>
            </p:sp>
            <p:sp>
              <p:nvSpPr>
                <p:cNvPr id="132" name="Google Shape;132;p8"/>
                <p:cNvSpPr/>
                <p:nvPr/>
              </p:nvSpPr>
              <p:spPr>
                <a:xfrm>
                  <a:off x="905625" y="184825"/>
                  <a:ext cx="75900" cy="759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0"/>
                </a:p>
              </p:txBody>
            </p:sp>
            <p:sp>
              <p:nvSpPr>
                <p:cNvPr id="136" name="Google Shape;136;p8"/>
                <p:cNvSpPr/>
                <p:nvPr/>
              </p:nvSpPr>
              <p:spPr>
                <a:xfrm>
                  <a:off x="8162575" y="4882775"/>
                  <a:ext cx="75900" cy="759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0"/>
                </a:p>
              </p:txBody>
            </p:sp>
            <p:sp>
              <p:nvSpPr>
                <p:cNvPr id="135" name="Google Shape;135;p8"/>
                <p:cNvSpPr/>
                <p:nvPr/>
              </p:nvSpPr>
              <p:spPr>
                <a:xfrm>
                  <a:off x="8162575" y="184825"/>
                  <a:ext cx="75900" cy="759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0"/>
                </a:p>
              </p:txBody>
            </p:sp>
          </p:grpSp>
          <p:cxnSp>
            <p:nvCxnSpPr>
              <p:cNvPr id="139" name="Google Shape;139;p8"/>
              <p:cNvCxnSpPr>
                <a:stCxn id="132" idx="0"/>
              </p:cNvCxnSpPr>
              <p:nvPr/>
            </p:nvCxnSpPr>
            <p:spPr>
              <a:xfrm rot="10800000">
                <a:off x="943575" y="-22175"/>
                <a:ext cx="0" cy="207000"/>
              </a:xfrm>
              <a:prstGeom prst="straightConnector1">
                <a:avLst/>
              </a:prstGeom>
              <a:noFill/>
              <a:ln w="9525" cap="flat" cmpd="sng">
                <a:solidFill>
                  <a:schemeClr val="dk1"/>
                </a:solidFill>
                <a:prstDash val="solid"/>
                <a:round/>
                <a:headEnd type="none" w="med" len="med"/>
                <a:tailEnd type="none" w="med" len="med"/>
              </a:ln>
            </p:spPr>
          </p:cxnSp>
          <p:cxnSp>
            <p:nvCxnSpPr>
              <p:cNvPr id="140" name="Google Shape;140;p8"/>
              <p:cNvCxnSpPr>
                <a:stCxn id="135" idx="0"/>
              </p:cNvCxnSpPr>
              <p:nvPr/>
            </p:nvCxnSpPr>
            <p:spPr>
              <a:xfrm rot="10800000">
                <a:off x="8199925" y="-22175"/>
                <a:ext cx="600" cy="207000"/>
              </a:xfrm>
              <a:prstGeom prst="straightConnector1">
                <a:avLst/>
              </a:prstGeom>
              <a:noFill/>
              <a:ln w="9525" cap="flat" cmpd="sng">
                <a:solidFill>
                  <a:schemeClr val="dk1"/>
                </a:solidFill>
                <a:prstDash val="solid"/>
                <a:round/>
                <a:headEnd type="none" w="med" len="med"/>
                <a:tailEnd type="none" w="med" len="med"/>
              </a:ln>
            </p:spPr>
          </p:cxnSp>
          <p:cxnSp>
            <p:nvCxnSpPr>
              <p:cNvPr id="141" name="Google Shape;141;p8"/>
              <p:cNvCxnSpPr>
                <a:endCxn id="133" idx="4"/>
              </p:cNvCxnSpPr>
              <p:nvPr/>
            </p:nvCxnSpPr>
            <p:spPr>
              <a:xfrm rot="10800000">
                <a:off x="943575" y="4958675"/>
                <a:ext cx="0" cy="207000"/>
              </a:xfrm>
              <a:prstGeom prst="straightConnector1">
                <a:avLst/>
              </a:prstGeom>
              <a:noFill/>
              <a:ln w="9525" cap="flat" cmpd="sng">
                <a:solidFill>
                  <a:schemeClr val="dk1"/>
                </a:solidFill>
                <a:prstDash val="solid"/>
                <a:round/>
                <a:headEnd type="none" w="med" len="med"/>
                <a:tailEnd type="none" w="med" len="med"/>
              </a:ln>
            </p:spPr>
          </p:cxnSp>
          <p:cxnSp>
            <p:nvCxnSpPr>
              <p:cNvPr id="142" name="Google Shape;142;p8"/>
              <p:cNvCxnSpPr>
                <a:endCxn id="136" idx="4"/>
              </p:cNvCxnSpPr>
              <p:nvPr/>
            </p:nvCxnSpPr>
            <p:spPr>
              <a:xfrm rot="10800000">
                <a:off x="8200525" y="4958675"/>
                <a:ext cx="0" cy="207000"/>
              </a:xfrm>
              <a:prstGeom prst="straightConnector1">
                <a:avLst/>
              </a:prstGeom>
              <a:noFill/>
              <a:ln w="9525" cap="flat" cmpd="sng">
                <a:solidFill>
                  <a:schemeClr val="dk1"/>
                </a:solidFill>
                <a:prstDash val="solid"/>
                <a:round/>
                <a:headEnd type="none" w="med" len="med"/>
                <a:tailEnd type="none" w="med" len="med"/>
              </a:ln>
            </p:spPr>
          </p:cxnSp>
        </p:grpSp>
      </p:grpSp>
      <p:sp>
        <p:nvSpPr>
          <p:cNvPr id="143" name="Google Shape;143;p8"/>
          <p:cNvSpPr txBox="1">
            <a:spLocks noGrp="1"/>
          </p:cNvSpPr>
          <p:nvPr>
            <p:ph type="title"/>
          </p:nvPr>
        </p:nvSpPr>
        <p:spPr>
          <a:xfrm>
            <a:off x="3244327" y="1829537"/>
            <a:ext cx="6309774" cy="3540240"/>
          </a:xfrm>
          <a:prstGeom prst="rect">
            <a:avLst/>
          </a:prstGeom>
        </p:spPr>
        <p:txBody>
          <a:bodyPr spcFirstLastPara="1" wrap="square" lIns="91425" tIns="91425" rIns="91425" bIns="91425" anchor="t" anchorCtr="0">
            <a:noAutofit/>
          </a:bodyPr>
          <a:lstStyle>
            <a:lvl1pPr lvl="0" algn="ctr">
              <a:lnSpc>
                <a:spcPct val="80000"/>
              </a:lnSpc>
              <a:spcBef>
                <a:spcPts val="0"/>
              </a:spcBef>
              <a:spcAft>
                <a:spcPts val="0"/>
              </a:spcAft>
              <a:buSzPts val="4800"/>
              <a:buNone/>
              <a:defRPr sz="8827"/>
            </a:lvl1pPr>
            <a:lvl2pPr lvl="1">
              <a:spcBef>
                <a:spcPts val="0"/>
              </a:spcBef>
              <a:spcAft>
                <a:spcPts val="0"/>
              </a:spcAft>
              <a:buSzPts val="4800"/>
              <a:buNone/>
              <a:defRPr sz="5885"/>
            </a:lvl2pPr>
            <a:lvl3pPr lvl="2">
              <a:spcBef>
                <a:spcPts val="0"/>
              </a:spcBef>
              <a:spcAft>
                <a:spcPts val="0"/>
              </a:spcAft>
              <a:buSzPts val="4800"/>
              <a:buNone/>
              <a:defRPr sz="5885"/>
            </a:lvl3pPr>
            <a:lvl4pPr lvl="3">
              <a:spcBef>
                <a:spcPts val="0"/>
              </a:spcBef>
              <a:spcAft>
                <a:spcPts val="0"/>
              </a:spcAft>
              <a:buSzPts val="4800"/>
              <a:buNone/>
              <a:defRPr sz="5885"/>
            </a:lvl4pPr>
            <a:lvl5pPr lvl="4">
              <a:spcBef>
                <a:spcPts val="0"/>
              </a:spcBef>
              <a:spcAft>
                <a:spcPts val="0"/>
              </a:spcAft>
              <a:buSzPts val="4800"/>
              <a:buNone/>
              <a:defRPr sz="5885"/>
            </a:lvl5pPr>
            <a:lvl6pPr lvl="5">
              <a:spcBef>
                <a:spcPts val="0"/>
              </a:spcBef>
              <a:spcAft>
                <a:spcPts val="0"/>
              </a:spcAft>
              <a:buSzPts val="4800"/>
              <a:buNone/>
              <a:defRPr sz="5885"/>
            </a:lvl6pPr>
            <a:lvl7pPr lvl="6">
              <a:spcBef>
                <a:spcPts val="0"/>
              </a:spcBef>
              <a:spcAft>
                <a:spcPts val="0"/>
              </a:spcAft>
              <a:buSzPts val="4800"/>
              <a:buNone/>
              <a:defRPr sz="5885"/>
            </a:lvl7pPr>
            <a:lvl8pPr lvl="7">
              <a:spcBef>
                <a:spcPts val="0"/>
              </a:spcBef>
              <a:spcAft>
                <a:spcPts val="0"/>
              </a:spcAft>
              <a:buSzPts val="4800"/>
              <a:buNone/>
              <a:defRPr sz="5885"/>
            </a:lvl8pPr>
            <a:lvl9pPr lvl="8">
              <a:spcBef>
                <a:spcPts val="0"/>
              </a:spcBef>
              <a:spcAft>
                <a:spcPts val="0"/>
              </a:spcAft>
              <a:buSzPts val="4800"/>
              <a:buNone/>
              <a:defRPr sz="5885"/>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66"/>
        <p:cNvGrpSpPr/>
        <p:nvPr/>
      </p:nvGrpSpPr>
      <p:grpSpPr>
        <a:xfrm>
          <a:off x="0" y="0"/>
          <a:ext cx="0" cy="0"/>
          <a:chOff x="0" y="0"/>
          <a:chExt cx="0" cy="0"/>
        </a:xfrm>
      </p:grpSpPr>
      <p:grpSp>
        <p:nvGrpSpPr>
          <p:cNvPr id="167" name="Google Shape;167;p10"/>
          <p:cNvGrpSpPr/>
          <p:nvPr/>
        </p:nvGrpSpPr>
        <p:grpSpPr>
          <a:xfrm>
            <a:off x="175" y="-31038"/>
            <a:ext cx="12798354" cy="7261390"/>
            <a:chOff x="125" y="-22175"/>
            <a:chExt cx="9143949" cy="5187850"/>
          </a:xfrm>
        </p:grpSpPr>
        <p:sp>
          <p:nvSpPr>
            <p:cNvPr id="168" name="Google Shape;168;p10"/>
            <p:cNvSpPr/>
            <p:nvPr/>
          </p:nvSpPr>
          <p:spPr>
            <a:xfrm flipH="1">
              <a:off x="125" y="0"/>
              <a:ext cx="3036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0"/>
            </a:p>
          </p:txBody>
        </p:sp>
        <p:sp>
          <p:nvSpPr>
            <p:cNvPr id="169" name="Google Shape;169;p10"/>
            <p:cNvSpPr/>
            <p:nvPr/>
          </p:nvSpPr>
          <p:spPr>
            <a:xfrm>
              <a:off x="8840474" y="0"/>
              <a:ext cx="3036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0"/>
            </a:p>
          </p:txBody>
        </p:sp>
        <p:cxnSp>
          <p:nvCxnSpPr>
            <p:cNvPr id="170" name="Google Shape;170;p10"/>
            <p:cNvCxnSpPr>
              <a:stCxn id="171" idx="6"/>
              <a:endCxn id="172" idx="2"/>
            </p:cNvCxnSpPr>
            <p:nvPr/>
          </p:nvCxnSpPr>
          <p:spPr>
            <a:xfrm>
              <a:off x="449600" y="4920725"/>
              <a:ext cx="8244900" cy="0"/>
            </a:xfrm>
            <a:prstGeom prst="straightConnector1">
              <a:avLst/>
            </a:prstGeom>
            <a:noFill/>
            <a:ln w="9525" cap="flat" cmpd="sng">
              <a:solidFill>
                <a:schemeClr val="dk1"/>
              </a:solidFill>
              <a:prstDash val="solid"/>
              <a:round/>
              <a:headEnd type="none" w="med" len="med"/>
              <a:tailEnd type="none" w="med" len="med"/>
            </a:ln>
          </p:spPr>
        </p:cxnSp>
        <p:cxnSp>
          <p:nvCxnSpPr>
            <p:cNvPr id="173" name="Google Shape;173;p10"/>
            <p:cNvCxnSpPr>
              <a:stCxn id="174" idx="4"/>
              <a:endCxn id="171" idx="0"/>
            </p:cNvCxnSpPr>
            <p:nvPr/>
          </p:nvCxnSpPr>
          <p:spPr>
            <a:xfrm>
              <a:off x="411650" y="260725"/>
              <a:ext cx="0" cy="4622100"/>
            </a:xfrm>
            <a:prstGeom prst="straightConnector1">
              <a:avLst/>
            </a:prstGeom>
            <a:noFill/>
            <a:ln w="9525" cap="flat" cmpd="sng">
              <a:solidFill>
                <a:schemeClr val="dk1"/>
              </a:solidFill>
              <a:prstDash val="solid"/>
              <a:round/>
              <a:headEnd type="none" w="med" len="med"/>
              <a:tailEnd type="none" w="med" len="med"/>
            </a:ln>
          </p:spPr>
        </p:cxnSp>
        <p:cxnSp>
          <p:nvCxnSpPr>
            <p:cNvPr id="175" name="Google Shape;175;p10"/>
            <p:cNvCxnSpPr>
              <a:stCxn id="176" idx="4"/>
              <a:endCxn id="172" idx="0"/>
            </p:cNvCxnSpPr>
            <p:nvPr/>
          </p:nvCxnSpPr>
          <p:spPr>
            <a:xfrm>
              <a:off x="8732350" y="260725"/>
              <a:ext cx="0" cy="4622100"/>
            </a:xfrm>
            <a:prstGeom prst="straightConnector1">
              <a:avLst/>
            </a:prstGeom>
            <a:noFill/>
            <a:ln w="9525" cap="flat" cmpd="sng">
              <a:solidFill>
                <a:schemeClr val="dk1"/>
              </a:solidFill>
              <a:prstDash val="solid"/>
              <a:round/>
              <a:headEnd type="none" w="med" len="med"/>
              <a:tailEnd type="none" w="med" len="med"/>
            </a:ln>
          </p:spPr>
        </p:cxnSp>
        <p:cxnSp>
          <p:nvCxnSpPr>
            <p:cNvPr id="177" name="Google Shape;177;p10"/>
            <p:cNvCxnSpPr>
              <a:stCxn id="174" idx="6"/>
              <a:endCxn id="176" idx="2"/>
            </p:cNvCxnSpPr>
            <p:nvPr/>
          </p:nvCxnSpPr>
          <p:spPr>
            <a:xfrm>
              <a:off x="449600" y="222775"/>
              <a:ext cx="8244900" cy="0"/>
            </a:xfrm>
            <a:prstGeom prst="straightConnector1">
              <a:avLst/>
            </a:prstGeom>
            <a:noFill/>
            <a:ln w="9525" cap="flat" cmpd="sng">
              <a:solidFill>
                <a:schemeClr val="dk1"/>
              </a:solidFill>
              <a:prstDash val="solid"/>
              <a:round/>
              <a:headEnd type="none" w="med" len="med"/>
              <a:tailEnd type="none" w="med" len="med"/>
            </a:ln>
          </p:spPr>
        </p:cxnSp>
        <p:sp>
          <p:nvSpPr>
            <p:cNvPr id="171" name="Google Shape;171;p10"/>
            <p:cNvSpPr/>
            <p:nvPr/>
          </p:nvSpPr>
          <p:spPr>
            <a:xfrm>
              <a:off x="373700" y="4882775"/>
              <a:ext cx="75900" cy="759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0"/>
            </a:p>
          </p:txBody>
        </p:sp>
        <p:sp>
          <p:nvSpPr>
            <p:cNvPr id="174" name="Google Shape;174;p10"/>
            <p:cNvSpPr/>
            <p:nvPr/>
          </p:nvSpPr>
          <p:spPr>
            <a:xfrm>
              <a:off x="373700" y="184825"/>
              <a:ext cx="75900" cy="759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0"/>
            </a:p>
          </p:txBody>
        </p:sp>
        <p:sp>
          <p:nvSpPr>
            <p:cNvPr id="172" name="Google Shape;172;p10"/>
            <p:cNvSpPr/>
            <p:nvPr/>
          </p:nvSpPr>
          <p:spPr>
            <a:xfrm>
              <a:off x="8694400" y="4882775"/>
              <a:ext cx="75900" cy="759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0"/>
            </a:p>
          </p:txBody>
        </p:sp>
        <p:sp>
          <p:nvSpPr>
            <p:cNvPr id="176" name="Google Shape;176;p10"/>
            <p:cNvSpPr/>
            <p:nvPr/>
          </p:nvSpPr>
          <p:spPr>
            <a:xfrm>
              <a:off x="8694400" y="184825"/>
              <a:ext cx="75900" cy="759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0"/>
            </a:p>
          </p:txBody>
        </p:sp>
        <p:cxnSp>
          <p:nvCxnSpPr>
            <p:cNvPr id="178" name="Google Shape;178;p10"/>
            <p:cNvCxnSpPr>
              <a:stCxn id="174" idx="0"/>
            </p:cNvCxnSpPr>
            <p:nvPr/>
          </p:nvCxnSpPr>
          <p:spPr>
            <a:xfrm rot="10800000">
              <a:off x="411650" y="-22175"/>
              <a:ext cx="0" cy="207000"/>
            </a:xfrm>
            <a:prstGeom prst="straightConnector1">
              <a:avLst/>
            </a:prstGeom>
            <a:noFill/>
            <a:ln w="9525" cap="flat" cmpd="sng">
              <a:solidFill>
                <a:schemeClr val="dk1"/>
              </a:solidFill>
              <a:prstDash val="solid"/>
              <a:round/>
              <a:headEnd type="none" w="med" len="med"/>
              <a:tailEnd type="none" w="med" len="med"/>
            </a:ln>
          </p:spPr>
        </p:cxnSp>
        <p:cxnSp>
          <p:nvCxnSpPr>
            <p:cNvPr id="179" name="Google Shape;179;p10"/>
            <p:cNvCxnSpPr>
              <a:stCxn id="176" idx="0"/>
            </p:cNvCxnSpPr>
            <p:nvPr/>
          </p:nvCxnSpPr>
          <p:spPr>
            <a:xfrm rot="10800000">
              <a:off x="8731750" y="-22175"/>
              <a:ext cx="600" cy="207000"/>
            </a:xfrm>
            <a:prstGeom prst="straightConnector1">
              <a:avLst/>
            </a:prstGeom>
            <a:noFill/>
            <a:ln w="9525" cap="flat" cmpd="sng">
              <a:solidFill>
                <a:schemeClr val="dk1"/>
              </a:solidFill>
              <a:prstDash val="solid"/>
              <a:round/>
              <a:headEnd type="none" w="med" len="med"/>
              <a:tailEnd type="none" w="med" len="med"/>
            </a:ln>
          </p:spPr>
        </p:cxnSp>
        <p:cxnSp>
          <p:nvCxnSpPr>
            <p:cNvPr id="180" name="Google Shape;180;p10"/>
            <p:cNvCxnSpPr>
              <a:endCxn id="171" idx="4"/>
            </p:cNvCxnSpPr>
            <p:nvPr/>
          </p:nvCxnSpPr>
          <p:spPr>
            <a:xfrm rot="10800000">
              <a:off x="411650" y="4958675"/>
              <a:ext cx="0" cy="207000"/>
            </a:xfrm>
            <a:prstGeom prst="straightConnector1">
              <a:avLst/>
            </a:prstGeom>
            <a:noFill/>
            <a:ln w="9525" cap="flat" cmpd="sng">
              <a:solidFill>
                <a:schemeClr val="dk1"/>
              </a:solidFill>
              <a:prstDash val="solid"/>
              <a:round/>
              <a:headEnd type="none" w="med" len="med"/>
              <a:tailEnd type="none" w="med" len="med"/>
            </a:ln>
          </p:spPr>
        </p:cxnSp>
        <p:cxnSp>
          <p:nvCxnSpPr>
            <p:cNvPr id="181" name="Google Shape;181;p10"/>
            <p:cNvCxnSpPr>
              <a:endCxn id="172" idx="4"/>
            </p:cNvCxnSpPr>
            <p:nvPr/>
          </p:nvCxnSpPr>
          <p:spPr>
            <a:xfrm rot="10800000">
              <a:off x="8732350" y="4958675"/>
              <a:ext cx="0" cy="207000"/>
            </a:xfrm>
            <a:prstGeom prst="straightConnector1">
              <a:avLst/>
            </a:prstGeom>
            <a:noFill/>
            <a:ln w="9525" cap="flat" cmpd="sng">
              <a:solidFill>
                <a:schemeClr val="dk1"/>
              </a:solidFill>
              <a:prstDash val="solid"/>
              <a:round/>
              <a:headEnd type="none" w="med" len="med"/>
              <a:tailEnd type="none" w="med" len="med"/>
            </a:ln>
          </p:spPr>
        </p:cxnSp>
      </p:grpSp>
      <p:sp>
        <p:nvSpPr>
          <p:cNvPr id="182" name="Google Shape;182;p10"/>
          <p:cNvSpPr txBox="1">
            <a:spLocks noGrp="1"/>
          </p:cNvSpPr>
          <p:nvPr>
            <p:ph type="title"/>
          </p:nvPr>
        </p:nvSpPr>
        <p:spPr>
          <a:xfrm>
            <a:off x="1007751" y="5405681"/>
            <a:ext cx="10782925" cy="801603"/>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83"/>
        <p:cNvGrpSpPr/>
        <p:nvPr/>
      </p:nvGrpSpPr>
      <p:grpSpPr>
        <a:xfrm>
          <a:off x="0" y="0"/>
          <a:ext cx="0" cy="0"/>
          <a:chOff x="0" y="0"/>
          <a:chExt cx="0" cy="0"/>
        </a:xfrm>
      </p:grpSpPr>
      <p:sp>
        <p:nvSpPr>
          <p:cNvPr id="184" name="Google Shape;184;p11"/>
          <p:cNvSpPr txBox="1">
            <a:spLocks noGrp="1"/>
          </p:cNvSpPr>
          <p:nvPr>
            <p:ph type="title" hasCustomPrompt="1"/>
          </p:nvPr>
        </p:nvSpPr>
        <p:spPr>
          <a:xfrm>
            <a:off x="3362527" y="2334337"/>
            <a:ext cx="6073373" cy="1834576"/>
          </a:xfrm>
          <a:prstGeom prst="rect">
            <a:avLst/>
          </a:prstGeom>
        </p:spPr>
        <p:txBody>
          <a:bodyPr spcFirstLastPara="1" wrap="square" lIns="91425" tIns="91425" rIns="91425" bIns="91425" anchor="b" anchorCtr="0">
            <a:noAutofit/>
          </a:bodyPr>
          <a:lstStyle>
            <a:lvl1pPr lvl="0" algn="ctr">
              <a:spcBef>
                <a:spcPts val="0"/>
              </a:spcBef>
              <a:spcAft>
                <a:spcPts val="0"/>
              </a:spcAft>
              <a:buSzPts val="9600"/>
              <a:buNone/>
              <a:defRPr sz="8827"/>
            </a:lvl1pPr>
            <a:lvl2pPr lvl="1" algn="ctr">
              <a:spcBef>
                <a:spcPts val="0"/>
              </a:spcBef>
              <a:spcAft>
                <a:spcPts val="0"/>
              </a:spcAft>
              <a:buSzPts val="9600"/>
              <a:buNone/>
              <a:defRPr sz="11770"/>
            </a:lvl2pPr>
            <a:lvl3pPr lvl="2" algn="ctr">
              <a:spcBef>
                <a:spcPts val="0"/>
              </a:spcBef>
              <a:spcAft>
                <a:spcPts val="0"/>
              </a:spcAft>
              <a:buSzPts val="9600"/>
              <a:buNone/>
              <a:defRPr sz="11770"/>
            </a:lvl3pPr>
            <a:lvl4pPr lvl="3" algn="ctr">
              <a:spcBef>
                <a:spcPts val="0"/>
              </a:spcBef>
              <a:spcAft>
                <a:spcPts val="0"/>
              </a:spcAft>
              <a:buSzPts val="9600"/>
              <a:buNone/>
              <a:defRPr sz="11770"/>
            </a:lvl4pPr>
            <a:lvl5pPr lvl="4" algn="ctr">
              <a:spcBef>
                <a:spcPts val="0"/>
              </a:spcBef>
              <a:spcAft>
                <a:spcPts val="0"/>
              </a:spcAft>
              <a:buSzPts val="9600"/>
              <a:buNone/>
              <a:defRPr sz="11770"/>
            </a:lvl5pPr>
            <a:lvl6pPr lvl="5" algn="ctr">
              <a:spcBef>
                <a:spcPts val="0"/>
              </a:spcBef>
              <a:spcAft>
                <a:spcPts val="0"/>
              </a:spcAft>
              <a:buSzPts val="9600"/>
              <a:buNone/>
              <a:defRPr sz="11770"/>
            </a:lvl6pPr>
            <a:lvl7pPr lvl="6" algn="ctr">
              <a:spcBef>
                <a:spcPts val="0"/>
              </a:spcBef>
              <a:spcAft>
                <a:spcPts val="0"/>
              </a:spcAft>
              <a:buSzPts val="9600"/>
              <a:buNone/>
              <a:defRPr sz="11770"/>
            </a:lvl7pPr>
            <a:lvl8pPr lvl="7" algn="ctr">
              <a:spcBef>
                <a:spcPts val="0"/>
              </a:spcBef>
              <a:spcAft>
                <a:spcPts val="0"/>
              </a:spcAft>
              <a:buSzPts val="9600"/>
              <a:buNone/>
              <a:defRPr sz="11770"/>
            </a:lvl8pPr>
            <a:lvl9pPr lvl="8" algn="ctr">
              <a:spcBef>
                <a:spcPts val="0"/>
              </a:spcBef>
              <a:spcAft>
                <a:spcPts val="0"/>
              </a:spcAft>
              <a:buSzPts val="9600"/>
              <a:buNone/>
              <a:defRPr sz="11770"/>
            </a:lvl9pPr>
          </a:lstStyle>
          <a:p>
            <a:r>
              <a:t>xx%</a:t>
            </a:r>
          </a:p>
        </p:txBody>
      </p:sp>
      <p:sp>
        <p:nvSpPr>
          <p:cNvPr id="185" name="Google Shape;185;p11"/>
          <p:cNvSpPr txBox="1">
            <a:spLocks noGrp="1"/>
          </p:cNvSpPr>
          <p:nvPr>
            <p:ph type="subTitle" idx="1"/>
          </p:nvPr>
        </p:nvSpPr>
        <p:spPr>
          <a:xfrm>
            <a:off x="3362527" y="4169157"/>
            <a:ext cx="6073373" cy="695787"/>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962">
                <a:solidFill>
                  <a:schemeClr val="dk1"/>
                </a:solidFill>
              </a:defRPr>
            </a:lvl1pPr>
            <a:lvl2pPr lvl="1" algn="ctr" rtl="0">
              <a:lnSpc>
                <a:spcPct val="100000"/>
              </a:lnSpc>
              <a:spcBef>
                <a:spcPts val="0"/>
              </a:spcBef>
              <a:spcAft>
                <a:spcPts val="0"/>
              </a:spcAft>
              <a:buSzPts val="1600"/>
              <a:buNone/>
              <a:defRPr sz="1962"/>
            </a:lvl2pPr>
            <a:lvl3pPr lvl="2" algn="ctr" rtl="0">
              <a:lnSpc>
                <a:spcPct val="100000"/>
              </a:lnSpc>
              <a:spcBef>
                <a:spcPts val="1962"/>
              </a:spcBef>
              <a:spcAft>
                <a:spcPts val="0"/>
              </a:spcAft>
              <a:buSzPts val="1600"/>
              <a:buNone/>
              <a:defRPr sz="1962"/>
            </a:lvl3pPr>
            <a:lvl4pPr lvl="3" algn="ctr" rtl="0">
              <a:lnSpc>
                <a:spcPct val="100000"/>
              </a:lnSpc>
              <a:spcBef>
                <a:spcPts val="1962"/>
              </a:spcBef>
              <a:spcAft>
                <a:spcPts val="0"/>
              </a:spcAft>
              <a:buSzPts val="1600"/>
              <a:buNone/>
              <a:defRPr sz="1962"/>
            </a:lvl4pPr>
            <a:lvl5pPr lvl="4" algn="ctr" rtl="0">
              <a:lnSpc>
                <a:spcPct val="100000"/>
              </a:lnSpc>
              <a:spcBef>
                <a:spcPts val="1962"/>
              </a:spcBef>
              <a:spcAft>
                <a:spcPts val="0"/>
              </a:spcAft>
              <a:buSzPts val="1600"/>
              <a:buNone/>
              <a:defRPr sz="1962"/>
            </a:lvl5pPr>
            <a:lvl6pPr lvl="5" algn="ctr" rtl="0">
              <a:lnSpc>
                <a:spcPct val="100000"/>
              </a:lnSpc>
              <a:spcBef>
                <a:spcPts val="1962"/>
              </a:spcBef>
              <a:spcAft>
                <a:spcPts val="0"/>
              </a:spcAft>
              <a:buSzPts val="1600"/>
              <a:buNone/>
              <a:defRPr sz="1962"/>
            </a:lvl6pPr>
            <a:lvl7pPr lvl="6" algn="ctr" rtl="0">
              <a:lnSpc>
                <a:spcPct val="100000"/>
              </a:lnSpc>
              <a:spcBef>
                <a:spcPts val="1962"/>
              </a:spcBef>
              <a:spcAft>
                <a:spcPts val="0"/>
              </a:spcAft>
              <a:buSzPts val="1600"/>
              <a:buNone/>
              <a:defRPr sz="1962"/>
            </a:lvl7pPr>
            <a:lvl8pPr lvl="7" algn="ctr" rtl="0">
              <a:lnSpc>
                <a:spcPct val="100000"/>
              </a:lnSpc>
              <a:spcBef>
                <a:spcPts val="1962"/>
              </a:spcBef>
              <a:spcAft>
                <a:spcPts val="0"/>
              </a:spcAft>
              <a:buSzPts val="1600"/>
              <a:buNone/>
              <a:defRPr sz="1962"/>
            </a:lvl8pPr>
            <a:lvl9pPr lvl="8" algn="ctr" rtl="0">
              <a:lnSpc>
                <a:spcPct val="100000"/>
              </a:lnSpc>
              <a:spcBef>
                <a:spcPts val="1962"/>
              </a:spcBef>
              <a:spcAft>
                <a:spcPts val="1962"/>
              </a:spcAft>
              <a:buSzPts val="1600"/>
              <a:buNone/>
              <a:defRPr sz="1962"/>
            </a:lvl9pPr>
          </a:lstStyle>
          <a:p>
            <a:endParaRPr/>
          </a:p>
        </p:txBody>
      </p:sp>
      <p:grpSp>
        <p:nvGrpSpPr>
          <p:cNvPr id="186" name="Google Shape;186;p11"/>
          <p:cNvGrpSpPr/>
          <p:nvPr/>
        </p:nvGrpSpPr>
        <p:grpSpPr>
          <a:xfrm>
            <a:off x="88" y="-31038"/>
            <a:ext cx="12798397" cy="7261390"/>
            <a:chOff x="62" y="-22175"/>
            <a:chExt cx="9143980" cy="5187850"/>
          </a:xfrm>
        </p:grpSpPr>
        <p:sp>
          <p:nvSpPr>
            <p:cNvPr id="187" name="Google Shape;187;p11"/>
            <p:cNvSpPr/>
            <p:nvPr/>
          </p:nvSpPr>
          <p:spPr>
            <a:xfrm flipH="1">
              <a:off x="62" y="0"/>
              <a:ext cx="8349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0"/>
            </a:p>
          </p:txBody>
        </p:sp>
        <p:sp>
          <p:nvSpPr>
            <p:cNvPr id="188" name="Google Shape;188;p11"/>
            <p:cNvSpPr/>
            <p:nvPr/>
          </p:nvSpPr>
          <p:spPr>
            <a:xfrm>
              <a:off x="8309143" y="0"/>
              <a:ext cx="8349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0"/>
            </a:p>
          </p:txBody>
        </p:sp>
        <p:grpSp>
          <p:nvGrpSpPr>
            <p:cNvPr id="189" name="Google Shape;189;p11"/>
            <p:cNvGrpSpPr/>
            <p:nvPr/>
          </p:nvGrpSpPr>
          <p:grpSpPr>
            <a:xfrm>
              <a:off x="905625" y="-22175"/>
              <a:ext cx="7332850" cy="5187850"/>
              <a:chOff x="905625" y="-22175"/>
              <a:chExt cx="7332850" cy="5187850"/>
            </a:xfrm>
          </p:grpSpPr>
          <p:grpSp>
            <p:nvGrpSpPr>
              <p:cNvPr id="190" name="Google Shape;190;p11"/>
              <p:cNvGrpSpPr/>
              <p:nvPr/>
            </p:nvGrpSpPr>
            <p:grpSpPr>
              <a:xfrm>
                <a:off x="905625" y="184825"/>
                <a:ext cx="7332850" cy="4773850"/>
                <a:chOff x="905625" y="184825"/>
                <a:chExt cx="7332850" cy="4773850"/>
              </a:xfrm>
            </p:grpSpPr>
            <p:cxnSp>
              <p:nvCxnSpPr>
                <p:cNvPr id="191" name="Google Shape;191;p11"/>
                <p:cNvCxnSpPr>
                  <a:stCxn id="192" idx="4"/>
                  <a:endCxn id="193" idx="0"/>
                </p:cNvCxnSpPr>
                <p:nvPr/>
              </p:nvCxnSpPr>
              <p:spPr>
                <a:xfrm>
                  <a:off x="943575" y="260725"/>
                  <a:ext cx="0" cy="4622100"/>
                </a:xfrm>
                <a:prstGeom prst="straightConnector1">
                  <a:avLst/>
                </a:prstGeom>
                <a:noFill/>
                <a:ln w="9525" cap="flat" cmpd="sng">
                  <a:solidFill>
                    <a:schemeClr val="dk1"/>
                  </a:solidFill>
                  <a:prstDash val="solid"/>
                  <a:round/>
                  <a:headEnd type="none" w="med" len="med"/>
                  <a:tailEnd type="none" w="med" len="med"/>
                </a:ln>
              </p:spPr>
            </p:cxnSp>
            <p:cxnSp>
              <p:nvCxnSpPr>
                <p:cNvPr id="194" name="Google Shape;194;p11"/>
                <p:cNvCxnSpPr>
                  <a:stCxn id="195" idx="4"/>
                  <a:endCxn id="196" idx="0"/>
                </p:cNvCxnSpPr>
                <p:nvPr/>
              </p:nvCxnSpPr>
              <p:spPr>
                <a:xfrm>
                  <a:off x="8200525" y="260725"/>
                  <a:ext cx="0" cy="4622100"/>
                </a:xfrm>
                <a:prstGeom prst="straightConnector1">
                  <a:avLst/>
                </a:prstGeom>
                <a:noFill/>
                <a:ln w="9525" cap="flat" cmpd="sng">
                  <a:solidFill>
                    <a:schemeClr val="dk1"/>
                  </a:solidFill>
                  <a:prstDash val="solid"/>
                  <a:round/>
                  <a:headEnd type="none" w="med" len="med"/>
                  <a:tailEnd type="none" w="med" len="med"/>
                </a:ln>
              </p:spPr>
            </p:cxnSp>
            <p:cxnSp>
              <p:nvCxnSpPr>
                <p:cNvPr id="197" name="Google Shape;197;p11"/>
                <p:cNvCxnSpPr/>
                <p:nvPr/>
              </p:nvCxnSpPr>
              <p:spPr>
                <a:xfrm>
                  <a:off x="944100" y="4920735"/>
                  <a:ext cx="7255800" cy="0"/>
                </a:xfrm>
                <a:prstGeom prst="straightConnector1">
                  <a:avLst/>
                </a:prstGeom>
                <a:noFill/>
                <a:ln w="9525" cap="flat" cmpd="sng">
                  <a:solidFill>
                    <a:schemeClr val="dk1"/>
                  </a:solidFill>
                  <a:prstDash val="solid"/>
                  <a:round/>
                  <a:headEnd type="none" w="med" len="med"/>
                  <a:tailEnd type="none" w="med" len="med"/>
                </a:ln>
              </p:spPr>
            </p:cxnSp>
            <p:cxnSp>
              <p:nvCxnSpPr>
                <p:cNvPr id="198" name="Google Shape;198;p11"/>
                <p:cNvCxnSpPr>
                  <a:stCxn id="192" idx="6"/>
                </p:cNvCxnSpPr>
                <p:nvPr/>
              </p:nvCxnSpPr>
              <p:spPr>
                <a:xfrm>
                  <a:off x="981525" y="222775"/>
                  <a:ext cx="7218300" cy="0"/>
                </a:xfrm>
                <a:prstGeom prst="straightConnector1">
                  <a:avLst/>
                </a:prstGeom>
                <a:noFill/>
                <a:ln w="9525" cap="flat" cmpd="sng">
                  <a:solidFill>
                    <a:schemeClr val="dk1"/>
                  </a:solidFill>
                  <a:prstDash val="solid"/>
                  <a:round/>
                  <a:headEnd type="none" w="med" len="med"/>
                  <a:tailEnd type="none" w="med" len="med"/>
                </a:ln>
              </p:spPr>
            </p:cxnSp>
            <p:sp>
              <p:nvSpPr>
                <p:cNvPr id="193" name="Google Shape;193;p11"/>
                <p:cNvSpPr/>
                <p:nvPr/>
              </p:nvSpPr>
              <p:spPr>
                <a:xfrm>
                  <a:off x="905625" y="4882775"/>
                  <a:ext cx="75900" cy="759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0"/>
                </a:p>
              </p:txBody>
            </p:sp>
            <p:sp>
              <p:nvSpPr>
                <p:cNvPr id="192" name="Google Shape;192;p11"/>
                <p:cNvSpPr/>
                <p:nvPr/>
              </p:nvSpPr>
              <p:spPr>
                <a:xfrm>
                  <a:off x="905625" y="184825"/>
                  <a:ext cx="75900" cy="759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0"/>
                </a:p>
              </p:txBody>
            </p:sp>
            <p:sp>
              <p:nvSpPr>
                <p:cNvPr id="196" name="Google Shape;196;p11"/>
                <p:cNvSpPr/>
                <p:nvPr/>
              </p:nvSpPr>
              <p:spPr>
                <a:xfrm>
                  <a:off x="8162575" y="4882775"/>
                  <a:ext cx="75900" cy="759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0"/>
                </a:p>
              </p:txBody>
            </p:sp>
            <p:sp>
              <p:nvSpPr>
                <p:cNvPr id="195" name="Google Shape;195;p11"/>
                <p:cNvSpPr/>
                <p:nvPr/>
              </p:nvSpPr>
              <p:spPr>
                <a:xfrm>
                  <a:off x="8162575" y="184825"/>
                  <a:ext cx="75900" cy="759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0"/>
                </a:p>
              </p:txBody>
            </p:sp>
          </p:grpSp>
          <p:cxnSp>
            <p:nvCxnSpPr>
              <p:cNvPr id="199" name="Google Shape;199;p11"/>
              <p:cNvCxnSpPr>
                <a:stCxn id="192" idx="0"/>
              </p:cNvCxnSpPr>
              <p:nvPr/>
            </p:nvCxnSpPr>
            <p:spPr>
              <a:xfrm rot="10800000">
                <a:off x="943575" y="-22175"/>
                <a:ext cx="0" cy="207000"/>
              </a:xfrm>
              <a:prstGeom prst="straightConnector1">
                <a:avLst/>
              </a:prstGeom>
              <a:noFill/>
              <a:ln w="9525" cap="flat" cmpd="sng">
                <a:solidFill>
                  <a:schemeClr val="dk1"/>
                </a:solidFill>
                <a:prstDash val="solid"/>
                <a:round/>
                <a:headEnd type="none" w="med" len="med"/>
                <a:tailEnd type="none" w="med" len="med"/>
              </a:ln>
            </p:spPr>
          </p:cxnSp>
          <p:cxnSp>
            <p:nvCxnSpPr>
              <p:cNvPr id="200" name="Google Shape;200;p11"/>
              <p:cNvCxnSpPr>
                <a:stCxn id="195" idx="0"/>
              </p:cNvCxnSpPr>
              <p:nvPr/>
            </p:nvCxnSpPr>
            <p:spPr>
              <a:xfrm rot="10800000">
                <a:off x="8199925" y="-22175"/>
                <a:ext cx="600" cy="207000"/>
              </a:xfrm>
              <a:prstGeom prst="straightConnector1">
                <a:avLst/>
              </a:prstGeom>
              <a:noFill/>
              <a:ln w="9525" cap="flat" cmpd="sng">
                <a:solidFill>
                  <a:schemeClr val="dk1"/>
                </a:solidFill>
                <a:prstDash val="solid"/>
                <a:round/>
                <a:headEnd type="none" w="med" len="med"/>
                <a:tailEnd type="none" w="med" len="med"/>
              </a:ln>
            </p:spPr>
          </p:cxnSp>
          <p:cxnSp>
            <p:nvCxnSpPr>
              <p:cNvPr id="201" name="Google Shape;201;p11"/>
              <p:cNvCxnSpPr>
                <a:endCxn id="193" idx="4"/>
              </p:cNvCxnSpPr>
              <p:nvPr/>
            </p:nvCxnSpPr>
            <p:spPr>
              <a:xfrm rot="10800000">
                <a:off x="943575" y="4958675"/>
                <a:ext cx="0" cy="207000"/>
              </a:xfrm>
              <a:prstGeom prst="straightConnector1">
                <a:avLst/>
              </a:prstGeom>
              <a:noFill/>
              <a:ln w="9525" cap="flat" cmpd="sng">
                <a:solidFill>
                  <a:schemeClr val="dk1"/>
                </a:solidFill>
                <a:prstDash val="solid"/>
                <a:round/>
                <a:headEnd type="none" w="med" len="med"/>
                <a:tailEnd type="none" w="med" len="med"/>
              </a:ln>
            </p:spPr>
          </p:cxnSp>
          <p:cxnSp>
            <p:nvCxnSpPr>
              <p:cNvPr id="202" name="Google Shape;202;p11"/>
              <p:cNvCxnSpPr>
                <a:endCxn id="196" idx="4"/>
              </p:cNvCxnSpPr>
              <p:nvPr/>
            </p:nvCxnSpPr>
            <p:spPr>
              <a:xfrm rot="10800000">
                <a:off x="8200525" y="4958675"/>
                <a:ext cx="0" cy="207000"/>
              </a:xfrm>
              <a:prstGeom prst="straightConnector1">
                <a:avLst/>
              </a:prstGeom>
              <a:noFill/>
              <a:ln w="9525" cap="flat" cmpd="sng">
                <a:solidFill>
                  <a:schemeClr val="dk1"/>
                </a:solidFill>
                <a:prstDash val="solid"/>
                <a:round/>
                <a:headEnd type="none" w="med" len="med"/>
                <a:tailEnd type="none" w="med" len="med"/>
              </a:ln>
            </p:spPr>
          </p:cxnSp>
        </p:gr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1"/>
        </a:solidFill>
        <a:effectLst/>
      </p:bgPr>
    </p:bg>
    <p:spTree>
      <p:nvGrpSpPr>
        <p:cNvPr id="1" name="Shape 203"/>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411"/>
        <p:cNvGrpSpPr/>
        <p:nvPr/>
      </p:nvGrpSpPr>
      <p:grpSpPr>
        <a:xfrm>
          <a:off x="0" y="0"/>
          <a:ext cx="0" cy="0"/>
          <a:chOff x="0" y="0"/>
          <a:chExt cx="0" cy="0"/>
        </a:xfrm>
      </p:grpSpPr>
      <p:grpSp>
        <p:nvGrpSpPr>
          <p:cNvPr id="412" name="Google Shape;412;p22"/>
          <p:cNvGrpSpPr/>
          <p:nvPr/>
        </p:nvGrpSpPr>
        <p:grpSpPr>
          <a:xfrm>
            <a:off x="175" y="-31038"/>
            <a:ext cx="12798354" cy="7261390"/>
            <a:chOff x="125" y="-22175"/>
            <a:chExt cx="9143949" cy="5187850"/>
          </a:xfrm>
        </p:grpSpPr>
        <p:sp>
          <p:nvSpPr>
            <p:cNvPr id="413" name="Google Shape;413;p22"/>
            <p:cNvSpPr/>
            <p:nvPr/>
          </p:nvSpPr>
          <p:spPr>
            <a:xfrm flipH="1">
              <a:off x="125" y="0"/>
              <a:ext cx="3036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0"/>
            </a:p>
          </p:txBody>
        </p:sp>
        <p:sp>
          <p:nvSpPr>
            <p:cNvPr id="414" name="Google Shape;414;p22"/>
            <p:cNvSpPr/>
            <p:nvPr/>
          </p:nvSpPr>
          <p:spPr>
            <a:xfrm>
              <a:off x="8840474" y="0"/>
              <a:ext cx="3036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0"/>
            </a:p>
          </p:txBody>
        </p:sp>
        <p:cxnSp>
          <p:nvCxnSpPr>
            <p:cNvPr id="415" name="Google Shape;415;p22"/>
            <p:cNvCxnSpPr>
              <a:stCxn id="416" idx="6"/>
              <a:endCxn id="417" idx="2"/>
            </p:cNvCxnSpPr>
            <p:nvPr/>
          </p:nvCxnSpPr>
          <p:spPr>
            <a:xfrm>
              <a:off x="449600" y="4920725"/>
              <a:ext cx="8244900" cy="0"/>
            </a:xfrm>
            <a:prstGeom prst="straightConnector1">
              <a:avLst/>
            </a:prstGeom>
            <a:noFill/>
            <a:ln w="9525" cap="flat" cmpd="sng">
              <a:solidFill>
                <a:schemeClr val="dk1"/>
              </a:solidFill>
              <a:prstDash val="solid"/>
              <a:round/>
              <a:headEnd type="none" w="med" len="med"/>
              <a:tailEnd type="none" w="med" len="med"/>
            </a:ln>
          </p:spPr>
        </p:cxnSp>
        <p:cxnSp>
          <p:nvCxnSpPr>
            <p:cNvPr id="418" name="Google Shape;418;p22"/>
            <p:cNvCxnSpPr>
              <a:stCxn id="419" idx="4"/>
              <a:endCxn id="416" idx="0"/>
            </p:cNvCxnSpPr>
            <p:nvPr/>
          </p:nvCxnSpPr>
          <p:spPr>
            <a:xfrm>
              <a:off x="411650" y="260725"/>
              <a:ext cx="0" cy="4622100"/>
            </a:xfrm>
            <a:prstGeom prst="straightConnector1">
              <a:avLst/>
            </a:prstGeom>
            <a:noFill/>
            <a:ln w="9525" cap="flat" cmpd="sng">
              <a:solidFill>
                <a:schemeClr val="dk1"/>
              </a:solidFill>
              <a:prstDash val="solid"/>
              <a:round/>
              <a:headEnd type="none" w="med" len="med"/>
              <a:tailEnd type="none" w="med" len="med"/>
            </a:ln>
          </p:spPr>
        </p:cxnSp>
        <p:cxnSp>
          <p:nvCxnSpPr>
            <p:cNvPr id="420" name="Google Shape;420;p22"/>
            <p:cNvCxnSpPr>
              <a:stCxn id="421" idx="4"/>
              <a:endCxn id="417" idx="0"/>
            </p:cNvCxnSpPr>
            <p:nvPr/>
          </p:nvCxnSpPr>
          <p:spPr>
            <a:xfrm>
              <a:off x="8732350" y="260725"/>
              <a:ext cx="0" cy="4622100"/>
            </a:xfrm>
            <a:prstGeom prst="straightConnector1">
              <a:avLst/>
            </a:prstGeom>
            <a:noFill/>
            <a:ln w="9525" cap="flat" cmpd="sng">
              <a:solidFill>
                <a:schemeClr val="dk1"/>
              </a:solidFill>
              <a:prstDash val="solid"/>
              <a:round/>
              <a:headEnd type="none" w="med" len="med"/>
              <a:tailEnd type="none" w="med" len="med"/>
            </a:ln>
          </p:spPr>
        </p:cxnSp>
        <p:cxnSp>
          <p:nvCxnSpPr>
            <p:cNvPr id="422" name="Google Shape;422;p22"/>
            <p:cNvCxnSpPr>
              <a:stCxn id="419" idx="6"/>
              <a:endCxn id="421" idx="2"/>
            </p:cNvCxnSpPr>
            <p:nvPr/>
          </p:nvCxnSpPr>
          <p:spPr>
            <a:xfrm>
              <a:off x="449600" y="222775"/>
              <a:ext cx="8244900" cy="0"/>
            </a:xfrm>
            <a:prstGeom prst="straightConnector1">
              <a:avLst/>
            </a:prstGeom>
            <a:noFill/>
            <a:ln w="9525" cap="flat" cmpd="sng">
              <a:solidFill>
                <a:schemeClr val="dk1"/>
              </a:solidFill>
              <a:prstDash val="solid"/>
              <a:round/>
              <a:headEnd type="none" w="med" len="med"/>
              <a:tailEnd type="none" w="med" len="med"/>
            </a:ln>
          </p:spPr>
        </p:cxnSp>
        <p:sp>
          <p:nvSpPr>
            <p:cNvPr id="416" name="Google Shape;416;p22"/>
            <p:cNvSpPr/>
            <p:nvPr/>
          </p:nvSpPr>
          <p:spPr>
            <a:xfrm>
              <a:off x="373700" y="4882775"/>
              <a:ext cx="75900" cy="75900"/>
            </a:xfrm>
            <a:prstGeom prst="ellipse">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0"/>
            </a:p>
          </p:txBody>
        </p:sp>
        <p:sp>
          <p:nvSpPr>
            <p:cNvPr id="419" name="Google Shape;419;p22"/>
            <p:cNvSpPr/>
            <p:nvPr/>
          </p:nvSpPr>
          <p:spPr>
            <a:xfrm>
              <a:off x="373700" y="184825"/>
              <a:ext cx="75900" cy="75900"/>
            </a:xfrm>
            <a:prstGeom prst="ellipse">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0"/>
            </a:p>
          </p:txBody>
        </p:sp>
        <p:sp>
          <p:nvSpPr>
            <p:cNvPr id="417" name="Google Shape;417;p22"/>
            <p:cNvSpPr/>
            <p:nvPr/>
          </p:nvSpPr>
          <p:spPr>
            <a:xfrm>
              <a:off x="8694400" y="4882775"/>
              <a:ext cx="75900" cy="75900"/>
            </a:xfrm>
            <a:prstGeom prst="ellipse">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0"/>
            </a:p>
          </p:txBody>
        </p:sp>
        <p:sp>
          <p:nvSpPr>
            <p:cNvPr id="421" name="Google Shape;421;p22"/>
            <p:cNvSpPr/>
            <p:nvPr/>
          </p:nvSpPr>
          <p:spPr>
            <a:xfrm>
              <a:off x="8694400" y="184825"/>
              <a:ext cx="75900" cy="75900"/>
            </a:xfrm>
            <a:prstGeom prst="ellipse">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0"/>
            </a:p>
          </p:txBody>
        </p:sp>
        <p:cxnSp>
          <p:nvCxnSpPr>
            <p:cNvPr id="423" name="Google Shape;423;p22"/>
            <p:cNvCxnSpPr>
              <a:stCxn id="419" idx="0"/>
            </p:cNvCxnSpPr>
            <p:nvPr/>
          </p:nvCxnSpPr>
          <p:spPr>
            <a:xfrm rot="10800000">
              <a:off x="411650" y="-22175"/>
              <a:ext cx="0" cy="207000"/>
            </a:xfrm>
            <a:prstGeom prst="straightConnector1">
              <a:avLst/>
            </a:prstGeom>
            <a:noFill/>
            <a:ln w="9525" cap="flat" cmpd="sng">
              <a:solidFill>
                <a:schemeClr val="dk1"/>
              </a:solidFill>
              <a:prstDash val="solid"/>
              <a:round/>
              <a:headEnd type="none" w="med" len="med"/>
              <a:tailEnd type="none" w="med" len="med"/>
            </a:ln>
          </p:spPr>
        </p:cxnSp>
        <p:cxnSp>
          <p:nvCxnSpPr>
            <p:cNvPr id="424" name="Google Shape;424;p22"/>
            <p:cNvCxnSpPr>
              <a:stCxn id="421" idx="0"/>
            </p:cNvCxnSpPr>
            <p:nvPr/>
          </p:nvCxnSpPr>
          <p:spPr>
            <a:xfrm rot="10800000">
              <a:off x="8731750" y="-22175"/>
              <a:ext cx="600" cy="207000"/>
            </a:xfrm>
            <a:prstGeom prst="straightConnector1">
              <a:avLst/>
            </a:prstGeom>
            <a:noFill/>
            <a:ln w="9525" cap="flat" cmpd="sng">
              <a:solidFill>
                <a:schemeClr val="dk1"/>
              </a:solidFill>
              <a:prstDash val="solid"/>
              <a:round/>
              <a:headEnd type="none" w="med" len="med"/>
              <a:tailEnd type="none" w="med" len="med"/>
            </a:ln>
          </p:spPr>
        </p:cxnSp>
        <p:cxnSp>
          <p:nvCxnSpPr>
            <p:cNvPr id="425" name="Google Shape;425;p22"/>
            <p:cNvCxnSpPr>
              <a:endCxn id="416" idx="4"/>
            </p:cNvCxnSpPr>
            <p:nvPr/>
          </p:nvCxnSpPr>
          <p:spPr>
            <a:xfrm rot="10800000">
              <a:off x="411650" y="4958675"/>
              <a:ext cx="0" cy="207000"/>
            </a:xfrm>
            <a:prstGeom prst="straightConnector1">
              <a:avLst/>
            </a:prstGeom>
            <a:noFill/>
            <a:ln w="9525" cap="flat" cmpd="sng">
              <a:solidFill>
                <a:schemeClr val="dk1"/>
              </a:solidFill>
              <a:prstDash val="solid"/>
              <a:round/>
              <a:headEnd type="none" w="med" len="med"/>
              <a:tailEnd type="none" w="med" len="med"/>
            </a:ln>
          </p:spPr>
        </p:cxnSp>
        <p:cxnSp>
          <p:nvCxnSpPr>
            <p:cNvPr id="426" name="Google Shape;426;p22"/>
            <p:cNvCxnSpPr>
              <a:endCxn id="417" idx="4"/>
            </p:cNvCxnSpPr>
            <p:nvPr/>
          </p:nvCxnSpPr>
          <p:spPr>
            <a:xfrm rot="10800000">
              <a:off x="8732350" y="4958675"/>
              <a:ext cx="0" cy="207000"/>
            </a:xfrm>
            <a:prstGeom prst="straightConnector1">
              <a:avLst/>
            </a:prstGeom>
            <a:noFill/>
            <a:ln w="9525" cap="flat" cmpd="sng">
              <a:solidFill>
                <a:schemeClr val="dk1"/>
              </a:solidFill>
              <a:prstDash val="solid"/>
              <a:round/>
              <a:headEnd type="none" w="med" len="med"/>
              <a:tailEnd type="none" w="med" len="med"/>
            </a:ln>
          </p:spPr>
        </p:cxn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427"/>
        <p:cNvGrpSpPr/>
        <p:nvPr/>
      </p:nvGrpSpPr>
      <p:grpSpPr>
        <a:xfrm>
          <a:off x="0" y="0"/>
          <a:ext cx="0" cy="0"/>
          <a:chOff x="0" y="0"/>
          <a:chExt cx="0" cy="0"/>
        </a:xfrm>
      </p:grpSpPr>
      <p:grpSp>
        <p:nvGrpSpPr>
          <p:cNvPr id="428" name="Google Shape;428;p23"/>
          <p:cNvGrpSpPr/>
          <p:nvPr/>
        </p:nvGrpSpPr>
        <p:grpSpPr>
          <a:xfrm>
            <a:off x="88" y="-31038"/>
            <a:ext cx="12798397" cy="7261390"/>
            <a:chOff x="62" y="-22175"/>
            <a:chExt cx="9143980" cy="5187850"/>
          </a:xfrm>
        </p:grpSpPr>
        <p:sp>
          <p:nvSpPr>
            <p:cNvPr id="429" name="Google Shape;429;p23"/>
            <p:cNvSpPr/>
            <p:nvPr/>
          </p:nvSpPr>
          <p:spPr>
            <a:xfrm flipH="1">
              <a:off x="62" y="0"/>
              <a:ext cx="8349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0"/>
            </a:p>
          </p:txBody>
        </p:sp>
        <p:sp>
          <p:nvSpPr>
            <p:cNvPr id="430" name="Google Shape;430;p23"/>
            <p:cNvSpPr/>
            <p:nvPr/>
          </p:nvSpPr>
          <p:spPr>
            <a:xfrm>
              <a:off x="8309143" y="0"/>
              <a:ext cx="8349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0"/>
            </a:p>
          </p:txBody>
        </p:sp>
        <p:grpSp>
          <p:nvGrpSpPr>
            <p:cNvPr id="431" name="Google Shape;431;p23"/>
            <p:cNvGrpSpPr/>
            <p:nvPr/>
          </p:nvGrpSpPr>
          <p:grpSpPr>
            <a:xfrm>
              <a:off x="905625" y="-22175"/>
              <a:ext cx="7332850" cy="5187850"/>
              <a:chOff x="905625" y="-22175"/>
              <a:chExt cx="7332850" cy="5187850"/>
            </a:xfrm>
          </p:grpSpPr>
          <p:grpSp>
            <p:nvGrpSpPr>
              <p:cNvPr id="432" name="Google Shape;432;p23"/>
              <p:cNvGrpSpPr/>
              <p:nvPr/>
            </p:nvGrpSpPr>
            <p:grpSpPr>
              <a:xfrm>
                <a:off x="905625" y="184825"/>
                <a:ext cx="7332850" cy="4773850"/>
                <a:chOff x="905625" y="184825"/>
                <a:chExt cx="7332850" cy="4773850"/>
              </a:xfrm>
            </p:grpSpPr>
            <p:cxnSp>
              <p:nvCxnSpPr>
                <p:cNvPr id="433" name="Google Shape;433;p23"/>
                <p:cNvCxnSpPr>
                  <a:stCxn id="434" idx="4"/>
                  <a:endCxn id="435" idx="0"/>
                </p:cNvCxnSpPr>
                <p:nvPr/>
              </p:nvCxnSpPr>
              <p:spPr>
                <a:xfrm>
                  <a:off x="943575" y="260725"/>
                  <a:ext cx="0" cy="4622100"/>
                </a:xfrm>
                <a:prstGeom prst="straightConnector1">
                  <a:avLst/>
                </a:prstGeom>
                <a:noFill/>
                <a:ln w="9525" cap="flat" cmpd="sng">
                  <a:solidFill>
                    <a:schemeClr val="dk1"/>
                  </a:solidFill>
                  <a:prstDash val="solid"/>
                  <a:round/>
                  <a:headEnd type="none" w="med" len="med"/>
                  <a:tailEnd type="none" w="med" len="med"/>
                </a:ln>
              </p:spPr>
            </p:cxnSp>
            <p:cxnSp>
              <p:nvCxnSpPr>
                <p:cNvPr id="436" name="Google Shape;436;p23"/>
                <p:cNvCxnSpPr>
                  <a:stCxn id="437" idx="4"/>
                  <a:endCxn id="438" idx="0"/>
                </p:cNvCxnSpPr>
                <p:nvPr/>
              </p:nvCxnSpPr>
              <p:spPr>
                <a:xfrm>
                  <a:off x="8200525" y="260725"/>
                  <a:ext cx="0" cy="4622100"/>
                </a:xfrm>
                <a:prstGeom prst="straightConnector1">
                  <a:avLst/>
                </a:prstGeom>
                <a:noFill/>
                <a:ln w="9525" cap="flat" cmpd="sng">
                  <a:solidFill>
                    <a:schemeClr val="dk1"/>
                  </a:solidFill>
                  <a:prstDash val="solid"/>
                  <a:round/>
                  <a:headEnd type="none" w="med" len="med"/>
                  <a:tailEnd type="none" w="med" len="med"/>
                </a:ln>
              </p:spPr>
            </p:cxnSp>
            <p:cxnSp>
              <p:nvCxnSpPr>
                <p:cNvPr id="439" name="Google Shape;439;p23"/>
                <p:cNvCxnSpPr/>
                <p:nvPr/>
              </p:nvCxnSpPr>
              <p:spPr>
                <a:xfrm>
                  <a:off x="944100" y="4920735"/>
                  <a:ext cx="7255800" cy="0"/>
                </a:xfrm>
                <a:prstGeom prst="straightConnector1">
                  <a:avLst/>
                </a:prstGeom>
                <a:noFill/>
                <a:ln w="9525" cap="flat" cmpd="sng">
                  <a:solidFill>
                    <a:schemeClr val="dk1"/>
                  </a:solidFill>
                  <a:prstDash val="solid"/>
                  <a:round/>
                  <a:headEnd type="none" w="med" len="med"/>
                  <a:tailEnd type="none" w="med" len="med"/>
                </a:ln>
              </p:spPr>
            </p:cxnSp>
            <p:cxnSp>
              <p:nvCxnSpPr>
                <p:cNvPr id="440" name="Google Shape;440;p23"/>
                <p:cNvCxnSpPr>
                  <a:stCxn id="434" idx="6"/>
                </p:cNvCxnSpPr>
                <p:nvPr/>
              </p:nvCxnSpPr>
              <p:spPr>
                <a:xfrm>
                  <a:off x="981525" y="222775"/>
                  <a:ext cx="7218300" cy="0"/>
                </a:xfrm>
                <a:prstGeom prst="straightConnector1">
                  <a:avLst/>
                </a:prstGeom>
                <a:noFill/>
                <a:ln w="9525" cap="flat" cmpd="sng">
                  <a:solidFill>
                    <a:schemeClr val="dk1"/>
                  </a:solidFill>
                  <a:prstDash val="solid"/>
                  <a:round/>
                  <a:headEnd type="none" w="med" len="med"/>
                  <a:tailEnd type="none" w="med" len="med"/>
                </a:ln>
              </p:spPr>
            </p:cxnSp>
            <p:sp>
              <p:nvSpPr>
                <p:cNvPr id="435" name="Google Shape;435;p23"/>
                <p:cNvSpPr/>
                <p:nvPr/>
              </p:nvSpPr>
              <p:spPr>
                <a:xfrm>
                  <a:off x="905625" y="4882775"/>
                  <a:ext cx="75900" cy="759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0"/>
                </a:p>
              </p:txBody>
            </p:sp>
            <p:sp>
              <p:nvSpPr>
                <p:cNvPr id="434" name="Google Shape;434;p23"/>
                <p:cNvSpPr/>
                <p:nvPr/>
              </p:nvSpPr>
              <p:spPr>
                <a:xfrm>
                  <a:off x="905625" y="184825"/>
                  <a:ext cx="75900" cy="759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0"/>
                </a:p>
              </p:txBody>
            </p:sp>
            <p:sp>
              <p:nvSpPr>
                <p:cNvPr id="438" name="Google Shape;438;p23"/>
                <p:cNvSpPr/>
                <p:nvPr/>
              </p:nvSpPr>
              <p:spPr>
                <a:xfrm>
                  <a:off x="8162575" y="4882775"/>
                  <a:ext cx="75900" cy="759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0"/>
                </a:p>
              </p:txBody>
            </p:sp>
            <p:sp>
              <p:nvSpPr>
                <p:cNvPr id="437" name="Google Shape;437;p23"/>
                <p:cNvSpPr/>
                <p:nvPr/>
              </p:nvSpPr>
              <p:spPr>
                <a:xfrm>
                  <a:off x="8162575" y="184825"/>
                  <a:ext cx="75900" cy="759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0"/>
                </a:p>
              </p:txBody>
            </p:sp>
          </p:grpSp>
          <p:cxnSp>
            <p:nvCxnSpPr>
              <p:cNvPr id="441" name="Google Shape;441;p23"/>
              <p:cNvCxnSpPr>
                <a:stCxn id="434" idx="0"/>
              </p:cNvCxnSpPr>
              <p:nvPr/>
            </p:nvCxnSpPr>
            <p:spPr>
              <a:xfrm rot="10800000">
                <a:off x="943575" y="-22175"/>
                <a:ext cx="0" cy="207000"/>
              </a:xfrm>
              <a:prstGeom prst="straightConnector1">
                <a:avLst/>
              </a:prstGeom>
              <a:noFill/>
              <a:ln w="9525" cap="flat" cmpd="sng">
                <a:solidFill>
                  <a:schemeClr val="dk1"/>
                </a:solidFill>
                <a:prstDash val="solid"/>
                <a:round/>
                <a:headEnd type="none" w="med" len="med"/>
                <a:tailEnd type="none" w="med" len="med"/>
              </a:ln>
            </p:spPr>
          </p:cxnSp>
          <p:cxnSp>
            <p:nvCxnSpPr>
              <p:cNvPr id="442" name="Google Shape;442;p23"/>
              <p:cNvCxnSpPr>
                <a:stCxn id="437" idx="0"/>
              </p:cNvCxnSpPr>
              <p:nvPr/>
            </p:nvCxnSpPr>
            <p:spPr>
              <a:xfrm rot="10800000">
                <a:off x="8199925" y="-22175"/>
                <a:ext cx="600" cy="207000"/>
              </a:xfrm>
              <a:prstGeom prst="straightConnector1">
                <a:avLst/>
              </a:prstGeom>
              <a:noFill/>
              <a:ln w="9525" cap="flat" cmpd="sng">
                <a:solidFill>
                  <a:schemeClr val="dk1"/>
                </a:solidFill>
                <a:prstDash val="solid"/>
                <a:round/>
                <a:headEnd type="none" w="med" len="med"/>
                <a:tailEnd type="none" w="med" len="med"/>
              </a:ln>
            </p:spPr>
          </p:cxnSp>
          <p:cxnSp>
            <p:nvCxnSpPr>
              <p:cNvPr id="443" name="Google Shape;443;p23"/>
              <p:cNvCxnSpPr>
                <a:endCxn id="435" idx="4"/>
              </p:cNvCxnSpPr>
              <p:nvPr/>
            </p:nvCxnSpPr>
            <p:spPr>
              <a:xfrm rot="10800000">
                <a:off x="943575" y="4958675"/>
                <a:ext cx="0" cy="207000"/>
              </a:xfrm>
              <a:prstGeom prst="straightConnector1">
                <a:avLst/>
              </a:prstGeom>
              <a:noFill/>
              <a:ln w="9525" cap="flat" cmpd="sng">
                <a:solidFill>
                  <a:schemeClr val="dk1"/>
                </a:solidFill>
                <a:prstDash val="solid"/>
                <a:round/>
                <a:headEnd type="none" w="med" len="med"/>
                <a:tailEnd type="none" w="med" len="med"/>
              </a:ln>
            </p:spPr>
          </p:cxnSp>
          <p:cxnSp>
            <p:nvCxnSpPr>
              <p:cNvPr id="444" name="Google Shape;444;p23"/>
              <p:cNvCxnSpPr>
                <a:endCxn id="438" idx="4"/>
              </p:cNvCxnSpPr>
              <p:nvPr/>
            </p:nvCxnSpPr>
            <p:spPr>
              <a:xfrm rot="10800000">
                <a:off x="8200525" y="4958675"/>
                <a:ext cx="0" cy="207000"/>
              </a:xfrm>
              <a:prstGeom prst="straightConnector1">
                <a:avLst/>
              </a:prstGeom>
              <a:noFill/>
              <a:ln w="9525" cap="flat" cmpd="sng">
                <a:solidFill>
                  <a:schemeClr val="dk1"/>
                </a:solidFill>
                <a:prstDash val="solid"/>
                <a:round/>
                <a:headEnd type="none" w="med" len="med"/>
                <a:tailEnd type="none" w="med" len="med"/>
              </a:ln>
            </p:spPr>
          </p:cxnSp>
        </p:gr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448"/>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998094" y="754995"/>
            <a:ext cx="10802240" cy="801603"/>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Prata"/>
              <a:buNone/>
              <a:defRPr sz="3000">
                <a:solidFill>
                  <a:schemeClr val="dk1"/>
                </a:solidFill>
                <a:latin typeface="Prata"/>
                <a:ea typeface="Prata"/>
                <a:cs typeface="Prata"/>
                <a:sym typeface="Prata"/>
              </a:defRPr>
            </a:lvl1pPr>
            <a:lvl2pPr lvl="1" rtl="0">
              <a:spcBef>
                <a:spcPts val="0"/>
              </a:spcBef>
              <a:spcAft>
                <a:spcPts val="0"/>
              </a:spcAft>
              <a:buClr>
                <a:schemeClr val="dk1"/>
              </a:buClr>
              <a:buSzPts val="3000"/>
              <a:buFont typeface="Prata"/>
              <a:buNone/>
              <a:defRPr sz="3000">
                <a:solidFill>
                  <a:schemeClr val="dk1"/>
                </a:solidFill>
                <a:latin typeface="Prata"/>
                <a:ea typeface="Prata"/>
                <a:cs typeface="Prata"/>
                <a:sym typeface="Prata"/>
              </a:defRPr>
            </a:lvl2pPr>
            <a:lvl3pPr lvl="2" rtl="0">
              <a:spcBef>
                <a:spcPts val="0"/>
              </a:spcBef>
              <a:spcAft>
                <a:spcPts val="0"/>
              </a:spcAft>
              <a:buClr>
                <a:schemeClr val="dk1"/>
              </a:buClr>
              <a:buSzPts val="3000"/>
              <a:buFont typeface="Prata"/>
              <a:buNone/>
              <a:defRPr sz="3000">
                <a:solidFill>
                  <a:schemeClr val="dk1"/>
                </a:solidFill>
                <a:latin typeface="Prata"/>
                <a:ea typeface="Prata"/>
                <a:cs typeface="Prata"/>
                <a:sym typeface="Prata"/>
              </a:defRPr>
            </a:lvl3pPr>
            <a:lvl4pPr lvl="3" rtl="0">
              <a:spcBef>
                <a:spcPts val="0"/>
              </a:spcBef>
              <a:spcAft>
                <a:spcPts val="0"/>
              </a:spcAft>
              <a:buClr>
                <a:schemeClr val="dk1"/>
              </a:buClr>
              <a:buSzPts val="3000"/>
              <a:buFont typeface="Prata"/>
              <a:buNone/>
              <a:defRPr sz="3000">
                <a:solidFill>
                  <a:schemeClr val="dk1"/>
                </a:solidFill>
                <a:latin typeface="Prata"/>
                <a:ea typeface="Prata"/>
                <a:cs typeface="Prata"/>
                <a:sym typeface="Prata"/>
              </a:defRPr>
            </a:lvl4pPr>
            <a:lvl5pPr lvl="4" rtl="0">
              <a:spcBef>
                <a:spcPts val="0"/>
              </a:spcBef>
              <a:spcAft>
                <a:spcPts val="0"/>
              </a:spcAft>
              <a:buClr>
                <a:schemeClr val="dk1"/>
              </a:buClr>
              <a:buSzPts val="3000"/>
              <a:buFont typeface="Prata"/>
              <a:buNone/>
              <a:defRPr sz="3000">
                <a:solidFill>
                  <a:schemeClr val="dk1"/>
                </a:solidFill>
                <a:latin typeface="Prata"/>
                <a:ea typeface="Prata"/>
                <a:cs typeface="Prata"/>
                <a:sym typeface="Prata"/>
              </a:defRPr>
            </a:lvl5pPr>
            <a:lvl6pPr lvl="5" rtl="0">
              <a:spcBef>
                <a:spcPts val="0"/>
              </a:spcBef>
              <a:spcAft>
                <a:spcPts val="0"/>
              </a:spcAft>
              <a:buClr>
                <a:schemeClr val="dk1"/>
              </a:buClr>
              <a:buSzPts val="3000"/>
              <a:buFont typeface="Prata"/>
              <a:buNone/>
              <a:defRPr sz="3000">
                <a:solidFill>
                  <a:schemeClr val="dk1"/>
                </a:solidFill>
                <a:latin typeface="Prata"/>
                <a:ea typeface="Prata"/>
                <a:cs typeface="Prata"/>
                <a:sym typeface="Prata"/>
              </a:defRPr>
            </a:lvl6pPr>
            <a:lvl7pPr lvl="6" rtl="0">
              <a:spcBef>
                <a:spcPts val="0"/>
              </a:spcBef>
              <a:spcAft>
                <a:spcPts val="0"/>
              </a:spcAft>
              <a:buClr>
                <a:schemeClr val="dk1"/>
              </a:buClr>
              <a:buSzPts val="3000"/>
              <a:buFont typeface="Prata"/>
              <a:buNone/>
              <a:defRPr sz="3000">
                <a:solidFill>
                  <a:schemeClr val="dk1"/>
                </a:solidFill>
                <a:latin typeface="Prata"/>
                <a:ea typeface="Prata"/>
                <a:cs typeface="Prata"/>
                <a:sym typeface="Prata"/>
              </a:defRPr>
            </a:lvl7pPr>
            <a:lvl8pPr lvl="7" rtl="0">
              <a:spcBef>
                <a:spcPts val="0"/>
              </a:spcBef>
              <a:spcAft>
                <a:spcPts val="0"/>
              </a:spcAft>
              <a:buClr>
                <a:schemeClr val="dk1"/>
              </a:buClr>
              <a:buSzPts val="3000"/>
              <a:buFont typeface="Prata"/>
              <a:buNone/>
              <a:defRPr sz="3000">
                <a:solidFill>
                  <a:schemeClr val="dk1"/>
                </a:solidFill>
                <a:latin typeface="Prata"/>
                <a:ea typeface="Prata"/>
                <a:cs typeface="Prata"/>
                <a:sym typeface="Prata"/>
              </a:defRPr>
            </a:lvl8pPr>
            <a:lvl9pPr lvl="8" rtl="0">
              <a:spcBef>
                <a:spcPts val="0"/>
              </a:spcBef>
              <a:spcAft>
                <a:spcPts val="0"/>
              </a:spcAft>
              <a:buClr>
                <a:schemeClr val="dk1"/>
              </a:buClr>
              <a:buSzPts val="3000"/>
              <a:buFont typeface="Prata"/>
              <a:buNone/>
              <a:defRPr sz="3000">
                <a:solidFill>
                  <a:schemeClr val="dk1"/>
                </a:solidFill>
                <a:latin typeface="Prata"/>
                <a:ea typeface="Prata"/>
                <a:cs typeface="Prata"/>
                <a:sym typeface="Prata"/>
              </a:defRPr>
            </a:lvl9pPr>
          </a:lstStyle>
          <a:p>
            <a:endParaRPr/>
          </a:p>
        </p:txBody>
      </p:sp>
      <p:sp>
        <p:nvSpPr>
          <p:cNvPr id="7" name="Google Shape;7;p1"/>
          <p:cNvSpPr txBox="1">
            <a:spLocks noGrp="1"/>
          </p:cNvSpPr>
          <p:nvPr>
            <p:ph type="body" idx="1"/>
          </p:nvPr>
        </p:nvSpPr>
        <p:spPr>
          <a:xfrm>
            <a:off x="998094" y="1613110"/>
            <a:ext cx="10802240" cy="4781906"/>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1pPr>
            <a:lvl2pPr marL="914400" lvl="1" indent="-317500">
              <a:lnSpc>
                <a:spcPct val="115000"/>
              </a:lnSpc>
              <a:spcBef>
                <a:spcPts val="1600"/>
              </a:spcBef>
              <a:spcAft>
                <a:spcPts val="0"/>
              </a:spcAft>
              <a:buClr>
                <a:schemeClr val="dk1"/>
              </a:buClr>
              <a:buSzPts val="1400"/>
              <a:buFont typeface="Arimo"/>
              <a:buChar char="○"/>
              <a:defRPr>
                <a:solidFill>
                  <a:schemeClr val="dk1"/>
                </a:solidFill>
                <a:latin typeface="Arimo"/>
                <a:ea typeface="Arimo"/>
                <a:cs typeface="Arimo"/>
                <a:sym typeface="Arimo"/>
              </a:defRPr>
            </a:lvl2pPr>
            <a:lvl3pPr marL="1371600" lvl="2" indent="-317500">
              <a:lnSpc>
                <a:spcPct val="115000"/>
              </a:lnSpc>
              <a:spcBef>
                <a:spcPts val="1600"/>
              </a:spcBef>
              <a:spcAft>
                <a:spcPts val="0"/>
              </a:spcAft>
              <a:buClr>
                <a:schemeClr val="dk1"/>
              </a:buClr>
              <a:buSzPts val="1400"/>
              <a:buFont typeface="Arimo"/>
              <a:buChar char="■"/>
              <a:defRPr>
                <a:solidFill>
                  <a:schemeClr val="dk1"/>
                </a:solidFill>
                <a:latin typeface="Arimo"/>
                <a:ea typeface="Arimo"/>
                <a:cs typeface="Arimo"/>
                <a:sym typeface="Arimo"/>
              </a:defRPr>
            </a:lvl3pPr>
            <a:lvl4pPr marL="1828800" lvl="3" indent="-317500">
              <a:lnSpc>
                <a:spcPct val="115000"/>
              </a:lnSpc>
              <a:spcBef>
                <a:spcPts val="1600"/>
              </a:spcBef>
              <a:spcAft>
                <a:spcPts val="0"/>
              </a:spcAft>
              <a:buClr>
                <a:schemeClr val="dk1"/>
              </a:buClr>
              <a:buSzPts val="1400"/>
              <a:buFont typeface="Arimo"/>
              <a:buChar char="●"/>
              <a:defRPr>
                <a:solidFill>
                  <a:schemeClr val="dk1"/>
                </a:solidFill>
                <a:latin typeface="Arimo"/>
                <a:ea typeface="Arimo"/>
                <a:cs typeface="Arimo"/>
                <a:sym typeface="Arimo"/>
              </a:defRPr>
            </a:lvl4pPr>
            <a:lvl5pPr marL="2286000" lvl="4" indent="-317500">
              <a:lnSpc>
                <a:spcPct val="115000"/>
              </a:lnSpc>
              <a:spcBef>
                <a:spcPts val="1600"/>
              </a:spcBef>
              <a:spcAft>
                <a:spcPts val="0"/>
              </a:spcAft>
              <a:buClr>
                <a:schemeClr val="dk1"/>
              </a:buClr>
              <a:buSzPts val="1400"/>
              <a:buFont typeface="Arimo"/>
              <a:buChar char="○"/>
              <a:defRPr>
                <a:solidFill>
                  <a:schemeClr val="dk1"/>
                </a:solidFill>
                <a:latin typeface="Arimo"/>
                <a:ea typeface="Arimo"/>
                <a:cs typeface="Arimo"/>
                <a:sym typeface="Arimo"/>
              </a:defRPr>
            </a:lvl5pPr>
            <a:lvl6pPr marL="2743200" lvl="5" indent="-317500">
              <a:lnSpc>
                <a:spcPct val="115000"/>
              </a:lnSpc>
              <a:spcBef>
                <a:spcPts val="1600"/>
              </a:spcBef>
              <a:spcAft>
                <a:spcPts val="0"/>
              </a:spcAft>
              <a:buClr>
                <a:schemeClr val="dk1"/>
              </a:buClr>
              <a:buSzPts val="1400"/>
              <a:buFont typeface="Arimo"/>
              <a:buChar char="■"/>
              <a:defRPr>
                <a:solidFill>
                  <a:schemeClr val="dk1"/>
                </a:solidFill>
                <a:latin typeface="Arimo"/>
                <a:ea typeface="Arimo"/>
                <a:cs typeface="Arimo"/>
                <a:sym typeface="Arimo"/>
              </a:defRPr>
            </a:lvl6pPr>
            <a:lvl7pPr marL="3200400" lvl="6" indent="-317500">
              <a:lnSpc>
                <a:spcPct val="115000"/>
              </a:lnSpc>
              <a:spcBef>
                <a:spcPts val="1600"/>
              </a:spcBef>
              <a:spcAft>
                <a:spcPts val="0"/>
              </a:spcAft>
              <a:buClr>
                <a:schemeClr val="dk1"/>
              </a:buClr>
              <a:buSzPts val="1400"/>
              <a:buFont typeface="Arimo"/>
              <a:buChar char="●"/>
              <a:defRPr>
                <a:solidFill>
                  <a:schemeClr val="dk1"/>
                </a:solidFill>
                <a:latin typeface="Arimo"/>
                <a:ea typeface="Arimo"/>
                <a:cs typeface="Arimo"/>
                <a:sym typeface="Arimo"/>
              </a:defRPr>
            </a:lvl7pPr>
            <a:lvl8pPr marL="3657600" lvl="7" indent="-317500">
              <a:lnSpc>
                <a:spcPct val="115000"/>
              </a:lnSpc>
              <a:spcBef>
                <a:spcPts val="1600"/>
              </a:spcBef>
              <a:spcAft>
                <a:spcPts val="0"/>
              </a:spcAft>
              <a:buClr>
                <a:schemeClr val="dk1"/>
              </a:buClr>
              <a:buSzPts val="1400"/>
              <a:buFont typeface="Arimo"/>
              <a:buChar char="○"/>
              <a:defRPr>
                <a:solidFill>
                  <a:schemeClr val="dk1"/>
                </a:solidFill>
                <a:latin typeface="Arimo"/>
                <a:ea typeface="Arimo"/>
                <a:cs typeface="Arimo"/>
                <a:sym typeface="Arimo"/>
              </a:defRPr>
            </a:lvl8pPr>
            <a:lvl9pPr marL="4114800" lvl="8" indent="-317500">
              <a:lnSpc>
                <a:spcPct val="115000"/>
              </a:lnSpc>
              <a:spcBef>
                <a:spcPts val="1600"/>
              </a:spcBef>
              <a:spcAft>
                <a:spcPts val="1600"/>
              </a:spcAft>
              <a:buClr>
                <a:schemeClr val="dk1"/>
              </a:buClr>
              <a:buSzPts val="1400"/>
              <a:buFont typeface="Arimo"/>
              <a:buChar char="■"/>
              <a:defRPr>
                <a:solidFill>
                  <a:schemeClr val="dk1"/>
                </a:solidFill>
                <a:latin typeface="Arimo"/>
                <a:ea typeface="Arimo"/>
                <a:cs typeface="Arimo"/>
                <a:sym typeface="Arim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3" r:id="rId2"/>
    <p:sldLayoutId id="2147483654" r:id="rId3"/>
    <p:sldLayoutId id="2147483656" r:id="rId4"/>
    <p:sldLayoutId id="2147483657" r:id="rId5"/>
    <p:sldLayoutId id="2147483658" r:id="rId6"/>
    <p:sldLayoutId id="2147483668" r:id="rId7"/>
    <p:sldLayoutId id="2147483669" r:id="rId8"/>
  </p:sldLayoutIdLst>
  <p:hf hdr="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716"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716"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716"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716"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716"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716"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716"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716"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716"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716"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716"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716"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716"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716"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716"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716"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716"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716"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716"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716"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716"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716"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716"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716"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716"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716"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716"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rgbClr val="0E2A47"/>
        </a:solidFill>
        <a:effectLst/>
      </p:bgPr>
    </p:bg>
    <p:spTree>
      <p:nvGrpSpPr>
        <p:cNvPr id="1" name="Shape 445"/>
        <p:cNvGrpSpPr/>
        <p:nvPr/>
      </p:nvGrpSpPr>
      <p:grpSpPr>
        <a:xfrm>
          <a:off x="0" y="0"/>
          <a:ext cx="0" cy="0"/>
          <a:chOff x="0" y="0"/>
          <a:chExt cx="0" cy="0"/>
        </a:xfrm>
      </p:grpSpPr>
      <p:sp>
        <p:nvSpPr>
          <p:cNvPr id="446" name="Google Shape;446;p24"/>
          <p:cNvSpPr txBox="1">
            <a:spLocks noGrp="1"/>
          </p:cNvSpPr>
          <p:nvPr>
            <p:ph type="title"/>
          </p:nvPr>
        </p:nvSpPr>
        <p:spPr>
          <a:xfrm>
            <a:off x="1494969" y="1306544"/>
            <a:ext cx="9863774" cy="675211"/>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a:endParaRPr/>
          </a:p>
        </p:txBody>
      </p:sp>
      <p:sp>
        <p:nvSpPr>
          <p:cNvPr id="447" name="Google Shape;447;p24"/>
          <p:cNvSpPr txBox="1">
            <a:spLocks noGrp="1"/>
          </p:cNvSpPr>
          <p:nvPr>
            <p:ph type="body" idx="1"/>
          </p:nvPr>
        </p:nvSpPr>
        <p:spPr>
          <a:xfrm>
            <a:off x="1494969" y="2373108"/>
            <a:ext cx="9863774" cy="3502028"/>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cSld>
  <p:clrMap bg1="lt1" tx1="dk1" bg2="dk2" tx2="lt2" accent1="accent1" accent2="accent2" accent3="accent3" accent4="accent4" accent5="accent5" accent6="accent6" hlink="hlink" folHlink="folHlink"/>
  <p:sldLayoutIdLst>
    <p:sldLayoutId id="2147483670" r:id="rId1"/>
  </p:sldLayoutIdLst>
  <p:hf hdr="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716"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716"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716"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716"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716"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716"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716"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716"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716"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716"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716"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716"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716"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716"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716"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716"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716"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716"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716"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716"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716"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716"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716"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716"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716"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716"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716"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7.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2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8.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6.xml"/><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3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7.xml"/><Relationship Id="rId1" Type="http://schemas.openxmlformats.org/officeDocument/2006/relationships/slideLayout" Target="../slideLayouts/slideLayout1.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4.PNG"/></Relationships>
</file>

<file path=ppt/slides/_rels/slide38.xml.rels><?xml version="1.0" encoding="UTF-8" standalone="yes"?>
<Relationships xmlns="http://schemas.openxmlformats.org/package/2006/relationships"><Relationship Id="rId3" Type="http://schemas.openxmlformats.org/officeDocument/2006/relationships/hyperlink" Target="http://bit.ly/2PfT4lq" TargetMode="External"/><Relationship Id="rId2" Type="http://schemas.openxmlformats.org/officeDocument/2006/relationships/notesSlide" Target="../notesSlides/notesSlide38.xml"/><Relationship Id="rId1" Type="http://schemas.openxmlformats.org/officeDocument/2006/relationships/slideLayout" Target="../slideLayouts/slideLayout9.xml"/><Relationship Id="rId4" Type="http://schemas.openxmlformats.org/officeDocument/2006/relationships/image" Target="../media/image18.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54"/>
        <p:cNvGrpSpPr/>
        <p:nvPr/>
      </p:nvGrpSpPr>
      <p:grpSpPr>
        <a:xfrm>
          <a:off x="0" y="0"/>
          <a:ext cx="0" cy="0"/>
          <a:chOff x="0" y="0"/>
          <a:chExt cx="0" cy="0"/>
        </a:xfrm>
      </p:grpSpPr>
      <p:grpSp>
        <p:nvGrpSpPr>
          <p:cNvPr id="455" name="Google Shape;455;p27"/>
          <p:cNvGrpSpPr/>
          <p:nvPr/>
        </p:nvGrpSpPr>
        <p:grpSpPr>
          <a:xfrm>
            <a:off x="3428864" y="3614580"/>
            <a:ext cx="5694523" cy="674163"/>
            <a:chOff x="2249573" y="3666375"/>
            <a:chExt cx="4644900" cy="549900"/>
          </a:xfrm>
        </p:grpSpPr>
        <p:sp>
          <p:nvSpPr>
            <p:cNvPr id="456" name="Google Shape;456;p27"/>
            <p:cNvSpPr/>
            <p:nvPr/>
          </p:nvSpPr>
          <p:spPr>
            <a:xfrm>
              <a:off x="2249573" y="3666375"/>
              <a:ext cx="4644900" cy="549900"/>
            </a:xfrm>
            <a:prstGeom prst="roundRect">
              <a:avLst>
                <a:gd name="adj" fmla="val 50000"/>
              </a:avLst>
            </a:prstGeom>
            <a:noFill/>
            <a:ln w="9525" cap="flat" cmpd="sng">
              <a:solidFill>
                <a:schemeClr val="dk1"/>
              </a:solidFill>
              <a:prstDash val="solid"/>
              <a:round/>
              <a:headEnd type="none" w="sm" len="sm"/>
              <a:tailEnd type="none" w="sm" len="sm"/>
            </a:ln>
          </p:spPr>
          <p:txBody>
            <a:bodyPr spcFirstLastPara="1" wrap="square" lIns="112085" tIns="112085" rIns="112085" bIns="112085" anchor="ctr" anchorCtr="0">
              <a:noAutofit/>
            </a:bodyPr>
            <a:lstStyle/>
            <a:p>
              <a:endParaRPr sz="2119"/>
            </a:p>
          </p:txBody>
        </p:sp>
        <p:sp>
          <p:nvSpPr>
            <p:cNvPr id="457" name="Google Shape;457;p27"/>
            <p:cNvSpPr/>
            <p:nvPr/>
          </p:nvSpPr>
          <p:spPr>
            <a:xfrm>
              <a:off x="2307650" y="3720525"/>
              <a:ext cx="4528800" cy="441600"/>
            </a:xfrm>
            <a:prstGeom prst="roundRect">
              <a:avLst>
                <a:gd name="adj" fmla="val 50000"/>
              </a:avLst>
            </a:prstGeom>
            <a:solidFill>
              <a:schemeClr val="accent1"/>
            </a:solidFill>
            <a:ln>
              <a:noFill/>
            </a:ln>
          </p:spPr>
          <p:txBody>
            <a:bodyPr spcFirstLastPara="1" wrap="square" lIns="112085" tIns="112085" rIns="112085" bIns="112085" anchor="ctr" anchorCtr="0">
              <a:noAutofit/>
            </a:bodyPr>
            <a:lstStyle/>
            <a:p>
              <a:endParaRPr sz="2119"/>
            </a:p>
          </p:txBody>
        </p:sp>
      </p:grpSp>
      <p:grpSp>
        <p:nvGrpSpPr>
          <p:cNvPr id="461" name="Google Shape;461;p27"/>
          <p:cNvGrpSpPr/>
          <p:nvPr/>
        </p:nvGrpSpPr>
        <p:grpSpPr>
          <a:xfrm>
            <a:off x="2218570" y="1421658"/>
            <a:ext cx="7758043" cy="2177998"/>
            <a:chOff x="1161938" y="795204"/>
            <a:chExt cx="6820200" cy="2756970"/>
          </a:xfrm>
        </p:grpSpPr>
        <p:grpSp>
          <p:nvGrpSpPr>
            <p:cNvPr id="462" name="Google Shape;462;p27"/>
            <p:cNvGrpSpPr/>
            <p:nvPr/>
          </p:nvGrpSpPr>
          <p:grpSpPr>
            <a:xfrm>
              <a:off x="1161938" y="795204"/>
              <a:ext cx="6820200" cy="2627721"/>
              <a:chOff x="1161938" y="795204"/>
              <a:chExt cx="6820200" cy="2627721"/>
            </a:xfrm>
          </p:grpSpPr>
          <p:sp>
            <p:nvSpPr>
              <p:cNvPr id="463" name="Google Shape;463;p27"/>
              <p:cNvSpPr/>
              <p:nvPr/>
            </p:nvSpPr>
            <p:spPr>
              <a:xfrm>
                <a:off x="1161938" y="927225"/>
                <a:ext cx="6820200" cy="2495700"/>
              </a:xfrm>
              <a:prstGeom prst="roundRect">
                <a:avLst>
                  <a:gd name="adj" fmla="val 50000"/>
                </a:avLst>
              </a:prstGeom>
              <a:noFill/>
              <a:ln w="9525" cap="flat" cmpd="sng">
                <a:solidFill>
                  <a:schemeClr val="dk1"/>
                </a:solidFill>
                <a:prstDash val="solid"/>
                <a:round/>
                <a:headEnd type="none" w="sm" len="sm"/>
                <a:tailEnd type="none" w="sm" len="sm"/>
              </a:ln>
            </p:spPr>
            <p:txBody>
              <a:bodyPr spcFirstLastPara="1" wrap="square" lIns="112085" tIns="112085" rIns="112085" bIns="112085" anchor="ctr" anchorCtr="0">
                <a:noAutofit/>
              </a:bodyPr>
              <a:lstStyle/>
              <a:p>
                <a:endParaRPr sz="2119"/>
              </a:p>
            </p:txBody>
          </p:sp>
          <p:sp>
            <p:nvSpPr>
              <p:cNvPr id="464" name="Google Shape;464;p27"/>
              <p:cNvSpPr/>
              <p:nvPr/>
            </p:nvSpPr>
            <p:spPr>
              <a:xfrm>
                <a:off x="2317049" y="845444"/>
                <a:ext cx="166800" cy="164700"/>
              </a:xfrm>
              <a:prstGeom prst="star4">
                <a:avLst>
                  <a:gd name="adj" fmla="val 12500"/>
                </a:avLst>
              </a:prstGeom>
              <a:solidFill>
                <a:schemeClr val="dk1"/>
              </a:solidFill>
              <a:ln>
                <a:noFill/>
              </a:ln>
            </p:spPr>
            <p:txBody>
              <a:bodyPr spcFirstLastPara="1" wrap="square" lIns="112085" tIns="112085" rIns="112085" bIns="112085" anchor="ctr" anchorCtr="0">
                <a:noAutofit/>
              </a:bodyPr>
              <a:lstStyle/>
              <a:p>
                <a:endParaRPr sz="2119"/>
              </a:p>
            </p:txBody>
          </p:sp>
          <p:sp>
            <p:nvSpPr>
              <p:cNvPr id="465" name="Google Shape;465;p27"/>
              <p:cNvSpPr/>
              <p:nvPr/>
            </p:nvSpPr>
            <p:spPr>
              <a:xfrm>
                <a:off x="2422907" y="795204"/>
                <a:ext cx="268500" cy="265200"/>
              </a:xfrm>
              <a:prstGeom prst="star4">
                <a:avLst>
                  <a:gd name="adj" fmla="val 12500"/>
                </a:avLst>
              </a:prstGeom>
              <a:solidFill>
                <a:schemeClr val="dk1"/>
              </a:solidFill>
              <a:ln>
                <a:noFill/>
              </a:ln>
            </p:spPr>
            <p:txBody>
              <a:bodyPr spcFirstLastPara="1" wrap="square" lIns="112085" tIns="112085" rIns="112085" bIns="112085" anchor="ctr" anchorCtr="0">
                <a:noAutofit/>
              </a:bodyPr>
              <a:lstStyle/>
              <a:p>
                <a:endParaRPr sz="2119"/>
              </a:p>
            </p:txBody>
          </p:sp>
        </p:grpSp>
        <p:sp>
          <p:nvSpPr>
            <p:cNvPr id="466" name="Google Shape;466;p27"/>
            <p:cNvSpPr/>
            <p:nvPr/>
          </p:nvSpPr>
          <p:spPr>
            <a:xfrm>
              <a:off x="6438155" y="3286974"/>
              <a:ext cx="264300" cy="265200"/>
            </a:xfrm>
            <a:prstGeom prst="star4">
              <a:avLst>
                <a:gd name="adj" fmla="val 12500"/>
              </a:avLst>
            </a:prstGeom>
            <a:solidFill>
              <a:schemeClr val="dk1"/>
            </a:solidFill>
            <a:ln>
              <a:noFill/>
            </a:ln>
          </p:spPr>
          <p:txBody>
            <a:bodyPr spcFirstLastPara="1" wrap="square" lIns="112085" tIns="112085" rIns="112085" bIns="112085" anchor="ctr" anchorCtr="0">
              <a:noAutofit/>
            </a:bodyPr>
            <a:lstStyle/>
            <a:p>
              <a:endParaRPr sz="2119"/>
            </a:p>
          </p:txBody>
        </p:sp>
      </p:grpSp>
      <p:sp>
        <p:nvSpPr>
          <p:cNvPr id="467" name="Google Shape;467;p27"/>
          <p:cNvSpPr txBox="1">
            <a:spLocks noGrp="1"/>
          </p:cNvSpPr>
          <p:nvPr>
            <p:ph type="ctrTitle"/>
          </p:nvPr>
        </p:nvSpPr>
        <p:spPr>
          <a:xfrm>
            <a:off x="3357789" y="1805521"/>
            <a:ext cx="6256143" cy="1433190"/>
          </a:xfrm>
          <a:prstGeom prst="rect">
            <a:avLst/>
          </a:prstGeom>
        </p:spPr>
        <p:txBody>
          <a:bodyPr spcFirstLastPara="1" wrap="square" lIns="112085" tIns="112085" rIns="112085" bIns="112085" anchor="ctr" anchorCtr="0">
            <a:noAutofit/>
          </a:bodyPr>
          <a:lstStyle/>
          <a:p>
            <a:r>
              <a:rPr lang="fr-FR" sz="3923" dirty="0">
                <a:solidFill>
                  <a:schemeClr val="dk1"/>
                </a:solidFill>
              </a:rPr>
              <a:t>Programmation Réseaux et systèmes Distribuée</a:t>
            </a:r>
            <a:endParaRPr sz="3923" dirty="0">
              <a:solidFill>
                <a:schemeClr val="dk1"/>
              </a:solidFill>
            </a:endParaRPr>
          </a:p>
        </p:txBody>
      </p:sp>
      <p:sp>
        <p:nvSpPr>
          <p:cNvPr id="468" name="Google Shape;468;p27"/>
          <p:cNvSpPr txBox="1">
            <a:spLocks noGrp="1"/>
          </p:cNvSpPr>
          <p:nvPr>
            <p:ph type="subTitle" idx="3"/>
          </p:nvPr>
        </p:nvSpPr>
        <p:spPr>
          <a:xfrm>
            <a:off x="3393333" y="3734011"/>
            <a:ext cx="5552188" cy="414502"/>
          </a:xfrm>
          <a:prstGeom prst="rect">
            <a:avLst/>
          </a:prstGeom>
        </p:spPr>
        <p:txBody>
          <a:bodyPr spcFirstLastPara="1" wrap="square" lIns="112085" tIns="112085" rIns="112085" bIns="112085" anchor="t" anchorCtr="0">
            <a:noAutofit/>
          </a:bodyPr>
          <a:lstStyle/>
          <a:p>
            <a:pPr marL="0" indent="0"/>
            <a:r>
              <a:rPr lang="en" dirty="0"/>
              <a:t>Licence 3 Développement d’Applications</a:t>
            </a:r>
            <a:endParaRPr dirty="0"/>
          </a:p>
        </p:txBody>
      </p:sp>
      <p:sp>
        <p:nvSpPr>
          <p:cNvPr id="469" name="Google Shape;469;p27">
            <a:hlinkClick r:id="" action="ppaction://hlinkshowjump?jump=nextslide"/>
          </p:cNvPr>
          <p:cNvSpPr/>
          <p:nvPr/>
        </p:nvSpPr>
        <p:spPr>
          <a:xfrm>
            <a:off x="6135015" y="6173463"/>
            <a:ext cx="528517" cy="204492"/>
          </a:xfrm>
          <a:prstGeom prst="roundRect">
            <a:avLst>
              <a:gd name="adj" fmla="val 50000"/>
            </a:avLst>
          </a:prstGeom>
          <a:solidFill>
            <a:schemeClr val="dk1"/>
          </a:solidFill>
          <a:ln>
            <a:noFill/>
          </a:ln>
        </p:spPr>
        <p:txBody>
          <a:bodyPr spcFirstLastPara="1" wrap="square" lIns="112085" tIns="112085" rIns="112085" bIns="112085" anchor="ctr" anchorCtr="0">
            <a:noAutofit/>
          </a:bodyPr>
          <a:lstStyle/>
          <a:p>
            <a:endParaRPr sz="2119"/>
          </a:p>
        </p:txBody>
      </p:sp>
      <p:cxnSp>
        <p:nvCxnSpPr>
          <p:cNvPr id="470" name="Google Shape;470;p27"/>
          <p:cNvCxnSpPr/>
          <p:nvPr/>
        </p:nvCxnSpPr>
        <p:spPr>
          <a:xfrm>
            <a:off x="6289044" y="6278419"/>
            <a:ext cx="244214" cy="0"/>
          </a:xfrm>
          <a:prstGeom prst="straightConnector1">
            <a:avLst/>
          </a:prstGeom>
          <a:noFill/>
          <a:ln w="9525" cap="flat" cmpd="sng">
            <a:solidFill>
              <a:schemeClr val="lt1"/>
            </a:solidFill>
            <a:prstDash val="solid"/>
            <a:round/>
            <a:headEnd type="none" w="med" len="med"/>
            <a:tailEnd type="stealth" w="med" len="med"/>
          </a:ln>
        </p:spPr>
      </p:cxnSp>
      <p:grpSp>
        <p:nvGrpSpPr>
          <p:cNvPr id="471" name="Google Shape;471;p27"/>
          <p:cNvGrpSpPr/>
          <p:nvPr/>
        </p:nvGrpSpPr>
        <p:grpSpPr>
          <a:xfrm>
            <a:off x="6352748" y="441610"/>
            <a:ext cx="93051" cy="1190175"/>
            <a:chOff x="4534100" y="-4200"/>
            <a:chExt cx="75900" cy="970800"/>
          </a:xfrm>
        </p:grpSpPr>
        <p:cxnSp>
          <p:nvCxnSpPr>
            <p:cNvPr id="472" name="Google Shape;472;p27"/>
            <p:cNvCxnSpPr>
              <a:endCxn id="473" idx="0"/>
            </p:cNvCxnSpPr>
            <p:nvPr/>
          </p:nvCxnSpPr>
          <p:spPr>
            <a:xfrm>
              <a:off x="4572050" y="-4200"/>
              <a:ext cx="0" cy="894900"/>
            </a:xfrm>
            <a:prstGeom prst="straightConnector1">
              <a:avLst/>
            </a:prstGeom>
            <a:noFill/>
            <a:ln w="9525" cap="flat" cmpd="sng">
              <a:solidFill>
                <a:schemeClr val="dk1"/>
              </a:solidFill>
              <a:prstDash val="solid"/>
              <a:round/>
              <a:headEnd type="none" w="med" len="med"/>
              <a:tailEnd type="none" w="med" len="med"/>
            </a:ln>
          </p:spPr>
        </p:cxnSp>
        <p:sp>
          <p:nvSpPr>
            <p:cNvPr id="473" name="Google Shape;473;p27"/>
            <p:cNvSpPr/>
            <p:nvPr/>
          </p:nvSpPr>
          <p:spPr>
            <a:xfrm>
              <a:off x="4534100" y="890700"/>
              <a:ext cx="75900" cy="759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112085" tIns="112085" rIns="112085" bIns="112085" anchor="ctr" anchorCtr="0">
              <a:noAutofit/>
            </a:bodyPr>
            <a:lstStyle/>
            <a:p>
              <a:endParaRPr sz="2119"/>
            </a:p>
          </p:txBody>
        </p:sp>
      </p:grpSp>
      <p:sp>
        <p:nvSpPr>
          <p:cNvPr id="474" name="Google Shape;474;p27"/>
          <p:cNvSpPr txBox="1">
            <a:spLocks noGrp="1"/>
          </p:cNvSpPr>
          <p:nvPr>
            <p:ph type="subTitle" idx="1"/>
          </p:nvPr>
        </p:nvSpPr>
        <p:spPr>
          <a:xfrm>
            <a:off x="1950692" y="716718"/>
            <a:ext cx="2263024" cy="391331"/>
          </a:xfrm>
          <a:prstGeom prst="rect">
            <a:avLst/>
          </a:prstGeom>
        </p:spPr>
        <p:txBody>
          <a:bodyPr spcFirstLastPara="1" wrap="square" lIns="112085" tIns="112085" rIns="112085" bIns="112085" anchor="t" anchorCtr="0">
            <a:noAutofit/>
          </a:bodyPr>
          <a:lstStyle/>
          <a:p>
            <a:pPr marL="0" indent="0"/>
            <a:r>
              <a:rPr lang="en" dirty="0"/>
              <a:t>UCAO-UUT ISTIN</a:t>
            </a:r>
            <a:endParaRPr dirty="0"/>
          </a:p>
        </p:txBody>
      </p:sp>
      <p:sp>
        <p:nvSpPr>
          <p:cNvPr id="475" name="Google Shape;475;p27"/>
          <p:cNvSpPr txBox="1">
            <a:spLocks noGrp="1"/>
          </p:cNvSpPr>
          <p:nvPr>
            <p:ph type="subTitle" idx="2"/>
          </p:nvPr>
        </p:nvSpPr>
        <p:spPr>
          <a:xfrm>
            <a:off x="7609416" y="716718"/>
            <a:ext cx="3238440" cy="391331"/>
          </a:xfrm>
          <a:prstGeom prst="rect">
            <a:avLst/>
          </a:prstGeom>
        </p:spPr>
        <p:txBody>
          <a:bodyPr spcFirstLastPara="1" wrap="square" lIns="112085" tIns="112085" rIns="112085" bIns="112085" anchor="t" anchorCtr="0">
            <a:noAutofit/>
          </a:bodyPr>
          <a:lstStyle/>
          <a:p>
            <a:pPr marL="0" indent="0">
              <a:buSzPts val="1100"/>
            </a:pPr>
            <a:r>
              <a:rPr lang="en" dirty="0"/>
              <a:t>Année académique 2022 — 2023</a:t>
            </a:r>
            <a:endParaRPr dirty="0"/>
          </a:p>
        </p:txBody>
      </p:sp>
      <p:sp>
        <p:nvSpPr>
          <p:cNvPr id="2" name="Google Shape;487;p28">
            <a:extLst>
              <a:ext uri="{FF2B5EF4-FFF2-40B4-BE49-F238E27FC236}">
                <a16:creationId xmlns="" xmlns:a16="http://schemas.microsoft.com/office/drawing/2014/main" id="{D01054D2-F9C7-75FB-6A90-7887E93DB61B}"/>
              </a:ext>
            </a:extLst>
          </p:cNvPr>
          <p:cNvSpPr txBox="1"/>
          <p:nvPr/>
        </p:nvSpPr>
        <p:spPr>
          <a:xfrm>
            <a:off x="2438304" y="4405777"/>
            <a:ext cx="7758043" cy="1078603"/>
          </a:xfrm>
          <a:prstGeom prst="rect">
            <a:avLst/>
          </a:prstGeom>
          <a:noFill/>
          <a:ln>
            <a:noFill/>
          </a:ln>
        </p:spPr>
        <p:txBody>
          <a:bodyPr spcFirstLastPara="1" wrap="square" lIns="112085" tIns="112085" rIns="112085" bIns="112085" anchor="t" anchorCtr="0">
            <a:noAutofit/>
          </a:bodyPr>
          <a:lstStyle/>
          <a:p>
            <a:pPr algn="ctr"/>
            <a:r>
              <a:rPr lang="fr-FR" sz="2119" b="1" dirty="0">
                <a:solidFill>
                  <a:schemeClr val="dk1"/>
                </a:solidFill>
                <a:latin typeface="Arimo"/>
                <a:ea typeface="Arimo"/>
                <a:cs typeface="Arimo"/>
                <a:sym typeface="Arimo"/>
              </a:rPr>
              <a:t>Chargé du cours:</a:t>
            </a:r>
          </a:p>
          <a:p>
            <a:pPr algn="ctr"/>
            <a:endParaRPr lang="fr-FR" sz="2119" b="1" dirty="0">
              <a:solidFill>
                <a:schemeClr val="dk1"/>
              </a:solidFill>
              <a:latin typeface="Arimo"/>
              <a:ea typeface="Arimo"/>
              <a:cs typeface="Arimo"/>
              <a:sym typeface="Arimo"/>
            </a:endParaRPr>
          </a:p>
          <a:p>
            <a:pPr algn="ctr"/>
            <a:r>
              <a:rPr lang="fr-FR" sz="2207" b="1" dirty="0">
                <a:solidFill>
                  <a:schemeClr val="dk1"/>
                </a:solidFill>
                <a:latin typeface="Arimo"/>
                <a:ea typeface="Arimo"/>
                <a:cs typeface="Arimo"/>
                <a:sym typeface="Arimo"/>
              </a:rPr>
              <a:t>SEWAVI Kokou Maurice</a:t>
            </a:r>
          </a:p>
          <a:p>
            <a:pPr algn="ctr"/>
            <a:endParaRPr sz="2119" b="1" dirty="0">
              <a:solidFill>
                <a:schemeClr val="dk1"/>
              </a:solidFill>
              <a:latin typeface="Arimo"/>
              <a:ea typeface="Arimo"/>
              <a:cs typeface="Arimo"/>
              <a:sym typeface="Arimo"/>
            </a:endParaRPr>
          </a:p>
        </p:txBody>
      </p:sp>
      <p:sp>
        <p:nvSpPr>
          <p:cNvPr id="4" name="ZoneTexte 3">
            <a:extLst>
              <a:ext uri="{FF2B5EF4-FFF2-40B4-BE49-F238E27FC236}">
                <a16:creationId xmlns="" xmlns:a16="http://schemas.microsoft.com/office/drawing/2014/main" id="{56DDB4D0-51E4-C10B-8C15-96B0CE7229F4}"/>
              </a:ext>
            </a:extLst>
          </p:cNvPr>
          <p:cNvSpPr txBox="1"/>
          <p:nvPr/>
        </p:nvSpPr>
        <p:spPr>
          <a:xfrm>
            <a:off x="3627386" y="5670986"/>
            <a:ext cx="5605150" cy="431978"/>
          </a:xfrm>
          <a:prstGeom prst="rect">
            <a:avLst/>
          </a:prstGeom>
          <a:noFill/>
        </p:spPr>
        <p:txBody>
          <a:bodyPr wrap="square" anchor="ctr">
            <a:spAutoFit/>
          </a:bodyPr>
          <a:lstStyle/>
          <a:p>
            <a:pPr algn="ctr"/>
            <a:r>
              <a:rPr lang="fr-FR" sz="2207" dirty="0">
                <a:latin typeface="Arimo" panose="020B0604020202020204" charset="0"/>
                <a:ea typeface="Arimo" panose="020B0604020202020204" charset="0"/>
                <a:cs typeface="Arimo" panose="020B0604020202020204" charset="0"/>
              </a:rPr>
              <a:t>Inspiré du cours de Mohamed Youssfi</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54"/>
        <p:cNvGrpSpPr/>
        <p:nvPr/>
      </p:nvGrpSpPr>
      <p:grpSpPr>
        <a:xfrm>
          <a:off x="0" y="0"/>
          <a:ext cx="0" cy="0"/>
          <a:chOff x="0" y="0"/>
          <a:chExt cx="0" cy="0"/>
        </a:xfrm>
      </p:grpSpPr>
      <p:cxnSp>
        <p:nvCxnSpPr>
          <p:cNvPr id="470" name="Google Shape;470;p27"/>
          <p:cNvCxnSpPr/>
          <p:nvPr/>
        </p:nvCxnSpPr>
        <p:spPr>
          <a:xfrm>
            <a:off x="6289044" y="6278419"/>
            <a:ext cx="244214" cy="0"/>
          </a:xfrm>
          <a:prstGeom prst="straightConnector1">
            <a:avLst/>
          </a:prstGeom>
          <a:noFill/>
          <a:ln w="9525" cap="flat" cmpd="sng">
            <a:solidFill>
              <a:schemeClr val="lt1"/>
            </a:solidFill>
            <a:prstDash val="solid"/>
            <a:round/>
            <a:headEnd type="none" w="med" len="med"/>
            <a:tailEnd type="stealth" w="med" len="med"/>
          </a:ln>
        </p:spPr>
      </p:cxnSp>
      <p:sp>
        <p:nvSpPr>
          <p:cNvPr id="474" name="Google Shape;474;p27"/>
          <p:cNvSpPr txBox="1">
            <a:spLocks noGrp="1"/>
          </p:cNvSpPr>
          <p:nvPr>
            <p:ph type="subTitle" idx="1"/>
          </p:nvPr>
        </p:nvSpPr>
        <p:spPr>
          <a:xfrm>
            <a:off x="1387984" y="373890"/>
            <a:ext cx="2263024" cy="391331"/>
          </a:xfrm>
          <a:prstGeom prst="rect">
            <a:avLst/>
          </a:prstGeom>
        </p:spPr>
        <p:txBody>
          <a:bodyPr spcFirstLastPara="1" wrap="square" lIns="112085" tIns="112085" rIns="112085" bIns="112085" anchor="t" anchorCtr="0">
            <a:noAutofit/>
          </a:bodyPr>
          <a:lstStyle/>
          <a:p>
            <a:pPr marL="0" indent="0"/>
            <a:r>
              <a:rPr lang="fr-FR" dirty="0"/>
              <a:t>UCAO-UUT ISTIN</a:t>
            </a:r>
          </a:p>
        </p:txBody>
      </p:sp>
      <p:sp>
        <p:nvSpPr>
          <p:cNvPr id="475" name="Google Shape;475;p27"/>
          <p:cNvSpPr txBox="1">
            <a:spLocks noGrp="1"/>
          </p:cNvSpPr>
          <p:nvPr>
            <p:ph type="subTitle" idx="2"/>
          </p:nvPr>
        </p:nvSpPr>
        <p:spPr>
          <a:xfrm>
            <a:off x="8172001" y="399310"/>
            <a:ext cx="3238440" cy="391331"/>
          </a:xfrm>
          <a:prstGeom prst="rect">
            <a:avLst/>
          </a:prstGeom>
        </p:spPr>
        <p:txBody>
          <a:bodyPr spcFirstLastPara="1" wrap="square" lIns="112085" tIns="112085" rIns="112085" bIns="112085" anchor="t" anchorCtr="0">
            <a:noAutofit/>
          </a:bodyPr>
          <a:lstStyle/>
          <a:p>
            <a:pPr marL="0" indent="0">
              <a:buSzPts val="1100"/>
            </a:pPr>
            <a:r>
              <a:rPr lang="en" dirty="0"/>
              <a:t>Année académique 2022 — 2023</a:t>
            </a:r>
            <a:endParaRPr dirty="0"/>
          </a:p>
        </p:txBody>
      </p:sp>
      <p:sp>
        <p:nvSpPr>
          <p:cNvPr id="8" name="ZoneTexte 7">
            <a:extLst>
              <a:ext uri="{FF2B5EF4-FFF2-40B4-BE49-F238E27FC236}">
                <a16:creationId xmlns="" xmlns:a16="http://schemas.microsoft.com/office/drawing/2014/main" id="{1BD238C5-AD5E-9CFB-3752-A361F4995CA1}"/>
              </a:ext>
            </a:extLst>
          </p:cNvPr>
          <p:cNvSpPr txBox="1"/>
          <p:nvPr/>
        </p:nvSpPr>
        <p:spPr>
          <a:xfrm>
            <a:off x="1578239" y="659283"/>
            <a:ext cx="9421609" cy="523220"/>
          </a:xfrm>
          <a:prstGeom prst="rect">
            <a:avLst/>
          </a:prstGeom>
          <a:noFill/>
        </p:spPr>
        <p:txBody>
          <a:bodyPr wrap="square" anchor="ctr">
            <a:spAutoFit/>
          </a:bodyPr>
          <a:lstStyle/>
          <a:p>
            <a:pPr algn="ctr"/>
            <a:r>
              <a:rPr lang="fr-FR" sz="2800" b="1" i="1" dirty="0">
                <a:solidFill>
                  <a:srgbClr val="99284C"/>
                </a:solidFill>
                <a:latin typeface="Arial-BoldItalicMT"/>
              </a:rPr>
              <a:t>Gestion des threads</a:t>
            </a:r>
            <a:endParaRPr lang="fr-FR" sz="2800" dirty="0"/>
          </a:p>
        </p:txBody>
      </p:sp>
      <p:sp>
        <p:nvSpPr>
          <p:cNvPr id="3" name="ZoneTexte 2">
            <a:extLst>
              <a:ext uri="{FF2B5EF4-FFF2-40B4-BE49-F238E27FC236}">
                <a16:creationId xmlns="" xmlns:a16="http://schemas.microsoft.com/office/drawing/2014/main" id="{A8F4DF02-B9D7-3466-257B-5BBF30B3C239}"/>
              </a:ext>
            </a:extLst>
          </p:cNvPr>
          <p:cNvSpPr txBox="1"/>
          <p:nvPr/>
        </p:nvSpPr>
        <p:spPr>
          <a:xfrm>
            <a:off x="2233247" y="1263356"/>
            <a:ext cx="6400800" cy="461665"/>
          </a:xfrm>
          <a:prstGeom prst="rect">
            <a:avLst/>
          </a:prstGeom>
          <a:noFill/>
        </p:spPr>
        <p:txBody>
          <a:bodyPr wrap="square">
            <a:spAutoFit/>
          </a:bodyPr>
          <a:lstStyle/>
          <a:p>
            <a:r>
              <a:rPr lang="fr-FR" sz="2400" b="1" dirty="0">
                <a:solidFill>
                  <a:schemeClr val="accent3">
                    <a:lumMod val="75000"/>
                  </a:schemeClr>
                </a:solidFill>
                <a:latin typeface="Arimo" panose="020B0604020202020204" charset="0"/>
                <a:ea typeface="Arimo" panose="020B0604020202020204" charset="0"/>
                <a:cs typeface="Arimo" panose="020B0604020202020204" charset="0"/>
              </a:rPr>
              <a:t>Cycle de vie d'un thread</a:t>
            </a:r>
          </a:p>
        </p:txBody>
      </p:sp>
      <p:pic>
        <p:nvPicPr>
          <p:cNvPr id="5" name="Image 4">
            <a:extLst>
              <a:ext uri="{FF2B5EF4-FFF2-40B4-BE49-F238E27FC236}">
                <a16:creationId xmlns="" xmlns:a16="http://schemas.microsoft.com/office/drawing/2014/main" id="{2300B105-F404-00CA-CA2F-A1B9DDBAAE7F}"/>
              </a:ext>
            </a:extLst>
          </p:cNvPr>
          <p:cNvPicPr>
            <a:picLocks noChangeAspect="1"/>
          </p:cNvPicPr>
          <p:nvPr/>
        </p:nvPicPr>
        <p:blipFill>
          <a:blip r:embed="rId3"/>
          <a:stretch>
            <a:fillRect/>
          </a:stretch>
        </p:blipFill>
        <p:spPr>
          <a:xfrm>
            <a:off x="3019422" y="1805874"/>
            <a:ext cx="5614625" cy="4891530"/>
          </a:xfrm>
          <a:prstGeom prst="rect">
            <a:avLst/>
          </a:prstGeom>
        </p:spPr>
      </p:pic>
    </p:spTree>
    <p:extLst>
      <p:ext uri="{BB962C8B-B14F-4D97-AF65-F5344CB8AC3E}">
        <p14:creationId xmlns:p14="http://schemas.microsoft.com/office/powerpoint/2010/main" val="42185956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54"/>
        <p:cNvGrpSpPr/>
        <p:nvPr/>
      </p:nvGrpSpPr>
      <p:grpSpPr>
        <a:xfrm>
          <a:off x="0" y="0"/>
          <a:ext cx="0" cy="0"/>
          <a:chOff x="0" y="0"/>
          <a:chExt cx="0" cy="0"/>
        </a:xfrm>
      </p:grpSpPr>
      <p:cxnSp>
        <p:nvCxnSpPr>
          <p:cNvPr id="470" name="Google Shape;470;p27"/>
          <p:cNvCxnSpPr/>
          <p:nvPr/>
        </p:nvCxnSpPr>
        <p:spPr>
          <a:xfrm>
            <a:off x="6289044" y="6278419"/>
            <a:ext cx="244214" cy="0"/>
          </a:xfrm>
          <a:prstGeom prst="straightConnector1">
            <a:avLst/>
          </a:prstGeom>
          <a:noFill/>
          <a:ln w="9525" cap="flat" cmpd="sng">
            <a:solidFill>
              <a:schemeClr val="lt1"/>
            </a:solidFill>
            <a:prstDash val="solid"/>
            <a:round/>
            <a:headEnd type="none" w="med" len="med"/>
            <a:tailEnd type="stealth" w="med" len="med"/>
          </a:ln>
        </p:spPr>
      </p:cxnSp>
      <p:sp>
        <p:nvSpPr>
          <p:cNvPr id="474" name="Google Shape;474;p27"/>
          <p:cNvSpPr txBox="1">
            <a:spLocks noGrp="1"/>
          </p:cNvSpPr>
          <p:nvPr>
            <p:ph type="subTitle" idx="1"/>
          </p:nvPr>
        </p:nvSpPr>
        <p:spPr>
          <a:xfrm>
            <a:off x="1387984" y="373890"/>
            <a:ext cx="2263024" cy="391331"/>
          </a:xfrm>
          <a:prstGeom prst="rect">
            <a:avLst/>
          </a:prstGeom>
        </p:spPr>
        <p:txBody>
          <a:bodyPr spcFirstLastPara="1" wrap="square" lIns="112085" tIns="112085" rIns="112085" bIns="112085" anchor="t" anchorCtr="0">
            <a:noAutofit/>
          </a:bodyPr>
          <a:lstStyle/>
          <a:p>
            <a:pPr marL="0" indent="0"/>
            <a:r>
              <a:rPr lang="fr-FR" dirty="0"/>
              <a:t>UCAO-UUT ISTIN</a:t>
            </a:r>
          </a:p>
        </p:txBody>
      </p:sp>
      <p:sp>
        <p:nvSpPr>
          <p:cNvPr id="475" name="Google Shape;475;p27"/>
          <p:cNvSpPr txBox="1">
            <a:spLocks noGrp="1"/>
          </p:cNvSpPr>
          <p:nvPr>
            <p:ph type="subTitle" idx="2"/>
          </p:nvPr>
        </p:nvSpPr>
        <p:spPr>
          <a:xfrm>
            <a:off x="8172001" y="399310"/>
            <a:ext cx="3238440" cy="391331"/>
          </a:xfrm>
          <a:prstGeom prst="rect">
            <a:avLst/>
          </a:prstGeom>
        </p:spPr>
        <p:txBody>
          <a:bodyPr spcFirstLastPara="1" wrap="square" lIns="112085" tIns="112085" rIns="112085" bIns="112085" anchor="t" anchorCtr="0">
            <a:noAutofit/>
          </a:bodyPr>
          <a:lstStyle/>
          <a:p>
            <a:pPr marL="0" indent="0">
              <a:buSzPts val="1100"/>
            </a:pPr>
            <a:r>
              <a:rPr lang="en" dirty="0"/>
              <a:t>Année académique 2022 — 2023</a:t>
            </a:r>
            <a:endParaRPr dirty="0"/>
          </a:p>
        </p:txBody>
      </p:sp>
      <p:sp>
        <p:nvSpPr>
          <p:cNvPr id="8" name="ZoneTexte 7">
            <a:extLst>
              <a:ext uri="{FF2B5EF4-FFF2-40B4-BE49-F238E27FC236}">
                <a16:creationId xmlns="" xmlns:a16="http://schemas.microsoft.com/office/drawing/2014/main" id="{1BD238C5-AD5E-9CFB-3752-A361F4995CA1}"/>
              </a:ext>
            </a:extLst>
          </p:cNvPr>
          <p:cNvSpPr txBox="1"/>
          <p:nvPr/>
        </p:nvSpPr>
        <p:spPr>
          <a:xfrm>
            <a:off x="1578239" y="659283"/>
            <a:ext cx="9421609" cy="523220"/>
          </a:xfrm>
          <a:prstGeom prst="rect">
            <a:avLst/>
          </a:prstGeom>
          <a:noFill/>
        </p:spPr>
        <p:txBody>
          <a:bodyPr wrap="square" anchor="ctr">
            <a:spAutoFit/>
          </a:bodyPr>
          <a:lstStyle/>
          <a:p>
            <a:pPr algn="ctr"/>
            <a:r>
              <a:rPr lang="fr-FR" sz="2800" b="1" i="1" dirty="0">
                <a:solidFill>
                  <a:srgbClr val="99284C"/>
                </a:solidFill>
                <a:latin typeface="Arial-BoldItalicMT"/>
              </a:rPr>
              <a:t>Gestion des threads</a:t>
            </a:r>
            <a:endParaRPr lang="fr-FR" sz="2800" dirty="0"/>
          </a:p>
        </p:txBody>
      </p:sp>
      <p:sp>
        <p:nvSpPr>
          <p:cNvPr id="3" name="ZoneTexte 2">
            <a:extLst>
              <a:ext uri="{FF2B5EF4-FFF2-40B4-BE49-F238E27FC236}">
                <a16:creationId xmlns="" xmlns:a16="http://schemas.microsoft.com/office/drawing/2014/main" id="{A8F4DF02-B9D7-3466-257B-5BBF30B3C239}"/>
              </a:ext>
            </a:extLst>
          </p:cNvPr>
          <p:cNvSpPr txBox="1"/>
          <p:nvPr/>
        </p:nvSpPr>
        <p:spPr>
          <a:xfrm>
            <a:off x="1723292" y="1201802"/>
            <a:ext cx="8766601" cy="461665"/>
          </a:xfrm>
          <a:prstGeom prst="rect">
            <a:avLst/>
          </a:prstGeom>
          <a:noFill/>
        </p:spPr>
        <p:txBody>
          <a:bodyPr wrap="square">
            <a:spAutoFit/>
          </a:bodyPr>
          <a:lstStyle/>
          <a:p>
            <a:r>
              <a:rPr lang="fr-FR" sz="2400" b="1" dirty="0">
                <a:solidFill>
                  <a:schemeClr val="accent3">
                    <a:lumMod val="75000"/>
                  </a:schemeClr>
                </a:solidFill>
                <a:latin typeface="Arimo" panose="020B0604020202020204" charset="0"/>
                <a:ea typeface="Arimo" panose="020B0604020202020204" charset="0"/>
                <a:cs typeface="Arimo" panose="020B0604020202020204" charset="0"/>
              </a:rPr>
              <a:t>Démarrage, suspension, reprise et arrêt d'un thread.</a:t>
            </a:r>
          </a:p>
        </p:txBody>
      </p:sp>
      <p:sp>
        <p:nvSpPr>
          <p:cNvPr id="4" name="ZoneTexte 3">
            <a:extLst>
              <a:ext uri="{FF2B5EF4-FFF2-40B4-BE49-F238E27FC236}">
                <a16:creationId xmlns="" xmlns:a16="http://schemas.microsoft.com/office/drawing/2014/main" id="{4DBDE554-AEFD-2F31-7E04-615C97885C2E}"/>
              </a:ext>
            </a:extLst>
          </p:cNvPr>
          <p:cNvSpPr txBox="1"/>
          <p:nvPr/>
        </p:nvSpPr>
        <p:spPr>
          <a:xfrm>
            <a:off x="1578239" y="1696698"/>
            <a:ext cx="9605576" cy="1631216"/>
          </a:xfrm>
          <a:prstGeom prst="rect">
            <a:avLst/>
          </a:prstGeom>
          <a:noFill/>
        </p:spPr>
        <p:txBody>
          <a:bodyPr wrap="square">
            <a:spAutoFit/>
          </a:bodyPr>
          <a:lstStyle/>
          <a:p>
            <a:pPr marL="285750" indent="-285750" algn="just">
              <a:buClr>
                <a:schemeClr val="tx2"/>
              </a:buClr>
              <a:buFont typeface="Wingdings" panose="05000000000000000000" pitchFamily="2" charset="2"/>
              <a:buChar char="q"/>
            </a:pPr>
            <a:r>
              <a:rPr lang="fr-FR" sz="2000" b="1" dirty="0">
                <a:latin typeface="Arimo" panose="020B0604020202020204" charset="0"/>
                <a:ea typeface="Arimo" panose="020B0604020202020204" charset="0"/>
                <a:cs typeface="Arimo" panose="020B0604020202020204" charset="0"/>
              </a:rPr>
              <a:t>public </a:t>
            </a:r>
            <a:r>
              <a:rPr lang="fr-FR" sz="2000" b="1" dirty="0" err="1">
                <a:latin typeface="Arimo" panose="020B0604020202020204" charset="0"/>
                <a:ea typeface="Arimo" panose="020B0604020202020204" charset="0"/>
                <a:cs typeface="Arimo" panose="020B0604020202020204" charset="0"/>
              </a:rPr>
              <a:t>void</a:t>
            </a:r>
            <a:r>
              <a:rPr lang="fr-FR" sz="2000" b="1" dirty="0">
                <a:latin typeface="Arimo" panose="020B0604020202020204" charset="0"/>
                <a:ea typeface="Arimo" panose="020B0604020202020204" charset="0"/>
                <a:cs typeface="Arimo" panose="020B0604020202020204" charset="0"/>
              </a:rPr>
              <a:t> start() </a:t>
            </a:r>
            <a:r>
              <a:rPr lang="fr-FR" sz="2000" dirty="0">
                <a:latin typeface="Arimo" panose="020B0604020202020204" charset="0"/>
                <a:ea typeface="Arimo" panose="020B0604020202020204" charset="0"/>
                <a:cs typeface="Arimo" panose="020B0604020202020204" charset="0"/>
              </a:rPr>
              <a:t>: cette méthode permet de démarrer un thread. En effet, si vous invoquez la méthode run (au lieu de start) le code s'exécute bien, mais aucun nouveau thread n'est lancé dans le système. Inversement, la méthode start, lance un nouveau thread dans le système dont le code à exécuter démarre par le run.</a:t>
            </a:r>
          </a:p>
        </p:txBody>
      </p:sp>
      <p:sp>
        <p:nvSpPr>
          <p:cNvPr id="16" name="ZoneTexte 15">
            <a:extLst>
              <a:ext uri="{FF2B5EF4-FFF2-40B4-BE49-F238E27FC236}">
                <a16:creationId xmlns="" xmlns:a16="http://schemas.microsoft.com/office/drawing/2014/main" id="{043EAD0A-D2D8-9BC2-3E02-B491478601C7}"/>
              </a:ext>
            </a:extLst>
          </p:cNvPr>
          <p:cNvSpPr txBox="1"/>
          <p:nvPr/>
        </p:nvSpPr>
        <p:spPr>
          <a:xfrm>
            <a:off x="1578238" y="3547508"/>
            <a:ext cx="9605575" cy="707886"/>
          </a:xfrm>
          <a:prstGeom prst="rect">
            <a:avLst/>
          </a:prstGeom>
          <a:noFill/>
        </p:spPr>
        <p:txBody>
          <a:bodyPr wrap="square">
            <a:spAutoFit/>
          </a:bodyPr>
          <a:lstStyle/>
          <a:p>
            <a:pPr marL="342900" marR="0" lvl="0" indent="-342900" algn="just" defTabSz="914400" rtl="0" eaLnBrk="1" fontAlgn="auto" latinLnBrk="0" hangingPunct="1">
              <a:lnSpc>
                <a:spcPct val="100000"/>
              </a:lnSpc>
              <a:spcBef>
                <a:spcPts val="0"/>
              </a:spcBef>
              <a:spcAft>
                <a:spcPts val="0"/>
              </a:spcAft>
              <a:buClr>
                <a:schemeClr val="tx2"/>
              </a:buClr>
              <a:buSzTx/>
              <a:buFont typeface="Wingdings" panose="05000000000000000000" pitchFamily="2" charset="2"/>
              <a:buChar char="q"/>
              <a:tabLst/>
              <a:defRPr/>
            </a:pPr>
            <a:r>
              <a:rPr kumimoji="0" lang="fr-FR" sz="2000" b="1" i="0" u="none" strike="noStrike" kern="0" cap="none" spc="0" normalizeH="0" baseline="0" noProof="0" dirty="0">
                <a:ln>
                  <a:noFill/>
                </a:ln>
                <a:solidFill>
                  <a:srgbClr val="000000"/>
                </a:solidFill>
                <a:effectLst/>
                <a:uLnTx/>
                <a:uFillTx/>
                <a:latin typeface="Arimo" panose="020B0604020202020204" charset="0"/>
                <a:ea typeface="Arimo" panose="020B0604020202020204" charset="0"/>
                <a:cs typeface="Arimo" panose="020B0604020202020204" charset="0"/>
                <a:sym typeface="Arial"/>
              </a:rPr>
              <a:t>public </a:t>
            </a:r>
            <a:r>
              <a:rPr kumimoji="0" lang="fr-FR" sz="2000" b="1" i="0" u="none" strike="noStrike" kern="0" cap="none" spc="0" normalizeH="0" baseline="0" noProof="0" dirty="0" err="1">
                <a:ln>
                  <a:noFill/>
                </a:ln>
                <a:solidFill>
                  <a:srgbClr val="000000"/>
                </a:solidFill>
                <a:effectLst/>
                <a:uLnTx/>
                <a:uFillTx/>
                <a:latin typeface="Arimo" panose="020B0604020202020204" charset="0"/>
                <a:ea typeface="Arimo" panose="020B0604020202020204" charset="0"/>
                <a:cs typeface="Arimo" panose="020B0604020202020204" charset="0"/>
                <a:sym typeface="Arial"/>
              </a:rPr>
              <a:t>void</a:t>
            </a:r>
            <a:r>
              <a:rPr kumimoji="0" lang="fr-FR" sz="2000" b="1" i="0" u="none" strike="noStrike" kern="0" cap="none" spc="0" normalizeH="0" baseline="0" noProof="0" dirty="0">
                <a:ln>
                  <a:noFill/>
                </a:ln>
                <a:solidFill>
                  <a:srgbClr val="000000"/>
                </a:solidFill>
                <a:effectLst/>
                <a:uLnTx/>
                <a:uFillTx/>
                <a:latin typeface="Arimo" panose="020B0604020202020204" charset="0"/>
                <a:ea typeface="Arimo" panose="020B0604020202020204" charset="0"/>
                <a:cs typeface="Arimo" panose="020B0604020202020204" charset="0"/>
                <a:sym typeface="Arial"/>
              </a:rPr>
              <a:t> suspend() </a:t>
            </a:r>
            <a:r>
              <a:rPr kumimoji="0" lang="fr-FR" sz="2000" b="0" i="0" u="none" strike="noStrike" kern="0" cap="none" spc="0" normalizeH="0" baseline="0" noProof="0" dirty="0">
                <a:ln>
                  <a:noFill/>
                </a:ln>
                <a:solidFill>
                  <a:srgbClr val="000000"/>
                </a:solidFill>
                <a:effectLst/>
                <a:uLnTx/>
                <a:uFillTx/>
                <a:latin typeface="Arial"/>
                <a:cs typeface="Arial"/>
                <a:sym typeface="Arial"/>
              </a:rPr>
              <a:t>: </a:t>
            </a:r>
            <a:r>
              <a:rPr kumimoji="0" lang="fr-FR" sz="2000" b="0" i="0" u="none" strike="noStrike" kern="0" cap="none" spc="0" normalizeH="0" baseline="0" noProof="0" dirty="0">
                <a:ln>
                  <a:noFill/>
                </a:ln>
                <a:solidFill>
                  <a:srgbClr val="000000"/>
                </a:solidFill>
                <a:effectLst/>
                <a:uLnTx/>
                <a:uFillTx/>
                <a:latin typeface="Arimo" panose="020B0604020202020204" charset="0"/>
                <a:ea typeface="Arimo" panose="020B0604020202020204" charset="0"/>
                <a:cs typeface="Arimo" panose="020B0604020202020204" charset="0"/>
                <a:sym typeface="Arial"/>
              </a:rPr>
              <a:t>cette méthode permet d'arrêter temporairement un thread en cours d'exécution.</a:t>
            </a:r>
          </a:p>
        </p:txBody>
      </p:sp>
      <p:sp>
        <p:nvSpPr>
          <p:cNvPr id="18" name="ZoneTexte 17">
            <a:extLst>
              <a:ext uri="{FF2B5EF4-FFF2-40B4-BE49-F238E27FC236}">
                <a16:creationId xmlns="" xmlns:a16="http://schemas.microsoft.com/office/drawing/2014/main" id="{E6FC86AA-9E30-E696-477F-BFB0E33C538F}"/>
              </a:ext>
            </a:extLst>
          </p:cNvPr>
          <p:cNvSpPr txBox="1"/>
          <p:nvPr/>
        </p:nvSpPr>
        <p:spPr>
          <a:xfrm>
            <a:off x="1173791" y="4488165"/>
            <a:ext cx="10010021" cy="1037785"/>
          </a:xfrm>
          <a:prstGeom prst="rect">
            <a:avLst/>
          </a:prstGeom>
          <a:noFill/>
        </p:spPr>
        <p:txBody>
          <a:bodyPr wrap="square">
            <a:spAutoFit/>
          </a:bodyPr>
          <a:lstStyle/>
          <a:p>
            <a:pPr marL="697865" indent="-342900" algn="just">
              <a:lnSpc>
                <a:spcPct val="105000"/>
              </a:lnSpc>
              <a:spcAft>
                <a:spcPts val="2715"/>
              </a:spcAft>
              <a:buClr>
                <a:schemeClr val="tx2"/>
              </a:buClr>
              <a:buFont typeface="Wingdings" panose="05000000000000000000" pitchFamily="2" charset="2"/>
              <a:buChar char="q"/>
            </a:pPr>
            <a:r>
              <a:rPr lang="fr-FR" sz="2000" b="1" dirty="0">
                <a:latin typeface="Arimo" panose="020B0604020202020204" charset="0"/>
                <a:ea typeface="Arimo" panose="020B0604020202020204" charset="0"/>
                <a:cs typeface="Arimo" panose="020B0604020202020204" charset="0"/>
              </a:rPr>
              <a:t>public </a:t>
            </a:r>
            <a:r>
              <a:rPr lang="fr-FR" sz="2000" b="1" dirty="0" err="1">
                <a:latin typeface="Arimo" panose="020B0604020202020204" charset="0"/>
                <a:ea typeface="Arimo" panose="020B0604020202020204" charset="0"/>
                <a:cs typeface="Arimo" panose="020B0604020202020204" charset="0"/>
              </a:rPr>
              <a:t>void</a:t>
            </a:r>
            <a:r>
              <a:rPr lang="fr-FR" sz="2000" b="1" dirty="0">
                <a:latin typeface="Arimo" panose="020B0604020202020204" charset="0"/>
                <a:ea typeface="Arimo" panose="020B0604020202020204" charset="0"/>
                <a:cs typeface="Arimo" panose="020B0604020202020204" charset="0"/>
              </a:rPr>
              <a:t> </a:t>
            </a:r>
            <a:r>
              <a:rPr lang="fr-FR" sz="2000" b="1" dirty="0" err="1">
                <a:latin typeface="Arimo" panose="020B0604020202020204" charset="0"/>
                <a:ea typeface="Arimo" panose="020B0604020202020204" charset="0"/>
                <a:cs typeface="Arimo" panose="020B0604020202020204" charset="0"/>
              </a:rPr>
              <a:t>resume</a:t>
            </a:r>
            <a:r>
              <a:rPr lang="fr-FR" sz="2000" b="1" dirty="0">
                <a:latin typeface="Arimo" panose="020B0604020202020204" charset="0"/>
                <a:ea typeface="Arimo" panose="020B0604020202020204" charset="0"/>
                <a:cs typeface="Arimo" panose="020B0604020202020204" charset="0"/>
              </a:rPr>
              <a:t>() </a:t>
            </a:r>
            <a:r>
              <a:rPr lang="fr-FR" sz="2000" dirty="0">
                <a:solidFill>
                  <a:srgbClr val="000000"/>
                </a:solidFill>
                <a:effectLst/>
                <a:latin typeface="Arial" panose="020B0604020202020204" pitchFamily="34" charset="0"/>
                <a:ea typeface="Arial" panose="020B0604020202020204" pitchFamily="34" charset="0"/>
              </a:rPr>
              <a:t>: </a:t>
            </a:r>
            <a:r>
              <a:rPr lang="fr-FR" sz="2000" dirty="0">
                <a:latin typeface="Arimo" panose="020B0604020202020204" charset="0"/>
                <a:ea typeface="Arimo" panose="020B0604020202020204" charset="0"/>
                <a:cs typeface="Arimo" panose="020B0604020202020204" charset="0"/>
              </a:rPr>
              <a:t>celle-ci permet de relancer l'exécution d'un thread, au préalable mis en pause via suspend. Attention, le thread ne reprend pas au début du run, mais continue bien là où il s'était arrêté.</a:t>
            </a:r>
          </a:p>
        </p:txBody>
      </p:sp>
      <p:sp>
        <p:nvSpPr>
          <p:cNvPr id="20" name="ZoneTexte 19">
            <a:extLst>
              <a:ext uri="{FF2B5EF4-FFF2-40B4-BE49-F238E27FC236}">
                <a16:creationId xmlns="" xmlns:a16="http://schemas.microsoft.com/office/drawing/2014/main" id="{87F13B6F-08C9-0207-D572-51085D92E3F1}"/>
              </a:ext>
            </a:extLst>
          </p:cNvPr>
          <p:cNvSpPr txBox="1"/>
          <p:nvPr/>
        </p:nvSpPr>
        <p:spPr>
          <a:xfrm>
            <a:off x="1578237" y="5775055"/>
            <a:ext cx="9605575" cy="1015663"/>
          </a:xfrm>
          <a:prstGeom prst="rect">
            <a:avLst/>
          </a:prstGeom>
          <a:noFill/>
        </p:spPr>
        <p:txBody>
          <a:bodyPr wrap="square">
            <a:spAutoFit/>
          </a:bodyPr>
          <a:lstStyle/>
          <a:p>
            <a:pPr marL="342900" indent="-342900" algn="just">
              <a:buClr>
                <a:schemeClr val="tx2"/>
              </a:buClr>
              <a:buFont typeface="Wingdings" panose="05000000000000000000" pitchFamily="2" charset="2"/>
              <a:buChar char="q"/>
            </a:pPr>
            <a:r>
              <a:rPr lang="fr-FR" sz="2000" b="1" dirty="0">
                <a:latin typeface="Arimo" panose="020B0604020202020204" charset="0"/>
                <a:ea typeface="Arimo" panose="020B0604020202020204" charset="0"/>
                <a:cs typeface="Arimo" panose="020B0604020202020204" charset="0"/>
              </a:rPr>
              <a:t>public </a:t>
            </a:r>
            <a:r>
              <a:rPr lang="fr-FR" sz="2000" b="1" dirty="0" err="1">
                <a:latin typeface="Arimo" panose="020B0604020202020204" charset="0"/>
                <a:ea typeface="Arimo" panose="020B0604020202020204" charset="0"/>
                <a:cs typeface="Arimo" panose="020B0604020202020204" charset="0"/>
              </a:rPr>
              <a:t>void</a:t>
            </a:r>
            <a:r>
              <a:rPr lang="fr-FR" sz="2000" b="1" dirty="0">
                <a:latin typeface="Arimo" panose="020B0604020202020204" charset="0"/>
                <a:ea typeface="Arimo" panose="020B0604020202020204" charset="0"/>
                <a:cs typeface="Arimo" panose="020B0604020202020204" charset="0"/>
              </a:rPr>
              <a:t> stop() : </a:t>
            </a:r>
            <a:r>
              <a:rPr lang="fr-FR" sz="2000" dirty="0">
                <a:latin typeface="Arimo" panose="020B0604020202020204" charset="0"/>
                <a:ea typeface="Arimo" panose="020B0604020202020204" charset="0"/>
                <a:cs typeface="Arimo" panose="020B0604020202020204" charset="0"/>
              </a:rPr>
              <a:t>cette dernière méthode permet de stopper, de manière définitive, l'exécution du thread. Une autre solution pour stopper un thread consiste à simplement sortir de la méthode run.</a:t>
            </a:r>
          </a:p>
        </p:txBody>
      </p:sp>
    </p:spTree>
    <p:extLst>
      <p:ext uri="{BB962C8B-B14F-4D97-AF65-F5344CB8AC3E}">
        <p14:creationId xmlns:p14="http://schemas.microsoft.com/office/powerpoint/2010/main" val="23170901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54"/>
        <p:cNvGrpSpPr/>
        <p:nvPr/>
      </p:nvGrpSpPr>
      <p:grpSpPr>
        <a:xfrm>
          <a:off x="0" y="0"/>
          <a:ext cx="0" cy="0"/>
          <a:chOff x="0" y="0"/>
          <a:chExt cx="0" cy="0"/>
        </a:xfrm>
      </p:grpSpPr>
      <p:cxnSp>
        <p:nvCxnSpPr>
          <p:cNvPr id="470" name="Google Shape;470;p27"/>
          <p:cNvCxnSpPr/>
          <p:nvPr/>
        </p:nvCxnSpPr>
        <p:spPr>
          <a:xfrm>
            <a:off x="6289044" y="6278419"/>
            <a:ext cx="244214" cy="0"/>
          </a:xfrm>
          <a:prstGeom prst="straightConnector1">
            <a:avLst/>
          </a:prstGeom>
          <a:noFill/>
          <a:ln w="9525" cap="flat" cmpd="sng">
            <a:solidFill>
              <a:schemeClr val="lt1"/>
            </a:solidFill>
            <a:prstDash val="solid"/>
            <a:round/>
            <a:headEnd type="none" w="med" len="med"/>
            <a:tailEnd type="stealth" w="med" len="med"/>
          </a:ln>
        </p:spPr>
      </p:cxnSp>
      <p:sp>
        <p:nvSpPr>
          <p:cNvPr id="474" name="Google Shape;474;p27"/>
          <p:cNvSpPr txBox="1">
            <a:spLocks noGrp="1"/>
          </p:cNvSpPr>
          <p:nvPr>
            <p:ph type="subTitle" idx="1"/>
          </p:nvPr>
        </p:nvSpPr>
        <p:spPr>
          <a:xfrm>
            <a:off x="1387984" y="373890"/>
            <a:ext cx="2263024" cy="391331"/>
          </a:xfrm>
          <a:prstGeom prst="rect">
            <a:avLst/>
          </a:prstGeom>
        </p:spPr>
        <p:txBody>
          <a:bodyPr spcFirstLastPara="1" wrap="square" lIns="112085" tIns="112085" rIns="112085" bIns="112085" anchor="t" anchorCtr="0">
            <a:noAutofit/>
          </a:bodyPr>
          <a:lstStyle/>
          <a:p>
            <a:pPr marL="0" indent="0"/>
            <a:r>
              <a:rPr lang="fr-FR" dirty="0"/>
              <a:t>UCAO-UUT ISTIN</a:t>
            </a:r>
          </a:p>
        </p:txBody>
      </p:sp>
      <p:sp>
        <p:nvSpPr>
          <p:cNvPr id="475" name="Google Shape;475;p27"/>
          <p:cNvSpPr txBox="1">
            <a:spLocks noGrp="1"/>
          </p:cNvSpPr>
          <p:nvPr>
            <p:ph type="subTitle" idx="2"/>
          </p:nvPr>
        </p:nvSpPr>
        <p:spPr>
          <a:xfrm>
            <a:off x="8172001" y="399310"/>
            <a:ext cx="3238440" cy="391331"/>
          </a:xfrm>
          <a:prstGeom prst="rect">
            <a:avLst/>
          </a:prstGeom>
        </p:spPr>
        <p:txBody>
          <a:bodyPr spcFirstLastPara="1" wrap="square" lIns="112085" tIns="112085" rIns="112085" bIns="112085" anchor="t" anchorCtr="0">
            <a:noAutofit/>
          </a:bodyPr>
          <a:lstStyle/>
          <a:p>
            <a:pPr marL="0" indent="0">
              <a:buSzPts val="1100"/>
            </a:pPr>
            <a:r>
              <a:rPr lang="en" dirty="0"/>
              <a:t>Année académique 2022 — 2023</a:t>
            </a:r>
            <a:endParaRPr dirty="0"/>
          </a:p>
        </p:txBody>
      </p:sp>
      <p:sp>
        <p:nvSpPr>
          <p:cNvPr id="8" name="ZoneTexte 7">
            <a:extLst>
              <a:ext uri="{FF2B5EF4-FFF2-40B4-BE49-F238E27FC236}">
                <a16:creationId xmlns="" xmlns:a16="http://schemas.microsoft.com/office/drawing/2014/main" id="{1BD238C5-AD5E-9CFB-3752-A361F4995CA1}"/>
              </a:ext>
            </a:extLst>
          </p:cNvPr>
          <p:cNvSpPr txBox="1"/>
          <p:nvPr/>
        </p:nvSpPr>
        <p:spPr>
          <a:xfrm>
            <a:off x="1578239" y="659283"/>
            <a:ext cx="9421609" cy="523220"/>
          </a:xfrm>
          <a:prstGeom prst="rect">
            <a:avLst/>
          </a:prstGeom>
          <a:noFill/>
        </p:spPr>
        <p:txBody>
          <a:bodyPr wrap="square" anchor="ctr">
            <a:spAutoFit/>
          </a:bodyPr>
          <a:lstStyle/>
          <a:p>
            <a:pPr algn="ctr"/>
            <a:r>
              <a:rPr lang="fr-FR" sz="2800" b="1" i="1" dirty="0">
                <a:solidFill>
                  <a:srgbClr val="99284C"/>
                </a:solidFill>
                <a:latin typeface="Arial-BoldItalicMT"/>
              </a:rPr>
              <a:t>Gestion des threads</a:t>
            </a:r>
            <a:endParaRPr lang="fr-FR" sz="2800" dirty="0"/>
          </a:p>
        </p:txBody>
      </p:sp>
      <p:sp>
        <p:nvSpPr>
          <p:cNvPr id="3" name="ZoneTexte 2">
            <a:extLst>
              <a:ext uri="{FF2B5EF4-FFF2-40B4-BE49-F238E27FC236}">
                <a16:creationId xmlns="" xmlns:a16="http://schemas.microsoft.com/office/drawing/2014/main" id="{A8F4DF02-B9D7-3466-257B-5BBF30B3C239}"/>
              </a:ext>
            </a:extLst>
          </p:cNvPr>
          <p:cNvSpPr txBox="1"/>
          <p:nvPr/>
        </p:nvSpPr>
        <p:spPr>
          <a:xfrm>
            <a:off x="1723292" y="1201802"/>
            <a:ext cx="8766601" cy="461665"/>
          </a:xfrm>
          <a:prstGeom prst="rect">
            <a:avLst/>
          </a:prstGeom>
          <a:noFill/>
        </p:spPr>
        <p:txBody>
          <a:bodyPr wrap="square">
            <a:spAutoFit/>
          </a:bodyPr>
          <a:lstStyle/>
          <a:p>
            <a:r>
              <a:rPr lang="fr-FR" sz="2400" b="1" dirty="0">
                <a:solidFill>
                  <a:schemeClr val="accent3">
                    <a:lumMod val="75000"/>
                  </a:schemeClr>
                </a:solidFill>
                <a:latin typeface="Arimo" panose="020B0604020202020204" charset="0"/>
                <a:ea typeface="Arimo" panose="020B0604020202020204" charset="0"/>
                <a:cs typeface="Arimo" panose="020B0604020202020204" charset="0"/>
              </a:rPr>
              <a:t>Gestion de la priorité d'un thread.</a:t>
            </a:r>
          </a:p>
        </p:txBody>
      </p:sp>
      <p:sp>
        <p:nvSpPr>
          <p:cNvPr id="5" name="ZoneTexte 4">
            <a:extLst>
              <a:ext uri="{FF2B5EF4-FFF2-40B4-BE49-F238E27FC236}">
                <a16:creationId xmlns="" xmlns:a16="http://schemas.microsoft.com/office/drawing/2014/main" id="{C9D62A59-84DD-41F3-85B0-26C8CF0E90DB}"/>
              </a:ext>
            </a:extLst>
          </p:cNvPr>
          <p:cNvSpPr txBox="1"/>
          <p:nvPr/>
        </p:nvSpPr>
        <p:spPr>
          <a:xfrm>
            <a:off x="1688408" y="1720709"/>
            <a:ext cx="9421608" cy="4401205"/>
          </a:xfrm>
          <a:prstGeom prst="rect">
            <a:avLst/>
          </a:prstGeom>
          <a:noFill/>
        </p:spPr>
        <p:txBody>
          <a:bodyPr wrap="square">
            <a:spAutoFit/>
          </a:bodyPr>
          <a:lstStyle/>
          <a:p>
            <a:pPr marL="342900" indent="-342900" algn="just">
              <a:buFont typeface="Wingdings" panose="05000000000000000000" pitchFamily="2" charset="2"/>
              <a:buChar char="§"/>
            </a:pPr>
            <a:r>
              <a:rPr lang="fr-FR" sz="2000" dirty="0">
                <a:latin typeface="Arimo" panose="020B0604020202020204" charset="0"/>
                <a:ea typeface="Arimo" panose="020B0604020202020204" charset="0"/>
                <a:cs typeface="Arimo" panose="020B0604020202020204" charset="0"/>
              </a:rPr>
              <a:t>Vous pouvez, en Java, jouer sur la priorité de vos threads. </a:t>
            </a:r>
          </a:p>
          <a:p>
            <a:pPr marL="342900" indent="-342900" algn="just">
              <a:buFont typeface="Wingdings" panose="05000000000000000000" pitchFamily="2" charset="2"/>
              <a:buChar char="§"/>
            </a:pPr>
            <a:r>
              <a:rPr lang="fr-FR" sz="2000" dirty="0">
                <a:latin typeface="Arimo" panose="020B0604020202020204" charset="0"/>
                <a:ea typeface="Arimo" panose="020B0604020202020204" charset="0"/>
                <a:cs typeface="Arimo" panose="020B0604020202020204" charset="0"/>
              </a:rPr>
              <a:t>Sur une durée déterminée, un thread ayant une priorité plus haute recevra plus fréquemment le processeur qu'un autre thread. Il exécutera donc, globalement, plus de code.</a:t>
            </a:r>
          </a:p>
          <a:p>
            <a:pPr marL="342900" indent="-342900" algn="just">
              <a:buFont typeface="Wingdings" panose="05000000000000000000" pitchFamily="2" charset="2"/>
              <a:buChar char="§"/>
            </a:pPr>
            <a:r>
              <a:rPr lang="fr-FR" sz="2000" dirty="0">
                <a:latin typeface="Arimo" panose="020B0604020202020204" charset="0"/>
                <a:ea typeface="Arimo" panose="020B0604020202020204" charset="0"/>
                <a:cs typeface="Arimo" panose="020B0604020202020204" charset="0"/>
              </a:rPr>
              <a:t>La priorité d'un thread va pouvoir varier entre </a:t>
            </a:r>
            <a:r>
              <a:rPr lang="fr-FR" sz="2000" b="1" dirty="0">
                <a:solidFill>
                  <a:schemeClr val="accent3">
                    <a:lumMod val="75000"/>
                  </a:schemeClr>
                </a:solidFill>
                <a:latin typeface="Arimo" panose="020B0604020202020204" charset="0"/>
                <a:ea typeface="Arimo" panose="020B0604020202020204" charset="0"/>
                <a:cs typeface="Arimo" panose="020B0604020202020204" charset="0"/>
              </a:rPr>
              <a:t>0 et 10</a:t>
            </a:r>
            <a:r>
              <a:rPr lang="fr-FR" sz="2000" dirty="0">
                <a:latin typeface="Arimo" panose="020B0604020202020204" charset="0"/>
                <a:ea typeface="Arimo" panose="020B0604020202020204" charset="0"/>
                <a:cs typeface="Arimo" panose="020B0604020202020204" charset="0"/>
              </a:rPr>
              <a:t>. Mais attention, il n'est en a aucun cas garanti que le système hôte saura gérer autant de niveaux de priorités. </a:t>
            </a:r>
          </a:p>
          <a:p>
            <a:pPr marL="342900" indent="-342900" algn="just">
              <a:buFont typeface="Wingdings" panose="05000000000000000000" pitchFamily="2" charset="2"/>
              <a:buChar char="§"/>
            </a:pPr>
            <a:r>
              <a:rPr lang="fr-FR" sz="2000" dirty="0">
                <a:latin typeface="Arimo" panose="020B0604020202020204" charset="0"/>
                <a:ea typeface="Arimo" panose="020B0604020202020204" charset="0"/>
                <a:cs typeface="Arimo" panose="020B0604020202020204" charset="0"/>
              </a:rPr>
              <a:t>Des constantes existent et permettent d'accéder à certains niveaux de priorités : </a:t>
            </a:r>
            <a:r>
              <a:rPr lang="fr-FR" sz="2000" b="1" dirty="0">
                <a:solidFill>
                  <a:schemeClr val="accent3">
                    <a:lumMod val="75000"/>
                  </a:schemeClr>
                </a:solidFill>
                <a:latin typeface="Arimo" panose="020B0604020202020204" charset="0"/>
                <a:ea typeface="Arimo" panose="020B0604020202020204" charset="0"/>
                <a:cs typeface="Arimo" panose="020B0604020202020204" charset="0"/>
              </a:rPr>
              <a:t>MIN_PRIORITY (0)</a:t>
            </a:r>
            <a:r>
              <a:rPr lang="fr-FR" sz="2000" dirty="0">
                <a:latin typeface="Arimo" panose="020B0604020202020204" charset="0"/>
                <a:ea typeface="Arimo" panose="020B0604020202020204" charset="0"/>
                <a:cs typeface="Arimo" panose="020B0604020202020204" charset="0"/>
              </a:rPr>
              <a:t> - </a:t>
            </a:r>
            <a:r>
              <a:rPr lang="fr-FR" sz="2000" b="1" dirty="0">
                <a:solidFill>
                  <a:schemeClr val="accent3">
                    <a:lumMod val="75000"/>
                  </a:schemeClr>
                </a:solidFill>
                <a:latin typeface="Arimo" panose="020B0604020202020204" charset="0"/>
                <a:ea typeface="Arimo" panose="020B0604020202020204" charset="0"/>
                <a:cs typeface="Arimo" panose="020B0604020202020204" charset="0"/>
              </a:rPr>
              <a:t>NORM_PRIORITY (5) MAX_PRIORITY (10).</a:t>
            </a:r>
          </a:p>
          <a:p>
            <a:pPr marL="342900" indent="-342900" algn="just">
              <a:buFont typeface="Wingdings" panose="05000000000000000000" pitchFamily="2" charset="2"/>
              <a:buChar char="§"/>
            </a:pPr>
            <a:r>
              <a:rPr lang="fr-FR" sz="2000" dirty="0">
                <a:latin typeface="Arimo" panose="020B0604020202020204" charset="0"/>
                <a:ea typeface="Arimo" panose="020B0604020202020204" charset="0"/>
                <a:cs typeface="Arimo" panose="020B0604020202020204" charset="0"/>
              </a:rPr>
              <a:t>Pour spécifier la priorité d’un thread, il faut faire appel à la méthode </a:t>
            </a:r>
            <a:r>
              <a:rPr lang="fr-FR" sz="2000" b="1" dirty="0" err="1">
                <a:solidFill>
                  <a:schemeClr val="accent3">
                    <a:lumMod val="75000"/>
                  </a:schemeClr>
                </a:solidFill>
                <a:latin typeface="Arimo" panose="020B0604020202020204" charset="0"/>
                <a:ea typeface="Arimo" panose="020B0604020202020204" charset="0"/>
                <a:cs typeface="Arimo" panose="020B0604020202020204" charset="0"/>
              </a:rPr>
              <a:t>setPriority</a:t>
            </a:r>
            <a:r>
              <a:rPr lang="fr-FR" sz="2000" b="1" dirty="0">
                <a:solidFill>
                  <a:schemeClr val="accent3">
                    <a:lumMod val="75000"/>
                  </a:schemeClr>
                </a:solidFill>
                <a:latin typeface="Arimo" panose="020B0604020202020204" charset="0"/>
                <a:ea typeface="Arimo" panose="020B0604020202020204" charset="0"/>
                <a:cs typeface="Arimo" panose="020B0604020202020204" charset="0"/>
              </a:rPr>
              <a:t>(</a:t>
            </a:r>
            <a:r>
              <a:rPr lang="fr-FR" sz="2000" b="1" dirty="0" err="1">
                <a:solidFill>
                  <a:schemeClr val="accent3">
                    <a:lumMod val="75000"/>
                  </a:schemeClr>
                </a:solidFill>
                <a:latin typeface="Arimo" panose="020B0604020202020204" charset="0"/>
                <a:ea typeface="Arimo" panose="020B0604020202020204" charset="0"/>
                <a:cs typeface="Arimo" panose="020B0604020202020204" charset="0"/>
              </a:rPr>
              <a:t>int</a:t>
            </a:r>
            <a:r>
              <a:rPr lang="fr-FR" sz="2000" b="1" dirty="0">
                <a:solidFill>
                  <a:schemeClr val="accent3">
                    <a:lumMod val="75000"/>
                  </a:schemeClr>
                </a:solidFill>
                <a:latin typeface="Arimo" panose="020B0604020202020204" charset="0"/>
                <a:ea typeface="Arimo" panose="020B0604020202020204" charset="0"/>
                <a:cs typeface="Arimo" panose="020B0604020202020204" charset="0"/>
              </a:rPr>
              <a:t> p) </a:t>
            </a:r>
            <a:r>
              <a:rPr lang="fr-FR" sz="2000" dirty="0">
                <a:latin typeface="Arimo" panose="020B0604020202020204" charset="0"/>
                <a:ea typeface="Arimo" panose="020B0604020202020204" charset="0"/>
                <a:cs typeface="Arimo" panose="020B0604020202020204" charset="0"/>
              </a:rPr>
              <a:t>de la classe Thread </a:t>
            </a:r>
          </a:p>
          <a:p>
            <a:pPr marL="342900" indent="-342900" algn="just">
              <a:buFont typeface="Wingdings" panose="05000000000000000000" pitchFamily="2" charset="2"/>
              <a:buChar char="§"/>
            </a:pPr>
            <a:r>
              <a:rPr lang="fr-FR" sz="2000" dirty="0">
                <a:latin typeface="Arimo" panose="020B0604020202020204" charset="0"/>
                <a:ea typeface="Arimo" panose="020B0604020202020204" charset="0"/>
                <a:cs typeface="Arimo" panose="020B0604020202020204" charset="0"/>
              </a:rPr>
              <a:t>Exemple  :</a:t>
            </a:r>
          </a:p>
          <a:p>
            <a:pPr marL="720000" indent="-342900" algn="just">
              <a:buFont typeface="Wingdings" panose="05000000000000000000" pitchFamily="2" charset="2"/>
              <a:buChar char="Ø"/>
            </a:pPr>
            <a:r>
              <a:rPr lang="fr-FR" sz="2000" b="1" dirty="0">
                <a:latin typeface="Arimo" panose="020B0604020202020204" charset="0"/>
                <a:ea typeface="Arimo" panose="020B0604020202020204" charset="0"/>
                <a:cs typeface="Arimo" panose="020B0604020202020204" charset="0"/>
              </a:rPr>
              <a:t>Thread t=new Thread();</a:t>
            </a:r>
          </a:p>
          <a:p>
            <a:pPr marL="720000" indent="-342900" algn="just">
              <a:buFont typeface="Wingdings" panose="05000000000000000000" pitchFamily="2" charset="2"/>
              <a:buChar char="Ø"/>
            </a:pPr>
            <a:r>
              <a:rPr lang="fr-FR" sz="2000" b="1" dirty="0" err="1">
                <a:latin typeface="Arimo" panose="020B0604020202020204" charset="0"/>
                <a:ea typeface="Arimo" panose="020B0604020202020204" charset="0"/>
                <a:cs typeface="Arimo" panose="020B0604020202020204" charset="0"/>
              </a:rPr>
              <a:t>t.setPriority</a:t>
            </a:r>
            <a:r>
              <a:rPr lang="fr-FR" sz="2000" b="1" dirty="0">
                <a:latin typeface="Arimo" panose="020B0604020202020204" charset="0"/>
                <a:ea typeface="Arimo" panose="020B0604020202020204" charset="0"/>
                <a:cs typeface="Arimo" panose="020B0604020202020204" charset="0"/>
              </a:rPr>
              <a:t>(</a:t>
            </a:r>
            <a:r>
              <a:rPr lang="fr-FR" sz="2000" b="1" dirty="0" err="1">
                <a:latin typeface="Arimo" panose="020B0604020202020204" charset="0"/>
                <a:ea typeface="Arimo" panose="020B0604020202020204" charset="0"/>
                <a:cs typeface="Arimo" panose="020B0604020202020204" charset="0"/>
              </a:rPr>
              <a:t>Thread.MAX_PIORITY</a:t>
            </a:r>
            <a:r>
              <a:rPr lang="fr-FR" sz="2000" b="1" dirty="0">
                <a:latin typeface="Arimo" panose="020B0604020202020204" charset="0"/>
                <a:ea typeface="Arimo" panose="020B0604020202020204" charset="0"/>
                <a:cs typeface="Arimo" panose="020B0604020202020204" charset="0"/>
              </a:rPr>
              <a:t>); </a:t>
            </a:r>
          </a:p>
        </p:txBody>
      </p:sp>
    </p:spTree>
    <p:extLst>
      <p:ext uri="{BB962C8B-B14F-4D97-AF65-F5344CB8AC3E}">
        <p14:creationId xmlns:p14="http://schemas.microsoft.com/office/powerpoint/2010/main" val="38568377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54"/>
        <p:cNvGrpSpPr/>
        <p:nvPr/>
      </p:nvGrpSpPr>
      <p:grpSpPr>
        <a:xfrm>
          <a:off x="0" y="0"/>
          <a:ext cx="0" cy="0"/>
          <a:chOff x="0" y="0"/>
          <a:chExt cx="0" cy="0"/>
        </a:xfrm>
      </p:grpSpPr>
      <p:cxnSp>
        <p:nvCxnSpPr>
          <p:cNvPr id="470" name="Google Shape;470;p27"/>
          <p:cNvCxnSpPr/>
          <p:nvPr/>
        </p:nvCxnSpPr>
        <p:spPr>
          <a:xfrm>
            <a:off x="6289044" y="6278419"/>
            <a:ext cx="244214" cy="0"/>
          </a:xfrm>
          <a:prstGeom prst="straightConnector1">
            <a:avLst/>
          </a:prstGeom>
          <a:noFill/>
          <a:ln w="9525" cap="flat" cmpd="sng">
            <a:solidFill>
              <a:schemeClr val="lt1"/>
            </a:solidFill>
            <a:prstDash val="solid"/>
            <a:round/>
            <a:headEnd type="none" w="med" len="med"/>
            <a:tailEnd type="stealth" w="med" len="med"/>
          </a:ln>
        </p:spPr>
      </p:cxnSp>
      <p:sp>
        <p:nvSpPr>
          <p:cNvPr id="474" name="Google Shape;474;p27"/>
          <p:cNvSpPr txBox="1">
            <a:spLocks noGrp="1"/>
          </p:cNvSpPr>
          <p:nvPr>
            <p:ph type="subTitle" idx="1"/>
          </p:nvPr>
        </p:nvSpPr>
        <p:spPr>
          <a:xfrm>
            <a:off x="1387984" y="373890"/>
            <a:ext cx="2263024" cy="391331"/>
          </a:xfrm>
          <a:prstGeom prst="rect">
            <a:avLst/>
          </a:prstGeom>
        </p:spPr>
        <p:txBody>
          <a:bodyPr spcFirstLastPara="1" wrap="square" lIns="112085" tIns="112085" rIns="112085" bIns="112085" anchor="t" anchorCtr="0">
            <a:noAutofit/>
          </a:bodyPr>
          <a:lstStyle/>
          <a:p>
            <a:pPr marL="0" indent="0"/>
            <a:r>
              <a:rPr lang="fr-FR" dirty="0"/>
              <a:t>UCAO-UUT ISTIN</a:t>
            </a:r>
          </a:p>
        </p:txBody>
      </p:sp>
      <p:sp>
        <p:nvSpPr>
          <p:cNvPr id="475" name="Google Shape;475;p27"/>
          <p:cNvSpPr txBox="1">
            <a:spLocks noGrp="1"/>
          </p:cNvSpPr>
          <p:nvPr>
            <p:ph type="subTitle" idx="2"/>
          </p:nvPr>
        </p:nvSpPr>
        <p:spPr>
          <a:xfrm>
            <a:off x="8172001" y="399310"/>
            <a:ext cx="3238440" cy="391331"/>
          </a:xfrm>
          <a:prstGeom prst="rect">
            <a:avLst/>
          </a:prstGeom>
        </p:spPr>
        <p:txBody>
          <a:bodyPr spcFirstLastPara="1" wrap="square" lIns="112085" tIns="112085" rIns="112085" bIns="112085" anchor="t" anchorCtr="0">
            <a:noAutofit/>
          </a:bodyPr>
          <a:lstStyle/>
          <a:p>
            <a:pPr marL="0" indent="0">
              <a:buSzPts val="1100"/>
            </a:pPr>
            <a:r>
              <a:rPr lang="en" dirty="0"/>
              <a:t>Année académique 2022 — 2023</a:t>
            </a:r>
            <a:endParaRPr dirty="0"/>
          </a:p>
        </p:txBody>
      </p:sp>
      <p:sp>
        <p:nvSpPr>
          <p:cNvPr id="8" name="ZoneTexte 7">
            <a:extLst>
              <a:ext uri="{FF2B5EF4-FFF2-40B4-BE49-F238E27FC236}">
                <a16:creationId xmlns="" xmlns:a16="http://schemas.microsoft.com/office/drawing/2014/main" id="{1BD238C5-AD5E-9CFB-3752-A361F4995CA1}"/>
              </a:ext>
            </a:extLst>
          </p:cNvPr>
          <p:cNvSpPr txBox="1"/>
          <p:nvPr/>
        </p:nvSpPr>
        <p:spPr>
          <a:xfrm>
            <a:off x="1578239" y="659283"/>
            <a:ext cx="9421609" cy="523220"/>
          </a:xfrm>
          <a:prstGeom prst="rect">
            <a:avLst/>
          </a:prstGeom>
          <a:noFill/>
        </p:spPr>
        <p:txBody>
          <a:bodyPr wrap="square" anchor="ctr">
            <a:spAutoFit/>
          </a:bodyPr>
          <a:lstStyle/>
          <a:p>
            <a:pPr algn="ctr"/>
            <a:r>
              <a:rPr lang="fr-FR" sz="2800" b="1" i="1" dirty="0">
                <a:solidFill>
                  <a:srgbClr val="99284C"/>
                </a:solidFill>
                <a:latin typeface="Arial-BoldItalicMT"/>
              </a:rPr>
              <a:t>Gestion des threads</a:t>
            </a:r>
            <a:endParaRPr lang="fr-FR" sz="2800" dirty="0"/>
          </a:p>
        </p:txBody>
      </p:sp>
      <p:sp>
        <p:nvSpPr>
          <p:cNvPr id="3" name="ZoneTexte 2">
            <a:extLst>
              <a:ext uri="{FF2B5EF4-FFF2-40B4-BE49-F238E27FC236}">
                <a16:creationId xmlns="" xmlns:a16="http://schemas.microsoft.com/office/drawing/2014/main" id="{A8F4DF02-B9D7-3466-257B-5BBF30B3C239}"/>
              </a:ext>
            </a:extLst>
          </p:cNvPr>
          <p:cNvSpPr txBox="1"/>
          <p:nvPr/>
        </p:nvSpPr>
        <p:spPr>
          <a:xfrm>
            <a:off x="1723292" y="1201803"/>
            <a:ext cx="9421608" cy="461665"/>
          </a:xfrm>
          <a:prstGeom prst="rect">
            <a:avLst/>
          </a:prstGeom>
          <a:noFill/>
        </p:spPr>
        <p:txBody>
          <a:bodyPr wrap="square">
            <a:spAutoFit/>
          </a:bodyPr>
          <a:lstStyle/>
          <a:p>
            <a:pPr algn="just"/>
            <a:r>
              <a:rPr lang="fr-FR" sz="2400" b="1" dirty="0">
                <a:solidFill>
                  <a:schemeClr val="accent3">
                    <a:lumMod val="75000"/>
                  </a:schemeClr>
                </a:solidFill>
                <a:latin typeface="Arimo" panose="020B0604020202020204" charset="0"/>
                <a:ea typeface="Arimo" panose="020B0604020202020204" charset="0"/>
                <a:cs typeface="Arimo" panose="020B0604020202020204" charset="0"/>
              </a:rPr>
              <a:t>Synchronisation de threads et accès aux ressources partagées</a:t>
            </a:r>
          </a:p>
        </p:txBody>
      </p:sp>
      <p:sp>
        <p:nvSpPr>
          <p:cNvPr id="5" name="ZoneTexte 4">
            <a:extLst>
              <a:ext uri="{FF2B5EF4-FFF2-40B4-BE49-F238E27FC236}">
                <a16:creationId xmlns="" xmlns:a16="http://schemas.microsoft.com/office/drawing/2014/main" id="{C9D62A59-84DD-41F3-85B0-26C8CF0E90DB}"/>
              </a:ext>
            </a:extLst>
          </p:cNvPr>
          <p:cNvSpPr txBox="1"/>
          <p:nvPr/>
        </p:nvSpPr>
        <p:spPr>
          <a:xfrm>
            <a:off x="1688408" y="1544859"/>
            <a:ext cx="9421608" cy="5111977"/>
          </a:xfrm>
          <a:prstGeom prst="rect">
            <a:avLst/>
          </a:prstGeom>
          <a:noFill/>
        </p:spPr>
        <p:txBody>
          <a:bodyPr wrap="square">
            <a:spAutoFit/>
          </a:bodyPr>
          <a:lstStyle/>
          <a:p>
            <a:pPr marL="342900" indent="-342900" algn="just">
              <a:lnSpc>
                <a:spcPct val="150000"/>
              </a:lnSpc>
              <a:buFont typeface="Wingdings" panose="05000000000000000000" pitchFamily="2" charset="2"/>
              <a:buChar char="§"/>
            </a:pPr>
            <a:r>
              <a:rPr lang="fr-FR" sz="2000" dirty="0">
                <a:latin typeface="Arimo" panose="020B0604020202020204" charset="0"/>
                <a:ea typeface="Arimo" panose="020B0604020202020204" charset="0"/>
                <a:cs typeface="Arimo" panose="020B0604020202020204" charset="0"/>
              </a:rPr>
              <a:t>Lorsque que vous lancez une JVM (Machine Virtuelle Java), vous lancez un processus.  </a:t>
            </a:r>
          </a:p>
          <a:p>
            <a:pPr marL="342900" indent="-342900" algn="just">
              <a:lnSpc>
                <a:spcPct val="150000"/>
              </a:lnSpc>
              <a:buFont typeface="Wingdings" panose="05000000000000000000" pitchFamily="2" charset="2"/>
              <a:buChar char="§"/>
            </a:pPr>
            <a:r>
              <a:rPr lang="fr-FR" sz="2000" dirty="0">
                <a:latin typeface="Arimo" panose="020B0604020202020204" charset="0"/>
                <a:ea typeface="Arimo" panose="020B0604020202020204" charset="0"/>
                <a:cs typeface="Arimo" panose="020B0604020202020204" charset="0"/>
              </a:rPr>
              <a:t>Ce processus possède plusieurs threads et chacun d'entre eux partage le même espace mémoire.</a:t>
            </a:r>
          </a:p>
          <a:p>
            <a:pPr marL="342900" indent="-342900" algn="just">
              <a:lnSpc>
                <a:spcPct val="150000"/>
              </a:lnSpc>
              <a:buFont typeface="Wingdings" panose="05000000000000000000" pitchFamily="2" charset="2"/>
              <a:buChar char="§"/>
            </a:pPr>
            <a:r>
              <a:rPr lang="fr-FR" sz="2000" dirty="0">
                <a:latin typeface="Arimo" panose="020B0604020202020204" charset="0"/>
                <a:ea typeface="Arimo" panose="020B0604020202020204" charset="0"/>
                <a:cs typeface="Arimo" panose="020B0604020202020204" charset="0"/>
              </a:rPr>
              <a:t>En effet, l'espace mémoire est propre au processus et non à un thread. </a:t>
            </a:r>
          </a:p>
          <a:p>
            <a:pPr marL="342900" indent="-342900" algn="just">
              <a:lnSpc>
                <a:spcPct val="150000"/>
              </a:lnSpc>
              <a:buFont typeface="Wingdings" panose="05000000000000000000" pitchFamily="2" charset="2"/>
              <a:buChar char="§"/>
            </a:pPr>
            <a:r>
              <a:rPr lang="fr-FR" sz="2000" dirty="0">
                <a:latin typeface="Arimo" panose="020B0604020202020204" charset="0"/>
                <a:ea typeface="Arimo" panose="020B0604020202020204" charset="0"/>
                <a:cs typeface="Arimo" panose="020B0604020202020204" charset="0"/>
              </a:rPr>
              <a:t>Cette caractéristique est à la fois un atout et une contrainte. </a:t>
            </a:r>
          </a:p>
          <a:p>
            <a:pPr marL="342900" indent="-342900" algn="just">
              <a:lnSpc>
                <a:spcPct val="150000"/>
              </a:lnSpc>
              <a:buFont typeface="Wingdings" panose="05000000000000000000" pitchFamily="2" charset="2"/>
              <a:buChar char="§"/>
            </a:pPr>
            <a:r>
              <a:rPr lang="fr-FR" sz="2000" dirty="0">
                <a:latin typeface="Arimo" panose="020B0604020202020204" charset="0"/>
                <a:ea typeface="Arimo" panose="020B0604020202020204" charset="0"/>
                <a:cs typeface="Arimo" panose="020B0604020202020204" charset="0"/>
              </a:rPr>
              <a:t>En effet, partager des données pour plusieurs threads est relativement simple.</a:t>
            </a:r>
          </a:p>
          <a:p>
            <a:pPr marL="342900" indent="-342900" algn="just">
              <a:lnSpc>
                <a:spcPct val="150000"/>
              </a:lnSpc>
              <a:buFont typeface="Wingdings" panose="05000000000000000000" pitchFamily="2" charset="2"/>
              <a:buChar char="§"/>
            </a:pPr>
            <a:r>
              <a:rPr lang="fr-FR" sz="2000" dirty="0">
                <a:latin typeface="Arimo" panose="020B0604020202020204" charset="0"/>
                <a:ea typeface="Arimo" panose="020B0604020202020204" charset="0"/>
                <a:cs typeface="Arimo" panose="020B0604020202020204" charset="0"/>
              </a:rPr>
              <a:t> Par contre les choses peuvent se compliquer sérieusement si la ressource (les données) partagée est accédée en modification</a:t>
            </a:r>
          </a:p>
          <a:p>
            <a:pPr marL="342900" indent="-342900" algn="just">
              <a:lnSpc>
                <a:spcPct val="150000"/>
              </a:lnSpc>
              <a:buFont typeface="Wingdings" panose="05000000000000000000" pitchFamily="2" charset="2"/>
              <a:buChar char="§"/>
            </a:pPr>
            <a:r>
              <a:rPr lang="fr-FR" sz="2000" dirty="0">
                <a:latin typeface="Arimo" panose="020B0604020202020204" charset="0"/>
                <a:ea typeface="Arimo" panose="020B0604020202020204" charset="0"/>
                <a:cs typeface="Arimo" panose="020B0604020202020204" charset="0"/>
              </a:rPr>
              <a:t>il faut synchroniser les accès concurrents. Nous sommes certainement face à l'un des problèmes informatiques les plus délicats à résoudre.</a:t>
            </a:r>
          </a:p>
        </p:txBody>
      </p:sp>
    </p:spTree>
    <p:extLst>
      <p:ext uri="{BB962C8B-B14F-4D97-AF65-F5344CB8AC3E}">
        <p14:creationId xmlns:p14="http://schemas.microsoft.com/office/powerpoint/2010/main" val="37644188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54"/>
        <p:cNvGrpSpPr/>
        <p:nvPr/>
      </p:nvGrpSpPr>
      <p:grpSpPr>
        <a:xfrm>
          <a:off x="0" y="0"/>
          <a:ext cx="0" cy="0"/>
          <a:chOff x="0" y="0"/>
          <a:chExt cx="0" cy="0"/>
        </a:xfrm>
      </p:grpSpPr>
      <p:cxnSp>
        <p:nvCxnSpPr>
          <p:cNvPr id="470" name="Google Shape;470;p27"/>
          <p:cNvCxnSpPr/>
          <p:nvPr/>
        </p:nvCxnSpPr>
        <p:spPr>
          <a:xfrm>
            <a:off x="6289044" y="6278419"/>
            <a:ext cx="244214" cy="0"/>
          </a:xfrm>
          <a:prstGeom prst="straightConnector1">
            <a:avLst/>
          </a:prstGeom>
          <a:noFill/>
          <a:ln w="9525" cap="flat" cmpd="sng">
            <a:solidFill>
              <a:schemeClr val="lt1"/>
            </a:solidFill>
            <a:prstDash val="solid"/>
            <a:round/>
            <a:headEnd type="none" w="med" len="med"/>
            <a:tailEnd type="stealth" w="med" len="med"/>
          </a:ln>
        </p:spPr>
      </p:cxnSp>
      <p:sp>
        <p:nvSpPr>
          <p:cNvPr id="474" name="Google Shape;474;p27"/>
          <p:cNvSpPr txBox="1">
            <a:spLocks noGrp="1"/>
          </p:cNvSpPr>
          <p:nvPr>
            <p:ph type="subTitle" idx="1"/>
          </p:nvPr>
        </p:nvSpPr>
        <p:spPr>
          <a:xfrm>
            <a:off x="1387984" y="373890"/>
            <a:ext cx="2263024" cy="391331"/>
          </a:xfrm>
          <a:prstGeom prst="rect">
            <a:avLst/>
          </a:prstGeom>
        </p:spPr>
        <p:txBody>
          <a:bodyPr spcFirstLastPara="1" wrap="square" lIns="112085" tIns="112085" rIns="112085" bIns="112085" anchor="t" anchorCtr="0">
            <a:noAutofit/>
          </a:bodyPr>
          <a:lstStyle/>
          <a:p>
            <a:pPr marL="0" indent="0"/>
            <a:r>
              <a:rPr lang="fr-FR" dirty="0"/>
              <a:t>UCAO-UUT ISTIN</a:t>
            </a:r>
          </a:p>
        </p:txBody>
      </p:sp>
      <p:sp>
        <p:nvSpPr>
          <p:cNvPr id="475" name="Google Shape;475;p27"/>
          <p:cNvSpPr txBox="1">
            <a:spLocks noGrp="1"/>
          </p:cNvSpPr>
          <p:nvPr>
            <p:ph type="subTitle" idx="2"/>
          </p:nvPr>
        </p:nvSpPr>
        <p:spPr>
          <a:xfrm>
            <a:off x="8172001" y="399310"/>
            <a:ext cx="3238440" cy="391331"/>
          </a:xfrm>
          <a:prstGeom prst="rect">
            <a:avLst/>
          </a:prstGeom>
        </p:spPr>
        <p:txBody>
          <a:bodyPr spcFirstLastPara="1" wrap="square" lIns="112085" tIns="112085" rIns="112085" bIns="112085" anchor="t" anchorCtr="0">
            <a:noAutofit/>
          </a:bodyPr>
          <a:lstStyle/>
          <a:p>
            <a:pPr marL="0" indent="0">
              <a:buSzPts val="1100"/>
            </a:pPr>
            <a:r>
              <a:rPr lang="en" dirty="0"/>
              <a:t>Année académique 2022 — 2023</a:t>
            </a:r>
            <a:endParaRPr dirty="0"/>
          </a:p>
        </p:txBody>
      </p:sp>
      <p:sp>
        <p:nvSpPr>
          <p:cNvPr id="8" name="ZoneTexte 7">
            <a:extLst>
              <a:ext uri="{FF2B5EF4-FFF2-40B4-BE49-F238E27FC236}">
                <a16:creationId xmlns="" xmlns:a16="http://schemas.microsoft.com/office/drawing/2014/main" id="{1BD238C5-AD5E-9CFB-3752-A361F4995CA1}"/>
              </a:ext>
            </a:extLst>
          </p:cNvPr>
          <p:cNvSpPr txBox="1"/>
          <p:nvPr/>
        </p:nvSpPr>
        <p:spPr>
          <a:xfrm>
            <a:off x="1578239" y="659283"/>
            <a:ext cx="9421609" cy="523220"/>
          </a:xfrm>
          <a:prstGeom prst="rect">
            <a:avLst/>
          </a:prstGeom>
          <a:noFill/>
        </p:spPr>
        <p:txBody>
          <a:bodyPr wrap="square" anchor="ctr">
            <a:spAutoFit/>
          </a:bodyPr>
          <a:lstStyle/>
          <a:p>
            <a:pPr algn="ctr"/>
            <a:r>
              <a:rPr lang="fr-FR" sz="2800" b="1" i="1" dirty="0">
                <a:solidFill>
                  <a:srgbClr val="99284C"/>
                </a:solidFill>
                <a:latin typeface="Arial-BoldItalicMT"/>
              </a:rPr>
              <a:t>Gestion des threads</a:t>
            </a:r>
            <a:endParaRPr lang="fr-FR" sz="2800" dirty="0"/>
          </a:p>
        </p:txBody>
      </p:sp>
      <p:sp>
        <p:nvSpPr>
          <p:cNvPr id="3" name="ZoneTexte 2">
            <a:extLst>
              <a:ext uri="{FF2B5EF4-FFF2-40B4-BE49-F238E27FC236}">
                <a16:creationId xmlns="" xmlns:a16="http://schemas.microsoft.com/office/drawing/2014/main" id="{A8F4DF02-B9D7-3466-257B-5BBF30B3C239}"/>
              </a:ext>
            </a:extLst>
          </p:cNvPr>
          <p:cNvSpPr txBox="1"/>
          <p:nvPr/>
        </p:nvSpPr>
        <p:spPr>
          <a:xfrm>
            <a:off x="1723292" y="1201803"/>
            <a:ext cx="9421608" cy="461665"/>
          </a:xfrm>
          <a:prstGeom prst="rect">
            <a:avLst/>
          </a:prstGeom>
          <a:noFill/>
        </p:spPr>
        <p:txBody>
          <a:bodyPr wrap="square">
            <a:spAutoFit/>
          </a:bodyPr>
          <a:lstStyle/>
          <a:p>
            <a:pPr algn="just"/>
            <a:r>
              <a:rPr lang="fr-FR" sz="2400" b="1" dirty="0">
                <a:solidFill>
                  <a:schemeClr val="accent3">
                    <a:lumMod val="75000"/>
                  </a:schemeClr>
                </a:solidFill>
                <a:latin typeface="Arimo" panose="020B0604020202020204" charset="0"/>
                <a:ea typeface="Arimo" panose="020B0604020202020204" charset="0"/>
                <a:cs typeface="Arimo" panose="020B0604020202020204" charset="0"/>
              </a:rPr>
              <a:t>Synchronisation de threads et accès aux ressources partagées</a:t>
            </a:r>
          </a:p>
        </p:txBody>
      </p:sp>
      <p:sp>
        <p:nvSpPr>
          <p:cNvPr id="5" name="ZoneTexte 4">
            <a:extLst>
              <a:ext uri="{FF2B5EF4-FFF2-40B4-BE49-F238E27FC236}">
                <a16:creationId xmlns="" xmlns:a16="http://schemas.microsoft.com/office/drawing/2014/main" id="{C9D62A59-84DD-41F3-85B0-26C8CF0E90DB}"/>
              </a:ext>
            </a:extLst>
          </p:cNvPr>
          <p:cNvSpPr txBox="1"/>
          <p:nvPr/>
        </p:nvSpPr>
        <p:spPr>
          <a:xfrm>
            <a:off x="1688408" y="2176832"/>
            <a:ext cx="9421608" cy="4386072"/>
          </a:xfrm>
          <a:prstGeom prst="rect">
            <a:avLst/>
          </a:prstGeom>
          <a:noFill/>
        </p:spPr>
        <p:txBody>
          <a:bodyPr wrap="square">
            <a:spAutoFit/>
          </a:bodyPr>
          <a:lstStyle/>
          <a:p>
            <a:pPr marL="233680" indent="-6350">
              <a:lnSpc>
                <a:spcPct val="112000"/>
              </a:lnSpc>
              <a:spcAft>
                <a:spcPts val="300"/>
              </a:spcAft>
            </a:pPr>
            <a:r>
              <a:rPr lang="fr-FR" sz="1800" b="1" dirty="0">
                <a:solidFill>
                  <a:srgbClr val="7F0055"/>
                </a:solidFill>
                <a:effectLst/>
                <a:latin typeface="Arimo" panose="020B0604020202020204" charset="0"/>
                <a:ea typeface="Arimo" panose="020B0604020202020204" charset="0"/>
                <a:cs typeface="Arimo" panose="020B0604020202020204" charset="0"/>
              </a:rPr>
              <a:t>public class </a:t>
            </a:r>
            <a:r>
              <a:rPr lang="fr-FR" sz="1800" b="1" dirty="0" err="1">
                <a:solidFill>
                  <a:srgbClr val="000000"/>
                </a:solidFill>
                <a:effectLst/>
                <a:latin typeface="Arimo" panose="020B0604020202020204" charset="0"/>
                <a:ea typeface="Arimo" panose="020B0604020202020204" charset="0"/>
                <a:cs typeface="Arimo" panose="020B0604020202020204" charset="0"/>
              </a:rPr>
              <a:t>MaClasse</a:t>
            </a:r>
            <a:r>
              <a:rPr lang="fr-FR" sz="1800" b="1" dirty="0">
                <a:solidFill>
                  <a:srgbClr val="000000"/>
                </a:solidFill>
                <a:effectLst/>
                <a:latin typeface="Arimo" panose="020B0604020202020204" charset="0"/>
                <a:ea typeface="Arimo" panose="020B0604020202020204" charset="0"/>
                <a:cs typeface="Arimo" panose="020B0604020202020204" charset="0"/>
              </a:rPr>
              <a:t> </a:t>
            </a:r>
            <a:r>
              <a:rPr lang="fr-FR" sz="1800" b="1" dirty="0" err="1">
                <a:solidFill>
                  <a:srgbClr val="7F0055"/>
                </a:solidFill>
                <a:effectLst/>
                <a:latin typeface="Arimo" panose="020B0604020202020204" charset="0"/>
                <a:ea typeface="Arimo" panose="020B0604020202020204" charset="0"/>
                <a:cs typeface="Arimo" panose="020B0604020202020204" charset="0"/>
              </a:rPr>
              <a:t>extends</a:t>
            </a:r>
            <a:r>
              <a:rPr lang="fr-FR" sz="1800" b="1" dirty="0">
                <a:solidFill>
                  <a:srgbClr val="7F0055"/>
                </a:solidFill>
                <a:effectLst/>
                <a:latin typeface="Arimo" panose="020B0604020202020204" charset="0"/>
                <a:ea typeface="Arimo" panose="020B0604020202020204" charset="0"/>
                <a:cs typeface="Arimo" panose="020B0604020202020204" charset="0"/>
              </a:rPr>
              <a:t> </a:t>
            </a:r>
            <a:r>
              <a:rPr lang="fr-FR" sz="1800" b="1" dirty="0">
                <a:solidFill>
                  <a:srgbClr val="000000"/>
                </a:solidFill>
                <a:effectLst/>
                <a:latin typeface="Arimo" panose="020B0604020202020204" charset="0"/>
                <a:ea typeface="Arimo" panose="020B0604020202020204" charset="0"/>
                <a:cs typeface="Arimo" panose="020B0604020202020204" charset="0"/>
              </a:rPr>
              <a:t>Thread{</a:t>
            </a:r>
            <a:endParaRPr lang="fr-FR" sz="1800" dirty="0">
              <a:solidFill>
                <a:srgbClr val="000000"/>
              </a:solidFill>
              <a:effectLst/>
              <a:latin typeface="Arimo" panose="020B0604020202020204" charset="0"/>
              <a:ea typeface="Arimo" panose="020B0604020202020204" charset="0"/>
              <a:cs typeface="Arimo" panose="020B0604020202020204" charset="0"/>
            </a:endParaRPr>
          </a:p>
          <a:p>
            <a:pPr marL="347980" indent="-6350">
              <a:lnSpc>
                <a:spcPct val="112000"/>
              </a:lnSpc>
              <a:spcAft>
                <a:spcPts val="300"/>
              </a:spcAft>
            </a:pPr>
            <a:r>
              <a:rPr lang="fr-FR" sz="1800" b="1" dirty="0">
                <a:solidFill>
                  <a:srgbClr val="7F0055"/>
                </a:solidFill>
                <a:effectLst/>
                <a:latin typeface="Arimo" panose="020B0604020202020204" charset="0"/>
                <a:ea typeface="Arimo" panose="020B0604020202020204" charset="0"/>
                <a:cs typeface="Arimo" panose="020B0604020202020204" charset="0"/>
              </a:rPr>
              <a:t>     </a:t>
            </a:r>
            <a:r>
              <a:rPr lang="fr-FR" sz="1800" b="1" dirty="0" err="1">
                <a:solidFill>
                  <a:srgbClr val="7F0055"/>
                </a:solidFill>
                <a:effectLst/>
                <a:latin typeface="Arimo" panose="020B0604020202020204" charset="0"/>
                <a:ea typeface="Arimo" panose="020B0604020202020204" charset="0"/>
                <a:cs typeface="Arimo" panose="020B0604020202020204" charset="0"/>
              </a:rPr>
              <a:t>private</a:t>
            </a:r>
            <a:r>
              <a:rPr lang="fr-FR" sz="1800" b="1" dirty="0">
                <a:solidFill>
                  <a:srgbClr val="7F0055"/>
                </a:solidFill>
                <a:effectLst/>
                <a:latin typeface="Arimo" panose="020B0604020202020204" charset="0"/>
                <a:ea typeface="Arimo" panose="020B0604020202020204" charset="0"/>
                <a:cs typeface="Arimo" panose="020B0604020202020204" charset="0"/>
              </a:rPr>
              <a:t> </a:t>
            </a:r>
            <a:r>
              <a:rPr lang="fr-FR" sz="1800" b="1" dirty="0" err="1">
                <a:solidFill>
                  <a:srgbClr val="7F0055"/>
                </a:solidFill>
                <a:effectLst/>
                <a:latin typeface="Arimo" panose="020B0604020202020204" charset="0"/>
                <a:ea typeface="Arimo" panose="020B0604020202020204" charset="0"/>
                <a:cs typeface="Arimo" panose="020B0604020202020204" charset="0"/>
              </a:rPr>
              <a:t>static</a:t>
            </a:r>
            <a:r>
              <a:rPr lang="fr-FR" sz="1800" b="1" dirty="0">
                <a:solidFill>
                  <a:srgbClr val="7F0055"/>
                </a:solidFill>
                <a:effectLst/>
                <a:latin typeface="Arimo" panose="020B0604020202020204" charset="0"/>
                <a:ea typeface="Arimo" panose="020B0604020202020204" charset="0"/>
                <a:cs typeface="Arimo" panose="020B0604020202020204" charset="0"/>
              </a:rPr>
              <a:t> </a:t>
            </a:r>
            <a:r>
              <a:rPr lang="fr-FR" sz="1800" b="1" dirty="0" err="1">
                <a:solidFill>
                  <a:srgbClr val="7F0055"/>
                </a:solidFill>
                <a:effectLst/>
                <a:latin typeface="Arimo" panose="020B0604020202020204" charset="0"/>
                <a:ea typeface="Arimo" panose="020B0604020202020204" charset="0"/>
                <a:cs typeface="Arimo" panose="020B0604020202020204" charset="0"/>
              </a:rPr>
              <a:t>int</a:t>
            </a:r>
            <a:r>
              <a:rPr lang="fr-FR" sz="1800" b="1" dirty="0">
                <a:solidFill>
                  <a:srgbClr val="7F0055"/>
                </a:solidFill>
                <a:effectLst/>
                <a:latin typeface="Arimo" panose="020B0604020202020204" charset="0"/>
                <a:ea typeface="Arimo" panose="020B0604020202020204" charset="0"/>
                <a:cs typeface="Arimo" panose="020B0604020202020204" charset="0"/>
              </a:rPr>
              <a:t> </a:t>
            </a:r>
            <a:r>
              <a:rPr lang="fr-FR" sz="1800" b="1" i="1" dirty="0">
                <a:solidFill>
                  <a:srgbClr val="0000C0"/>
                </a:solidFill>
                <a:effectLst/>
                <a:latin typeface="Arimo" panose="020B0604020202020204" charset="0"/>
                <a:ea typeface="Arimo" panose="020B0604020202020204" charset="0"/>
                <a:cs typeface="Arimo" panose="020B0604020202020204" charset="0"/>
              </a:rPr>
              <a:t>compteur</a:t>
            </a:r>
            <a:r>
              <a:rPr lang="fr-FR" sz="1800" b="1" dirty="0">
                <a:solidFill>
                  <a:srgbClr val="000000"/>
                </a:solidFill>
                <a:effectLst/>
                <a:latin typeface="Arimo" panose="020B0604020202020204" charset="0"/>
                <a:ea typeface="Arimo" panose="020B0604020202020204" charset="0"/>
                <a:cs typeface="Arimo" panose="020B0604020202020204" charset="0"/>
              </a:rPr>
              <a:t>;</a:t>
            </a:r>
            <a:endParaRPr lang="fr-FR" sz="1800" dirty="0">
              <a:solidFill>
                <a:srgbClr val="000000"/>
              </a:solidFill>
              <a:effectLst/>
              <a:latin typeface="Arimo" panose="020B0604020202020204" charset="0"/>
              <a:ea typeface="Arimo" panose="020B0604020202020204" charset="0"/>
              <a:cs typeface="Arimo" panose="020B0604020202020204" charset="0"/>
            </a:endParaRPr>
          </a:p>
          <a:p>
            <a:pPr marL="225425" marR="3342640" indent="-6350">
              <a:lnSpc>
                <a:spcPct val="109000"/>
              </a:lnSpc>
              <a:spcAft>
                <a:spcPts val="15"/>
              </a:spcAft>
            </a:pPr>
            <a:r>
              <a:rPr lang="fr-FR" sz="1800" b="1" dirty="0">
                <a:solidFill>
                  <a:srgbClr val="7F0055"/>
                </a:solidFill>
                <a:effectLst/>
                <a:latin typeface="Arimo" panose="020B0604020202020204" charset="0"/>
                <a:ea typeface="Arimo" panose="020B0604020202020204" charset="0"/>
                <a:cs typeface="Arimo" panose="020B0604020202020204" charset="0"/>
              </a:rPr>
              <a:t>	       public </a:t>
            </a:r>
            <a:r>
              <a:rPr lang="fr-FR" sz="1800" b="1" dirty="0" err="1">
                <a:solidFill>
                  <a:srgbClr val="7F0055"/>
                </a:solidFill>
                <a:effectLst/>
                <a:latin typeface="Arimo" panose="020B0604020202020204" charset="0"/>
                <a:ea typeface="Arimo" panose="020B0604020202020204" charset="0"/>
                <a:cs typeface="Arimo" panose="020B0604020202020204" charset="0"/>
              </a:rPr>
              <a:t>void</a:t>
            </a:r>
            <a:r>
              <a:rPr lang="fr-FR" sz="1800" b="1" dirty="0">
                <a:solidFill>
                  <a:srgbClr val="7F0055"/>
                </a:solidFill>
                <a:effectLst/>
                <a:latin typeface="Arimo" panose="020B0604020202020204" charset="0"/>
                <a:ea typeface="Arimo" panose="020B0604020202020204" charset="0"/>
                <a:cs typeface="Arimo" panose="020B0604020202020204" charset="0"/>
              </a:rPr>
              <a:t> </a:t>
            </a:r>
            <a:r>
              <a:rPr lang="fr-FR" sz="1800" b="1" dirty="0">
                <a:solidFill>
                  <a:srgbClr val="000000"/>
                </a:solidFill>
                <a:effectLst/>
                <a:latin typeface="Arimo" panose="020B0604020202020204" charset="0"/>
                <a:ea typeface="Arimo" panose="020B0604020202020204" charset="0"/>
                <a:cs typeface="Arimo" panose="020B0604020202020204" charset="0"/>
              </a:rPr>
              <a:t>run(){ </a:t>
            </a:r>
          </a:p>
          <a:p>
            <a:pPr marL="225425" marR="3342640" indent="-6350">
              <a:lnSpc>
                <a:spcPct val="109000"/>
              </a:lnSpc>
              <a:spcAft>
                <a:spcPts val="15"/>
              </a:spcAft>
            </a:pPr>
            <a:r>
              <a:rPr lang="fr-FR" sz="1800" b="1" i="1" dirty="0">
                <a:latin typeface="Arimo" panose="020B0604020202020204" charset="0"/>
                <a:ea typeface="Arimo" panose="020B0604020202020204" charset="0"/>
                <a:cs typeface="Arimo" panose="020B0604020202020204" charset="0"/>
              </a:rPr>
              <a:t>		</a:t>
            </a:r>
            <a:r>
              <a:rPr lang="fr-FR" sz="1800" b="1" i="1" dirty="0">
                <a:solidFill>
                  <a:srgbClr val="0000C0"/>
                </a:solidFill>
                <a:effectLst/>
                <a:latin typeface="Arimo" panose="020B0604020202020204" charset="0"/>
                <a:ea typeface="Arimo" panose="020B0604020202020204" charset="0"/>
                <a:cs typeface="Arimo" panose="020B0604020202020204" charset="0"/>
              </a:rPr>
              <a:t>compteur</a:t>
            </a:r>
            <a:r>
              <a:rPr lang="fr-FR" sz="1800" b="1" dirty="0">
                <a:solidFill>
                  <a:srgbClr val="000000"/>
                </a:solidFill>
                <a:effectLst/>
                <a:latin typeface="Arimo" panose="020B0604020202020204" charset="0"/>
                <a:ea typeface="Arimo" panose="020B0604020202020204" charset="0"/>
                <a:cs typeface="Arimo" panose="020B0604020202020204" charset="0"/>
              </a:rPr>
              <a:t>=</a:t>
            </a:r>
            <a:r>
              <a:rPr lang="fr-FR" sz="1800" b="1" i="1" dirty="0">
                <a:solidFill>
                  <a:srgbClr val="0000C0"/>
                </a:solidFill>
                <a:effectLst/>
                <a:latin typeface="Arimo" panose="020B0604020202020204" charset="0"/>
                <a:ea typeface="Arimo" panose="020B0604020202020204" charset="0"/>
                <a:cs typeface="Arimo" panose="020B0604020202020204" charset="0"/>
              </a:rPr>
              <a:t>compteur</a:t>
            </a:r>
            <a:r>
              <a:rPr lang="fr-FR" sz="1800" b="1" dirty="0">
                <a:solidFill>
                  <a:srgbClr val="000000"/>
                </a:solidFill>
                <a:effectLst/>
                <a:latin typeface="Arimo" panose="020B0604020202020204" charset="0"/>
                <a:ea typeface="Arimo" panose="020B0604020202020204" charset="0"/>
                <a:cs typeface="Arimo" panose="020B0604020202020204" charset="0"/>
              </a:rPr>
              <a:t>+1;  	</a:t>
            </a:r>
            <a:r>
              <a:rPr lang="fr-FR" sz="1800" b="1" dirty="0" err="1">
                <a:solidFill>
                  <a:srgbClr val="000000"/>
                </a:solidFill>
                <a:effectLst/>
                <a:latin typeface="Arimo" panose="020B0604020202020204" charset="0"/>
                <a:ea typeface="Arimo" panose="020B0604020202020204" charset="0"/>
                <a:cs typeface="Arimo" panose="020B0604020202020204" charset="0"/>
              </a:rPr>
              <a:t>System.</a:t>
            </a:r>
            <a:r>
              <a:rPr lang="fr-FR" sz="1800" b="1" i="1" dirty="0" err="1">
                <a:solidFill>
                  <a:srgbClr val="0000C0"/>
                </a:solidFill>
                <a:effectLst/>
                <a:latin typeface="Arimo" panose="020B0604020202020204" charset="0"/>
                <a:ea typeface="Arimo" panose="020B0604020202020204" charset="0"/>
                <a:cs typeface="Arimo" panose="020B0604020202020204" charset="0"/>
              </a:rPr>
              <a:t>out</a:t>
            </a:r>
            <a:r>
              <a:rPr lang="fr-FR" sz="1800" b="1" dirty="0" err="1">
                <a:solidFill>
                  <a:srgbClr val="000000"/>
                </a:solidFill>
                <a:effectLst/>
                <a:latin typeface="Arimo" panose="020B0604020202020204" charset="0"/>
                <a:ea typeface="Arimo" panose="020B0604020202020204" charset="0"/>
                <a:cs typeface="Arimo" panose="020B0604020202020204" charset="0"/>
              </a:rPr>
              <a:t>.println</a:t>
            </a:r>
            <a:r>
              <a:rPr lang="fr-FR" sz="1800" b="1" dirty="0">
                <a:solidFill>
                  <a:srgbClr val="000000"/>
                </a:solidFill>
                <a:effectLst/>
                <a:latin typeface="Arimo" panose="020B0604020202020204" charset="0"/>
                <a:ea typeface="Arimo" panose="020B0604020202020204" charset="0"/>
                <a:cs typeface="Arimo" panose="020B0604020202020204" charset="0"/>
              </a:rPr>
              <a:t>(</a:t>
            </a:r>
            <a:r>
              <a:rPr lang="fr-FR" sz="1800" b="1" i="1" dirty="0">
                <a:solidFill>
                  <a:srgbClr val="0000C0"/>
                </a:solidFill>
                <a:effectLst/>
                <a:latin typeface="Arimo" panose="020B0604020202020204" charset="0"/>
                <a:ea typeface="Arimo" panose="020B0604020202020204" charset="0"/>
                <a:cs typeface="Arimo" panose="020B0604020202020204" charset="0"/>
              </a:rPr>
              <a:t>compteur</a:t>
            </a:r>
            <a:r>
              <a:rPr lang="fr-FR" sz="1800" b="1" dirty="0">
                <a:solidFill>
                  <a:srgbClr val="000000"/>
                </a:solidFill>
                <a:effectLst/>
                <a:latin typeface="Arimo" panose="020B0604020202020204" charset="0"/>
                <a:ea typeface="Arimo" panose="020B0604020202020204" charset="0"/>
                <a:cs typeface="Arimo" panose="020B0604020202020204" charset="0"/>
              </a:rPr>
              <a:t>);</a:t>
            </a:r>
            <a:endParaRPr lang="fr-FR" sz="1800" dirty="0">
              <a:solidFill>
                <a:srgbClr val="000000"/>
              </a:solidFill>
              <a:effectLst/>
              <a:latin typeface="Arimo" panose="020B0604020202020204" charset="0"/>
              <a:ea typeface="Arimo" panose="020B0604020202020204" charset="0"/>
              <a:cs typeface="Arimo" panose="020B0604020202020204" charset="0"/>
            </a:endParaRPr>
          </a:p>
          <a:p>
            <a:pPr marL="225425" indent="-6350">
              <a:lnSpc>
                <a:spcPct val="109000"/>
              </a:lnSpc>
              <a:spcAft>
                <a:spcPts val="220"/>
              </a:spcAft>
            </a:pPr>
            <a:r>
              <a:rPr lang="fr-FR" sz="1800" b="1" dirty="0">
                <a:solidFill>
                  <a:srgbClr val="000000"/>
                </a:solidFill>
                <a:effectLst/>
                <a:latin typeface="Arimo" panose="020B0604020202020204" charset="0"/>
                <a:ea typeface="Arimo" panose="020B0604020202020204" charset="0"/>
                <a:cs typeface="Arimo" panose="020B0604020202020204" charset="0"/>
              </a:rPr>
              <a:t>       }</a:t>
            </a:r>
            <a:endParaRPr lang="fr-FR" sz="1800" dirty="0">
              <a:solidFill>
                <a:srgbClr val="000000"/>
              </a:solidFill>
              <a:effectLst/>
              <a:latin typeface="Arimo" panose="020B0604020202020204" charset="0"/>
              <a:ea typeface="Arimo" panose="020B0604020202020204" charset="0"/>
              <a:cs typeface="Arimo" panose="020B0604020202020204" charset="0"/>
            </a:endParaRPr>
          </a:p>
          <a:p>
            <a:pPr marL="225425" indent="-6350">
              <a:lnSpc>
                <a:spcPct val="109000"/>
              </a:lnSpc>
              <a:spcAft>
                <a:spcPts val="350"/>
              </a:spcAft>
            </a:pPr>
            <a:r>
              <a:rPr lang="fr-FR" sz="1800" b="1" dirty="0">
                <a:solidFill>
                  <a:srgbClr val="7F0055"/>
                </a:solidFill>
                <a:effectLst/>
                <a:latin typeface="Arimo" panose="020B0604020202020204" charset="0"/>
                <a:ea typeface="Arimo" panose="020B0604020202020204" charset="0"/>
                <a:cs typeface="Arimo" panose="020B0604020202020204" charset="0"/>
              </a:rPr>
              <a:t>	       public </a:t>
            </a:r>
            <a:r>
              <a:rPr lang="fr-FR" sz="1800" b="1" dirty="0" err="1">
                <a:solidFill>
                  <a:srgbClr val="7F0055"/>
                </a:solidFill>
                <a:effectLst/>
                <a:latin typeface="Arimo" panose="020B0604020202020204" charset="0"/>
                <a:ea typeface="Arimo" panose="020B0604020202020204" charset="0"/>
                <a:cs typeface="Arimo" panose="020B0604020202020204" charset="0"/>
              </a:rPr>
              <a:t>static</a:t>
            </a:r>
            <a:r>
              <a:rPr lang="fr-FR" sz="1800" b="1" dirty="0">
                <a:solidFill>
                  <a:srgbClr val="7F0055"/>
                </a:solidFill>
                <a:effectLst/>
                <a:latin typeface="Arimo" panose="020B0604020202020204" charset="0"/>
                <a:ea typeface="Arimo" panose="020B0604020202020204" charset="0"/>
                <a:cs typeface="Arimo" panose="020B0604020202020204" charset="0"/>
              </a:rPr>
              <a:t> </a:t>
            </a:r>
            <a:r>
              <a:rPr lang="fr-FR" sz="1800" b="1" dirty="0" err="1">
                <a:solidFill>
                  <a:srgbClr val="7F0055"/>
                </a:solidFill>
                <a:effectLst/>
                <a:latin typeface="Arimo" panose="020B0604020202020204" charset="0"/>
                <a:ea typeface="Arimo" panose="020B0604020202020204" charset="0"/>
                <a:cs typeface="Arimo" panose="020B0604020202020204" charset="0"/>
              </a:rPr>
              <a:t>void</a:t>
            </a:r>
            <a:r>
              <a:rPr lang="fr-FR" sz="1800" b="1" dirty="0">
                <a:solidFill>
                  <a:srgbClr val="7F0055"/>
                </a:solidFill>
                <a:effectLst/>
                <a:latin typeface="Arimo" panose="020B0604020202020204" charset="0"/>
                <a:ea typeface="Arimo" panose="020B0604020202020204" charset="0"/>
                <a:cs typeface="Arimo" panose="020B0604020202020204" charset="0"/>
              </a:rPr>
              <a:t> </a:t>
            </a:r>
            <a:r>
              <a:rPr lang="fr-FR" sz="1800" b="1" dirty="0">
                <a:solidFill>
                  <a:srgbClr val="000000"/>
                </a:solidFill>
                <a:effectLst/>
                <a:latin typeface="Arimo" panose="020B0604020202020204" charset="0"/>
                <a:ea typeface="Arimo" panose="020B0604020202020204" charset="0"/>
                <a:cs typeface="Arimo" panose="020B0604020202020204" charset="0"/>
              </a:rPr>
              <a:t>main(String[ ] Args){</a:t>
            </a:r>
            <a:endParaRPr lang="fr-FR" sz="1800" dirty="0">
              <a:solidFill>
                <a:srgbClr val="000000"/>
              </a:solidFill>
              <a:effectLst/>
              <a:latin typeface="Arimo" panose="020B0604020202020204" charset="0"/>
              <a:ea typeface="Arimo" panose="020B0604020202020204" charset="0"/>
              <a:cs typeface="Arimo" panose="020B0604020202020204" charset="0"/>
            </a:endParaRPr>
          </a:p>
          <a:p>
            <a:pPr marL="225425" marR="3685540" indent="-6350">
              <a:lnSpc>
                <a:spcPct val="109000"/>
              </a:lnSpc>
              <a:spcAft>
                <a:spcPts val="305"/>
              </a:spcAft>
            </a:pPr>
            <a:r>
              <a:rPr lang="fr-FR" sz="1800" b="1" dirty="0">
                <a:solidFill>
                  <a:srgbClr val="000000"/>
                </a:solidFill>
                <a:effectLst/>
                <a:latin typeface="Arimo" panose="020B0604020202020204" charset="0"/>
                <a:ea typeface="Arimo" panose="020B0604020202020204" charset="0"/>
                <a:cs typeface="Arimo" panose="020B0604020202020204" charset="0"/>
              </a:rPr>
              <a:t>		</a:t>
            </a:r>
            <a:r>
              <a:rPr lang="fr-FR" sz="1800" b="1" dirty="0" err="1">
                <a:solidFill>
                  <a:srgbClr val="000000"/>
                </a:solidFill>
                <a:effectLst/>
                <a:latin typeface="Arimo" panose="020B0604020202020204" charset="0"/>
                <a:ea typeface="Arimo" panose="020B0604020202020204" charset="0"/>
                <a:cs typeface="Arimo" panose="020B0604020202020204" charset="0"/>
              </a:rPr>
              <a:t>MaClasse</a:t>
            </a:r>
            <a:r>
              <a:rPr lang="fr-FR" sz="1800" b="1" dirty="0">
                <a:solidFill>
                  <a:srgbClr val="000000"/>
                </a:solidFill>
                <a:effectLst/>
                <a:latin typeface="Arimo" panose="020B0604020202020204" charset="0"/>
                <a:ea typeface="Arimo" panose="020B0604020202020204" charset="0"/>
                <a:cs typeface="Arimo" panose="020B0604020202020204" charset="0"/>
              </a:rPr>
              <a:t> t1=</a:t>
            </a:r>
            <a:r>
              <a:rPr lang="fr-FR" sz="1800" b="1" dirty="0">
                <a:solidFill>
                  <a:srgbClr val="7F0055"/>
                </a:solidFill>
                <a:effectLst/>
                <a:latin typeface="Arimo" panose="020B0604020202020204" charset="0"/>
                <a:ea typeface="Arimo" panose="020B0604020202020204" charset="0"/>
                <a:cs typeface="Arimo" panose="020B0604020202020204" charset="0"/>
              </a:rPr>
              <a:t>new </a:t>
            </a:r>
            <a:r>
              <a:rPr lang="fr-FR" sz="1800" b="1" dirty="0" err="1">
                <a:solidFill>
                  <a:srgbClr val="000000"/>
                </a:solidFill>
                <a:effectLst/>
                <a:latin typeface="Arimo" panose="020B0604020202020204" charset="0"/>
                <a:ea typeface="Arimo" panose="020B0604020202020204" charset="0"/>
                <a:cs typeface="Arimo" panose="020B0604020202020204" charset="0"/>
              </a:rPr>
              <a:t>MaClasse</a:t>
            </a:r>
            <a:r>
              <a:rPr lang="fr-FR" sz="1800" b="1" dirty="0">
                <a:solidFill>
                  <a:srgbClr val="000000"/>
                </a:solidFill>
                <a:effectLst/>
                <a:latin typeface="Arimo" panose="020B0604020202020204" charset="0"/>
                <a:ea typeface="Arimo" panose="020B0604020202020204" charset="0"/>
                <a:cs typeface="Arimo" panose="020B0604020202020204" charset="0"/>
              </a:rPr>
              <a:t>(); </a:t>
            </a:r>
          </a:p>
          <a:p>
            <a:pPr marL="225425" marR="3685540" indent="-6350">
              <a:lnSpc>
                <a:spcPct val="109000"/>
              </a:lnSpc>
              <a:spcAft>
                <a:spcPts val="305"/>
              </a:spcAft>
            </a:pPr>
            <a:r>
              <a:rPr lang="fr-FR" sz="1800" b="1" dirty="0">
                <a:solidFill>
                  <a:srgbClr val="000000"/>
                </a:solidFill>
                <a:effectLst/>
                <a:latin typeface="Arimo" panose="020B0604020202020204" charset="0"/>
                <a:ea typeface="Arimo" panose="020B0604020202020204" charset="0"/>
                <a:cs typeface="Arimo" panose="020B0604020202020204" charset="0"/>
              </a:rPr>
              <a:t>		</a:t>
            </a:r>
            <a:r>
              <a:rPr lang="fr-FR" sz="1800" b="1" dirty="0" err="1">
                <a:solidFill>
                  <a:srgbClr val="000000"/>
                </a:solidFill>
                <a:effectLst/>
                <a:latin typeface="Arimo" panose="020B0604020202020204" charset="0"/>
                <a:ea typeface="Arimo" panose="020B0604020202020204" charset="0"/>
                <a:cs typeface="Arimo" panose="020B0604020202020204" charset="0"/>
              </a:rPr>
              <a:t>MaClasse</a:t>
            </a:r>
            <a:r>
              <a:rPr lang="fr-FR" sz="1800" b="1" dirty="0">
                <a:solidFill>
                  <a:srgbClr val="000000"/>
                </a:solidFill>
                <a:effectLst/>
                <a:latin typeface="Arimo" panose="020B0604020202020204" charset="0"/>
                <a:ea typeface="Arimo" panose="020B0604020202020204" charset="0"/>
                <a:cs typeface="Arimo" panose="020B0604020202020204" charset="0"/>
              </a:rPr>
              <a:t> t2=</a:t>
            </a:r>
            <a:r>
              <a:rPr lang="fr-FR" sz="1800" b="1" dirty="0">
                <a:solidFill>
                  <a:srgbClr val="7F0055"/>
                </a:solidFill>
                <a:effectLst/>
                <a:latin typeface="Arimo" panose="020B0604020202020204" charset="0"/>
                <a:ea typeface="Arimo" panose="020B0604020202020204" charset="0"/>
                <a:cs typeface="Arimo" panose="020B0604020202020204" charset="0"/>
              </a:rPr>
              <a:t>new </a:t>
            </a:r>
            <a:r>
              <a:rPr lang="fr-FR" sz="1800" b="1" dirty="0" err="1">
                <a:solidFill>
                  <a:srgbClr val="000000"/>
                </a:solidFill>
                <a:effectLst/>
                <a:latin typeface="Arimo" panose="020B0604020202020204" charset="0"/>
                <a:ea typeface="Arimo" panose="020B0604020202020204" charset="0"/>
                <a:cs typeface="Arimo" panose="020B0604020202020204" charset="0"/>
              </a:rPr>
              <a:t>MaClasse</a:t>
            </a:r>
            <a:r>
              <a:rPr lang="fr-FR" sz="1800" b="1" dirty="0">
                <a:solidFill>
                  <a:srgbClr val="000000"/>
                </a:solidFill>
                <a:effectLst/>
                <a:latin typeface="Arimo" panose="020B0604020202020204" charset="0"/>
                <a:ea typeface="Arimo" panose="020B0604020202020204" charset="0"/>
                <a:cs typeface="Arimo" panose="020B0604020202020204" charset="0"/>
              </a:rPr>
              <a:t>();</a:t>
            </a:r>
            <a:endParaRPr lang="fr-FR" sz="1800" dirty="0">
              <a:solidFill>
                <a:srgbClr val="000000"/>
              </a:solidFill>
              <a:effectLst/>
              <a:latin typeface="Arimo" panose="020B0604020202020204" charset="0"/>
              <a:ea typeface="Arimo" panose="020B0604020202020204" charset="0"/>
              <a:cs typeface="Arimo" panose="020B0604020202020204" charset="0"/>
            </a:endParaRPr>
          </a:p>
          <a:p>
            <a:pPr marL="225425" indent="-6350">
              <a:lnSpc>
                <a:spcPct val="109000"/>
              </a:lnSpc>
              <a:spcAft>
                <a:spcPts val="165"/>
              </a:spcAft>
            </a:pPr>
            <a:r>
              <a:rPr lang="fr-FR" sz="1800" b="1" dirty="0">
                <a:solidFill>
                  <a:srgbClr val="000000"/>
                </a:solidFill>
                <a:effectLst/>
                <a:latin typeface="Arimo" panose="020B0604020202020204" charset="0"/>
                <a:ea typeface="Arimo" panose="020B0604020202020204" charset="0"/>
                <a:cs typeface="Arimo" panose="020B0604020202020204" charset="0"/>
              </a:rPr>
              <a:t>		t1.start(); t2.start();</a:t>
            </a:r>
            <a:endParaRPr lang="fr-FR" sz="1800" dirty="0">
              <a:solidFill>
                <a:srgbClr val="000000"/>
              </a:solidFill>
              <a:effectLst/>
              <a:latin typeface="Arimo" panose="020B0604020202020204" charset="0"/>
              <a:ea typeface="Arimo" panose="020B0604020202020204" charset="0"/>
              <a:cs typeface="Arimo" panose="020B0604020202020204" charset="0"/>
            </a:endParaRPr>
          </a:p>
          <a:p>
            <a:pPr marL="227330">
              <a:lnSpc>
                <a:spcPct val="107000"/>
              </a:lnSpc>
              <a:tabLst>
                <a:tab pos="3623310" algn="ctr"/>
              </a:tabLst>
            </a:pPr>
            <a:r>
              <a:rPr lang="fr-FR" sz="1800" b="1" dirty="0">
                <a:latin typeface="Arimo" panose="020B0604020202020204" charset="0"/>
                <a:ea typeface="Arimo" panose="020B0604020202020204" charset="0"/>
                <a:cs typeface="Arimo" panose="020B0604020202020204" charset="0"/>
              </a:rPr>
              <a:t>      </a:t>
            </a:r>
            <a:r>
              <a:rPr lang="fr-FR" sz="1800" b="1" dirty="0">
                <a:solidFill>
                  <a:srgbClr val="000000"/>
                </a:solidFill>
                <a:effectLst/>
                <a:latin typeface="Arimo" panose="020B0604020202020204" charset="0"/>
                <a:ea typeface="Arimo" panose="020B0604020202020204" charset="0"/>
                <a:cs typeface="Arimo" panose="020B0604020202020204" charset="0"/>
              </a:rPr>
              <a:t>}	</a:t>
            </a:r>
          </a:p>
          <a:p>
            <a:pPr marL="225425" marR="116205" indent="-6350">
              <a:lnSpc>
                <a:spcPct val="109000"/>
              </a:lnSpc>
              <a:spcAft>
                <a:spcPts val="15"/>
              </a:spcAft>
            </a:pPr>
            <a:r>
              <a:rPr lang="fr-FR" sz="1800" b="1" dirty="0">
                <a:solidFill>
                  <a:srgbClr val="000000"/>
                </a:solidFill>
                <a:effectLst/>
                <a:latin typeface="Arimo" panose="020B0604020202020204" charset="0"/>
                <a:ea typeface="Arimo" panose="020B0604020202020204" charset="0"/>
                <a:cs typeface="Arimo" panose="020B0604020202020204" charset="0"/>
              </a:rPr>
              <a:t>}</a:t>
            </a:r>
            <a:endParaRPr lang="fr-FR" sz="1800" dirty="0">
              <a:solidFill>
                <a:srgbClr val="000000"/>
              </a:solidFill>
              <a:effectLst/>
              <a:latin typeface="Arimo" panose="020B0604020202020204" charset="0"/>
              <a:ea typeface="Arimo" panose="020B0604020202020204" charset="0"/>
              <a:cs typeface="Arimo" panose="020B0604020202020204" charset="0"/>
            </a:endParaRPr>
          </a:p>
          <a:p>
            <a:pPr marL="342900" indent="-342900" algn="just">
              <a:lnSpc>
                <a:spcPct val="150000"/>
              </a:lnSpc>
              <a:buFont typeface="Wingdings" panose="05000000000000000000" pitchFamily="2" charset="2"/>
              <a:buChar char="§"/>
            </a:pPr>
            <a:endParaRPr lang="fr-FR" sz="2000" dirty="0">
              <a:latin typeface="Arimo" panose="020B0604020202020204" charset="0"/>
              <a:ea typeface="Arimo" panose="020B0604020202020204" charset="0"/>
              <a:cs typeface="Arimo" panose="020B0604020202020204" charset="0"/>
            </a:endParaRPr>
          </a:p>
        </p:txBody>
      </p:sp>
      <p:sp>
        <p:nvSpPr>
          <p:cNvPr id="4" name="ZoneTexte 3">
            <a:extLst>
              <a:ext uri="{FF2B5EF4-FFF2-40B4-BE49-F238E27FC236}">
                <a16:creationId xmlns="" xmlns:a16="http://schemas.microsoft.com/office/drawing/2014/main" id="{76440592-12C7-BE2C-E03C-2C7BEA651224}"/>
              </a:ext>
            </a:extLst>
          </p:cNvPr>
          <p:cNvSpPr txBox="1"/>
          <p:nvPr/>
        </p:nvSpPr>
        <p:spPr>
          <a:xfrm>
            <a:off x="1899138" y="1741030"/>
            <a:ext cx="6400800" cy="430887"/>
          </a:xfrm>
          <a:prstGeom prst="rect">
            <a:avLst/>
          </a:prstGeom>
          <a:noFill/>
        </p:spPr>
        <p:txBody>
          <a:bodyPr wrap="square">
            <a:spAutoFit/>
          </a:bodyPr>
          <a:lstStyle/>
          <a:p>
            <a:r>
              <a:rPr lang="fr-FR" sz="2200" dirty="0"/>
              <a:t>Soit l’exemple suivant:</a:t>
            </a:r>
          </a:p>
        </p:txBody>
      </p:sp>
    </p:spTree>
    <p:extLst>
      <p:ext uri="{BB962C8B-B14F-4D97-AF65-F5344CB8AC3E}">
        <p14:creationId xmlns:p14="http://schemas.microsoft.com/office/powerpoint/2010/main" val="8300872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54"/>
        <p:cNvGrpSpPr/>
        <p:nvPr/>
      </p:nvGrpSpPr>
      <p:grpSpPr>
        <a:xfrm>
          <a:off x="0" y="0"/>
          <a:ext cx="0" cy="0"/>
          <a:chOff x="0" y="0"/>
          <a:chExt cx="0" cy="0"/>
        </a:xfrm>
      </p:grpSpPr>
      <p:cxnSp>
        <p:nvCxnSpPr>
          <p:cNvPr id="470" name="Google Shape;470;p27"/>
          <p:cNvCxnSpPr/>
          <p:nvPr/>
        </p:nvCxnSpPr>
        <p:spPr>
          <a:xfrm>
            <a:off x="6289044" y="6278419"/>
            <a:ext cx="244214" cy="0"/>
          </a:xfrm>
          <a:prstGeom prst="straightConnector1">
            <a:avLst/>
          </a:prstGeom>
          <a:noFill/>
          <a:ln w="9525" cap="flat" cmpd="sng">
            <a:solidFill>
              <a:schemeClr val="lt1"/>
            </a:solidFill>
            <a:prstDash val="solid"/>
            <a:round/>
            <a:headEnd type="none" w="med" len="med"/>
            <a:tailEnd type="stealth" w="med" len="med"/>
          </a:ln>
        </p:spPr>
      </p:cxnSp>
      <p:sp>
        <p:nvSpPr>
          <p:cNvPr id="474" name="Google Shape;474;p27"/>
          <p:cNvSpPr txBox="1">
            <a:spLocks noGrp="1"/>
          </p:cNvSpPr>
          <p:nvPr>
            <p:ph type="subTitle" idx="1"/>
          </p:nvPr>
        </p:nvSpPr>
        <p:spPr>
          <a:xfrm>
            <a:off x="1387984" y="373890"/>
            <a:ext cx="2263024" cy="391331"/>
          </a:xfrm>
          <a:prstGeom prst="rect">
            <a:avLst/>
          </a:prstGeom>
        </p:spPr>
        <p:txBody>
          <a:bodyPr spcFirstLastPara="1" wrap="square" lIns="112085" tIns="112085" rIns="112085" bIns="112085" anchor="t" anchorCtr="0">
            <a:noAutofit/>
          </a:bodyPr>
          <a:lstStyle/>
          <a:p>
            <a:pPr marL="0" indent="0"/>
            <a:r>
              <a:rPr lang="fr-FR" dirty="0"/>
              <a:t>UCAO-UUT ISTIN</a:t>
            </a:r>
          </a:p>
        </p:txBody>
      </p:sp>
      <p:sp>
        <p:nvSpPr>
          <p:cNvPr id="475" name="Google Shape;475;p27"/>
          <p:cNvSpPr txBox="1">
            <a:spLocks noGrp="1"/>
          </p:cNvSpPr>
          <p:nvPr>
            <p:ph type="subTitle" idx="2"/>
          </p:nvPr>
        </p:nvSpPr>
        <p:spPr>
          <a:xfrm>
            <a:off x="8172001" y="399310"/>
            <a:ext cx="3238440" cy="391331"/>
          </a:xfrm>
          <a:prstGeom prst="rect">
            <a:avLst/>
          </a:prstGeom>
        </p:spPr>
        <p:txBody>
          <a:bodyPr spcFirstLastPara="1" wrap="square" lIns="112085" tIns="112085" rIns="112085" bIns="112085" anchor="t" anchorCtr="0">
            <a:noAutofit/>
          </a:bodyPr>
          <a:lstStyle/>
          <a:p>
            <a:pPr marL="0" indent="0">
              <a:buSzPts val="1100"/>
            </a:pPr>
            <a:r>
              <a:rPr lang="en" dirty="0"/>
              <a:t>Année académique 2022 — 2023</a:t>
            </a:r>
            <a:endParaRPr dirty="0"/>
          </a:p>
        </p:txBody>
      </p:sp>
      <p:sp>
        <p:nvSpPr>
          <p:cNvPr id="8" name="ZoneTexte 7">
            <a:extLst>
              <a:ext uri="{FF2B5EF4-FFF2-40B4-BE49-F238E27FC236}">
                <a16:creationId xmlns="" xmlns:a16="http://schemas.microsoft.com/office/drawing/2014/main" id="{1BD238C5-AD5E-9CFB-3752-A361F4995CA1}"/>
              </a:ext>
            </a:extLst>
          </p:cNvPr>
          <p:cNvSpPr txBox="1"/>
          <p:nvPr/>
        </p:nvSpPr>
        <p:spPr>
          <a:xfrm>
            <a:off x="1578239" y="659283"/>
            <a:ext cx="9421609" cy="523220"/>
          </a:xfrm>
          <a:prstGeom prst="rect">
            <a:avLst/>
          </a:prstGeom>
          <a:noFill/>
        </p:spPr>
        <p:txBody>
          <a:bodyPr wrap="square" anchor="ctr">
            <a:spAutoFit/>
          </a:bodyPr>
          <a:lstStyle/>
          <a:p>
            <a:pPr algn="ctr"/>
            <a:r>
              <a:rPr lang="fr-FR" sz="2800" b="1" i="1" dirty="0">
                <a:solidFill>
                  <a:srgbClr val="99284C"/>
                </a:solidFill>
                <a:latin typeface="Arial-BoldItalicMT"/>
              </a:rPr>
              <a:t>Gestion des threads</a:t>
            </a:r>
            <a:endParaRPr lang="fr-FR" sz="2800" dirty="0"/>
          </a:p>
        </p:txBody>
      </p:sp>
      <p:sp>
        <p:nvSpPr>
          <p:cNvPr id="3" name="ZoneTexte 2">
            <a:extLst>
              <a:ext uri="{FF2B5EF4-FFF2-40B4-BE49-F238E27FC236}">
                <a16:creationId xmlns="" xmlns:a16="http://schemas.microsoft.com/office/drawing/2014/main" id="{A8F4DF02-B9D7-3466-257B-5BBF30B3C239}"/>
              </a:ext>
            </a:extLst>
          </p:cNvPr>
          <p:cNvSpPr txBox="1"/>
          <p:nvPr/>
        </p:nvSpPr>
        <p:spPr>
          <a:xfrm>
            <a:off x="1723292" y="1201803"/>
            <a:ext cx="9421608" cy="461665"/>
          </a:xfrm>
          <a:prstGeom prst="rect">
            <a:avLst/>
          </a:prstGeom>
          <a:noFill/>
        </p:spPr>
        <p:txBody>
          <a:bodyPr wrap="square">
            <a:spAutoFit/>
          </a:bodyPr>
          <a:lstStyle/>
          <a:p>
            <a:pPr algn="just"/>
            <a:r>
              <a:rPr lang="fr-FR" sz="2400" b="1" dirty="0">
                <a:solidFill>
                  <a:schemeClr val="accent3">
                    <a:lumMod val="75000"/>
                  </a:schemeClr>
                </a:solidFill>
                <a:latin typeface="Arimo" panose="020B0604020202020204" charset="0"/>
                <a:ea typeface="Arimo" panose="020B0604020202020204" charset="0"/>
                <a:cs typeface="Arimo" panose="020B0604020202020204" charset="0"/>
              </a:rPr>
              <a:t>Synchronisation de threads et accès aux ressources partagées</a:t>
            </a:r>
          </a:p>
        </p:txBody>
      </p:sp>
      <p:sp>
        <p:nvSpPr>
          <p:cNvPr id="4" name="ZoneTexte 3">
            <a:extLst>
              <a:ext uri="{FF2B5EF4-FFF2-40B4-BE49-F238E27FC236}">
                <a16:creationId xmlns="" xmlns:a16="http://schemas.microsoft.com/office/drawing/2014/main" id="{76440592-12C7-BE2C-E03C-2C7BEA651224}"/>
              </a:ext>
            </a:extLst>
          </p:cNvPr>
          <p:cNvSpPr txBox="1"/>
          <p:nvPr/>
        </p:nvSpPr>
        <p:spPr>
          <a:xfrm>
            <a:off x="1899138" y="1741030"/>
            <a:ext cx="6400800" cy="430887"/>
          </a:xfrm>
          <a:prstGeom prst="rect">
            <a:avLst/>
          </a:prstGeom>
          <a:noFill/>
        </p:spPr>
        <p:txBody>
          <a:bodyPr wrap="square">
            <a:spAutoFit/>
          </a:bodyPr>
          <a:lstStyle/>
          <a:p>
            <a:r>
              <a:rPr lang="fr-FR" sz="2200" dirty="0"/>
              <a:t>Soit l’exemple suivant:</a:t>
            </a:r>
          </a:p>
        </p:txBody>
      </p:sp>
      <p:pic>
        <p:nvPicPr>
          <p:cNvPr id="2" name="Image 1">
            <a:extLst>
              <a:ext uri="{FF2B5EF4-FFF2-40B4-BE49-F238E27FC236}">
                <a16:creationId xmlns="" xmlns:a16="http://schemas.microsoft.com/office/drawing/2014/main" id="{75A7E858-D574-D928-5F26-A19D7F64DC1F}"/>
              </a:ext>
            </a:extLst>
          </p:cNvPr>
          <p:cNvPicPr>
            <a:picLocks noChangeAspect="1"/>
          </p:cNvPicPr>
          <p:nvPr/>
        </p:nvPicPr>
        <p:blipFill>
          <a:blip r:embed="rId3"/>
          <a:stretch>
            <a:fillRect/>
          </a:stretch>
        </p:blipFill>
        <p:spPr>
          <a:xfrm>
            <a:off x="2167569" y="3285560"/>
            <a:ext cx="8149959" cy="2613853"/>
          </a:xfrm>
          <a:prstGeom prst="rect">
            <a:avLst/>
          </a:prstGeom>
        </p:spPr>
      </p:pic>
      <p:sp>
        <p:nvSpPr>
          <p:cNvPr id="7" name="ZoneTexte 6">
            <a:extLst>
              <a:ext uri="{FF2B5EF4-FFF2-40B4-BE49-F238E27FC236}">
                <a16:creationId xmlns="" xmlns:a16="http://schemas.microsoft.com/office/drawing/2014/main" id="{CDACFEE8-DA77-EB0E-8893-9F210A20DE24}"/>
              </a:ext>
            </a:extLst>
          </p:cNvPr>
          <p:cNvSpPr txBox="1"/>
          <p:nvPr/>
        </p:nvSpPr>
        <p:spPr>
          <a:xfrm>
            <a:off x="3233696" y="2927320"/>
            <a:ext cx="2287873" cy="430887"/>
          </a:xfrm>
          <a:prstGeom prst="rect">
            <a:avLst/>
          </a:prstGeom>
          <a:noFill/>
        </p:spPr>
        <p:txBody>
          <a:bodyPr wrap="square">
            <a:spAutoFit/>
          </a:bodyPr>
          <a:lstStyle/>
          <a:p>
            <a:r>
              <a:rPr lang="fr-FR" sz="2200" dirty="0"/>
              <a:t>RAM</a:t>
            </a:r>
          </a:p>
        </p:txBody>
      </p:sp>
    </p:spTree>
    <p:extLst>
      <p:ext uri="{BB962C8B-B14F-4D97-AF65-F5344CB8AC3E}">
        <p14:creationId xmlns:p14="http://schemas.microsoft.com/office/powerpoint/2010/main" val="37083514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54"/>
        <p:cNvGrpSpPr/>
        <p:nvPr/>
      </p:nvGrpSpPr>
      <p:grpSpPr>
        <a:xfrm>
          <a:off x="0" y="0"/>
          <a:ext cx="0" cy="0"/>
          <a:chOff x="0" y="0"/>
          <a:chExt cx="0" cy="0"/>
        </a:xfrm>
      </p:grpSpPr>
      <p:cxnSp>
        <p:nvCxnSpPr>
          <p:cNvPr id="470" name="Google Shape;470;p27"/>
          <p:cNvCxnSpPr/>
          <p:nvPr/>
        </p:nvCxnSpPr>
        <p:spPr>
          <a:xfrm>
            <a:off x="6289044" y="6278419"/>
            <a:ext cx="244214" cy="0"/>
          </a:xfrm>
          <a:prstGeom prst="straightConnector1">
            <a:avLst/>
          </a:prstGeom>
          <a:noFill/>
          <a:ln w="9525" cap="flat" cmpd="sng">
            <a:solidFill>
              <a:schemeClr val="lt1"/>
            </a:solidFill>
            <a:prstDash val="solid"/>
            <a:round/>
            <a:headEnd type="none" w="med" len="med"/>
            <a:tailEnd type="stealth" w="med" len="med"/>
          </a:ln>
        </p:spPr>
      </p:cxnSp>
      <p:sp>
        <p:nvSpPr>
          <p:cNvPr id="474" name="Google Shape;474;p27"/>
          <p:cNvSpPr txBox="1">
            <a:spLocks noGrp="1"/>
          </p:cNvSpPr>
          <p:nvPr>
            <p:ph type="subTitle" idx="1"/>
          </p:nvPr>
        </p:nvSpPr>
        <p:spPr>
          <a:xfrm>
            <a:off x="1387984" y="373890"/>
            <a:ext cx="2263024" cy="391331"/>
          </a:xfrm>
          <a:prstGeom prst="rect">
            <a:avLst/>
          </a:prstGeom>
        </p:spPr>
        <p:txBody>
          <a:bodyPr spcFirstLastPara="1" wrap="square" lIns="112085" tIns="112085" rIns="112085" bIns="112085" anchor="t" anchorCtr="0">
            <a:noAutofit/>
          </a:bodyPr>
          <a:lstStyle/>
          <a:p>
            <a:pPr marL="0" indent="0"/>
            <a:r>
              <a:rPr lang="fr-FR" dirty="0"/>
              <a:t>UCAO-UUT ISTIN</a:t>
            </a:r>
          </a:p>
        </p:txBody>
      </p:sp>
      <p:sp>
        <p:nvSpPr>
          <p:cNvPr id="475" name="Google Shape;475;p27"/>
          <p:cNvSpPr txBox="1">
            <a:spLocks noGrp="1"/>
          </p:cNvSpPr>
          <p:nvPr>
            <p:ph type="subTitle" idx="2"/>
          </p:nvPr>
        </p:nvSpPr>
        <p:spPr>
          <a:xfrm>
            <a:off x="8172001" y="399310"/>
            <a:ext cx="3238440" cy="391331"/>
          </a:xfrm>
          <a:prstGeom prst="rect">
            <a:avLst/>
          </a:prstGeom>
        </p:spPr>
        <p:txBody>
          <a:bodyPr spcFirstLastPara="1" wrap="square" lIns="112085" tIns="112085" rIns="112085" bIns="112085" anchor="t" anchorCtr="0">
            <a:noAutofit/>
          </a:bodyPr>
          <a:lstStyle/>
          <a:p>
            <a:pPr marL="0" indent="0">
              <a:buSzPts val="1100"/>
            </a:pPr>
            <a:r>
              <a:rPr lang="en" dirty="0"/>
              <a:t>Année académique 2022 — 2023</a:t>
            </a:r>
            <a:endParaRPr dirty="0"/>
          </a:p>
        </p:txBody>
      </p:sp>
      <p:sp>
        <p:nvSpPr>
          <p:cNvPr id="8" name="ZoneTexte 7">
            <a:extLst>
              <a:ext uri="{FF2B5EF4-FFF2-40B4-BE49-F238E27FC236}">
                <a16:creationId xmlns="" xmlns:a16="http://schemas.microsoft.com/office/drawing/2014/main" id="{1BD238C5-AD5E-9CFB-3752-A361F4995CA1}"/>
              </a:ext>
            </a:extLst>
          </p:cNvPr>
          <p:cNvSpPr txBox="1"/>
          <p:nvPr/>
        </p:nvSpPr>
        <p:spPr>
          <a:xfrm>
            <a:off x="1578239" y="659283"/>
            <a:ext cx="9421609" cy="523220"/>
          </a:xfrm>
          <a:prstGeom prst="rect">
            <a:avLst/>
          </a:prstGeom>
          <a:noFill/>
        </p:spPr>
        <p:txBody>
          <a:bodyPr wrap="square" anchor="ctr">
            <a:spAutoFit/>
          </a:bodyPr>
          <a:lstStyle/>
          <a:p>
            <a:pPr algn="ctr"/>
            <a:r>
              <a:rPr lang="fr-FR" sz="2800" b="1" i="1" dirty="0">
                <a:solidFill>
                  <a:srgbClr val="99284C"/>
                </a:solidFill>
                <a:latin typeface="Arial-BoldItalicMT"/>
              </a:rPr>
              <a:t>Gestion des threads</a:t>
            </a:r>
            <a:endParaRPr lang="fr-FR" sz="2800" dirty="0"/>
          </a:p>
        </p:txBody>
      </p:sp>
      <p:sp>
        <p:nvSpPr>
          <p:cNvPr id="3" name="ZoneTexte 2">
            <a:extLst>
              <a:ext uri="{FF2B5EF4-FFF2-40B4-BE49-F238E27FC236}">
                <a16:creationId xmlns="" xmlns:a16="http://schemas.microsoft.com/office/drawing/2014/main" id="{A8F4DF02-B9D7-3466-257B-5BBF30B3C239}"/>
              </a:ext>
            </a:extLst>
          </p:cNvPr>
          <p:cNvSpPr txBox="1"/>
          <p:nvPr/>
        </p:nvSpPr>
        <p:spPr>
          <a:xfrm>
            <a:off x="1723292" y="1201803"/>
            <a:ext cx="9421608" cy="461665"/>
          </a:xfrm>
          <a:prstGeom prst="rect">
            <a:avLst/>
          </a:prstGeom>
          <a:noFill/>
        </p:spPr>
        <p:txBody>
          <a:bodyPr wrap="square">
            <a:spAutoFit/>
          </a:bodyPr>
          <a:lstStyle/>
          <a:p>
            <a:pPr algn="just"/>
            <a:r>
              <a:rPr lang="fr-FR" sz="2400" b="1" dirty="0">
                <a:solidFill>
                  <a:schemeClr val="accent3">
                    <a:lumMod val="75000"/>
                  </a:schemeClr>
                </a:solidFill>
                <a:latin typeface="Arimo" panose="020B0604020202020204" charset="0"/>
                <a:ea typeface="Arimo" panose="020B0604020202020204" charset="0"/>
                <a:cs typeface="Arimo" panose="020B0604020202020204" charset="0"/>
              </a:rPr>
              <a:t>Synchronisation de threads et accès aux ressources partagées</a:t>
            </a:r>
          </a:p>
        </p:txBody>
      </p:sp>
      <p:sp>
        <p:nvSpPr>
          <p:cNvPr id="5" name="ZoneTexte 4">
            <a:extLst>
              <a:ext uri="{FF2B5EF4-FFF2-40B4-BE49-F238E27FC236}">
                <a16:creationId xmlns="" xmlns:a16="http://schemas.microsoft.com/office/drawing/2014/main" id="{C9D62A59-84DD-41F3-85B0-26C8CF0E90DB}"/>
              </a:ext>
            </a:extLst>
          </p:cNvPr>
          <p:cNvSpPr txBox="1"/>
          <p:nvPr/>
        </p:nvSpPr>
        <p:spPr>
          <a:xfrm>
            <a:off x="1653525" y="1593665"/>
            <a:ext cx="9421608" cy="5111977"/>
          </a:xfrm>
          <a:prstGeom prst="rect">
            <a:avLst/>
          </a:prstGeom>
          <a:noFill/>
        </p:spPr>
        <p:txBody>
          <a:bodyPr wrap="square">
            <a:spAutoFit/>
          </a:bodyPr>
          <a:lstStyle/>
          <a:p>
            <a:pPr marL="342900" indent="-342900" algn="just">
              <a:lnSpc>
                <a:spcPct val="150000"/>
              </a:lnSpc>
              <a:buFont typeface="Wingdings" panose="05000000000000000000" pitchFamily="2" charset="2"/>
              <a:buChar char="§"/>
            </a:pPr>
            <a:r>
              <a:rPr lang="fr-FR" sz="2000" dirty="0">
                <a:latin typeface="Arimo" panose="020B0604020202020204" charset="0"/>
                <a:ea typeface="Arimo" panose="020B0604020202020204" charset="0"/>
                <a:cs typeface="Arimo" panose="020B0604020202020204" charset="0"/>
              </a:rPr>
              <a:t>Imaginez qu'un premier thread évalue l'expression </a:t>
            </a:r>
            <a:r>
              <a:rPr lang="fr-FR" sz="2000" dirty="0" err="1">
                <a:latin typeface="Arimo" panose="020B0604020202020204" charset="0"/>
                <a:ea typeface="Arimo" panose="020B0604020202020204" charset="0"/>
                <a:cs typeface="Arimo" panose="020B0604020202020204" charset="0"/>
              </a:rPr>
              <a:t>MaClasse.Compteur</a:t>
            </a:r>
            <a:r>
              <a:rPr lang="fr-FR" sz="2000" dirty="0">
                <a:latin typeface="Arimo" panose="020B0604020202020204" charset="0"/>
                <a:ea typeface="Arimo" panose="020B0604020202020204" charset="0"/>
                <a:cs typeface="Arimo" panose="020B0604020202020204" charset="0"/>
              </a:rPr>
              <a:t> + 1 mais que le système lui hôte le </a:t>
            </a:r>
            <a:r>
              <a:rPr lang="fr-FR" sz="2000" dirty="0" err="1">
                <a:latin typeface="Arimo" panose="020B0604020202020204" charset="0"/>
                <a:ea typeface="Arimo" panose="020B0604020202020204" charset="0"/>
                <a:cs typeface="Arimo" panose="020B0604020202020204" charset="0"/>
              </a:rPr>
              <a:t>cpu</a:t>
            </a:r>
            <a:r>
              <a:rPr lang="fr-FR" sz="2000" dirty="0">
                <a:latin typeface="Arimo" panose="020B0604020202020204" charset="0"/>
                <a:ea typeface="Arimo" panose="020B0604020202020204" charset="0"/>
                <a:cs typeface="Arimo" panose="020B0604020202020204" charset="0"/>
              </a:rPr>
              <a:t>, juste avant l'affectation, au profit d'un second thread. </a:t>
            </a:r>
          </a:p>
          <a:p>
            <a:pPr marL="342900" indent="-342900" algn="just">
              <a:lnSpc>
                <a:spcPct val="150000"/>
              </a:lnSpc>
              <a:buFont typeface="Wingdings" panose="05000000000000000000" pitchFamily="2" charset="2"/>
              <a:buChar char="§"/>
            </a:pPr>
            <a:r>
              <a:rPr lang="fr-FR" sz="2000" dirty="0">
                <a:latin typeface="Arimo" panose="020B0604020202020204" charset="0"/>
                <a:ea typeface="Arimo" panose="020B0604020202020204" charset="0"/>
                <a:cs typeface="Arimo" panose="020B0604020202020204" charset="0"/>
              </a:rPr>
              <a:t>Ce dernier se doit lui aussi d'évaluer la même expression. Le système redonne la main au premier thread qui finalise l'instruction en effectuant l'affectation, puis le second en fait de même. </a:t>
            </a:r>
          </a:p>
          <a:p>
            <a:pPr marL="342900" indent="-342900" algn="just">
              <a:lnSpc>
                <a:spcPct val="150000"/>
              </a:lnSpc>
              <a:buFont typeface="Wingdings" panose="05000000000000000000" pitchFamily="2" charset="2"/>
              <a:buChar char="§"/>
            </a:pPr>
            <a:r>
              <a:rPr lang="fr-FR" sz="2000" dirty="0">
                <a:latin typeface="Arimo" panose="020B0604020202020204" charset="0"/>
                <a:ea typeface="Arimo" panose="020B0604020202020204" charset="0"/>
                <a:cs typeface="Arimo" panose="020B0604020202020204" charset="0"/>
              </a:rPr>
              <a:t>Au final de ce scénario, l'entier aura été incrémenté que d'une seule et unique unité. </a:t>
            </a:r>
          </a:p>
          <a:p>
            <a:pPr marL="342900" indent="-342900" algn="just">
              <a:lnSpc>
                <a:spcPct val="150000"/>
              </a:lnSpc>
              <a:buFont typeface="Wingdings" panose="05000000000000000000" pitchFamily="2" charset="2"/>
              <a:buChar char="§"/>
            </a:pPr>
            <a:r>
              <a:rPr lang="fr-FR" sz="2000" dirty="0">
                <a:latin typeface="Arimo" panose="020B0604020202020204" charset="0"/>
                <a:ea typeface="Arimo" panose="020B0604020202020204" charset="0"/>
                <a:cs typeface="Arimo" panose="020B0604020202020204" charset="0"/>
              </a:rPr>
              <a:t>De tels scénarios peuvent amener à des comportements d'applications chaotiques. </a:t>
            </a:r>
          </a:p>
          <a:p>
            <a:pPr marL="342900" indent="-342900" algn="just">
              <a:lnSpc>
                <a:spcPct val="150000"/>
              </a:lnSpc>
              <a:buFont typeface="Wingdings" panose="05000000000000000000" pitchFamily="2" charset="2"/>
              <a:buChar char="§"/>
            </a:pPr>
            <a:r>
              <a:rPr lang="fr-FR" sz="2000" dirty="0">
                <a:latin typeface="Arimo" panose="020B0604020202020204" charset="0"/>
                <a:ea typeface="Arimo" panose="020B0604020202020204" charset="0"/>
                <a:cs typeface="Arimo" panose="020B0604020202020204" charset="0"/>
              </a:rPr>
              <a:t>Il est donc vital d'avoir à notre disposition des mécanismes de synchronisation.</a:t>
            </a:r>
          </a:p>
        </p:txBody>
      </p:sp>
    </p:spTree>
    <p:extLst>
      <p:ext uri="{BB962C8B-B14F-4D97-AF65-F5344CB8AC3E}">
        <p14:creationId xmlns:p14="http://schemas.microsoft.com/office/powerpoint/2010/main" val="91736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54"/>
        <p:cNvGrpSpPr/>
        <p:nvPr/>
      </p:nvGrpSpPr>
      <p:grpSpPr>
        <a:xfrm>
          <a:off x="0" y="0"/>
          <a:ext cx="0" cy="0"/>
          <a:chOff x="0" y="0"/>
          <a:chExt cx="0" cy="0"/>
        </a:xfrm>
      </p:grpSpPr>
      <p:cxnSp>
        <p:nvCxnSpPr>
          <p:cNvPr id="470" name="Google Shape;470;p27"/>
          <p:cNvCxnSpPr/>
          <p:nvPr/>
        </p:nvCxnSpPr>
        <p:spPr>
          <a:xfrm>
            <a:off x="6289044" y="6278419"/>
            <a:ext cx="244214" cy="0"/>
          </a:xfrm>
          <a:prstGeom prst="straightConnector1">
            <a:avLst/>
          </a:prstGeom>
          <a:noFill/>
          <a:ln w="9525" cap="flat" cmpd="sng">
            <a:solidFill>
              <a:schemeClr val="lt1"/>
            </a:solidFill>
            <a:prstDash val="solid"/>
            <a:round/>
            <a:headEnd type="none" w="med" len="med"/>
            <a:tailEnd type="stealth" w="med" len="med"/>
          </a:ln>
        </p:spPr>
      </p:cxnSp>
      <p:sp>
        <p:nvSpPr>
          <p:cNvPr id="474" name="Google Shape;474;p27"/>
          <p:cNvSpPr txBox="1">
            <a:spLocks noGrp="1"/>
          </p:cNvSpPr>
          <p:nvPr>
            <p:ph type="subTitle" idx="1"/>
          </p:nvPr>
        </p:nvSpPr>
        <p:spPr>
          <a:xfrm>
            <a:off x="1387984" y="373890"/>
            <a:ext cx="2263024" cy="391331"/>
          </a:xfrm>
          <a:prstGeom prst="rect">
            <a:avLst/>
          </a:prstGeom>
        </p:spPr>
        <p:txBody>
          <a:bodyPr spcFirstLastPara="1" wrap="square" lIns="112085" tIns="112085" rIns="112085" bIns="112085" anchor="t" anchorCtr="0">
            <a:noAutofit/>
          </a:bodyPr>
          <a:lstStyle/>
          <a:p>
            <a:pPr marL="0" indent="0"/>
            <a:r>
              <a:rPr lang="fr-FR" dirty="0"/>
              <a:t>UCAO-UUT ISTIN</a:t>
            </a:r>
          </a:p>
        </p:txBody>
      </p:sp>
      <p:sp>
        <p:nvSpPr>
          <p:cNvPr id="475" name="Google Shape;475;p27"/>
          <p:cNvSpPr txBox="1">
            <a:spLocks noGrp="1"/>
          </p:cNvSpPr>
          <p:nvPr>
            <p:ph type="subTitle" idx="2"/>
          </p:nvPr>
        </p:nvSpPr>
        <p:spPr>
          <a:xfrm>
            <a:off x="8172001" y="399310"/>
            <a:ext cx="3238440" cy="391331"/>
          </a:xfrm>
          <a:prstGeom prst="rect">
            <a:avLst/>
          </a:prstGeom>
        </p:spPr>
        <p:txBody>
          <a:bodyPr spcFirstLastPara="1" wrap="square" lIns="112085" tIns="112085" rIns="112085" bIns="112085" anchor="t" anchorCtr="0">
            <a:noAutofit/>
          </a:bodyPr>
          <a:lstStyle/>
          <a:p>
            <a:pPr marL="0" indent="0">
              <a:buSzPts val="1100"/>
            </a:pPr>
            <a:r>
              <a:rPr lang="en" dirty="0"/>
              <a:t>Année académique 2022 — 2023</a:t>
            </a:r>
            <a:endParaRPr dirty="0"/>
          </a:p>
        </p:txBody>
      </p:sp>
      <p:sp>
        <p:nvSpPr>
          <p:cNvPr id="8" name="ZoneTexte 7">
            <a:extLst>
              <a:ext uri="{FF2B5EF4-FFF2-40B4-BE49-F238E27FC236}">
                <a16:creationId xmlns="" xmlns:a16="http://schemas.microsoft.com/office/drawing/2014/main" id="{1BD238C5-AD5E-9CFB-3752-A361F4995CA1}"/>
              </a:ext>
            </a:extLst>
          </p:cNvPr>
          <p:cNvSpPr txBox="1"/>
          <p:nvPr/>
        </p:nvSpPr>
        <p:spPr>
          <a:xfrm>
            <a:off x="1578239" y="659283"/>
            <a:ext cx="9421609" cy="523220"/>
          </a:xfrm>
          <a:prstGeom prst="rect">
            <a:avLst/>
          </a:prstGeom>
          <a:noFill/>
        </p:spPr>
        <p:txBody>
          <a:bodyPr wrap="square" anchor="ctr">
            <a:spAutoFit/>
          </a:bodyPr>
          <a:lstStyle/>
          <a:p>
            <a:pPr algn="ctr"/>
            <a:r>
              <a:rPr lang="fr-FR" sz="2800" b="1" i="1" dirty="0">
                <a:solidFill>
                  <a:srgbClr val="99284C"/>
                </a:solidFill>
                <a:latin typeface="Arial-BoldItalicMT"/>
              </a:rPr>
              <a:t>Gestion des threads</a:t>
            </a:r>
            <a:endParaRPr lang="fr-FR" sz="2800" dirty="0"/>
          </a:p>
        </p:txBody>
      </p:sp>
      <p:sp>
        <p:nvSpPr>
          <p:cNvPr id="3" name="ZoneTexte 2">
            <a:extLst>
              <a:ext uri="{FF2B5EF4-FFF2-40B4-BE49-F238E27FC236}">
                <a16:creationId xmlns="" xmlns:a16="http://schemas.microsoft.com/office/drawing/2014/main" id="{A8F4DF02-B9D7-3466-257B-5BBF30B3C239}"/>
              </a:ext>
            </a:extLst>
          </p:cNvPr>
          <p:cNvSpPr txBox="1"/>
          <p:nvPr/>
        </p:nvSpPr>
        <p:spPr>
          <a:xfrm>
            <a:off x="1723292" y="1201803"/>
            <a:ext cx="9421608" cy="461665"/>
          </a:xfrm>
          <a:prstGeom prst="rect">
            <a:avLst/>
          </a:prstGeom>
          <a:noFill/>
        </p:spPr>
        <p:txBody>
          <a:bodyPr wrap="square">
            <a:spAutoFit/>
          </a:bodyPr>
          <a:lstStyle/>
          <a:p>
            <a:pPr algn="just"/>
            <a:r>
              <a:rPr lang="fr-FR" sz="2400" b="1" dirty="0">
                <a:solidFill>
                  <a:schemeClr val="accent3">
                    <a:lumMod val="75000"/>
                  </a:schemeClr>
                </a:solidFill>
                <a:latin typeface="Arimo" panose="020B0604020202020204" charset="0"/>
                <a:ea typeface="Arimo" panose="020B0604020202020204" charset="0"/>
                <a:cs typeface="Arimo" panose="020B0604020202020204" charset="0"/>
              </a:rPr>
              <a:t>Notion de verrous</a:t>
            </a:r>
          </a:p>
        </p:txBody>
      </p:sp>
      <p:sp>
        <p:nvSpPr>
          <p:cNvPr id="5" name="ZoneTexte 4">
            <a:extLst>
              <a:ext uri="{FF2B5EF4-FFF2-40B4-BE49-F238E27FC236}">
                <a16:creationId xmlns="" xmlns:a16="http://schemas.microsoft.com/office/drawing/2014/main" id="{C9D62A59-84DD-41F3-85B0-26C8CF0E90DB}"/>
              </a:ext>
            </a:extLst>
          </p:cNvPr>
          <p:cNvSpPr txBox="1"/>
          <p:nvPr/>
        </p:nvSpPr>
        <p:spPr>
          <a:xfrm>
            <a:off x="1653525" y="1593665"/>
            <a:ext cx="9421608" cy="4188647"/>
          </a:xfrm>
          <a:prstGeom prst="rect">
            <a:avLst/>
          </a:prstGeom>
          <a:noFill/>
        </p:spPr>
        <p:txBody>
          <a:bodyPr wrap="square">
            <a:spAutoFit/>
          </a:bodyPr>
          <a:lstStyle/>
          <a:p>
            <a:pPr marL="342900" indent="-342900" algn="just">
              <a:lnSpc>
                <a:spcPct val="150000"/>
              </a:lnSpc>
              <a:buFont typeface="Wingdings" panose="05000000000000000000" pitchFamily="2" charset="2"/>
              <a:buChar char="§"/>
            </a:pPr>
            <a:r>
              <a:rPr lang="fr-FR" sz="2000" dirty="0">
                <a:latin typeface="Arimo" panose="020B0604020202020204" charset="0"/>
                <a:ea typeface="Arimo" panose="020B0604020202020204" charset="0"/>
                <a:cs typeface="Arimo" panose="020B0604020202020204" charset="0"/>
              </a:rPr>
              <a:t>L'environnement Java offre un premier mécanisme de synchronisation : les verrous (locks en anglais). </a:t>
            </a:r>
          </a:p>
          <a:p>
            <a:pPr marL="342900" indent="-342900" algn="just">
              <a:lnSpc>
                <a:spcPct val="150000"/>
              </a:lnSpc>
              <a:buFont typeface="Wingdings" panose="05000000000000000000" pitchFamily="2" charset="2"/>
              <a:buChar char="§"/>
            </a:pPr>
            <a:r>
              <a:rPr lang="fr-FR" sz="2000" dirty="0">
                <a:latin typeface="Arimo" panose="020B0604020202020204" charset="0"/>
                <a:ea typeface="Arimo" panose="020B0604020202020204" charset="0"/>
                <a:cs typeface="Arimo" panose="020B0604020202020204" charset="0"/>
              </a:rPr>
              <a:t>Chaque objet Java possède un verrou et seul un thread à la fois peut verrouiller un objet. </a:t>
            </a:r>
          </a:p>
          <a:p>
            <a:pPr marL="342900" indent="-342900" algn="just">
              <a:lnSpc>
                <a:spcPct val="150000"/>
              </a:lnSpc>
              <a:buFont typeface="Wingdings" panose="05000000000000000000" pitchFamily="2" charset="2"/>
              <a:buChar char="§"/>
            </a:pPr>
            <a:r>
              <a:rPr lang="fr-FR" sz="2000" dirty="0">
                <a:latin typeface="Arimo" panose="020B0604020202020204" charset="0"/>
                <a:ea typeface="Arimo" panose="020B0604020202020204" charset="0"/>
                <a:cs typeface="Arimo" panose="020B0604020202020204" charset="0"/>
              </a:rPr>
              <a:t>Si d'autres threads cherchent à verrouiller le même objet, ils seront endormis jusqu'à que l'objet soit déverrouillé. </a:t>
            </a:r>
          </a:p>
          <a:p>
            <a:pPr marL="342900" indent="-342900" algn="just">
              <a:lnSpc>
                <a:spcPct val="150000"/>
              </a:lnSpc>
              <a:buFont typeface="Wingdings" panose="05000000000000000000" pitchFamily="2" charset="2"/>
              <a:buChar char="§"/>
            </a:pPr>
            <a:r>
              <a:rPr lang="fr-FR" sz="2000" dirty="0">
                <a:latin typeface="Arimo" panose="020B0604020202020204" charset="0"/>
                <a:ea typeface="Arimo" panose="020B0604020202020204" charset="0"/>
                <a:cs typeface="Arimo" panose="020B0604020202020204" charset="0"/>
              </a:rPr>
              <a:t>Cela permet de mettre en place ce que l'on appelle plus communément une section critique.</a:t>
            </a:r>
          </a:p>
          <a:p>
            <a:pPr marL="342900" indent="-342900" algn="just">
              <a:lnSpc>
                <a:spcPct val="150000"/>
              </a:lnSpc>
              <a:buFont typeface="Wingdings" panose="05000000000000000000" pitchFamily="2" charset="2"/>
              <a:buChar char="§"/>
            </a:pPr>
            <a:r>
              <a:rPr lang="fr-FR" sz="2000" dirty="0">
                <a:latin typeface="Arimo" panose="020B0604020202020204" charset="0"/>
                <a:ea typeface="Arimo" panose="020B0604020202020204" charset="0"/>
                <a:cs typeface="Arimo" panose="020B0604020202020204" charset="0"/>
              </a:rPr>
              <a:t>Pour verrouiller un objet par un thread, il faut utiliser le mot clé </a:t>
            </a:r>
            <a:r>
              <a:rPr lang="fr-FR" sz="2000" b="1" dirty="0" err="1">
                <a:solidFill>
                  <a:schemeClr val="accent3">
                    <a:lumMod val="75000"/>
                  </a:schemeClr>
                </a:solidFill>
                <a:latin typeface="Arimo" panose="020B0604020202020204" charset="0"/>
                <a:ea typeface="Arimo" panose="020B0604020202020204" charset="0"/>
                <a:cs typeface="Arimo" panose="020B0604020202020204" charset="0"/>
              </a:rPr>
              <a:t>synchronized</a:t>
            </a:r>
            <a:r>
              <a:rPr lang="fr-FR" sz="2000" dirty="0">
                <a:latin typeface="Arimo" panose="020B0604020202020204" charset="0"/>
                <a:ea typeface="Arimo" panose="020B0604020202020204" charset="0"/>
                <a:cs typeface="Arimo" panose="020B0604020202020204" charset="0"/>
              </a:rPr>
              <a:t>. </a:t>
            </a:r>
          </a:p>
        </p:txBody>
      </p:sp>
    </p:spTree>
    <p:extLst>
      <p:ext uri="{BB962C8B-B14F-4D97-AF65-F5344CB8AC3E}">
        <p14:creationId xmlns:p14="http://schemas.microsoft.com/office/powerpoint/2010/main" val="38202366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54"/>
        <p:cNvGrpSpPr/>
        <p:nvPr/>
      </p:nvGrpSpPr>
      <p:grpSpPr>
        <a:xfrm>
          <a:off x="0" y="0"/>
          <a:ext cx="0" cy="0"/>
          <a:chOff x="0" y="0"/>
          <a:chExt cx="0" cy="0"/>
        </a:xfrm>
      </p:grpSpPr>
      <p:cxnSp>
        <p:nvCxnSpPr>
          <p:cNvPr id="470" name="Google Shape;470;p27"/>
          <p:cNvCxnSpPr/>
          <p:nvPr/>
        </p:nvCxnSpPr>
        <p:spPr>
          <a:xfrm>
            <a:off x="6289044" y="6278419"/>
            <a:ext cx="244214" cy="0"/>
          </a:xfrm>
          <a:prstGeom prst="straightConnector1">
            <a:avLst/>
          </a:prstGeom>
          <a:noFill/>
          <a:ln w="9525" cap="flat" cmpd="sng">
            <a:solidFill>
              <a:schemeClr val="lt1"/>
            </a:solidFill>
            <a:prstDash val="solid"/>
            <a:round/>
            <a:headEnd type="none" w="med" len="med"/>
            <a:tailEnd type="stealth" w="med" len="med"/>
          </a:ln>
        </p:spPr>
      </p:cxnSp>
      <p:sp>
        <p:nvSpPr>
          <p:cNvPr id="474" name="Google Shape;474;p27"/>
          <p:cNvSpPr txBox="1">
            <a:spLocks noGrp="1"/>
          </p:cNvSpPr>
          <p:nvPr>
            <p:ph type="subTitle" idx="1"/>
          </p:nvPr>
        </p:nvSpPr>
        <p:spPr>
          <a:xfrm>
            <a:off x="1387984" y="373890"/>
            <a:ext cx="2263024" cy="391331"/>
          </a:xfrm>
          <a:prstGeom prst="rect">
            <a:avLst/>
          </a:prstGeom>
        </p:spPr>
        <p:txBody>
          <a:bodyPr spcFirstLastPara="1" wrap="square" lIns="112085" tIns="112085" rIns="112085" bIns="112085" anchor="t" anchorCtr="0">
            <a:noAutofit/>
          </a:bodyPr>
          <a:lstStyle/>
          <a:p>
            <a:pPr marL="0" indent="0"/>
            <a:r>
              <a:rPr lang="fr-FR" dirty="0"/>
              <a:t>UCAO-UUT ISTIN</a:t>
            </a:r>
          </a:p>
        </p:txBody>
      </p:sp>
      <p:sp>
        <p:nvSpPr>
          <p:cNvPr id="475" name="Google Shape;475;p27"/>
          <p:cNvSpPr txBox="1">
            <a:spLocks noGrp="1"/>
          </p:cNvSpPr>
          <p:nvPr>
            <p:ph type="subTitle" idx="2"/>
          </p:nvPr>
        </p:nvSpPr>
        <p:spPr>
          <a:xfrm>
            <a:off x="8172001" y="399310"/>
            <a:ext cx="3238440" cy="391331"/>
          </a:xfrm>
          <a:prstGeom prst="rect">
            <a:avLst/>
          </a:prstGeom>
        </p:spPr>
        <p:txBody>
          <a:bodyPr spcFirstLastPara="1" wrap="square" lIns="112085" tIns="112085" rIns="112085" bIns="112085" anchor="t" anchorCtr="0">
            <a:noAutofit/>
          </a:bodyPr>
          <a:lstStyle/>
          <a:p>
            <a:pPr marL="0" indent="0">
              <a:buSzPts val="1100"/>
            </a:pPr>
            <a:r>
              <a:rPr lang="en" dirty="0"/>
              <a:t>Année académique 2022 — 2023</a:t>
            </a:r>
            <a:endParaRPr dirty="0"/>
          </a:p>
        </p:txBody>
      </p:sp>
      <p:sp>
        <p:nvSpPr>
          <p:cNvPr id="8" name="ZoneTexte 7">
            <a:extLst>
              <a:ext uri="{FF2B5EF4-FFF2-40B4-BE49-F238E27FC236}">
                <a16:creationId xmlns="" xmlns:a16="http://schemas.microsoft.com/office/drawing/2014/main" id="{1BD238C5-AD5E-9CFB-3752-A361F4995CA1}"/>
              </a:ext>
            </a:extLst>
          </p:cNvPr>
          <p:cNvSpPr txBox="1"/>
          <p:nvPr/>
        </p:nvSpPr>
        <p:spPr>
          <a:xfrm>
            <a:off x="1578239" y="659283"/>
            <a:ext cx="9421609" cy="523220"/>
          </a:xfrm>
          <a:prstGeom prst="rect">
            <a:avLst/>
          </a:prstGeom>
          <a:noFill/>
        </p:spPr>
        <p:txBody>
          <a:bodyPr wrap="square" anchor="ctr">
            <a:spAutoFit/>
          </a:bodyPr>
          <a:lstStyle/>
          <a:p>
            <a:pPr algn="ctr"/>
            <a:r>
              <a:rPr lang="fr-FR" sz="2800" b="1" i="1" dirty="0">
                <a:solidFill>
                  <a:srgbClr val="99284C"/>
                </a:solidFill>
                <a:latin typeface="Arial-BoldItalicMT"/>
              </a:rPr>
              <a:t>Gestion des threads</a:t>
            </a:r>
            <a:endParaRPr lang="fr-FR" sz="2800" dirty="0"/>
          </a:p>
        </p:txBody>
      </p:sp>
      <p:sp>
        <p:nvSpPr>
          <p:cNvPr id="3" name="ZoneTexte 2">
            <a:extLst>
              <a:ext uri="{FF2B5EF4-FFF2-40B4-BE49-F238E27FC236}">
                <a16:creationId xmlns="" xmlns:a16="http://schemas.microsoft.com/office/drawing/2014/main" id="{A8F4DF02-B9D7-3466-257B-5BBF30B3C239}"/>
              </a:ext>
            </a:extLst>
          </p:cNvPr>
          <p:cNvSpPr txBox="1"/>
          <p:nvPr/>
        </p:nvSpPr>
        <p:spPr>
          <a:xfrm>
            <a:off x="1723292" y="1201803"/>
            <a:ext cx="9421608" cy="461665"/>
          </a:xfrm>
          <a:prstGeom prst="rect">
            <a:avLst/>
          </a:prstGeom>
          <a:noFill/>
        </p:spPr>
        <p:txBody>
          <a:bodyPr wrap="square">
            <a:spAutoFit/>
          </a:bodyPr>
          <a:lstStyle/>
          <a:p>
            <a:pPr algn="just"/>
            <a:r>
              <a:rPr lang="fr-FR" sz="2400" b="1" dirty="0">
                <a:solidFill>
                  <a:schemeClr val="accent3">
                    <a:lumMod val="75000"/>
                  </a:schemeClr>
                </a:solidFill>
                <a:latin typeface="Arimo" panose="020B0604020202020204" charset="0"/>
                <a:ea typeface="Arimo" panose="020B0604020202020204" charset="0"/>
                <a:cs typeface="Arimo" panose="020B0604020202020204" charset="0"/>
              </a:rPr>
              <a:t>Notion de verrous</a:t>
            </a:r>
          </a:p>
        </p:txBody>
      </p:sp>
      <p:sp>
        <p:nvSpPr>
          <p:cNvPr id="5" name="ZoneTexte 4">
            <a:extLst>
              <a:ext uri="{FF2B5EF4-FFF2-40B4-BE49-F238E27FC236}">
                <a16:creationId xmlns="" xmlns:a16="http://schemas.microsoft.com/office/drawing/2014/main" id="{C9D62A59-84DD-41F3-85B0-26C8CF0E90DB}"/>
              </a:ext>
            </a:extLst>
          </p:cNvPr>
          <p:cNvSpPr txBox="1"/>
          <p:nvPr/>
        </p:nvSpPr>
        <p:spPr>
          <a:xfrm>
            <a:off x="1653525" y="1593665"/>
            <a:ext cx="9421608" cy="5111977"/>
          </a:xfrm>
          <a:prstGeom prst="rect">
            <a:avLst/>
          </a:prstGeom>
          <a:noFill/>
        </p:spPr>
        <p:txBody>
          <a:bodyPr wrap="square">
            <a:spAutoFit/>
          </a:bodyPr>
          <a:lstStyle/>
          <a:p>
            <a:pPr marL="342900" indent="-342900" algn="just">
              <a:lnSpc>
                <a:spcPct val="150000"/>
              </a:lnSpc>
              <a:buFont typeface="Wingdings" panose="05000000000000000000" pitchFamily="2" charset="2"/>
              <a:buChar char="§"/>
            </a:pPr>
            <a:r>
              <a:rPr lang="fr-FR" sz="2000" dirty="0">
                <a:latin typeface="Arimo" panose="020B0604020202020204" charset="0"/>
                <a:ea typeface="Arimo" panose="020B0604020202020204" charset="0"/>
                <a:cs typeface="Arimo" panose="020B0604020202020204" charset="0"/>
              </a:rPr>
              <a:t>En fait, il y a deux façons de définir une section critique. Soit on synchronise un ensemble d'instructions sur un objet, soit on synchronise directement l'exécution d'une méthode pour une classe donnée. </a:t>
            </a:r>
          </a:p>
          <a:p>
            <a:pPr marL="342900" indent="-342900" algn="just">
              <a:lnSpc>
                <a:spcPct val="150000"/>
              </a:lnSpc>
              <a:buFont typeface="Wingdings" panose="05000000000000000000" pitchFamily="2" charset="2"/>
              <a:buChar char="§"/>
            </a:pPr>
            <a:r>
              <a:rPr lang="fr-FR" sz="2000" dirty="0">
                <a:latin typeface="Arimo" panose="020B0604020202020204" charset="0"/>
                <a:ea typeface="Arimo" panose="020B0604020202020204" charset="0"/>
                <a:cs typeface="Arimo" panose="020B0604020202020204" charset="0"/>
              </a:rPr>
              <a:t>Dans le premier cas, on utilise l'instruction </a:t>
            </a:r>
            <a:r>
              <a:rPr lang="fr-FR" sz="2000" b="1" dirty="0" err="1">
                <a:solidFill>
                  <a:schemeClr val="accent3">
                    <a:lumMod val="75000"/>
                  </a:schemeClr>
                </a:solidFill>
                <a:latin typeface="Arimo" panose="020B0604020202020204" charset="0"/>
                <a:ea typeface="Arimo" panose="020B0604020202020204" charset="0"/>
                <a:cs typeface="Arimo" panose="020B0604020202020204" charset="0"/>
              </a:rPr>
              <a:t>synchronized</a:t>
            </a:r>
            <a:r>
              <a:rPr lang="fr-FR" sz="2000" b="1" dirty="0">
                <a:solidFill>
                  <a:schemeClr val="accent3">
                    <a:lumMod val="75000"/>
                  </a:schemeClr>
                </a:solidFill>
                <a:latin typeface="Arimo" panose="020B0604020202020204" charset="0"/>
                <a:ea typeface="Arimo" panose="020B0604020202020204" charset="0"/>
                <a:cs typeface="Arimo" panose="020B0604020202020204" charset="0"/>
              </a:rPr>
              <a:t> :</a:t>
            </a:r>
          </a:p>
          <a:p>
            <a:pPr algn="just">
              <a:lnSpc>
                <a:spcPct val="150000"/>
              </a:lnSpc>
            </a:pPr>
            <a:r>
              <a:rPr lang="fr-FR" sz="2000" b="1" dirty="0" err="1">
                <a:latin typeface="Arimo" panose="020B0604020202020204" charset="0"/>
                <a:ea typeface="Arimo" panose="020B0604020202020204" charset="0"/>
                <a:cs typeface="Arimo" panose="020B0604020202020204" charset="0"/>
              </a:rPr>
              <a:t>synchronized</a:t>
            </a:r>
            <a:r>
              <a:rPr lang="fr-FR" sz="2000" b="1" dirty="0">
                <a:latin typeface="Arimo" panose="020B0604020202020204" charset="0"/>
                <a:ea typeface="Arimo" panose="020B0604020202020204" charset="0"/>
                <a:cs typeface="Arimo" panose="020B0604020202020204" charset="0"/>
              </a:rPr>
              <a:t>(</a:t>
            </a:r>
            <a:r>
              <a:rPr lang="fr-FR" sz="2000" b="1" dirty="0" err="1">
                <a:latin typeface="Arimo" panose="020B0604020202020204" charset="0"/>
                <a:ea typeface="Arimo" panose="020B0604020202020204" charset="0"/>
                <a:cs typeface="Arimo" panose="020B0604020202020204" charset="0"/>
              </a:rPr>
              <a:t>object</a:t>
            </a:r>
            <a:r>
              <a:rPr lang="fr-FR" sz="2000" b="1" dirty="0">
                <a:latin typeface="Arimo" panose="020B0604020202020204" charset="0"/>
                <a:ea typeface="Arimo" panose="020B0604020202020204" charset="0"/>
                <a:cs typeface="Arimo" panose="020B0604020202020204" charset="0"/>
              </a:rPr>
              <a:t>) {</a:t>
            </a:r>
          </a:p>
          <a:p>
            <a:pPr algn="just">
              <a:lnSpc>
                <a:spcPct val="150000"/>
              </a:lnSpc>
            </a:pPr>
            <a:r>
              <a:rPr lang="fr-FR" sz="2000" b="1" dirty="0">
                <a:latin typeface="Arimo" panose="020B0604020202020204" charset="0"/>
                <a:ea typeface="Arimo" panose="020B0604020202020204" charset="0"/>
                <a:cs typeface="Arimo" panose="020B0604020202020204" charset="0"/>
              </a:rPr>
              <a:t>      //Instructions de manipulation d'une ressource partagée. }</a:t>
            </a:r>
          </a:p>
          <a:p>
            <a:pPr marL="342900" indent="-342900" algn="just">
              <a:lnSpc>
                <a:spcPct val="150000"/>
              </a:lnSpc>
              <a:buFont typeface="Wingdings" panose="05000000000000000000" pitchFamily="2" charset="2"/>
              <a:buChar char="§"/>
            </a:pPr>
            <a:r>
              <a:rPr lang="fr-FR" sz="2000" dirty="0">
                <a:latin typeface="Arimo" panose="020B0604020202020204" charset="0"/>
                <a:ea typeface="Arimo" panose="020B0604020202020204" charset="0"/>
                <a:cs typeface="Arimo" panose="020B0604020202020204" charset="0"/>
              </a:rPr>
              <a:t>Dans le second cas, on utilise le qualificateur </a:t>
            </a:r>
            <a:r>
              <a:rPr lang="fr-FR" sz="2000" dirty="0" err="1">
                <a:latin typeface="Arimo" panose="020B0604020202020204" charset="0"/>
                <a:ea typeface="Arimo" panose="020B0604020202020204" charset="0"/>
                <a:cs typeface="Arimo" panose="020B0604020202020204" charset="0"/>
              </a:rPr>
              <a:t>synchronized</a:t>
            </a:r>
            <a:r>
              <a:rPr lang="fr-FR" sz="2000" dirty="0">
                <a:latin typeface="Arimo" panose="020B0604020202020204" charset="0"/>
                <a:ea typeface="Arimo" panose="020B0604020202020204" charset="0"/>
                <a:cs typeface="Arimo" panose="020B0604020202020204" charset="0"/>
              </a:rPr>
              <a:t> sur la méthode considérée:</a:t>
            </a:r>
          </a:p>
          <a:p>
            <a:pPr algn="just">
              <a:lnSpc>
                <a:spcPct val="150000"/>
              </a:lnSpc>
            </a:pPr>
            <a:r>
              <a:rPr lang="fr-FR" sz="2000" b="1" dirty="0">
                <a:latin typeface="Arimo" panose="020B0604020202020204" charset="0"/>
                <a:ea typeface="Arimo" panose="020B0604020202020204" charset="0"/>
                <a:cs typeface="Arimo" panose="020B0604020202020204" charset="0"/>
              </a:rPr>
              <a:t>public </a:t>
            </a:r>
            <a:r>
              <a:rPr lang="fr-FR" sz="2000" b="1" dirty="0" err="1">
                <a:latin typeface="Arimo" panose="020B0604020202020204" charset="0"/>
                <a:ea typeface="Arimo" panose="020B0604020202020204" charset="0"/>
                <a:cs typeface="Arimo" panose="020B0604020202020204" charset="0"/>
              </a:rPr>
              <a:t>synchronized</a:t>
            </a:r>
            <a:r>
              <a:rPr lang="fr-FR" sz="2000" b="1" dirty="0">
                <a:latin typeface="Arimo" panose="020B0604020202020204" charset="0"/>
                <a:ea typeface="Arimo" panose="020B0604020202020204" charset="0"/>
                <a:cs typeface="Arimo" panose="020B0604020202020204" charset="0"/>
              </a:rPr>
              <a:t> </a:t>
            </a:r>
            <a:r>
              <a:rPr lang="fr-FR" sz="2000" b="1" dirty="0" err="1">
                <a:latin typeface="Arimo" panose="020B0604020202020204" charset="0"/>
                <a:ea typeface="Arimo" panose="020B0604020202020204" charset="0"/>
                <a:cs typeface="Arimo" panose="020B0604020202020204" charset="0"/>
              </a:rPr>
              <a:t>void</a:t>
            </a:r>
            <a:r>
              <a:rPr lang="fr-FR" sz="2000" b="1" dirty="0">
                <a:latin typeface="Arimo" panose="020B0604020202020204" charset="0"/>
                <a:ea typeface="Arimo" panose="020B0604020202020204" charset="0"/>
                <a:cs typeface="Arimo" panose="020B0604020202020204" charset="0"/>
              </a:rPr>
              <a:t> </a:t>
            </a:r>
            <a:r>
              <a:rPr lang="fr-FR" sz="2000" b="1" dirty="0" err="1">
                <a:latin typeface="Arimo" panose="020B0604020202020204" charset="0"/>
                <a:ea typeface="Arimo" panose="020B0604020202020204" charset="0"/>
                <a:cs typeface="Arimo" panose="020B0604020202020204" charset="0"/>
              </a:rPr>
              <a:t>meth</a:t>
            </a:r>
            <a:r>
              <a:rPr lang="fr-FR" sz="2000" b="1" dirty="0">
                <a:latin typeface="Arimo" panose="020B0604020202020204" charset="0"/>
                <a:ea typeface="Arimo" panose="020B0604020202020204" charset="0"/>
                <a:cs typeface="Arimo" panose="020B0604020202020204" charset="0"/>
              </a:rPr>
              <a:t>(</a:t>
            </a:r>
            <a:r>
              <a:rPr lang="fr-FR" sz="2000" b="1" dirty="0" err="1">
                <a:latin typeface="Arimo" panose="020B0604020202020204" charset="0"/>
                <a:ea typeface="Arimo" panose="020B0604020202020204" charset="0"/>
                <a:cs typeface="Arimo" panose="020B0604020202020204" charset="0"/>
              </a:rPr>
              <a:t>int</a:t>
            </a:r>
            <a:r>
              <a:rPr lang="fr-FR" sz="2000" b="1" dirty="0">
                <a:latin typeface="Arimo" panose="020B0604020202020204" charset="0"/>
                <a:ea typeface="Arimo" panose="020B0604020202020204" charset="0"/>
                <a:cs typeface="Arimo" panose="020B0604020202020204" charset="0"/>
              </a:rPr>
              <a:t> param) {    </a:t>
            </a:r>
          </a:p>
          <a:p>
            <a:pPr algn="just">
              <a:lnSpc>
                <a:spcPct val="150000"/>
              </a:lnSpc>
            </a:pPr>
            <a:r>
              <a:rPr lang="fr-FR" sz="2000" b="1" dirty="0">
                <a:latin typeface="Arimo" panose="020B0604020202020204" charset="0"/>
                <a:ea typeface="Arimo" panose="020B0604020202020204" charset="0"/>
                <a:cs typeface="Arimo" panose="020B0604020202020204" charset="0"/>
              </a:rPr>
              <a:t>     // Le code de la méthode </a:t>
            </a:r>
            <a:r>
              <a:rPr lang="fr-FR" sz="2000" b="1" dirty="0" err="1">
                <a:latin typeface="Arimo" panose="020B0604020202020204" charset="0"/>
                <a:ea typeface="Arimo" panose="020B0604020202020204" charset="0"/>
                <a:cs typeface="Arimo" panose="020B0604020202020204" charset="0"/>
              </a:rPr>
              <a:t>synchronizée</a:t>
            </a:r>
            <a:r>
              <a:rPr lang="fr-FR" sz="2000" b="1" dirty="0">
                <a:latin typeface="Arimo" panose="020B0604020202020204" charset="0"/>
                <a:ea typeface="Arimo" panose="020B0604020202020204" charset="0"/>
                <a:cs typeface="Arimo" panose="020B0604020202020204" charset="0"/>
              </a:rPr>
              <a:t>.} </a:t>
            </a:r>
          </a:p>
          <a:p>
            <a:pPr marL="342900" indent="-342900" algn="just">
              <a:lnSpc>
                <a:spcPct val="150000"/>
              </a:lnSpc>
              <a:buFont typeface="Wingdings" panose="05000000000000000000" pitchFamily="2" charset="2"/>
              <a:buChar char="§"/>
            </a:pPr>
            <a:endParaRPr lang="fr-FR" sz="2000" dirty="0">
              <a:latin typeface="Arimo" panose="020B0604020202020204" charset="0"/>
              <a:ea typeface="Arimo" panose="020B0604020202020204" charset="0"/>
              <a:cs typeface="Arimo" panose="020B0604020202020204" charset="0"/>
            </a:endParaRPr>
          </a:p>
        </p:txBody>
      </p:sp>
    </p:spTree>
    <p:extLst>
      <p:ext uri="{BB962C8B-B14F-4D97-AF65-F5344CB8AC3E}">
        <p14:creationId xmlns:p14="http://schemas.microsoft.com/office/powerpoint/2010/main" val="14654630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54"/>
        <p:cNvGrpSpPr/>
        <p:nvPr/>
      </p:nvGrpSpPr>
      <p:grpSpPr>
        <a:xfrm>
          <a:off x="0" y="0"/>
          <a:ext cx="0" cy="0"/>
          <a:chOff x="0" y="0"/>
          <a:chExt cx="0" cy="0"/>
        </a:xfrm>
      </p:grpSpPr>
      <p:cxnSp>
        <p:nvCxnSpPr>
          <p:cNvPr id="470" name="Google Shape;470;p27"/>
          <p:cNvCxnSpPr/>
          <p:nvPr/>
        </p:nvCxnSpPr>
        <p:spPr>
          <a:xfrm>
            <a:off x="6289044" y="6278419"/>
            <a:ext cx="244214" cy="0"/>
          </a:xfrm>
          <a:prstGeom prst="straightConnector1">
            <a:avLst/>
          </a:prstGeom>
          <a:noFill/>
          <a:ln w="9525" cap="flat" cmpd="sng">
            <a:solidFill>
              <a:schemeClr val="lt1"/>
            </a:solidFill>
            <a:prstDash val="solid"/>
            <a:round/>
            <a:headEnd type="none" w="med" len="med"/>
            <a:tailEnd type="stealth" w="med" len="med"/>
          </a:ln>
        </p:spPr>
      </p:cxnSp>
      <p:sp>
        <p:nvSpPr>
          <p:cNvPr id="474" name="Google Shape;474;p27"/>
          <p:cNvSpPr txBox="1">
            <a:spLocks noGrp="1"/>
          </p:cNvSpPr>
          <p:nvPr>
            <p:ph type="subTitle" idx="1"/>
          </p:nvPr>
        </p:nvSpPr>
        <p:spPr>
          <a:xfrm>
            <a:off x="1387984" y="373890"/>
            <a:ext cx="2263024" cy="391331"/>
          </a:xfrm>
          <a:prstGeom prst="rect">
            <a:avLst/>
          </a:prstGeom>
        </p:spPr>
        <p:txBody>
          <a:bodyPr spcFirstLastPara="1" wrap="square" lIns="112085" tIns="112085" rIns="112085" bIns="112085" anchor="t" anchorCtr="0">
            <a:noAutofit/>
          </a:bodyPr>
          <a:lstStyle/>
          <a:p>
            <a:pPr marL="0" indent="0"/>
            <a:r>
              <a:rPr lang="fr-FR" dirty="0"/>
              <a:t>UCAO-UUT ISTIN</a:t>
            </a:r>
          </a:p>
        </p:txBody>
      </p:sp>
      <p:sp>
        <p:nvSpPr>
          <p:cNvPr id="475" name="Google Shape;475;p27"/>
          <p:cNvSpPr txBox="1">
            <a:spLocks noGrp="1"/>
          </p:cNvSpPr>
          <p:nvPr>
            <p:ph type="subTitle" idx="2"/>
          </p:nvPr>
        </p:nvSpPr>
        <p:spPr>
          <a:xfrm>
            <a:off x="8172001" y="399310"/>
            <a:ext cx="3238440" cy="391331"/>
          </a:xfrm>
          <a:prstGeom prst="rect">
            <a:avLst/>
          </a:prstGeom>
        </p:spPr>
        <p:txBody>
          <a:bodyPr spcFirstLastPara="1" wrap="square" lIns="112085" tIns="112085" rIns="112085" bIns="112085" anchor="t" anchorCtr="0">
            <a:noAutofit/>
          </a:bodyPr>
          <a:lstStyle/>
          <a:p>
            <a:pPr marL="0" indent="0">
              <a:buSzPts val="1100"/>
            </a:pPr>
            <a:r>
              <a:rPr lang="en" dirty="0"/>
              <a:t>Année académique 2022 — 2023</a:t>
            </a:r>
            <a:endParaRPr dirty="0"/>
          </a:p>
        </p:txBody>
      </p:sp>
      <p:sp>
        <p:nvSpPr>
          <p:cNvPr id="8" name="ZoneTexte 7">
            <a:extLst>
              <a:ext uri="{FF2B5EF4-FFF2-40B4-BE49-F238E27FC236}">
                <a16:creationId xmlns="" xmlns:a16="http://schemas.microsoft.com/office/drawing/2014/main" id="{1BD238C5-AD5E-9CFB-3752-A361F4995CA1}"/>
              </a:ext>
            </a:extLst>
          </p:cNvPr>
          <p:cNvSpPr txBox="1"/>
          <p:nvPr/>
        </p:nvSpPr>
        <p:spPr>
          <a:xfrm>
            <a:off x="1578239" y="659283"/>
            <a:ext cx="9421609" cy="523220"/>
          </a:xfrm>
          <a:prstGeom prst="rect">
            <a:avLst/>
          </a:prstGeom>
          <a:noFill/>
        </p:spPr>
        <p:txBody>
          <a:bodyPr wrap="square" anchor="ctr">
            <a:spAutoFit/>
          </a:bodyPr>
          <a:lstStyle/>
          <a:p>
            <a:pPr algn="ctr"/>
            <a:r>
              <a:rPr lang="fr-FR" sz="2800" b="1" i="1" dirty="0">
                <a:solidFill>
                  <a:srgbClr val="99284C"/>
                </a:solidFill>
                <a:latin typeface="Arial-BoldItalicMT"/>
              </a:rPr>
              <a:t>Gestion des threads</a:t>
            </a:r>
            <a:endParaRPr lang="fr-FR" sz="2800" dirty="0"/>
          </a:p>
        </p:txBody>
      </p:sp>
      <p:sp>
        <p:nvSpPr>
          <p:cNvPr id="3" name="ZoneTexte 2">
            <a:extLst>
              <a:ext uri="{FF2B5EF4-FFF2-40B4-BE49-F238E27FC236}">
                <a16:creationId xmlns="" xmlns:a16="http://schemas.microsoft.com/office/drawing/2014/main" id="{A8F4DF02-B9D7-3466-257B-5BBF30B3C239}"/>
              </a:ext>
            </a:extLst>
          </p:cNvPr>
          <p:cNvSpPr txBox="1"/>
          <p:nvPr/>
        </p:nvSpPr>
        <p:spPr>
          <a:xfrm>
            <a:off x="1723292" y="1096293"/>
            <a:ext cx="9276556" cy="714920"/>
          </a:xfrm>
          <a:prstGeom prst="rect">
            <a:avLst/>
          </a:prstGeom>
          <a:noFill/>
        </p:spPr>
        <p:txBody>
          <a:bodyPr wrap="square">
            <a:spAutoFit/>
          </a:bodyPr>
          <a:lstStyle/>
          <a:p>
            <a:pPr algn="ctr"/>
            <a:r>
              <a:rPr lang="fr-FR" sz="2000" b="1" dirty="0">
                <a:solidFill>
                  <a:schemeClr val="accent3">
                    <a:lumMod val="75000"/>
                  </a:schemeClr>
                </a:solidFill>
                <a:latin typeface="Arimo" panose="020B0604020202020204" charset="0"/>
                <a:ea typeface="Arimo" panose="020B0604020202020204" charset="0"/>
                <a:cs typeface="Arimo" panose="020B0604020202020204" charset="0"/>
              </a:rPr>
              <a:t>Exemple : Synchroniser les threads au moment de l’incrémentation de la variable compteur</a:t>
            </a:r>
          </a:p>
        </p:txBody>
      </p:sp>
      <p:sp>
        <p:nvSpPr>
          <p:cNvPr id="5" name="ZoneTexte 4">
            <a:extLst>
              <a:ext uri="{FF2B5EF4-FFF2-40B4-BE49-F238E27FC236}">
                <a16:creationId xmlns="" xmlns:a16="http://schemas.microsoft.com/office/drawing/2014/main" id="{C9D62A59-84DD-41F3-85B0-26C8CF0E90DB}"/>
              </a:ext>
            </a:extLst>
          </p:cNvPr>
          <p:cNvSpPr txBox="1"/>
          <p:nvPr/>
        </p:nvSpPr>
        <p:spPr>
          <a:xfrm>
            <a:off x="1653525" y="1804677"/>
            <a:ext cx="9276556" cy="4852610"/>
          </a:xfrm>
          <a:prstGeom prst="rect">
            <a:avLst/>
          </a:prstGeom>
          <a:noFill/>
          <a:ln w="6350">
            <a:solidFill>
              <a:schemeClr val="tx1"/>
            </a:solidFill>
          </a:ln>
        </p:spPr>
        <p:txBody>
          <a:bodyPr wrap="square">
            <a:spAutoFit/>
          </a:bodyPr>
          <a:lstStyle/>
          <a:p>
            <a:pPr marL="457200" marR="3774440" indent="-457200">
              <a:spcAft>
                <a:spcPts val="240"/>
              </a:spcAft>
            </a:pPr>
            <a:r>
              <a:rPr lang="fr-FR" sz="1600" b="1" dirty="0">
                <a:solidFill>
                  <a:srgbClr val="7F0055"/>
                </a:solidFill>
                <a:effectLst/>
                <a:latin typeface="Arimo" panose="020B0604020202020204" charset="0"/>
                <a:ea typeface="Arimo" panose="020B0604020202020204" charset="0"/>
                <a:cs typeface="Arimo" panose="020B0604020202020204" charset="0"/>
              </a:rPr>
              <a:t>public class </a:t>
            </a:r>
            <a:r>
              <a:rPr lang="fr-FR" sz="1600" b="1" dirty="0">
                <a:solidFill>
                  <a:srgbClr val="000000"/>
                </a:solidFill>
                <a:effectLst/>
                <a:latin typeface="Arimo" panose="020B0604020202020204" charset="0"/>
                <a:ea typeface="Arimo" panose="020B0604020202020204" charset="0"/>
                <a:cs typeface="Arimo" panose="020B0604020202020204" charset="0"/>
              </a:rPr>
              <a:t>Voiture </a:t>
            </a:r>
            <a:r>
              <a:rPr lang="fr-FR" sz="1600" b="1" dirty="0" err="1">
                <a:solidFill>
                  <a:srgbClr val="7F0055"/>
                </a:solidFill>
                <a:effectLst/>
                <a:latin typeface="Arimo" panose="020B0604020202020204" charset="0"/>
                <a:ea typeface="Arimo" panose="020B0604020202020204" charset="0"/>
                <a:cs typeface="Arimo" panose="020B0604020202020204" charset="0"/>
              </a:rPr>
              <a:t>implements</a:t>
            </a:r>
            <a:r>
              <a:rPr lang="fr-FR" sz="1600" b="1" dirty="0">
                <a:solidFill>
                  <a:srgbClr val="7F0055"/>
                </a:solidFill>
                <a:effectLst/>
                <a:latin typeface="Arimo" panose="020B0604020202020204" charset="0"/>
                <a:ea typeface="Arimo" panose="020B0604020202020204" charset="0"/>
                <a:cs typeface="Arimo" panose="020B0604020202020204" charset="0"/>
              </a:rPr>
              <a:t> </a:t>
            </a:r>
            <a:r>
              <a:rPr lang="fr-FR" sz="1600" b="1" dirty="0" err="1">
                <a:solidFill>
                  <a:srgbClr val="000000"/>
                </a:solidFill>
                <a:effectLst/>
                <a:latin typeface="Arimo" panose="020B0604020202020204" charset="0"/>
                <a:ea typeface="Arimo" panose="020B0604020202020204" charset="0"/>
                <a:cs typeface="Arimo" panose="020B0604020202020204" charset="0"/>
              </a:rPr>
              <a:t>Runnable</a:t>
            </a:r>
            <a:r>
              <a:rPr lang="fr-FR" sz="1600" b="1" dirty="0">
                <a:solidFill>
                  <a:srgbClr val="000000"/>
                </a:solidFill>
                <a:effectLst/>
                <a:latin typeface="Arimo" panose="020B0604020202020204" charset="0"/>
                <a:ea typeface="Arimo" panose="020B0604020202020204" charset="0"/>
                <a:cs typeface="Arimo" panose="020B0604020202020204" charset="0"/>
              </a:rPr>
              <a:t> { </a:t>
            </a:r>
            <a:r>
              <a:rPr lang="fr-FR" sz="1600" b="1" dirty="0" err="1">
                <a:solidFill>
                  <a:srgbClr val="7F0055"/>
                </a:solidFill>
                <a:effectLst/>
                <a:latin typeface="Arimo" panose="020B0604020202020204" charset="0"/>
                <a:ea typeface="Arimo" panose="020B0604020202020204" charset="0"/>
                <a:cs typeface="Arimo" panose="020B0604020202020204" charset="0"/>
              </a:rPr>
              <a:t>private</a:t>
            </a:r>
            <a:r>
              <a:rPr lang="fr-FR" sz="1600" b="1" dirty="0">
                <a:solidFill>
                  <a:srgbClr val="7F0055"/>
                </a:solidFill>
                <a:effectLst/>
                <a:latin typeface="Arimo" panose="020B0604020202020204" charset="0"/>
                <a:ea typeface="Arimo" panose="020B0604020202020204" charset="0"/>
                <a:cs typeface="Arimo" panose="020B0604020202020204" charset="0"/>
              </a:rPr>
              <a:t> </a:t>
            </a:r>
            <a:r>
              <a:rPr lang="fr-FR" sz="1600" b="1" dirty="0">
                <a:solidFill>
                  <a:srgbClr val="000000"/>
                </a:solidFill>
                <a:effectLst/>
                <a:latin typeface="Arimo" panose="020B0604020202020204" charset="0"/>
                <a:ea typeface="Arimo" panose="020B0604020202020204" charset="0"/>
                <a:cs typeface="Arimo" panose="020B0604020202020204" charset="0"/>
              </a:rPr>
              <a:t>String </a:t>
            </a:r>
            <a:r>
              <a:rPr lang="fr-FR" sz="1600" b="1" dirty="0">
                <a:solidFill>
                  <a:srgbClr val="0000C0"/>
                </a:solidFill>
                <a:effectLst/>
                <a:latin typeface="Arimo" panose="020B0604020202020204" charset="0"/>
                <a:ea typeface="Arimo" panose="020B0604020202020204" charset="0"/>
                <a:cs typeface="Arimo" panose="020B0604020202020204" charset="0"/>
              </a:rPr>
              <a:t>nom</a:t>
            </a:r>
            <a:r>
              <a:rPr lang="fr-FR" sz="1600" b="1" dirty="0">
                <a:solidFill>
                  <a:srgbClr val="000000"/>
                </a:solidFill>
                <a:effectLst/>
                <a:latin typeface="Arimo" panose="020B0604020202020204" charset="0"/>
                <a:ea typeface="Arimo" panose="020B0604020202020204" charset="0"/>
                <a:cs typeface="Arimo" panose="020B0604020202020204" charset="0"/>
              </a:rPr>
              <a:t>; </a:t>
            </a:r>
          </a:p>
          <a:p>
            <a:pPr marL="457200" marR="3774440" indent="-457200">
              <a:spcAft>
                <a:spcPts val="240"/>
              </a:spcAft>
            </a:pPr>
            <a:r>
              <a:rPr lang="fr-FR" sz="1600" b="1" dirty="0">
                <a:latin typeface="Arimo" panose="020B0604020202020204" charset="0"/>
                <a:ea typeface="Arimo" panose="020B0604020202020204" charset="0"/>
                <a:cs typeface="Arimo" panose="020B0604020202020204" charset="0"/>
              </a:rPr>
              <a:t>	</a:t>
            </a:r>
            <a:r>
              <a:rPr lang="fr-FR" sz="1600" b="1" dirty="0" err="1">
                <a:solidFill>
                  <a:srgbClr val="7F0055"/>
                </a:solidFill>
                <a:effectLst/>
                <a:latin typeface="Arimo" panose="020B0604020202020204" charset="0"/>
                <a:ea typeface="Arimo" panose="020B0604020202020204" charset="0"/>
                <a:cs typeface="Arimo" panose="020B0604020202020204" charset="0"/>
              </a:rPr>
              <a:t>private</a:t>
            </a:r>
            <a:r>
              <a:rPr lang="fr-FR" sz="1600" b="1" dirty="0">
                <a:solidFill>
                  <a:srgbClr val="7F0055"/>
                </a:solidFill>
                <a:effectLst/>
                <a:latin typeface="Arimo" panose="020B0604020202020204" charset="0"/>
                <a:ea typeface="Arimo" panose="020B0604020202020204" charset="0"/>
                <a:cs typeface="Arimo" panose="020B0604020202020204" charset="0"/>
              </a:rPr>
              <a:t> </a:t>
            </a:r>
            <a:r>
              <a:rPr lang="fr-FR" sz="1600" b="1" dirty="0" err="1">
                <a:solidFill>
                  <a:srgbClr val="7F0055"/>
                </a:solidFill>
                <a:effectLst/>
                <a:latin typeface="Arimo" panose="020B0604020202020204" charset="0"/>
                <a:ea typeface="Arimo" panose="020B0604020202020204" charset="0"/>
                <a:cs typeface="Arimo" panose="020B0604020202020204" charset="0"/>
              </a:rPr>
              <a:t>int</a:t>
            </a:r>
            <a:r>
              <a:rPr lang="fr-FR" sz="1600" b="1" dirty="0">
                <a:solidFill>
                  <a:srgbClr val="7F0055"/>
                </a:solidFill>
                <a:effectLst/>
                <a:latin typeface="Arimo" panose="020B0604020202020204" charset="0"/>
                <a:ea typeface="Arimo" panose="020B0604020202020204" charset="0"/>
                <a:cs typeface="Arimo" panose="020B0604020202020204" charset="0"/>
              </a:rPr>
              <a:t> </a:t>
            </a:r>
            <a:r>
              <a:rPr lang="fr-FR" sz="1600" b="1" dirty="0">
                <a:solidFill>
                  <a:srgbClr val="0000C0"/>
                </a:solidFill>
                <a:effectLst/>
                <a:latin typeface="Arimo" panose="020B0604020202020204" charset="0"/>
                <a:ea typeface="Arimo" panose="020B0604020202020204" charset="0"/>
                <a:cs typeface="Arimo" panose="020B0604020202020204" charset="0"/>
              </a:rPr>
              <a:t>compteur</a:t>
            </a:r>
            <a:r>
              <a:rPr lang="fr-FR" sz="1600" b="1" dirty="0">
                <a:solidFill>
                  <a:srgbClr val="000000"/>
                </a:solidFill>
                <a:effectLst/>
                <a:latin typeface="Arimo" panose="020B0604020202020204" charset="0"/>
                <a:ea typeface="Arimo" panose="020B0604020202020204" charset="0"/>
                <a:cs typeface="Arimo" panose="020B0604020202020204" charset="0"/>
              </a:rPr>
              <a:t>; </a:t>
            </a:r>
          </a:p>
          <a:p>
            <a:pPr marL="457200" marR="3774440" indent="-457200">
              <a:spcAft>
                <a:spcPts val="240"/>
              </a:spcAft>
            </a:pPr>
            <a:r>
              <a:rPr lang="fr-FR" sz="1600" b="1" dirty="0">
                <a:latin typeface="Arimo" panose="020B0604020202020204" charset="0"/>
                <a:ea typeface="Arimo" panose="020B0604020202020204" charset="0"/>
                <a:cs typeface="Arimo" panose="020B0604020202020204" charset="0"/>
              </a:rPr>
              <a:t>	</a:t>
            </a:r>
            <a:r>
              <a:rPr lang="fr-FR" sz="1600" b="1" dirty="0">
                <a:solidFill>
                  <a:srgbClr val="7F0055"/>
                </a:solidFill>
                <a:effectLst/>
                <a:latin typeface="Arimo" panose="020B0604020202020204" charset="0"/>
                <a:ea typeface="Arimo" panose="020B0604020202020204" charset="0"/>
                <a:cs typeface="Arimo" panose="020B0604020202020204" charset="0"/>
              </a:rPr>
              <a:t>public </a:t>
            </a:r>
            <a:r>
              <a:rPr lang="fr-FR" sz="1600" b="1" dirty="0">
                <a:solidFill>
                  <a:srgbClr val="000000"/>
                </a:solidFill>
                <a:effectLst/>
                <a:latin typeface="Arimo" panose="020B0604020202020204" charset="0"/>
                <a:ea typeface="Arimo" panose="020B0604020202020204" charset="0"/>
                <a:cs typeface="Arimo" panose="020B0604020202020204" charset="0"/>
              </a:rPr>
              <a:t>Voiture(String nom) { </a:t>
            </a:r>
            <a:r>
              <a:rPr lang="fr-FR" sz="1600" b="1" dirty="0" err="1">
                <a:solidFill>
                  <a:srgbClr val="7F0055"/>
                </a:solidFill>
                <a:effectLst/>
                <a:latin typeface="Arimo" panose="020B0604020202020204" charset="0"/>
                <a:ea typeface="Arimo" panose="020B0604020202020204" charset="0"/>
                <a:cs typeface="Arimo" panose="020B0604020202020204" charset="0"/>
              </a:rPr>
              <a:t>this</a:t>
            </a:r>
            <a:r>
              <a:rPr lang="fr-FR" sz="1600" b="1" dirty="0" err="1">
                <a:solidFill>
                  <a:srgbClr val="000000"/>
                </a:solidFill>
                <a:effectLst/>
                <a:latin typeface="Arimo" panose="020B0604020202020204" charset="0"/>
                <a:ea typeface="Arimo" panose="020B0604020202020204" charset="0"/>
                <a:cs typeface="Arimo" panose="020B0604020202020204" charset="0"/>
              </a:rPr>
              <a:t>.</a:t>
            </a:r>
            <a:r>
              <a:rPr lang="fr-FR" sz="1600" b="1" dirty="0" err="1">
                <a:solidFill>
                  <a:srgbClr val="0000C0"/>
                </a:solidFill>
                <a:effectLst/>
                <a:latin typeface="Arimo" panose="020B0604020202020204" charset="0"/>
                <a:ea typeface="Arimo" panose="020B0604020202020204" charset="0"/>
                <a:cs typeface="Arimo" panose="020B0604020202020204" charset="0"/>
              </a:rPr>
              <a:t>nom</a:t>
            </a:r>
            <a:r>
              <a:rPr lang="fr-FR" sz="1600" b="1" dirty="0">
                <a:solidFill>
                  <a:srgbClr val="000000"/>
                </a:solidFill>
                <a:effectLst/>
                <a:latin typeface="Arimo" panose="020B0604020202020204" charset="0"/>
                <a:ea typeface="Arimo" panose="020B0604020202020204" charset="0"/>
                <a:cs typeface="Arimo" panose="020B0604020202020204" charset="0"/>
              </a:rPr>
              <a:t>=nom;</a:t>
            </a:r>
            <a:endParaRPr lang="fr-FR" sz="1600" dirty="0">
              <a:solidFill>
                <a:srgbClr val="000000"/>
              </a:solidFill>
              <a:effectLst/>
              <a:latin typeface="Arimo" panose="020B0604020202020204" charset="0"/>
              <a:ea typeface="Arimo" panose="020B0604020202020204" charset="0"/>
              <a:cs typeface="Arimo" panose="020B0604020202020204" charset="0"/>
            </a:endParaRPr>
          </a:p>
          <a:p>
            <a:pPr marL="463550" marR="4688840" indent="-6350">
              <a:spcAft>
                <a:spcPts val="985"/>
              </a:spcAft>
            </a:pPr>
            <a:r>
              <a:rPr lang="fr-FR" sz="1600" b="1" dirty="0">
                <a:solidFill>
                  <a:srgbClr val="000000"/>
                </a:solidFill>
                <a:effectLst/>
                <a:latin typeface="Arimo" panose="020B0604020202020204" charset="0"/>
                <a:ea typeface="Arimo" panose="020B0604020202020204" charset="0"/>
                <a:cs typeface="Arimo" panose="020B0604020202020204" charset="0"/>
              </a:rPr>
              <a:t>} </a:t>
            </a:r>
          </a:p>
          <a:p>
            <a:pPr marL="463550" marR="4688840" indent="-6350">
              <a:spcAft>
                <a:spcPts val="985"/>
              </a:spcAft>
            </a:pPr>
            <a:r>
              <a:rPr lang="fr-FR" sz="1600" b="1" dirty="0">
                <a:solidFill>
                  <a:srgbClr val="7F0055"/>
                </a:solidFill>
                <a:effectLst/>
                <a:latin typeface="Arimo" panose="020B0604020202020204" charset="0"/>
                <a:ea typeface="Arimo" panose="020B0604020202020204" charset="0"/>
                <a:cs typeface="Arimo" panose="020B0604020202020204" charset="0"/>
              </a:rPr>
              <a:t>public </a:t>
            </a:r>
            <a:r>
              <a:rPr lang="fr-FR" sz="1600" b="1" dirty="0" err="1">
                <a:solidFill>
                  <a:srgbClr val="7F0055"/>
                </a:solidFill>
                <a:effectLst/>
                <a:latin typeface="Arimo" panose="020B0604020202020204" charset="0"/>
                <a:ea typeface="Arimo" panose="020B0604020202020204" charset="0"/>
                <a:cs typeface="Arimo" panose="020B0604020202020204" charset="0"/>
              </a:rPr>
              <a:t>void</a:t>
            </a:r>
            <a:r>
              <a:rPr lang="fr-FR" sz="1600" b="1" dirty="0">
                <a:solidFill>
                  <a:srgbClr val="7F0055"/>
                </a:solidFill>
                <a:effectLst/>
                <a:latin typeface="Arimo" panose="020B0604020202020204" charset="0"/>
                <a:ea typeface="Arimo" panose="020B0604020202020204" charset="0"/>
                <a:cs typeface="Arimo" panose="020B0604020202020204" charset="0"/>
              </a:rPr>
              <a:t> </a:t>
            </a:r>
            <a:r>
              <a:rPr lang="fr-FR" sz="1600" b="1" dirty="0">
                <a:solidFill>
                  <a:srgbClr val="000000"/>
                </a:solidFill>
                <a:effectLst/>
                <a:latin typeface="Arimo" panose="020B0604020202020204" charset="0"/>
                <a:ea typeface="Arimo" panose="020B0604020202020204" charset="0"/>
                <a:cs typeface="Arimo" panose="020B0604020202020204" charset="0"/>
              </a:rPr>
              <a:t>run(){ </a:t>
            </a:r>
          </a:p>
          <a:p>
            <a:pPr marL="463550" marR="4688840" indent="-6350">
              <a:spcAft>
                <a:spcPts val="985"/>
              </a:spcAft>
            </a:pPr>
            <a:r>
              <a:rPr lang="fr-FR" sz="1600" b="1" dirty="0">
                <a:latin typeface="Arimo" panose="020B0604020202020204" charset="0"/>
                <a:ea typeface="Arimo" panose="020B0604020202020204" charset="0"/>
                <a:cs typeface="Arimo" panose="020B0604020202020204" charset="0"/>
              </a:rPr>
              <a:t>		</a:t>
            </a:r>
            <a:r>
              <a:rPr lang="fr-FR" sz="1600" b="1" dirty="0" err="1">
                <a:solidFill>
                  <a:srgbClr val="7F0055"/>
                </a:solidFill>
                <a:effectLst/>
                <a:latin typeface="Arimo" panose="020B0604020202020204" charset="0"/>
                <a:ea typeface="Arimo" panose="020B0604020202020204" charset="0"/>
                <a:cs typeface="Arimo" panose="020B0604020202020204" charset="0"/>
              </a:rPr>
              <a:t>try</a:t>
            </a:r>
            <a:r>
              <a:rPr lang="fr-FR" sz="1600" b="1" dirty="0">
                <a:solidFill>
                  <a:srgbClr val="000000"/>
                </a:solidFill>
                <a:effectLst/>
                <a:latin typeface="Arimo" panose="020B0604020202020204" charset="0"/>
                <a:ea typeface="Arimo" panose="020B0604020202020204" charset="0"/>
                <a:cs typeface="Arimo" panose="020B0604020202020204" charset="0"/>
              </a:rPr>
              <a:t>{ </a:t>
            </a:r>
          </a:p>
          <a:p>
            <a:pPr marL="463550" marR="4688840" indent="-6350">
              <a:spcAft>
                <a:spcPts val="985"/>
              </a:spcAft>
            </a:pPr>
            <a:r>
              <a:rPr lang="fr-FR" sz="1600" b="1" dirty="0">
                <a:latin typeface="Arimo" panose="020B0604020202020204" charset="0"/>
                <a:ea typeface="Arimo" panose="020B0604020202020204" charset="0"/>
                <a:cs typeface="Arimo" panose="020B0604020202020204" charset="0"/>
              </a:rPr>
              <a:t>			</a:t>
            </a:r>
            <a:r>
              <a:rPr lang="fr-FR" sz="1600" b="1" dirty="0">
                <a:solidFill>
                  <a:srgbClr val="7F0055"/>
                </a:solidFill>
                <a:effectLst/>
                <a:latin typeface="Arimo" panose="020B0604020202020204" charset="0"/>
                <a:ea typeface="Arimo" panose="020B0604020202020204" charset="0"/>
                <a:cs typeface="Arimo" panose="020B0604020202020204" charset="0"/>
              </a:rPr>
              <a:t>for</a:t>
            </a:r>
            <a:r>
              <a:rPr lang="fr-FR" sz="1600" b="1" dirty="0">
                <a:solidFill>
                  <a:srgbClr val="000000"/>
                </a:solidFill>
                <a:effectLst/>
                <a:latin typeface="Arimo" panose="020B0604020202020204" charset="0"/>
                <a:ea typeface="Arimo" panose="020B0604020202020204" charset="0"/>
                <a:cs typeface="Arimo" panose="020B0604020202020204" charset="0"/>
              </a:rPr>
              <a:t>(</a:t>
            </a:r>
            <a:r>
              <a:rPr lang="fr-FR" sz="1600" b="1" dirty="0" err="1">
                <a:solidFill>
                  <a:srgbClr val="7F0055"/>
                </a:solidFill>
                <a:effectLst/>
                <a:latin typeface="Arimo" panose="020B0604020202020204" charset="0"/>
                <a:ea typeface="Arimo" panose="020B0604020202020204" charset="0"/>
                <a:cs typeface="Arimo" panose="020B0604020202020204" charset="0"/>
              </a:rPr>
              <a:t>int</a:t>
            </a:r>
            <a:r>
              <a:rPr lang="fr-FR" sz="1600" b="1" dirty="0">
                <a:solidFill>
                  <a:srgbClr val="7F0055"/>
                </a:solidFill>
                <a:effectLst/>
                <a:latin typeface="Arimo" panose="020B0604020202020204" charset="0"/>
                <a:ea typeface="Arimo" panose="020B0604020202020204" charset="0"/>
                <a:cs typeface="Arimo" panose="020B0604020202020204" charset="0"/>
              </a:rPr>
              <a:t> </a:t>
            </a:r>
            <a:r>
              <a:rPr lang="fr-FR" sz="1600" b="1" dirty="0">
                <a:solidFill>
                  <a:srgbClr val="000000"/>
                </a:solidFill>
                <a:effectLst/>
                <a:latin typeface="Arimo" panose="020B0604020202020204" charset="0"/>
                <a:ea typeface="Arimo" panose="020B0604020202020204" charset="0"/>
                <a:cs typeface="Arimo" panose="020B0604020202020204" charset="0"/>
              </a:rPr>
              <a:t>i=0;i&lt;10;i++){</a:t>
            </a:r>
            <a:endParaRPr lang="fr-FR" sz="1600" dirty="0">
              <a:solidFill>
                <a:srgbClr val="000000"/>
              </a:solidFill>
              <a:effectLst/>
              <a:latin typeface="Arimo" panose="020B0604020202020204" charset="0"/>
              <a:ea typeface="Arimo" panose="020B0604020202020204" charset="0"/>
              <a:cs typeface="Arimo" panose="020B0604020202020204" charset="0"/>
            </a:endParaRPr>
          </a:p>
          <a:p>
            <a:pPr marL="320040" marR="808355" indent="-320040">
              <a:spcAft>
                <a:spcPts val="20"/>
              </a:spcAft>
            </a:pPr>
            <a:r>
              <a:rPr lang="fr-FR" sz="1600" b="1" dirty="0">
                <a:solidFill>
                  <a:srgbClr val="7F0055"/>
                </a:solidFill>
                <a:effectLst/>
                <a:latin typeface="Arimo" panose="020B0604020202020204" charset="0"/>
                <a:ea typeface="Arimo" panose="020B0604020202020204" charset="0"/>
                <a:cs typeface="Arimo" panose="020B0604020202020204" charset="0"/>
              </a:rPr>
              <a:t>	 		    </a:t>
            </a:r>
            <a:r>
              <a:rPr lang="fr-FR" sz="1600" b="1" dirty="0" err="1">
                <a:solidFill>
                  <a:srgbClr val="7F0055"/>
                </a:solidFill>
                <a:effectLst/>
                <a:highlight>
                  <a:srgbClr val="C0C0C0"/>
                </a:highlight>
                <a:latin typeface="Arimo" panose="020B0604020202020204" charset="0"/>
                <a:ea typeface="Arimo" panose="020B0604020202020204" charset="0"/>
                <a:cs typeface="Arimo" panose="020B0604020202020204" charset="0"/>
              </a:rPr>
              <a:t>synchronized</a:t>
            </a:r>
            <a:r>
              <a:rPr lang="fr-FR" sz="1600" b="1" dirty="0">
                <a:solidFill>
                  <a:srgbClr val="7F0055"/>
                </a:solidFill>
                <a:effectLst/>
                <a:highlight>
                  <a:srgbClr val="C0C0C0"/>
                </a:highlight>
                <a:latin typeface="Arimo" panose="020B0604020202020204" charset="0"/>
                <a:ea typeface="Arimo" panose="020B0604020202020204" charset="0"/>
                <a:cs typeface="Arimo" panose="020B0604020202020204" charset="0"/>
              </a:rPr>
              <a:t> </a:t>
            </a:r>
            <a:r>
              <a:rPr lang="fr-FR" sz="1600" b="1" dirty="0">
                <a:solidFill>
                  <a:srgbClr val="000000"/>
                </a:solidFill>
                <a:effectLst/>
                <a:highlight>
                  <a:srgbClr val="C0C0C0"/>
                </a:highlight>
                <a:latin typeface="Arimo" panose="020B0604020202020204" charset="0"/>
                <a:ea typeface="Arimo" panose="020B0604020202020204" charset="0"/>
                <a:cs typeface="Arimo" panose="020B0604020202020204" charset="0"/>
              </a:rPr>
              <a:t>(</a:t>
            </a:r>
            <a:r>
              <a:rPr lang="fr-FR" sz="1600" b="1" dirty="0" err="1">
                <a:solidFill>
                  <a:srgbClr val="7F0055"/>
                </a:solidFill>
                <a:effectLst/>
                <a:highlight>
                  <a:srgbClr val="C0C0C0"/>
                </a:highlight>
                <a:latin typeface="Arimo" panose="020B0604020202020204" charset="0"/>
                <a:ea typeface="Arimo" panose="020B0604020202020204" charset="0"/>
                <a:cs typeface="Arimo" panose="020B0604020202020204" charset="0"/>
              </a:rPr>
              <a:t>this</a:t>
            </a:r>
            <a:r>
              <a:rPr lang="fr-FR" sz="1600" b="1" dirty="0">
                <a:solidFill>
                  <a:srgbClr val="000000"/>
                </a:solidFill>
                <a:effectLst/>
                <a:highlight>
                  <a:srgbClr val="C0C0C0"/>
                </a:highlight>
                <a:latin typeface="Arimo" panose="020B0604020202020204" charset="0"/>
                <a:ea typeface="Arimo" panose="020B0604020202020204" charset="0"/>
                <a:cs typeface="Arimo" panose="020B0604020202020204" charset="0"/>
              </a:rPr>
              <a:t>) { </a:t>
            </a:r>
          </a:p>
          <a:p>
            <a:pPr marL="320040" marR="808355" indent="-320040">
              <a:spcAft>
                <a:spcPts val="20"/>
              </a:spcAft>
            </a:pPr>
            <a:r>
              <a:rPr lang="fr-FR" sz="1600" b="1" dirty="0">
                <a:latin typeface="Arimo" panose="020B0604020202020204" charset="0"/>
                <a:ea typeface="Arimo" panose="020B0604020202020204" charset="0"/>
                <a:cs typeface="Arimo" panose="020B0604020202020204" charset="0"/>
              </a:rPr>
              <a:t>				</a:t>
            </a:r>
            <a:r>
              <a:rPr lang="fr-FR" sz="1600" b="1" dirty="0">
                <a:solidFill>
                  <a:srgbClr val="000000"/>
                </a:solidFill>
                <a:effectLst/>
                <a:highlight>
                  <a:srgbClr val="C0C0C0"/>
                </a:highlight>
                <a:latin typeface="Arimo" panose="020B0604020202020204" charset="0"/>
                <a:ea typeface="Arimo" panose="020B0604020202020204" charset="0"/>
                <a:cs typeface="Arimo" panose="020B0604020202020204" charset="0"/>
              </a:rPr>
              <a:t>++</a:t>
            </a:r>
            <a:r>
              <a:rPr lang="fr-FR" sz="1600" b="1" dirty="0">
                <a:solidFill>
                  <a:srgbClr val="0000C0"/>
                </a:solidFill>
                <a:effectLst/>
                <a:highlight>
                  <a:srgbClr val="C0C0C0"/>
                </a:highlight>
                <a:latin typeface="Arimo" panose="020B0604020202020204" charset="0"/>
                <a:ea typeface="Arimo" panose="020B0604020202020204" charset="0"/>
                <a:cs typeface="Arimo" panose="020B0604020202020204" charset="0"/>
              </a:rPr>
              <a:t>compteur</a:t>
            </a:r>
            <a:r>
              <a:rPr lang="fr-FR" sz="1600" b="1" dirty="0">
                <a:solidFill>
                  <a:srgbClr val="000000"/>
                </a:solidFill>
                <a:effectLst/>
                <a:highlight>
                  <a:srgbClr val="C0C0C0"/>
                </a:highlight>
                <a:latin typeface="Arimo" panose="020B0604020202020204" charset="0"/>
                <a:ea typeface="Arimo" panose="020B0604020202020204" charset="0"/>
                <a:cs typeface="Arimo" panose="020B0604020202020204" charset="0"/>
              </a:rPr>
              <a:t>;</a:t>
            </a:r>
            <a:endParaRPr lang="fr-FR" sz="1600" b="1" dirty="0">
              <a:solidFill>
                <a:srgbClr val="006533"/>
              </a:solidFill>
              <a:effectLst/>
              <a:highlight>
                <a:srgbClr val="C0C0C0"/>
              </a:highlight>
              <a:latin typeface="Arimo" panose="020B0604020202020204" charset="0"/>
              <a:ea typeface="Arimo" panose="020B0604020202020204" charset="0"/>
              <a:cs typeface="Arimo" panose="020B0604020202020204" charset="0"/>
            </a:endParaRPr>
          </a:p>
          <a:p>
            <a:pPr marL="1828800" marR="808355">
              <a:spcAft>
                <a:spcPts val="800"/>
              </a:spcAft>
            </a:pPr>
            <a:r>
              <a:rPr lang="fr-FR" sz="1600" b="1" dirty="0">
                <a:solidFill>
                  <a:srgbClr val="000000"/>
                </a:solidFill>
                <a:effectLst/>
                <a:latin typeface="Arimo" panose="020B0604020202020204" charset="0"/>
                <a:ea typeface="Arimo" panose="020B0604020202020204" charset="0"/>
                <a:cs typeface="Arimo" panose="020B0604020202020204" charset="0"/>
              </a:rPr>
              <a:t>    </a:t>
            </a:r>
            <a:r>
              <a:rPr lang="fr-FR" sz="1600" b="1" dirty="0">
                <a:solidFill>
                  <a:srgbClr val="000000"/>
                </a:solidFill>
                <a:effectLst/>
                <a:highlight>
                  <a:srgbClr val="C0C0C0"/>
                </a:highlight>
                <a:latin typeface="Arimo" panose="020B0604020202020204" charset="0"/>
                <a:ea typeface="Arimo" panose="020B0604020202020204" charset="0"/>
                <a:cs typeface="Arimo" panose="020B0604020202020204" charset="0"/>
              </a:rPr>
              <a:t>}</a:t>
            </a:r>
            <a:endParaRPr lang="fr-FR" sz="1600" dirty="0">
              <a:solidFill>
                <a:srgbClr val="000000"/>
              </a:solidFill>
              <a:effectLst/>
              <a:highlight>
                <a:srgbClr val="C0C0C0"/>
              </a:highlight>
              <a:latin typeface="Arimo" panose="020B0604020202020204" charset="0"/>
              <a:ea typeface="Arimo" panose="020B0604020202020204" charset="0"/>
              <a:cs typeface="Arimo" panose="020B0604020202020204" charset="0"/>
            </a:endParaRPr>
          </a:p>
          <a:p>
            <a:pPr marL="6350" indent="-6350">
              <a:spcAft>
                <a:spcPts val="800"/>
              </a:spcAft>
            </a:pPr>
            <a:r>
              <a:rPr lang="fr-FR" sz="1600" b="1" dirty="0">
                <a:solidFill>
                  <a:srgbClr val="000000"/>
                </a:solidFill>
                <a:effectLst/>
                <a:latin typeface="Arimo" panose="020B0604020202020204" charset="0"/>
                <a:ea typeface="Arimo" panose="020B0604020202020204" charset="0"/>
                <a:cs typeface="Arimo" panose="020B0604020202020204" charset="0"/>
              </a:rPr>
              <a:t>		</a:t>
            </a:r>
            <a:r>
              <a:rPr lang="fr-FR" sz="1600" b="1" dirty="0" err="1">
                <a:solidFill>
                  <a:srgbClr val="000000"/>
                </a:solidFill>
                <a:effectLst/>
                <a:latin typeface="Arimo" panose="020B0604020202020204" charset="0"/>
                <a:ea typeface="Arimo" panose="020B0604020202020204" charset="0"/>
                <a:cs typeface="Arimo" panose="020B0604020202020204" charset="0"/>
              </a:rPr>
              <a:t>System.</a:t>
            </a:r>
            <a:r>
              <a:rPr lang="fr-FR" sz="1600" b="1" i="1" dirty="0" err="1">
                <a:solidFill>
                  <a:srgbClr val="0000C0"/>
                </a:solidFill>
                <a:effectLst/>
                <a:latin typeface="Arimo" panose="020B0604020202020204" charset="0"/>
                <a:ea typeface="Arimo" panose="020B0604020202020204" charset="0"/>
                <a:cs typeface="Arimo" panose="020B0604020202020204" charset="0"/>
              </a:rPr>
              <a:t>out</a:t>
            </a:r>
            <a:r>
              <a:rPr lang="fr-FR" sz="1600" b="1" dirty="0" err="1">
                <a:solidFill>
                  <a:srgbClr val="000000"/>
                </a:solidFill>
                <a:effectLst/>
                <a:latin typeface="Arimo" panose="020B0604020202020204" charset="0"/>
                <a:ea typeface="Arimo" panose="020B0604020202020204" charset="0"/>
                <a:cs typeface="Arimo" panose="020B0604020202020204" charset="0"/>
              </a:rPr>
              <a:t>.println</a:t>
            </a:r>
            <a:r>
              <a:rPr lang="fr-FR" sz="1600" b="1" dirty="0">
                <a:solidFill>
                  <a:srgbClr val="000000"/>
                </a:solidFill>
                <a:effectLst/>
                <a:latin typeface="Arimo" panose="020B0604020202020204" charset="0"/>
                <a:ea typeface="Arimo" panose="020B0604020202020204" charset="0"/>
                <a:cs typeface="Arimo" panose="020B0604020202020204" charset="0"/>
              </a:rPr>
              <a:t>(</a:t>
            </a:r>
            <a:r>
              <a:rPr lang="fr-FR" sz="1600" b="1" dirty="0">
                <a:solidFill>
                  <a:srgbClr val="2A00FF"/>
                </a:solidFill>
                <a:effectLst/>
                <a:latin typeface="Arimo" panose="020B0604020202020204" charset="0"/>
                <a:ea typeface="Arimo" panose="020B0604020202020204" charset="0"/>
                <a:cs typeface="Arimo" panose="020B0604020202020204" charset="0"/>
              </a:rPr>
              <a:t>"Voiture:"</a:t>
            </a:r>
            <a:r>
              <a:rPr lang="fr-FR" sz="1600" b="1" dirty="0">
                <a:solidFill>
                  <a:srgbClr val="000000"/>
                </a:solidFill>
                <a:effectLst/>
                <a:latin typeface="Arimo" panose="020B0604020202020204" charset="0"/>
                <a:ea typeface="Arimo" panose="020B0604020202020204" charset="0"/>
                <a:cs typeface="Arimo" panose="020B0604020202020204" charset="0"/>
              </a:rPr>
              <a:t>+</a:t>
            </a:r>
            <a:r>
              <a:rPr lang="fr-FR" sz="1600" b="1" dirty="0">
                <a:solidFill>
                  <a:srgbClr val="0000C0"/>
                </a:solidFill>
                <a:effectLst/>
                <a:latin typeface="Arimo" panose="020B0604020202020204" charset="0"/>
                <a:ea typeface="Arimo" panose="020B0604020202020204" charset="0"/>
                <a:cs typeface="Arimo" panose="020B0604020202020204" charset="0"/>
              </a:rPr>
              <a:t>nom</a:t>
            </a:r>
            <a:r>
              <a:rPr lang="fr-FR" sz="1600" b="1" dirty="0">
                <a:solidFill>
                  <a:srgbClr val="000000"/>
                </a:solidFill>
                <a:effectLst/>
                <a:latin typeface="Arimo" panose="020B0604020202020204" charset="0"/>
                <a:ea typeface="Arimo" panose="020B0604020202020204" charset="0"/>
                <a:cs typeface="Arimo" panose="020B0604020202020204" charset="0"/>
              </a:rPr>
              <a:t>+</a:t>
            </a:r>
            <a:r>
              <a:rPr lang="fr-FR" sz="1600" b="1" dirty="0">
                <a:solidFill>
                  <a:srgbClr val="2A00FF"/>
                </a:solidFill>
                <a:effectLst/>
                <a:latin typeface="Arimo" panose="020B0604020202020204" charset="0"/>
                <a:ea typeface="Arimo" panose="020B0604020202020204" charset="0"/>
                <a:cs typeface="Arimo" panose="020B0604020202020204" charset="0"/>
              </a:rPr>
              <a:t>" I="</a:t>
            </a:r>
            <a:r>
              <a:rPr lang="fr-FR" sz="1600" b="1" dirty="0">
                <a:solidFill>
                  <a:srgbClr val="000000"/>
                </a:solidFill>
                <a:effectLst/>
                <a:latin typeface="Arimo" panose="020B0604020202020204" charset="0"/>
                <a:ea typeface="Arimo" panose="020B0604020202020204" charset="0"/>
                <a:cs typeface="Arimo" panose="020B0604020202020204" charset="0"/>
              </a:rPr>
              <a:t>+</a:t>
            </a:r>
            <a:r>
              <a:rPr lang="fr-FR" sz="1600" b="1" dirty="0" err="1">
                <a:solidFill>
                  <a:srgbClr val="000000"/>
                </a:solidFill>
                <a:effectLst/>
                <a:latin typeface="Arimo" panose="020B0604020202020204" charset="0"/>
                <a:ea typeface="Arimo" panose="020B0604020202020204" charset="0"/>
                <a:cs typeface="Arimo" panose="020B0604020202020204" charset="0"/>
              </a:rPr>
              <a:t>i+</a:t>
            </a:r>
            <a:r>
              <a:rPr lang="fr-FR" sz="1600" b="1" dirty="0" err="1">
                <a:solidFill>
                  <a:srgbClr val="2A00FF"/>
                </a:solidFill>
                <a:effectLst/>
                <a:latin typeface="Arimo" panose="020B0604020202020204" charset="0"/>
                <a:ea typeface="Arimo" panose="020B0604020202020204" charset="0"/>
                <a:cs typeface="Arimo" panose="020B0604020202020204" charset="0"/>
              </a:rPr>
              <a:t>"Compteur</a:t>
            </a:r>
            <a:r>
              <a:rPr lang="fr-FR" sz="1600" b="1" dirty="0">
                <a:solidFill>
                  <a:srgbClr val="2A00FF"/>
                </a:solidFill>
                <a:effectLst/>
                <a:latin typeface="Arimo" panose="020B0604020202020204" charset="0"/>
                <a:ea typeface="Arimo" panose="020B0604020202020204" charset="0"/>
                <a:cs typeface="Arimo" panose="020B0604020202020204" charset="0"/>
              </a:rPr>
              <a:t>="</a:t>
            </a:r>
            <a:r>
              <a:rPr lang="fr-FR" sz="1600" b="1" dirty="0">
                <a:solidFill>
                  <a:srgbClr val="000000"/>
                </a:solidFill>
                <a:effectLst/>
                <a:latin typeface="Arimo" panose="020B0604020202020204" charset="0"/>
                <a:ea typeface="Arimo" panose="020B0604020202020204" charset="0"/>
                <a:cs typeface="Arimo" panose="020B0604020202020204" charset="0"/>
              </a:rPr>
              <a:t>+</a:t>
            </a:r>
            <a:r>
              <a:rPr lang="fr-FR" sz="1600" b="1" dirty="0">
                <a:solidFill>
                  <a:srgbClr val="0000C0"/>
                </a:solidFill>
                <a:effectLst/>
                <a:latin typeface="Arimo" panose="020B0604020202020204" charset="0"/>
                <a:ea typeface="Arimo" panose="020B0604020202020204" charset="0"/>
                <a:cs typeface="Arimo" panose="020B0604020202020204" charset="0"/>
              </a:rPr>
              <a:t>compteur</a:t>
            </a:r>
            <a:r>
              <a:rPr lang="fr-FR" sz="1600" b="1" dirty="0">
                <a:solidFill>
                  <a:srgbClr val="000000"/>
                </a:solidFill>
                <a:effectLst/>
                <a:latin typeface="Arimo" panose="020B0604020202020204" charset="0"/>
                <a:ea typeface="Arimo" panose="020B0604020202020204" charset="0"/>
                <a:cs typeface="Arimo" panose="020B0604020202020204" charset="0"/>
              </a:rPr>
              <a:t>);</a:t>
            </a:r>
            <a:endParaRPr lang="fr-FR" sz="1600" dirty="0">
              <a:solidFill>
                <a:srgbClr val="000000"/>
              </a:solidFill>
              <a:effectLst/>
              <a:latin typeface="Arimo" panose="020B0604020202020204" charset="0"/>
              <a:ea typeface="Arimo" panose="020B0604020202020204" charset="0"/>
              <a:cs typeface="Arimo" panose="020B0604020202020204" charset="0"/>
            </a:endParaRPr>
          </a:p>
          <a:p>
            <a:pPr marL="225425" indent="-6350">
              <a:spcAft>
                <a:spcPts val="15"/>
              </a:spcAft>
            </a:pPr>
            <a:r>
              <a:rPr lang="fr-FR" sz="1600" b="1" dirty="0">
                <a:solidFill>
                  <a:srgbClr val="000000"/>
                </a:solidFill>
                <a:effectLst/>
                <a:latin typeface="Arimo" panose="020B0604020202020204" charset="0"/>
                <a:ea typeface="Arimo" panose="020B0604020202020204" charset="0"/>
                <a:cs typeface="Arimo" panose="020B0604020202020204" charset="0"/>
              </a:rPr>
              <a:t>		Thread. </a:t>
            </a:r>
            <a:r>
              <a:rPr lang="fr-FR" sz="1600" b="1" i="1" dirty="0" err="1">
                <a:solidFill>
                  <a:srgbClr val="000000"/>
                </a:solidFill>
                <a:effectLst/>
                <a:latin typeface="Arimo" panose="020B0604020202020204" charset="0"/>
                <a:ea typeface="Arimo" panose="020B0604020202020204" charset="0"/>
                <a:cs typeface="Arimo" panose="020B0604020202020204" charset="0"/>
              </a:rPr>
              <a:t>sleep</a:t>
            </a:r>
            <a:r>
              <a:rPr lang="fr-FR" sz="1600" b="1" dirty="0">
                <a:solidFill>
                  <a:srgbClr val="000000"/>
                </a:solidFill>
                <a:effectLst/>
                <a:latin typeface="Arimo" panose="020B0604020202020204" charset="0"/>
                <a:ea typeface="Arimo" panose="020B0604020202020204" charset="0"/>
                <a:cs typeface="Arimo" panose="020B0604020202020204" charset="0"/>
              </a:rPr>
              <a:t>(1000); }}</a:t>
            </a:r>
            <a:r>
              <a:rPr lang="fr-FR" sz="1600" b="1" dirty="0">
                <a:solidFill>
                  <a:srgbClr val="7F0055"/>
                </a:solidFill>
                <a:effectLst/>
                <a:latin typeface="Arimo" panose="020B0604020202020204" charset="0"/>
                <a:ea typeface="Arimo" panose="020B0604020202020204" charset="0"/>
                <a:cs typeface="Arimo" panose="020B0604020202020204" charset="0"/>
              </a:rPr>
              <a:t>catch</a:t>
            </a:r>
            <a:r>
              <a:rPr lang="fr-FR" sz="1600" b="1" dirty="0">
                <a:solidFill>
                  <a:srgbClr val="000000"/>
                </a:solidFill>
                <a:effectLst/>
                <a:latin typeface="Arimo" panose="020B0604020202020204" charset="0"/>
                <a:ea typeface="Arimo" panose="020B0604020202020204" charset="0"/>
                <a:cs typeface="Arimo" panose="020B0604020202020204" charset="0"/>
              </a:rPr>
              <a:t>(</a:t>
            </a:r>
            <a:r>
              <a:rPr lang="fr-FR" sz="1600" b="1" dirty="0" err="1">
                <a:solidFill>
                  <a:srgbClr val="000000"/>
                </a:solidFill>
                <a:effectLst/>
                <a:latin typeface="Arimo" panose="020B0604020202020204" charset="0"/>
                <a:ea typeface="Arimo" panose="020B0604020202020204" charset="0"/>
                <a:cs typeface="Arimo" panose="020B0604020202020204" charset="0"/>
              </a:rPr>
              <a:t>InterruptedException</a:t>
            </a:r>
            <a:r>
              <a:rPr lang="fr-FR" sz="1600" b="1" dirty="0">
                <a:solidFill>
                  <a:srgbClr val="000000"/>
                </a:solidFill>
                <a:effectLst/>
                <a:latin typeface="Arimo" panose="020B0604020202020204" charset="0"/>
                <a:ea typeface="Arimo" panose="020B0604020202020204" charset="0"/>
                <a:cs typeface="Arimo" panose="020B0604020202020204" charset="0"/>
              </a:rPr>
              <a:t> e){</a:t>
            </a:r>
            <a:endParaRPr lang="fr-FR" sz="1600" dirty="0">
              <a:solidFill>
                <a:srgbClr val="000000"/>
              </a:solidFill>
              <a:effectLst/>
              <a:latin typeface="Arimo" panose="020B0604020202020204" charset="0"/>
              <a:ea typeface="Arimo" panose="020B0604020202020204" charset="0"/>
              <a:cs typeface="Arimo" panose="020B0604020202020204" charset="0"/>
            </a:endParaRPr>
          </a:p>
          <a:p>
            <a:pPr marL="457200" marR="4460240" indent="1028700">
              <a:spcAft>
                <a:spcPts val="225"/>
              </a:spcAft>
            </a:pPr>
            <a:r>
              <a:rPr lang="fr-FR" sz="1600" b="1" dirty="0" err="1">
                <a:solidFill>
                  <a:srgbClr val="000000"/>
                </a:solidFill>
                <a:effectLst/>
                <a:latin typeface="Arimo" panose="020B0604020202020204" charset="0"/>
                <a:ea typeface="Arimo" panose="020B0604020202020204" charset="0"/>
                <a:cs typeface="Arimo" panose="020B0604020202020204" charset="0"/>
              </a:rPr>
              <a:t>e.printStackTrace</a:t>
            </a:r>
            <a:r>
              <a:rPr lang="fr-FR" sz="1600" b="1" dirty="0">
                <a:solidFill>
                  <a:srgbClr val="000000"/>
                </a:solidFill>
                <a:effectLst/>
                <a:latin typeface="Arimo" panose="020B0604020202020204" charset="0"/>
                <a:ea typeface="Arimo" panose="020B0604020202020204" charset="0"/>
                <a:cs typeface="Arimo" panose="020B0604020202020204" charset="0"/>
              </a:rPr>
              <a:t>(); } }</a:t>
            </a:r>
            <a:endParaRPr lang="fr-FR" sz="1600" dirty="0">
              <a:solidFill>
                <a:srgbClr val="000000"/>
              </a:solidFill>
              <a:effectLst/>
              <a:latin typeface="Arimo" panose="020B0604020202020204" charset="0"/>
              <a:ea typeface="Arimo" panose="020B0604020202020204" charset="0"/>
              <a:cs typeface="Arimo" panose="020B0604020202020204" charset="0"/>
            </a:endParaRPr>
          </a:p>
          <a:p>
            <a:pPr marL="6350" indent="-6350">
              <a:spcAft>
                <a:spcPts val="15"/>
              </a:spcAft>
            </a:pPr>
            <a:endParaRPr lang="fr-FR" sz="1600" dirty="0">
              <a:solidFill>
                <a:srgbClr val="000000"/>
              </a:solidFill>
              <a:effectLst/>
              <a:latin typeface="Calibri" panose="020F0502020204030204" pitchFamily="34" charset="0"/>
              <a:ea typeface="Calibri" panose="020F0502020204030204" pitchFamily="34" charset="0"/>
            </a:endParaRPr>
          </a:p>
          <a:p>
            <a:pPr marL="225425" indent="-6350">
              <a:spcAft>
                <a:spcPts val="15"/>
              </a:spcAft>
            </a:pPr>
            <a:r>
              <a:rPr lang="fr-FR" sz="1600" b="1" dirty="0">
                <a:solidFill>
                  <a:srgbClr val="000000"/>
                </a:solidFill>
                <a:effectLst/>
                <a:latin typeface="Courier New" panose="02070309020205020404" pitchFamily="49" charset="0"/>
                <a:ea typeface="Courier New" panose="02070309020205020404" pitchFamily="49" charset="0"/>
              </a:rPr>
              <a:t>	</a:t>
            </a:r>
            <a:endParaRPr lang="fr-FR" sz="2000" dirty="0">
              <a:latin typeface="Arimo" panose="020B0604020202020204" charset="0"/>
              <a:ea typeface="Arimo" panose="020B0604020202020204" charset="0"/>
              <a:cs typeface="Arimo" panose="020B0604020202020204" charset="0"/>
            </a:endParaRPr>
          </a:p>
        </p:txBody>
      </p:sp>
    </p:spTree>
    <p:extLst>
      <p:ext uri="{BB962C8B-B14F-4D97-AF65-F5344CB8AC3E}">
        <p14:creationId xmlns:p14="http://schemas.microsoft.com/office/powerpoint/2010/main" val="6479352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54"/>
        <p:cNvGrpSpPr/>
        <p:nvPr/>
      </p:nvGrpSpPr>
      <p:grpSpPr>
        <a:xfrm>
          <a:off x="0" y="0"/>
          <a:ext cx="0" cy="0"/>
          <a:chOff x="0" y="0"/>
          <a:chExt cx="0" cy="0"/>
        </a:xfrm>
      </p:grpSpPr>
      <p:grpSp>
        <p:nvGrpSpPr>
          <p:cNvPr id="461" name="Google Shape;461;p27"/>
          <p:cNvGrpSpPr/>
          <p:nvPr/>
        </p:nvGrpSpPr>
        <p:grpSpPr>
          <a:xfrm>
            <a:off x="2436574" y="962429"/>
            <a:ext cx="8101292" cy="5520166"/>
            <a:chOff x="1350934" y="454027"/>
            <a:chExt cx="5351521" cy="3098147"/>
          </a:xfrm>
        </p:grpSpPr>
        <p:grpSp>
          <p:nvGrpSpPr>
            <p:cNvPr id="462" name="Google Shape;462;p27"/>
            <p:cNvGrpSpPr/>
            <p:nvPr/>
          </p:nvGrpSpPr>
          <p:grpSpPr>
            <a:xfrm>
              <a:off x="1350934" y="454027"/>
              <a:ext cx="4965428" cy="470379"/>
              <a:chOff x="1350934" y="454027"/>
              <a:chExt cx="4965428" cy="470379"/>
            </a:xfrm>
          </p:grpSpPr>
          <p:sp>
            <p:nvSpPr>
              <p:cNvPr id="463" name="Google Shape;463;p27"/>
              <p:cNvSpPr/>
              <p:nvPr/>
            </p:nvSpPr>
            <p:spPr>
              <a:xfrm>
                <a:off x="1350934" y="566604"/>
                <a:ext cx="4965428" cy="357802"/>
              </a:xfrm>
              <a:prstGeom prst="roundRect">
                <a:avLst>
                  <a:gd name="adj" fmla="val 50000"/>
                </a:avLst>
              </a:prstGeom>
              <a:noFill/>
              <a:ln w="9525" cap="flat" cmpd="sng">
                <a:solidFill>
                  <a:schemeClr val="dk1"/>
                </a:solidFill>
                <a:prstDash val="solid"/>
                <a:round/>
                <a:headEnd type="none" w="sm" len="sm"/>
                <a:tailEnd type="none" w="sm" len="sm"/>
              </a:ln>
            </p:spPr>
            <p:txBody>
              <a:bodyPr spcFirstLastPara="1" wrap="square" lIns="112085" tIns="112085" rIns="112085" bIns="112085" anchor="ctr" anchorCtr="0">
                <a:noAutofit/>
              </a:bodyPr>
              <a:lstStyle/>
              <a:p>
                <a:endParaRPr sz="2119"/>
              </a:p>
            </p:txBody>
          </p:sp>
          <p:sp>
            <p:nvSpPr>
              <p:cNvPr id="464" name="Google Shape;464;p27"/>
              <p:cNvSpPr/>
              <p:nvPr/>
            </p:nvSpPr>
            <p:spPr>
              <a:xfrm>
                <a:off x="1350934" y="513674"/>
                <a:ext cx="166800" cy="164700"/>
              </a:xfrm>
              <a:prstGeom prst="star4">
                <a:avLst>
                  <a:gd name="adj" fmla="val 12500"/>
                </a:avLst>
              </a:prstGeom>
              <a:solidFill>
                <a:schemeClr val="dk1"/>
              </a:solidFill>
              <a:ln>
                <a:noFill/>
              </a:ln>
            </p:spPr>
            <p:txBody>
              <a:bodyPr spcFirstLastPara="1" wrap="square" lIns="112085" tIns="112085" rIns="112085" bIns="112085" anchor="ctr" anchorCtr="0">
                <a:noAutofit/>
              </a:bodyPr>
              <a:lstStyle/>
              <a:p>
                <a:endParaRPr sz="2119"/>
              </a:p>
            </p:txBody>
          </p:sp>
          <p:sp>
            <p:nvSpPr>
              <p:cNvPr id="465" name="Google Shape;465;p27"/>
              <p:cNvSpPr/>
              <p:nvPr/>
            </p:nvSpPr>
            <p:spPr>
              <a:xfrm>
                <a:off x="1426734" y="454027"/>
                <a:ext cx="268500" cy="265200"/>
              </a:xfrm>
              <a:prstGeom prst="star4">
                <a:avLst>
                  <a:gd name="adj" fmla="val 12500"/>
                </a:avLst>
              </a:prstGeom>
              <a:solidFill>
                <a:schemeClr val="dk1"/>
              </a:solidFill>
              <a:ln>
                <a:noFill/>
              </a:ln>
            </p:spPr>
            <p:txBody>
              <a:bodyPr spcFirstLastPara="1" wrap="square" lIns="112085" tIns="112085" rIns="112085" bIns="112085" anchor="ctr" anchorCtr="0">
                <a:noAutofit/>
              </a:bodyPr>
              <a:lstStyle/>
              <a:p>
                <a:endParaRPr sz="2119"/>
              </a:p>
            </p:txBody>
          </p:sp>
        </p:grpSp>
        <p:sp>
          <p:nvSpPr>
            <p:cNvPr id="466" name="Google Shape;466;p27"/>
            <p:cNvSpPr/>
            <p:nvPr/>
          </p:nvSpPr>
          <p:spPr>
            <a:xfrm>
              <a:off x="6438155" y="3286974"/>
              <a:ext cx="264300" cy="265200"/>
            </a:xfrm>
            <a:prstGeom prst="star4">
              <a:avLst>
                <a:gd name="adj" fmla="val 12500"/>
              </a:avLst>
            </a:prstGeom>
            <a:solidFill>
              <a:schemeClr val="dk1"/>
            </a:solidFill>
            <a:ln>
              <a:noFill/>
            </a:ln>
          </p:spPr>
          <p:txBody>
            <a:bodyPr spcFirstLastPara="1" wrap="square" lIns="112085" tIns="112085" rIns="112085" bIns="112085" anchor="ctr" anchorCtr="0">
              <a:noAutofit/>
            </a:bodyPr>
            <a:lstStyle/>
            <a:p>
              <a:endParaRPr sz="2119"/>
            </a:p>
          </p:txBody>
        </p:sp>
      </p:grpSp>
      <p:sp>
        <p:nvSpPr>
          <p:cNvPr id="467" name="Google Shape;467;p27"/>
          <p:cNvSpPr txBox="1">
            <a:spLocks noGrp="1"/>
          </p:cNvSpPr>
          <p:nvPr>
            <p:ph type="ctrTitle"/>
          </p:nvPr>
        </p:nvSpPr>
        <p:spPr>
          <a:xfrm>
            <a:off x="3323748" y="1129164"/>
            <a:ext cx="6419023" cy="609917"/>
          </a:xfrm>
          <a:prstGeom prst="rect">
            <a:avLst/>
          </a:prstGeom>
        </p:spPr>
        <p:txBody>
          <a:bodyPr spcFirstLastPara="1" wrap="square" lIns="112085" tIns="112085" rIns="112085" bIns="112085" anchor="t" anchorCtr="0">
            <a:noAutofit/>
          </a:bodyPr>
          <a:lstStyle/>
          <a:p>
            <a:pPr marR="230439">
              <a:lnSpc>
                <a:spcPct val="107000"/>
              </a:lnSpc>
              <a:spcAft>
                <a:spcPts val="2863"/>
              </a:spcAft>
            </a:pPr>
            <a:r>
              <a:rPr lang="fr-FR" sz="2942" b="1" dirty="0">
                <a:solidFill>
                  <a:srgbClr val="646B86"/>
                </a:solidFill>
                <a:latin typeface="Georgia" panose="02040502050405020303" pitchFamily="18" charset="0"/>
                <a:ea typeface="Georgia" panose="02040502050405020303" pitchFamily="18" charset="0"/>
                <a:cs typeface="Georgia" panose="02040502050405020303" pitchFamily="18" charset="0"/>
              </a:rPr>
              <a:t>Les Threads en Java</a:t>
            </a:r>
            <a:endParaRPr lang="fr-FR" sz="2942" dirty="0">
              <a:solidFill>
                <a:srgbClr val="000000"/>
              </a:solidFill>
              <a:latin typeface="Calibri" panose="020F0502020204030204" pitchFamily="34" charset="0"/>
              <a:ea typeface="Calibri" panose="020F0502020204030204" pitchFamily="34" charset="0"/>
            </a:endParaRPr>
          </a:p>
        </p:txBody>
      </p:sp>
      <p:cxnSp>
        <p:nvCxnSpPr>
          <p:cNvPr id="470" name="Google Shape;470;p27"/>
          <p:cNvCxnSpPr/>
          <p:nvPr/>
        </p:nvCxnSpPr>
        <p:spPr>
          <a:xfrm>
            <a:off x="6289044" y="6278419"/>
            <a:ext cx="244214" cy="0"/>
          </a:xfrm>
          <a:prstGeom prst="straightConnector1">
            <a:avLst/>
          </a:prstGeom>
          <a:noFill/>
          <a:ln w="9525" cap="flat" cmpd="sng">
            <a:solidFill>
              <a:schemeClr val="lt1"/>
            </a:solidFill>
            <a:prstDash val="solid"/>
            <a:round/>
            <a:headEnd type="none" w="med" len="med"/>
            <a:tailEnd type="stealth" w="med" len="med"/>
          </a:ln>
        </p:spPr>
      </p:cxnSp>
      <p:sp>
        <p:nvSpPr>
          <p:cNvPr id="474" name="Google Shape;474;p27"/>
          <p:cNvSpPr txBox="1">
            <a:spLocks noGrp="1"/>
          </p:cNvSpPr>
          <p:nvPr>
            <p:ph type="subTitle" idx="1"/>
          </p:nvPr>
        </p:nvSpPr>
        <p:spPr>
          <a:xfrm>
            <a:off x="1950692" y="716718"/>
            <a:ext cx="2263024" cy="391331"/>
          </a:xfrm>
          <a:prstGeom prst="rect">
            <a:avLst/>
          </a:prstGeom>
        </p:spPr>
        <p:txBody>
          <a:bodyPr spcFirstLastPara="1" wrap="square" lIns="112085" tIns="112085" rIns="112085" bIns="112085" anchor="t" anchorCtr="0">
            <a:noAutofit/>
          </a:bodyPr>
          <a:lstStyle/>
          <a:p>
            <a:pPr marL="0" indent="0"/>
            <a:r>
              <a:rPr lang="fr-FR" dirty="0"/>
              <a:t>UCAO-UUT ISTIN</a:t>
            </a:r>
          </a:p>
        </p:txBody>
      </p:sp>
      <p:sp>
        <p:nvSpPr>
          <p:cNvPr id="475" name="Google Shape;475;p27"/>
          <p:cNvSpPr txBox="1">
            <a:spLocks noGrp="1"/>
          </p:cNvSpPr>
          <p:nvPr>
            <p:ph type="subTitle" idx="2"/>
          </p:nvPr>
        </p:nvSpPr>
        <p:spPr>
          <a:xfrm>
            <a:off x="7609416" y="716718"/>
            <a:ext cx="3238440" cy="391331"/>
          </a:xfrm>
          <a:prstGeom prst="rect">
            <a:avLst/>
          </a:prstGeom>
        </p:spPr>
        <p:txBody>
          <a:bodyPr spcFirstLastPara="1" wrap="square" lIns="112085" tIns="112085" rIns="112085" bIns="112085" anchor="t" anchorCtr="0">
            <a:noAutofit/>
          </a:bodyPr>
          <a:lstStyle/>
          <a:p>
            <a:pPr marL="0" indent="0">
              <a:buSzPts val="1100"/>
            </a:pPr>
            <a:r>
              <a:rPr lang="en" dirty="0"/>
              <a:t>Année académique 2022 — 2023</a:t>
            </a:r>
            <a:endParaRPr dirty="0"/>
          </a:p>
        </p:txBody>
      </p:sp>
      <p:sp>
        <p:nvSpPr>
          <p:cNvPr id="6" name="ZoneTexte 5">
            <a:extLst>
              <a:ext uri="{FF2B5EF4-FFF2-40B4-BE49-F238E27FC236}">
                <a16:creationId xmlns="" xmlns:a16="http://schemas.microsoft.com/office/drawing/2014/main" id="{73B9DBE9-8339-92A2-BC33-D423F567F391}"/>
              </a:ext>
            </a:extLst>
          </p:cNvPr>
          <p:cNvSpPr txBox="1"/>
          <p:nvPr/>
        </p:nvSpPr>
        <p:spPr>
          <a:xfrm>
            <a:off x="2084677" y="2200801"/>
            <a:ext cx="8897164" cy="1556067"/>
          </a:xfrm>
          <a:prstGeom prst="rect">
            <a:avLst/>
          </a:prstGeom>
          <a:noFill/>
        </p:spPr>
        <p:txBody>
          <a:bodyPr wrap="square">
            <a:spAutoFit/>
          </a:bodyPr>
          <a:lstStyle/>
          <a:p>
            <a:pPr marL="350330" indent="-350330" algn="just">
              <a:lnSpc>
                <a:spcPct val="150000"/>
              </a:lnSpc>
              <a:buClr>
                <a:schemeClr val="tx2"/>
              </a:buClr>
              <a:buFont typeface="Wingdings" panose="05000000000000000000" pitchFamily="2" charset="2"/>
              <a:buChar char="v"/>
            </a:pPr>
            <a:r>
              <a:rPr lang="fr-FR" sz="2207" dirty="0">
                <a:solidFill>
                  <a:schemeClr val="tx1"/>
                </a:solidFill>
                <a:latin typeface="Arimo" panose="020B0604020202020204" charset="0"/>
                <a:ea typeface="Arimo" panose="020B0604020202020204" charset="0"/>
                <a:cs typeface="Arimo" panose="020B0604020202020204" charset="0"/>
              </a:rPr>
              <a:t>Java est un langage </a:t>
            </a:r>
            <a:r>
              <a:rPr lang="fr-FR" sz="2207" dirty="0" err="1">
                <a:solidFill>
                  <a:schemeClr val="tx1"/>
                </a:solidFill>
                <a:latin typeface="Arimo" panose="020B0604020202020204" charset="0"/>
                <a:ea typeface="Arimo" panose="020B0604020202020204" charset="0"/>
                <a:cs typeface="Arimo" panose="020B0604020202020204" charset="0"/>
              </a:rPr>
              <a:t>multi-threads</a:t>
            </a:r>
            <a:endParaRPr lang="fr-FR" sz="2207" dirty="0">
              <a:solidFill>
                <a:schemeClr val="tx1"/>
              </a:solidFill>
              <a:latin typeface="Arimo" panose="020B0604020202020204" charset="0"/>
              <a:ea typeface="Arimo" panose="020B0604020202020204" charset="0"/>
              <a:cs typeface="Arimo" panose="020B0604020202020204" charset="0"/>
            </a:endParaRPr>
          </a:p>
          <a:p>
            <a:pPr marL="350330" indent="-350330" algn="just">
              <a:lnSpc>
                <a:spcPct val="150000"/>
              </a:lnSpc>
              <a:buClr>
                <a:schemeClr val="tx2"/>
              </a:buClr>
              <a:buFont typeface="Wingdings" panose="05000000000000000000" pitchFamily="2" charset="2"/>
              <a:buChar char="v"/>
            </a:pPr>
            <a:r>
              <a:rPr lang="fr-FR" sz="2207" dirty="0">
                <a:solidFill>
                  <a:schemeClr val="tx1"/>
                </a:solidFill>
                <a:latin typeface="Arimo" panose="020B0604020202020204" charset="0"/>
                <a:ea typeface="Arimo" panose="020B0604020202020204" charset="0"/>
                <a:cs typeface="Arimo" panose="020B0604020202020204" charset="0"/>
              </a:rPr>
              <a:t>Il permet d’exécuter plusieurs blocs d’instructions à la fois.</a:t>
            </a:r>
          </a:p>
          <a:p>
            <a:pPr marL="350330" indent="-350330" algn="just">
              <a:lnSpc>
                <a:spcPct val="150000"/>
              </a:lnSpc>
              <a:buClr>
                <a:schemeClr val="tx2"/>
              </a:buClr>
              <a:buFont typeface="Wingdings" panose="05000000000000000000" pitchFamily="2" charset="2"/>
              <a:buChar char="v"/>
            </a:pPr>
            <a:r>
              <a:rPr lang="fr-FR" sz="2207" dirty="0">
                <a:solidFill>
                  <a:schemeClr val="tx1"/>
                </a:solidFill>
                <a:latin typeface="Arimo" panose="020B0604020202020204" charset="0"/>
                <a:ea typeface="Arimo" panose="020B0604020202020204" charset="0"/>
                <a:cs typeface="Arimo" panose="020B0604020202020204" charset="0"/>
              </a:rPr>
              <a:t>Dans ce cas, chaque bloc est appelé Thread ( tâche ou fil ) </a:t>
            </a:r>
          </a:p>
        </p:txBody>
      </p:sp>
      <p:sp>
        <p:nvSpPr>
          <p:cNvPr id="8" name="ZoneTexte 7">
            <a:extLst>
              <a:ext uri="{FF2B5EF4-FFF2-40B4-BE49-F238E27FC236}">
                <a16:creationId xmlns="" xmlns:a16="http://schemas.microsoft.com/office/drawing/2014/main" id="{1BD238C5-AD5E-9CFB-3752-A361F4995CA1}"/>
              </a:ext>
            </a:extLst>
          </p:cNvPr>
          <p:cNvSpPr txBox="1"/>
          <p:nvPr/>
        </p:nvSpPr>
        <p:spPr>
          <a:xfrm>
            <a:off x="2689080" y="1871904"/>
            <a:ext cx="3943296" cy="431978"/>
          </a:xfrm>
          <a:prstGeom prst="rect">
            <a:avLst/>
          </a:prstGeom>
          <a:noFill/>
        </p:spPr>
        <p:txBody>
          <a:bodyPr wrap="square">
            <a:spAutoFit/>
          </a:bodyPr>
          <a:lstStyle/>
          <a:p>
            <a:r>
              <a:rPr lang="fr-FR" sz="2207" b="1" i="1" dirty="0">
                <a:solidFill>
                  <a:srgbClr val="99284C"/>
                </a:solidFill>
                <a:latin typeface="Arial-BoldItalicMT"/>
              </a:rPr>
              <a:t>Qu'est ce qu'un thread </a:t>
            </a:r>
            <a:endParaRPr lang="fr-FR" sz="2207" dirty="0"/>
          </a:p>
        </p:txBody>
      </p:sp>
      <p:pic>
        <p:nvPicPr>
          <p:cNvPr id="3" name="Image 2">
            <a:extLst>
              <a:ext uri="{FF2B5EF4-FFF2-40B4-BE49-F238E27FC236}">
                <a16:creationId xmlns="" xmlns:a16="http://schemas.microsoft.com/office/drawing/2014/main" id="{24510FA8-0BFC-2F16-14E3-B86E6E2414E6}"/>
              </a:ext>
            </a:extLst>
          </p:cNvPr>
          <p:cNvPicPr>
            <a:picLocks noChangeAspect="1"/>
          </p:cNvPicPr>
          <p:nvPr/>
        </p:nvPicPr>
        <p:blipFill>
          <a:blip r:embed="rId3"/>
          <a:stretch>
            <a:fillRect/>
          </a:stretch>
        </p:blipFill>
        <p:spPr>
          <a:xfrm>
            <a:off x="3623343" y="3777395"/>
            <a:ext cx="5331406" cy="2798594"/>
          </a:xfrm>
          <a:prstGeom prst="rect">
            <a:avLst/>
          </a:prstGeom>
        </p:spPr>
      </p:pic>
    </p:spTree>
    <p:extLst>
      <p:ext uri="{BB962C8B-B14F-4D97-AF65-F5344CB8AC3E}">
        <p14:creationId xmlns:p14="http://schemas.microsoft.com/office/powerpoint/2010/main" val="18538132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54"/>
        <p:cNvGrpSpPr/>
        <p:nvPr/>
      </p:nvGrpSpPr>
      <p:grpSpPr>
        <a:xfrm>
          <a:off x="0" y="0"/>
          <a:ext cx="0" cy="0"/>
          <a:chOff x="0" y="0"/>
          <a:chExt cx="0" cy="0"/>
        </a:xfrm>
      </p:grpSpPr>
      <p:cxnSp>
        <p:nvCxnSpPr>
          <p:cNvPr id="470" name="Google Shape;470;p27"/>
          <p:cNvCxnSpPr/>
          <p:nvPr/>
        </p:nvCxnSpPr>
        <p:spPr>
          <a:xfrm>
            <a:off x="6289044" y="6278419"/>
            <a:ext cx="244214" cy="0"/>
          </a:xfrm>
          <a:prstGeom prst="straightConnector1">
            <a:avLst/>
          </a:prstGeom>
          <a:noFill/>
          <a:ln w="9525" cap="flat" cmpd="sng">
            <a:solidFill>
              <a:schemeClr val="lt1"/>
            </a:solidFill>
            <a:prstDash val="solid"/>
            <a:round/>
            <a:headEnd type="none" w="med" len="med"/>
            <a:tailEnd type="stealth" w="med" len="med"/>
          </a:ln>
        </p:spPr>
      </p:cxnSp>
      <p:sp>
        <p:nvSpPr>
          <p:cNvPr id="474" name="Google Shape;474;p27"/>
          <p:cNvSpPr txBox="1">
            <a:spLocks noGrp="1"/>
          </p:cNvSpPr>
          <p:nvPr>
            <p:ph type="subTitle" idx="1"/>
          </p:nvPr>
        </p:nvSpPr>
        <p:spPr>
          <a:xfrm>
            <a:off x="1387984" y="373890"/>
            <a:ext cx="2263024" cy="391331"/>
          </a:xfrm>
          <a:prstGeom prst="rect">
            <a:avLst/>
          </a:prstGeom>
        </p:spPr>
        <p:txBody>
          <a:bodyPr spcFirstLastPara="1" wrap="square" lIns="112085" tIns="112085" rIns="112085" bIns="112085" anchor="t" anchorCtr="0">
            <a:noAutofit/>
          </a:bodyPr>
          <a:lstStyle/>
          <a:p>
            <a:pPr marL="0" indent="0"/>
            <a:r>
              <a:rPr lang="fr-FR" dirty="0"/>
              <a:t>UCAO-UUT ISTIN</a:t>
            </a:r>
          </a:p>
        </p:txBody>
      </p:sp>
      <p:sp>
        <p:nvSpPr>
          <p:cNvPr id="475" name="Google Shape;475;p27"/>
          <p:cNvSpPr txBox="1">
            <a:spLocks noGrp="1"/>
          </p:cNvSpPr>
          <p:nvPr>
            <p:ph type="subTitle" idx="2"/>
          </p:nvPr>
        </p:nvSpPr>
        <p:spPr>
          <a:xfrm>
            <a:off x="8172001" y="399310"/>
            <a:ext cx="3238440" cy="391331"/>
          </a:xfrm>
          <a:prstGeom prst="rect">
            <a:avLst/>
          </a:prstGeom>
        </p:spPr>
        <p:txBody>
          <a:bodyPr spcFirstLastPara="1" wrap="square" lIns="112085" tIns="112085" rIns="112085" bIns="112085" anchor="t" anchorCtr="0">
            <a:noAutofit/>
          </a:bodyPr>
          <a:lstStyle/>
          <a:p>
            <a:pPr marL="0" indent="0">
              <a:buSzPts val="1100"/>
            </a:pPr>
            <a:r>
              <a:rPr lang="en" dirty="0"/>
              <a:t>Année académique 2022 — 2023</a:t>
            </a:r>
            <a:endParaRPr dirty="0"/>
          </a:p>
        </p:txBody>
      </p:sp>
      <p:sp>
        <p:nvSpPr>
          <p:cNvPr id="8" name="ZoneTexte 7">
            <a:extLst>
              <a:ext uri="{FF2B5EF4-FFF2-40B4-BE49-F238E27FC236}">
                <a16:creationId xmlns="" xmlns:a16="http://schemas.microsoft.com/office/drawing/2014/main" id="{1BD238C5-AD5E-9CFB-3752-A361F4995CA1}"/>
              </a:ext>
            </a:extLst>
          </p:cNvPr>
          <p:cNvSpPr txBox="1"/>
          <p:nvPr/>
        </p:nvSpPr>
        <p:spPr>
          <a:xfrm>
            <a:off x="1578239" y="659283"/>
            <a:ext cx="9421609" cy="523220"/>
          </a:xfrm>
          <a:prstGeom prst="rect">
            <a:avLst/>
          </a:prstGeom>
          <a:noFill/>
        </p:spPr>
        <p:txBody>
          <a:bodyPr wrap="square" anchor="ctr">
            <a:spAutoFit/>
          </a:bodyPr>
          <a:lstStyle/>
          <a:p>
            <a:pPr algn="ctr"/>
            <a:r>
              <a:rPr lang="fr-FR" sz="2800" b="1" i="1" dirty="0">
                <a:solidFill>
                  <a:srgbClr val="99284C"/>
                </a:solidFill>
                <a:latin typeface="Arial-BoldItalicMT"/>
              </a:rPr>
              <a:t>Gestion des threads</a:t>
            </a:r>
            <a:endParaRPr lang="fr-FR" sz="2800" dirty="0"/>
          </a:p>
        </p:txBody>
      </p:sp>
      <p:sp>
        <p:nvSpPr>
          <p:cNvPr id="3" name="ZoneTexte 2">
            <a:extLst>
              <a:ext uri="{FF2B5EF4-FFF2-40B4-BE49-F238E27FC236}">
                <a16:creationId xmlns="" xmlns:a16="http://schemas.microsoft.com/office/drawing/2014/main" id="{A8F4DF02-B9D7-3466-257B-5BBF30B3C239}"/>
              </a:ext>
            </a:extLst>
          </p:cNvPr>
          <p:cNvSpPr txBox="1"/>
          <p:nvPr/>
        </p:nvSpPr>
        <p:spPr>
          <a:xfrm>
            <a:off x="1723292" y="1201803"/>
            <a:ext cx="9276556" cy="714920"/>
          </a:xfrm>
          <a:prstGeom prst="rect">
            <a:avLst/>
          </a:prstGeom>
          <a:noFill/>
        </p:spPr>
        <p:txBody>
          <a:bodyPr wrap="square">
            <a:spAutoFit/>
          </a:bodyPr>
          <a:lstStyle/>
          <a:p>
            <a:pPr algn="ctr"/>
            <a:r>
              <a:rPr lang="fr-FR" sz="2000" b="1" dirty="0">
                <a:solidFill>
                  <a:schemeClr val="accent3">
                    <a:lumMod val="75000"/>
                  </a:schemeClr>
                </a:solidFill>
                <a:latin typeface="Arimo" panose="020B0604020202020204" charset="0"/>
                <a:ea typeface="Arimo" panose="020B0604020202020204" charset="0"/>
                <a:cs typeface="Arimo" panose="020B0604020202020204" charset="0"/>
              </a:rPr>
              <a:t>Exemple : Synchroniser les threads au moment de l’incrémentation de la variable compteur</a:t>
            </a:r>
          </a:p>
        </p:txBody>
      </p:sp>
      <p:sp>
        <p:nvSpPr>
          <p:cNvPr id="5" name="ZoneTexte 4">
            <a:extLst>
              <a:ext uri="{FF2B5EF4-FFF2-40B4-BE49-F238E27FC236}">
                <a16:creationId xmlns="" xmlns:a16="http://schemas.microsoft.com/office/drawing/2014/main" id="{C9D62A59-84DD-41F3-85B0-26C8CF0E90DB}"/>
              </a:ext>
            </a:extLst>
          </p:cNvPr>
          <p:cNvSpPr txBox="1"/>
          <p:nvPr/>
        </p:nvSpPr>
        <p:spPr>
          <a:xfrm>
            <a:off x="1650765" y="1957325"/>
            <a:ext cx="9276556" cy="2812052"/>
          </a:xfrm>
          <a:prstGeom prst="rect">
            <a:avLst/>
          </a:prstGeom>
          <a:noFill/>
          <a:ln w="6350">
            <a:solidFill>
              <a:schemeClr val="tx1"/>
            </a:solidFill>
          </a:ln>
        </p:spPr>
        <p:txBody>
          <a:bodyPr wrap="square">
            <a:spAutoFit/>
          </a:bodyPr>
          <a:lstStyle/>
          <a:p>
            <a:pPr marL="463550" indent="-6350">
              <a:lnSpc>
                <a:spcPct val="109000"/>
              </a:lnSpc>
              <a:spcAft>
                <a:spcPts val="350"/>
              </a:spcAft>
            </a:pPr>
            <a:r>
              <a:rPr lang="fr-FR" sz="1600" b="1" dirty="0">
                <a:solidFill>
                  <a:srgbClr val="7F0055"/>
                </a:solidFill>
                <a:effectLst/>
                <a:latin typeface="Arimo" panose="020B0604020202020204" charset="0"/>
                <a:ea typeface="Arimo" panose="020B0604020202020204" charset="0"/>
                <a:cs typeface="Arimo" panose="020B0604020202020204" charset="0"/>
              </a:rPr>
              <a:t>public </a:t>
            </a:r>
            <a:r>
              <a:rPr lang="fr-FR" sz="1600" b="1" dirty="0" err="1">
                <a:solidFill>
                  <a:srgbClr val="7F0055"/>
                </a:solidFill>
                <a:effectLst/>
                <a:latin typeface="Arimo" panose="020B0604020202020204" charset="0"/>
                <a:ea typeface="Arimo" panose="020B0604020202020204" charset="0"/>
                <a:cs typeface="Arimo" panose="020B0604020202020204" charset="0"/>
              </a:rPr>
              <a:t>static</a:t>
            </a:r>
            <a:r>
              <a:rPr lang="fr-FR" sz="1600" b="1" dirty="0">
                <a:solidFill>
                  <a:srgbClr val="7F0055"/>
                </a:solidFill>
                <a:effectLst/>
                <a:latin typeface="Arimo" panose="020B0604020202020204" charset="0"/>
                <a:ea typeface="Arimo" panose="020B0604020202020204" charset="0"/>
                <a:cs typeface="Arimo" panose="020B0604020202020204" charset="0"/>
              </a:rPr>
              <a:t> </a:t>
            </a:r>
            <a:r>
              <a:rPr lang="fr-FR" sz="1600" b="1" dirty="0" err="1">
                <a:solidFill>
                  <a:srgbClr val="7F0055"/>
                </a:solidFill>
                <a:effectLst/>
                <a:latin typeface="Arimo" panose="020B0604020202020204" charset="0"/>
                <a:ea typeface="Arimo" panose="020B0604020202020204" charset="0"/>
                <a:cs typeface="Arimo" panose="020B0604020202020204" charset="0"/>
              </a:rPr>
              <a:t>void</a:t>
            </a:r>
            <a:r>
              <a:rPr lang="fr-FR" sz="1600" b="1" dirty="0">
                <a:solidFill>
                  <a:srgbClr val="7F0055"/>
                </a:solidFill>
                <a:effectLst/>
                <a:latin typeface="Arimo" panose="020B0604020202020204" charset="0"/>
                <a:ea typeface="Arimo" panose="020B0604020202020204" charset="0"/>
                <a:cs typeface="Arimo" panose="020B0604020202020204" charset="0"/>
              </a:rPr>
              <a:t> </a:t>
            </a:r>
            <a:r>
              <a:rPr lang="fr-FR" sz="1600" b="1" dirty="0">
                <a:solidFill>
                  <a:srgbClr val="000000"/>
                </a:solidFill>
                <a:effectLst/>
                <a:latin typeface="Arimo" panose="020B0604020202020204" charset="0"/>
                <a:ea typeface="Arimo" panose="020B0604020202020204" charset="0"/>
                <a:cs typeface="Arimo" panose="020B0604020202020204" charset="0"/>
              </a:rPr>
              <a:t>main(String[]args){</a:t>
            </a:r>
            <a:endParaRPr lang="fr-FR" sz="1600" dirty="0">
              <a:solidFill>
                <a:srgbClr val="000000"/>
              </a:solidFill>
              <a:effectLst/>
              <a:latin typeface="Arimo" panose="020B0604020202020204" charset="0"/>
              <a:ea typeface="Arimo" panose="020B0604020202020204" charset="0"/>
              <a:cs typeface="Arimo" panose="020B0604020202020204" charset="0"/>
            </a:endParaRPr>
          </a:p>
          <a:p>
            <a:pPr marL="920750" marR="574040" indent="-6350">
              <a:lnSpc>
                <a:spcPct val="109000"/>
              </a:lnSpc>
              <a:spcAft>
                <a:spcPts val="305"/>
              </a:spcAft>
            </a:pPr>
            <a:r>
              <a:rPr lang="fr-FR" sz="1600" b="1" dirty="0">
                <a:solidFill>
                  <a:srgbClr val="000000"/>
                </a:solidFill>
                <a:effectLst/>
                <a:latin typeface="Arimo" panose="020B0604020202020204" charset="0"/>
                <a:ea typeface="Arimo" panose="020B0604020202020204" charset="0"/>
                <a:cs typeface="Arimo" panose="020B0604020202020204" charset="0"/>
              </a:rPr>
              <a:t>Voiture v1=</a:t>
            </a:r>
            <a:r>
              <a:rPr lang="fr-FR" sz="1600" b="1" dirty="0">
                <a:solidFill>
                  <a:srgbClr val="7F0055"/>
                </a:solidFill>
                <a:effectLst/>
                <a:latin typeface="Arimo" panose="020B0604020202020204" charset="0"/>
                <a:ea typeface="Arimo" panose="020B0604020202020204" charset="0"/>
                <a:cs typeface="Arimo" panose="020B0604020202020204" charset="0"/>
              </a:rPr>
              <a:t>new </a:t>
            </a:r>
            <a:r>
              <a:rPr lang="fr-FR" sz="1600" b="1" dirty="0">
                <a:solidFill>
                  <a:srgbClr val="000000"/>
                </a:solidFill>
                <a:effectLst/>
                <a:latin typeface="Arimo" panose="020B0604020202020204" charset="0"/>
                <a:ea typeface="Arimo" panose="020B0604020202020204" charset="0"/>
                <a:cs typeface="Arimo" panose="020B0604020202020204" charset="0"/>
              </a:rPr>
              <a:t>Voiture(</a:t>
            </a:r>
            <a:r>
              <a:rPr lang="fr-FR" sz="1600" b="1" dirty="0">
                <a:solidFill>
                  <a:srgbClr val="2A00FF"/>
                </a:solidFill>
                <a:effectLst/>
                <a:latin typeface="Arimo" panose="020B0604020202020204" charset="0"/>
                <a:ea typeface="Arimo" panose="020B0604020202020204" charset="0"/>
                <a:cs typeface="Arimo" panose="020B0604020202020204" charset="0"/>
              </a:rPr>
              <a:t>"BMW"</a:t>
            </a:r>
            <a:r>
              <a:rPr lang="fr-FR" sz="1600" b="1" dirty="0">
                <a:solidFill>
                  <a:srgbClr val="000000"/>
                </a:solidFill>
                <a:effectLst/>
                <a:latin typeface="Arimo" panose="020B0604020202020204" charset="0"/>
                <a:ea typeface="Arimo" panose="020B0604020202020204" charset="0"/>
                <a:cs typeface="Arimo" panose="020B0604020202020204" charset="0"/>
              </a:rPr>
              <a:t>); </a:t>
            </a:r>
          </a:p>
          <a:p>
            <a:pPr marL="920750" marR="574040" indent="-6350">
              <a:lnSpc>
                <a:spcPct val="109000"/>
              </a:lnSpc>
              <a:spcAft>
                <a:spcPts val="305"/>
              </a:spcAft>
            </a:pPr>
            <a:r>
              <a:rPr lang="fr-FR" sz="1600" b="1" dirty="0">
                <a:solidFill>
                  <a:srgbClr val="000000"/>
                </a:solidFill>
                <a:effectLst/>
                <a:latin typeface="Arimo" panose="020B0604020202020204" charset="0"/>
                <a:ea typeface="Arimo" panose="020B0604020202020204" charset="0"/>
                <a:cs typeface="Arimo" panose="020B0604020202020204" charset="0"/>
              </a:rPr>
              <a:t>Voiture v2=</a:t>
            </a:r>
            <a:r>
              <a:rPr lang="fr-FR" sz="1600" b="1" dirty="0">
                <a:solidFill>
                  <a:srgbClr val="7F0055"/>
                </a:solidFill>
                <a:effectLst/>
                <a:latin typeface="Arimo" panose="020B0604020202020204" charset="0"/>
                <a:ea typeface="Arimo" panose="020B0604020202020204" charset="0"/>
                <a:cs typeface="Arimo" panose="020B0604020202020204" charset="0"/>
              </a:rPr>
              <a:t>new </a:t>
            </a:r>
            <a:r>
              <a:rPr lang="fr-FR" sz="1600" b="1" dirty="0">
                <a:solidFill>
                  <a:srgbClr val="000000"/>
                </a:solidFill>
                <a:effectLst/>
                <a:latin typeface="Arimo" panose="020B0604020202020204" charset="0"/>
                <a:ea typeface="Arimo" panose="020B0604020202020204" charset="0"/>
                <a:cs typeface="Arimo" panose="020B0604020202020204" charset="0"/>
              </a:rPr>
              <a:t>Voiture(</a:t>
            </a:r>
            <a:r>
              <a:rPr lang="fr-FR" sz="1600" b="1" dirty="0">
                <a:solidFill>
                  <a:srgbClr val="2A00FF"/>
                </a:solidFill>
                <a:effectLst/>
                <a:latin typeface="Arimo" panose="020B0604020202020204" charset="0"/>
                <a:ea typeface="Arimo" panose="020B0604020202020204" charset="0"/>
                <a:cs typeface="Arimo" panose="020B0604020202020204" charset="0"/>
              </a:rPr>
              <a:t>"Clio"</a:t>
            </a:r>
            <a:r>
              <a:rPr lang="fr-FR" sz="1600" b="1" dirty="0">
                <a:solidFill>
                  <a:srgbClr val="000000"/>
                </a:solidFill>
                <a:effectLst/>
                <a:latin typeface="Arimo" panose="020B0604020202020204" charset="0"/>
                <a:ea typeface="Arimo" panose="020B0604020202020204" charset="0"/>
                <a:cs typeface="Arimo" panose="020B0604020202020204" charset="0"/>
              </a:rPr>
              <a:t>); </a:t>
            </a:r>
          </a:p>
          <a:p>
            <a:pPr marL="920750" marR="574040" indent="-6350">
              <a:lnSpc>
                <a:spcPct val="109000"/>
              </a:lnSpc>
              <a:spcAft>
                <a:spcPts val="305"/>
              </a:spcAft>
            </a:pPr>
            <a:r>
              <a:rPr lang="fr-FR" sz="1600" b="1" dirty="0">
                <a:solidFill>
                  <a:srgbClr val="7F0055"/>
                </a:solidFill>
                <a:effectLst/>
                <a:latin typeface="Arimo" panose="020B0604020202020204" charset="0"/>
                <a:ea typeface="Arimo" panose="020B0604020202020204" charset="0"/>
                <a:cs typeface="Arimo" panose="020B0604020202020204" charset="0"/>
              </a:rPr>
              <a:t>new </a:t>
            </a:r>
            <a:r>
              <a:rPr lang="fr-FR" sz="1600" b="1" dirty="0">
                <a:solidFill>
                  <a:srgbClr val="000000"/>
                </a:solidFill>
                <a:effectLst/>
                <a:latin typeface="Arimo" panose="020B0604020202020204" charset="0"/>
                <a:ea typeface="Arimo" panose="020B0604020202020204" charset="0"/>
                <a:cs typeface="Arimo" panose="020B0604020202020204" charset="0"/>
              </a:rPr>
              <a:t>Thread(v1).start();</a:t>
            </a:r>
          </a:p>
          <a:p>
            <a:pPr marL="920750" marR="574040" indent="-6350">
              <a:lnSpc>
                <a:spcPct val="109000"/>
              </a:lnSpc>
              <a:spcAft>
                <a:spcPts val="305"/>
              </a:spcAft>
            </a:pPr>
            <a:r>
              <a:rPr lang="fr-FR" sz="1600" b="1" dirty="0">
                <a:solidFill>
                  <a:srgbClr val="7F0055"/>
                </a:solidFill>
                <a:effectLst/>
                <a:latin typeface="Arimo" panose="020B0604020202020204" charset="0"/>
                <a:ea typeface="Arimo" panose="020B0604020202020204" charset="0"/>
                <a:cs typeface="Arimo" panose="020B0604020202020204" charset="0"/>
              </a:rPr>
              <a:t>new </a:t>
            </a:r>
            <a:r>
              <a:rPr lang="fr-FR" sz="1600" b="1" dirty="0">
                <a:solidFill>
                  <a:srgbClr val="000000"/>
                </a:solidFill>
                <a:effectLst/>
                <a:latin typeface="Arimo" panose="020B0604020202020204" charset="0"/>
                <a:ea typeface="Arimo" panose="020B0604020202020204" charset="0"/>
                <a:cs typeface="Arimo" panose="020B0604020202020204" charset="0"/>
              </a:rPr>
              <a:t>Thread(v2).start(); </a:t>
            </a:r>
          </a:p>
          <a:p>
            <a:pPr marL="920750" marR="574040" indent="-6350">
              <a:lnSpc>
                <a:spcPct val="109000"/>
              </a:lnSpc>
              <a:spcAft>
                <a:spcPts val="305"/>
              </a:spcAft>
            </a:pPr>
            <a:r>
              <a:rPr lang="fr-FR" sz="1600" b="1" dirty="0">
                <a:solidFill>
                  <a:srgbClr val="7F0055"/>
                </a:solidFill>
                <a:effectLst/>
                <a:latin typeface="Arimo" panose="020B0604020202020204" charset="0"/>
                <a:ea typeface="Arimo" panose="020B0604020202020204" charset="0"/>
                <a:cs typeface="Arimo" panose="020B0604020202020204" charset="0"/>
              </a:rPr>
              <a:t>new </a:t>
            </a:r>
            <a:r>
              <a:rPr lang="fr-FR" sz="1600" b="1" dirty="0">
                <a:solidFill>
                  <a:srgbClr val="000000"/>
                </a:solidFill>
                <a:effectLst/>
                <a:latin typeface="Arimo" panose="020B0604020202020204" charset="0"/>
                <a:ea typeface="Arimo" panose="020B0604020202020204" charset="0"/>
                <a:cs typeface="Arimo" panose="020B0604020202020204" charset="0"/>
              </a:rPr>
              <a:t>Thread(v2).start();      </a:t>
            </a:r>
            <a:endParaRPr lang="fr-FR" sz="1600" dirty="0">
              <a:solidFill>
                <a:srgbClr val="000000"/>
              </a:solidFill>
              <a:effectLst/>
              <a:latin typeface="Arimo" panose="020B0604020202020204" charset="0"/>
              <a:ea typeface="Arimo" panose="020B0604020202020204" charset="0"/>
              <a:cs typeface="Arimo" panose="020B0604020202020204" charset="0"/>
            </a:endParaRPr>
          </a:p>
          <a:p>
            <a:pPr marL="463550" indent="-6350">
              <a:lnSpc>
                <a:spcPct val="109000"/>
              </a:lnSpc>
              <a:spcAft>
                <a:spcPts val="15"/>
              </a:spcAft>
            </a:pPr>
            <a:r>
              <a:rPr lang="fr-FR" sz="1800" b="1" dirty="0">
                <a:solidFill>
                  <a:srgbClr val="000000"/>
                </a:solidFill>
                <a:effectLst/>
                <a:latin typeface="Arimo" panose="020B0604020202020204" charset="0"/>
                <a:ea typeface="Arimo" panose="020B0604020202020204" charset="0"/>
                <a:cs typeface="Arimo" panose="020B0604020202020204" charset="0"/>
              </a:rPr>
              <a:t>}</a:t>
            </a:r>
            <a:endParaRPr lang="fr-FR" sz="1800" dirty="0">
              <a:solidFill>
                <a:srgbClr val="000000"/>
              </a:solidFill>
              <a:effectLst/>
              <a:latin typeface="Arimo" panose="020B0604020202020204" charset="0"/>
              <a:ea typeface="Arimo" panose="020B0604020202020204" charset="0"/>
              <a:cs typeface="Arimo" panose="020B0604020202020204" charset="0"/>
            </a:endParaRPr>
          </a:p>
          <a:p>
            <a:pPr marL="6350" indent="-6350">
              <a:lnSpc>
                <a:spcPct val="109000"/>
              </a:lnSpc>
              <a:spcAft>
                <a:spcPts val="15"/>
              </a:spcAft>
            </a:pPr>
            <a:r>
              <a:rPr lang="fr-FR" sz="1800" b="1" dirty="0">
                <a:solidFill>
                  <a:srgbClr val="000000"/>
                </a:solidFill>
                <a:effectLst/>
                <a:latin typeface="Arimo" panose="020B0604020202020204" charset="0"/>
                <a:ea typeface="Arimo" panose="020B0604020202020204" charset="0"/>
                <a:cs typeface="Arimo" panose="020B0604020202020204" charset="0"/>
              </a:rPr>
              <a:t>}</a:t>
            </a:r>
            <a:endParaRPr lang="fr-FR" sz="1800" dirty="0">
              <a:solidFill>
                <a:srgbClr val="000000"/>
              </a:solidFill>
              <a:effectLst/>
              <a:latin typeface="Arimo" panose="020B0604020202020204" charset="0"/>
              <a:ea typeface="Arimo" panose="020B0604020202020204" charset="0"/>
              <a:cs typeface="Arimo" panose="020B0604020202020204" charset="0"/>
            </a:endParaRPr>
          </a:p>
          <a:p>
            <a:pPr marL="225425" indent="-6350">
              <a:lnSpc>
                <a:spcPct val="109000"/>
              </a:lnSpc>
              <a:spcAft>
                <a:spcPts val="15"/>
              </a:spcAft>
            </a:pPr>
            <a:r>
              <a:rPr lang="fr-FR" sz="1600" b="1" dirty="0">
                <a:solidFill>
                  <a:srgbClr val="000000"/>
                </a:solidFill>
                <a:effectLst/>
                <a:latin typeface="Courier New" panose="02070309020205020404" pitchFamily="49" charset="0"/>
                <a:ea typeface="Courier New" panose="02070309020205020404" pitchFamily="49" charset="0"/>
              </a:rPr>
              <a:t>	</a:t>
            </a:r>
            <a:endParaRPr lang="fr-FR" sz="2000" dirty="0">
              <a:latin typeface="Arimo" panose="020B0604020202020204" charset="0"/>
              <a:ea typeface="Arimo" panose="020B0604020202020204" charset="0"/>
              <a:cs typeface="Arimo" panose="020B0604020202020204" charset="0"/>
            </a:endParaRPr>
          </a:p>
        </p:txBody>
      </p:sp>
    </p:spTree>
    <p:extLst>
      <p:ext uri="{BB962C8B-B14F-4D97-AF65-F5344CB8AC3E}">
        <p14:creationId xmlns:p14="http://schemas.microsoft.com/office/powerpoint/2010/main" val="24534055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54"/>
        <p:cNvGrpSpPr/>
        <p:nvPr/>
      </p:nvGrpSpPr>
      <p:grpSpPr>
        <a:xfrm>
          <a:off x="0" y="0"/>
          <a:ext cx="0" cy="0"/>
          <a:chOff x="0" y="0"/>
          <a:chExt cx="0" cy="0"/>
        </a:xfrm>
      </p:grpSpPr>
      <p:cxnSp>
        <p:nvCxnSpPr>
          <p:cNvPr id="470" name="Google Shape;470;p27"/>
          <p:cNvCxnSpPr/>
          <p:nvPr/>
        </p:nvCxnSpPr>
        <p:spPr>
          <a:xfrm>
            <a:off x="6289044" y="6278419"/>
            <a:ext cx="244214" cy="0"/>
          </a:xfrm>
          <a:prstGeom prst="straightConnector1">
            <a:avLst/>
          </a:prstGeom>
          <a:noFill/>
          <a:ln w="9525" cap="flat" cmpd="sng">
            <a:solidFill>
              <a:schemeClr val="lt1"/>
            </a:solidFill>
            <a:prstDash val="solid"/>
            <a:round/>
            <a:headEnd type="none" w="med" len="med"/>
            <a:tailEnd type="stealth" w="med" len="med"/>
          </a:ln>
        </p:spPr>
      </p:cxnSp>
      <p:sp>
        <p:nvSpPr>
          <p:cNvPr id="474" name="Google Shape;474;p27"/>
          <p:cNvSpPr txBox="1">
            <a:spLocks noGrp="1"/>
          </p:cNvSpPr>
          <p:nvPr>
            <p:ph type="subTitle" idx="1"/>
          </p:nvPr>
        </p:nvSpPr>
        <p:spPr>
          <a:xfrm>
            <a:off x="1387984" y="373890"/>
            <a:ext cx="2263024" cy="391331"/>
          </a:xfrm>
          <a:prstGeom prst="rect">
            <a:avLst/>
          </a:prstGeom>
        </p:spPr>
        <p:txBody>
          <a:bodyPr spcFirstLastPara="1" wrap="square" lIns="112085" tIns="112085" rIns="112085" bIns="112085" anchor="t" anchorCtr="0">
            <a:noAutofit/>
          </a:bodyPr>
          <a:lstStyle/>
          <a:p>
            <a:pPr marL="0" indent="0"/>
            <a:r>
              <a:rPr lang="fr-FR" dirty="0"/>
              <a:t>UCAO-UUT ISTIN</a:t>
            </a:r>
          </a:p>
        </p:txBody>
      </p:sp>
      <p:sp>
        <p:nvSpPr>
          <p:cNvPr id="475" name="Google Shape;475;p27"/>
          <p:cNvSpPr txBox="1">
            <a:spLocks noGrp="1"/>
          </p:cNvSpPr>
          <p:nvPr>
            <p:ph type="subTitle" idx="2"/>
          </p:nvPr>
        </p:nvSpPr>
        <p:spPr>
          <a:xfrm>
            <a:off x="8172001" y="399310"/>
            <a:ext cx="3238440" cy="391331"/>
          </a:xfrm>
          <a:prstGeom prst="rect">
            <a:avLst/>
          </a:prstGeom>
        </p:spPr>
        <p:txBody>
          <a:bodyPr spcFirstLastPara="1" wrap="square" lIns="112085" tIns="112085" rIns="112085" bIns="112085" anchor="t" anchorCtr="0">
            <a:noAutofit/>
          </a:bodyPr>
          <a:lstStyle/>
          <a:p>
            <a:pPr marL="0" indent="0">
              <a:buSzPts val="1100"/>
            </a:pPr>
            <a:r>
              <a:rPr lang="en" dirty="0"/>
              <a:t>Année académique 2022 — 2023</a:t>
            </a:r>
            <a:endParaRPr dirty="0"/>
          </a:p>
        </p:txBody>
      </p:sp>
      <p:sp>
        <p:nvSpPr>
          <p:cNvPr id="8" name="ZoneTexte 7">
            <a:extLst>
              <a:ext uri="{FF2B5EF4-FFF2-40B4-BE49-F238E27FC236}">
                <a16:creationId xmlns="" xmlns:a16="http://schemas.microsoft.com/office/drawing/2014/main" id="{1BD238C5-AD5E-9CFB-3752-A361F4995CA1}"/>
              </a:ext>
            </a:extLst>
          </p:cNvPr>
          <p:cNvSpPr txBox="1"/>
          <p:nvPr/>
        </p:nvSpPr>
        <p:spPr>
          <a:xfrm>
            <a:off x="1578239" y="659283"/>
            <a:ext cx="9421609" cy="523220"/>
          </a:xfrm>
          <a:prstGeom prst="rect">
            <a:avLst/>
          </a:prstGeom>
          <a:noFill/>
        </p:spPr>
        <p:txBody>
          <a:bodyPr wrap="square" anchor="ctr">
            <a:spAutoFit/>
          </a:bodyPr>
          <a:lstStyle/>
          <a:p>
            <a:pPr algn="ctr"/>
            <a:r>
              <a:rPr lang="fr-FR" sz="2800" b="1" i="1" dirty="0">
                <a:solidFill>
                  <a:srgbClr val="99284C"/>
                </a:solidFill>
                <a:latin typeface="Arial-BoldItalicMT"/>
              </a:rPr>
              <a:t>Gestion des threads</a:t>
            </a:r>
            <a:endParaRPr lang="fr-FR" sz="2800" dirty="0"/>
          </a:p>
        </p:txBody>
      </p:sp>
      <p:sp>
        <p:nvSpPr>
          <p:cNvPr id="3" name="ZoneTexte 2">
            <a:extLst>
              <a:ext uri="{FF2B5EF4-FFF2-40B4-BE49-F238E27FC236}">
                <a16:creationId xmlns="" xmlns:a16="http://schemas.microsoft.com/office/drawing/2014/main" id="{A8F4DF02-B9D7-3466-257B-5BBF30B3C239}"/>
              </a:ext>
            </a:extLst>
          </p:cNvPr>
          <p:cNvSpPr txBox="1"/>
          <p:nvPr/>
        </p:nvSpPr>
        <p:spPr>
          <a:xfrm>
            <a:off x="1723292" y="1201803"/>
            <a:ext cx="9276556" cy="400110"/>
          </a:xfrm>
          <a:prstGeom prst="rect">
            <a:avLst/>
          </a:prstGeom>
          <a:noFill/>
        </p:spPr>
        <p:txBody>
          <a:bodyPr wrap="square">
            <a:spAutoFit/>
          </a:bodyPr>
          <a:lstStyle/>
          <a:p>
            <a:pPr algn="ctr"/>
            <a:r>
              <a:rPr lang="fr-FR" sz="2000" b="1" dirty="0">
                <a:solidFill>
                  <a:schemeClr val="accent3">
                    <a:lumMod val="75000"/>
                  </a:schemeClr>
                </a:solidFill>
                <a:latin typeface="Arimo" panose="020B0604020202020204" charset="0"/>
                <a:ea typeface="Arimo" panose="020B0604020202020204" charset="0"/>
                <a:cs typeface="Arimo" panose="020B0604020202020204" charset="0"/>
              </a:rPr>
              <a:t>Exemple : Synchroniser les threads avant l’accès à la méthode run </a:t>
            </a:r>
          </a:p>
        </p:txBody>
      </p:sp>
      <p:sp>
        <p:nvSpPr>
          <p:cNvPr id="5" name="ZoneTexte 4">
            <a:extLst>
              <a:ext uri="{FF2B5EF4-FFF2-40B4-BE49-F238E27FC236}">
                <a16:creationId xmlns="" xmlns:a16="http://schemas.microsoft.com/office/drawing/2014/main" id="{C9D62A59-84DD-41F3-85B0-26C8CF0E90DB}"/>
              </a:ext>
            </a:extLst>
          </p:cNvPr>
          <p:cNvSpPr txBox="1"/>
          <p:nvPr/>
        </p:nvSpPr>
        <p:spPr>
          <a:xfrm>
            <a:off x="1650765" y="1711134"/>
            <a:ext cx="8707672" cy="5438861"/>
          </a:xfrm>
          <a:prstGeom prst="rect">
            <a:avLst/>
          </a:prstGeom>
          <a:noFill/>
          <a:ln w="6350">
            <a:solidFill>
              <a:schemeClr val="tx1"/>
            </a:solidFill>
          </a:ln>
        </p:spPr>
        <p:txBody>
          <a:bodyPr wrap="square">
            <a:spAutoFit/>
          </a:bodyPr>
          <a:lstStyle/>
          <a:p>
            <a:pPr marL="213360" indent="-43180">
              <a:spcAft>
                <a:spcPts val="800"/>
              </a:spcAft>
            </a:pPr>
            <a:r>
              <a:rPr lang="fr-FR" sz="1800" b="1" dirty="0">
                <a:solidFill>
                  <a:srgbClr val="7F0055"/>
                </a:solidFill>
                <a:effectLst/>
                <a:latin typeface="Courier New" panose="02070309020205020404" pitchFamily="49" charset="0"/>
                <a:ea typeface="Courier New" panose="02070309020205020404" pitchFamily="49" charset="0"/>
              </a:rPr>
              <a:t>public class </a:t>
            </a:r>
            <a:r>
              <a:rPr lang="fr-FR" sz="1800" b="1" dirty="0">
                <a:solidFill>
                  <a:srgbClr val="000000"/>
                </a:solidFill>
                <a:effectLst/>
                <a:latin typeface="Courier New" panose="02070309020205020404" pitchFamily="49" charset="0"/>
                <a:ea typeface="Courier New" panose="02070309020205020404" pitchFamily="49" charset="0"/>
              </a:rPr>
              <a:t>Voiture </a:t>
            </a:r>
            <a:r>
              <a:rPr lang="fr-FR" sz="1800" b="1" dirty="0" err="1">
                <a:solidFill>
                  <a:srgbClr val="7F0055"/>
                </a:solidFill>
                <a:effectLst/>
                <a:latin typeface="Courier New" panose="02070309020205020404" pitchFamily="49" charset="0"/>
                <a:ea typeface="Courier New" panose="02070309020205020404" pitchFamily="49" charset="0"/>
              </a:rPr>
              <a:t>implements</a:t>
            </a:r>
            <a:r>
              <a:rPr lang="fr-FR" sz="1800" b="1" dirty="0">
                <a:solidFill>
                  <a:srgbClr val="7F0055"/>
                </a:solidFill>
                <a:effectLst/>
                <a:latin typeface="Courier New" panose="02070309020205020404" pitchFamily="49" charset="0"/>
                <a:ea typeface="Courier New" panose="02070309020205020404" pitchFamily="49" charset="0"/>
              </a:rPr>
              <a:t> </a:t>
            </a:r>
            <a:r>
              <a:rPr lang="fr-FR" sz="1800" b="1" dirty="0" err="1">
                <a:solidFill>
                  <a:srgbClr val="000000"/>
                </a:solidFill>
                <a:effectLst/>
                <a:latin typeface="Courier New" panose="02070309020205020404" pitchFamily="49" charset="0"/>
                <a:ea typeface="Courier New" panose="02070309020205020404" pitchFamily="49" charset="0"/>
              </a:rPr>
              <a:t>Runnable</a:t>
            </a:r>
            <a:r>
              <a:rPr lang="fr-FR" sz="1800" b="1" dirty="0">
                <a:solidFill>
                  <a:srgbClr val="000000"/>
                </a:solidFill>
                <a:effectLst/>
                <a:latin typeface="Courier New" panose="02070309020205020404" pitchFamily="49" charset="0"/>
                <a:ea typeface="Courier New" panose="02070309020205020404" pitchFamily="49" charset="0"/>
              </a:rPr>
              <a:t> { </a:t>
            </a:r>
          </a:p>
          <a:p>
            <a:pPr marL="213360" indent="-43180">
              <a:spcAft>
                <a:spcPts val="800"/>
              </a:spcAft>
            </a:pPr>
            <a:r>
              <a:rPr lang="fr-FR" sz="1800" b="1" dirty="0">
                <a:latin typeface="Courier New" panose="02070309020205020404" pitchFamily="49" charset="0"/>
                <a:ea typeface="Courier New" panose="02070309020205020404" pitchFamily="49" charset="0"/>
              </a:rPr>
              <a:t>		</a:t>
            </a:r>
            <a:r>
              <a:rPr lang="fr-FR" sz="1800" b="1" dirty="0" err="1">
                <a:solidFill>
                  <a:srgbClr val="7F0055"/>
                </a:solidFill>
                <a:effectLst/>
                <a:latin typeface="Courier New" panose="02070309020205020404" pitchFamily="49" charset="0"/>
                <a:ea typeface="Courier New" panose="02070309020205020404" pitchFamily="49" charset="0"/>
              </a:rPr>
              <a:t>private</a:t>
            </a:r>
            <a:r>
              <a:rPr lang="fr-FR" sz="1800" b="1" dirty="0">
                <a:solidFill>
                  <a:srgbClr val="7F0055"/>
                </a:solidFill>
                <a:effectLst/>
                <a:latin typeface="Courier New" panose="02070309020205020404" pitchFamily="49" charset="0"/>
                <a:ea typeface="Courier New" panose="02070309020205020404" pitchFamily="49" charset="0"/>
              </a:rPr>
              <a:t> </a:t>
            </a:r>
            <a:r>
              <a:rPr lang="fr-FR" sz="1800" b="1" dirty="0">
                <a:solidFill>
                  <a:srgbClr val="000000"/>
                </a:solidFill>
                <a:effectLst/>
                <a:latin typeface="Courier New" panose="02070309020205020404" pitchFamily="49" charset="0"/>
                <a:ea typeface="Courier New" panose="02070309020205020404" pitchFamily="49" charset="0"/>
              </a:rPr>
              <a:t>String </a:t>
            </a:r>
            <a:r>
              <a:rPr lang="fr-FR" sz="1800" b="1" dirty="0">
                <a:solidFill>
                  <a:srgbClr val="0000C0"/>
                </a:solidFill>
                <a:effectLst/>
                <a:latin typeface="Courier New" panose="02070309020205020404" pitchFamily="49" charset="0"/>
                <a:ea typeface="Courier New" panose="02070309020205020404" pitchFamily="49" charset="0"/>
              </a:rPr>
              <a:t>nom</a:t>
            </a:r>
            <a:r>
              <a:rPr lang="fr-FR" sz="1800" b="1" dirty="0">
                <a:solidFill>
                  <a:srgbClr val="000000"/>
                </a:solidFill>
                <a:effectLst/>
                <a:latin typeface="Courier New" panose="02070309020205020404" pitchFamily="49" charset="0"/>
                <a:ea typeface="Courier New" panose="02070309020205020404" pitchFamily="49" charset="0"/>
              </a:rPr>
              <a:t>; </a:t>
            </a:r>
          </a:p>
          <a:p>
            <a:pPr marL="213360" indent="-43180">
              <a:spcAft>
                <a:spcPts val="800"/>
              </a:spcAft>
            </a:pPr>
            <a:r>
              <a:rPr lang="fr-FR" sz="1800" b="1" dirty="0">
                <a:latin typeface="Courier New" panose="02070309020205020404" pitchFamily="49" charset="0"/>
                <a:ea typeface="Courier New" panose="02070309020205020404" pitchFamily="49" charset="0"/>
              </a:rPr>
              <a:t>		</a:t>
            </a:r>
            <a:r>
              <a:rPr lang="fr-FR" sz="1800" b="1" dirty="0" err="1">
                <a:solidFill>
                  <a:srgbClr val="7F0055"/>
                </a:solidFill>
                <a:effectLst/>
                <a:latin typeface="Courier New" panose="02070309020205020404" pitchFamily="49" charset="0"/>
                <a:ea typeface="Courier New" panose="02070309020205020404" pitchFamily="49" charset="0"/>
              </a:rPr>
              <a:t>private</a:t>
            </a:r>
            <a:r>
              <a:rPr lang="fr-FR" sz="1800" b="1" dirty="0">
                <a:solidFill>
                  <a:srgbClr val="7F0055"/>
                </a:solidFill>
                <a:effectLst/>
                <a:latin typeface="Courier New" panose="02070309020205020404" pitchFamily="49" charset="0"/>
                <a:ea typeface="Courier New" panose="02070309020205020404" pitchFamily="49" charset="0"/>
              </a:rPr>
              <a:t> </a:t>
            </a:r>
            <a:r>
              <a:rPr lang="fr-FR" sz="1800" b="1" dirty="0" err="1">
                <a:solidFill>
                  <a:srgbClr val="7F0055"/>
                </a:solidFill>
                <a:effectLst/>
                <a:latin typeface="Courier New" panose="02070309020205020404" pitchFamily="49" charset="0"/>
                <a:ea typeface="Courier New" panose="02070309020205020404" pitchFamily="49" charset="0"/>
              </a:rPr>
              <a:t>int</a:t>
            </a:r>
            <a:r>
              <a:rPr lang="fr-FR" sz="1800" b="1" dirty="0">
                <a:solidFill>
                  <a:srgbClr val="7F0055"/>
                </a:solidFill>
                <a:effectLst/>
                <a:latin typeface="Courier New" panose="02070309020205020404" pitchFamily="49" charset="0"/>
                <a:ea typeface="Courier New" panose="02070309020205020404" pitchFamily="49" charset="0"/>
              </a:rPr>
              <a:t> </a:t>
            </a:r>
            <a:r>
              <a:rPr lang="fr-FR" sz="1800" b="1" dirty="0">
                <a:solidFill>
                  <a:srgbClr val="0000C0"/>
                </a:solidFill>
                <a:effectLst/>
                <a:latin typeface="Courier New" panose="02070309020205020404" pitchFamily="49" charset="0"/>
                <a:ea typeface="Courier New" panose="02070309020205020404" pitchFamily="49" charset="0"/>
              </a:rPr>
              <a:t>compteur</a:t>
            </a:r>
            <a:r>
              <a:rPr lang="fr-FR" sz="1800" b="1" dirty="0">
                <a:solidFill>
                  <a:srgbClr val="000000"/>
                </a:solidFill>
                <a:effectLst/>
                <a:latin typeface="Courier New" panose="02070309020205020404" pitchFamily="49" charset="0"/>
                <a:ea typeface="Courier New" panose="02070309020205020404" pitchFamily="49" charset="0"/>
              </a:rPr>
              <a:t>; </a:t>
            </a:r>
          </a:p>
          <a:p>
            <a:pPr marL="213360" indent="-43180">
              <a:spcAft>
                <a:spcPts val="800"/>
              </a:spcAft>
            </a:pPr>
            <a:r>
              <a:rPr lang="fr-FR" sz="1800" b="1" dirty="0">
                <a:latin typeface="Courier New" panose="02070309020205020404" pitchFamily="49" charset="0"/>
                <a:ea typeface="Courier New" panose="02070309020205020404" pitchFamily="49" charset="0"/>
              </a:rPr>
              <a:t>		</a:t>
            </a:r>
            <a:r>
              <a:rPr lang="fr-FR" sz="1800" b="1" dirty="0">
                <a:solidFill>
                  <a:srgbClr val="7F0055"/>
                </a:solidFill>
                <a:effectLst/>
                <a:latin typeface="Courier New" panose="02070309020205020404" pitchFamily="49" charset="0"/>
                <a:ea typeface="Courier New" panose="02070309020205020404" pitchFamily="49" charset="0"/>
              </a:rPr>
              <a:t>public </a:t>
            </a:r>
            <a:r>
              <a:rPr lang="fr-FR" sz="1800" b="1" dirty="0">
                <a:solidFill>
                  <a:srgbClr val="000000"/>
                </a:solidFill>
                <a:effectLst/>
                <a:latin typeface="Courier New" panose="02070309020205020404" pitchFamily="49" charset="0"/>
                <a:ea typeface="Courier New" panose="02070309020205020404" pitchFamily="49" charset="0"/>
              </a:rPr>
              <a:t>Voiture(String nom) { </a:t>
            </a:r>
          </a:p>
          <a:p>
            <a:pPr marL="213360" indent="-43180">
              <a:spcAft>
                <a:spcPts val="800"/>
              </a:spcAft>
            </a:pPr>
            <a:r>
              <a:rPr lang="fr-FR" sz="1800" b="1" dirty="0">
                <a:latin typeface="Courier New" panose="02070309020205020404" pitchFamily="49" charset="0"/>
                <a:ea typeface="Courier New" panose="02070309020205020404" pitchFamily="49" charset="0"/>
              </a:rPr>
              <a:t>		    </a:t>
            </a:r>
            <a:r>
              <a:rPr lang="fr-FR" sz="1800" b="1" dirty="0" err="1">
                <a:solidFill>
                  <a:srgbClr val="7F0055"/>
                </a:solidFill>
                <a:effectLst/>
                <a:latin typeface="Courier New" panose="02070309020205020404" pitchFamily="49" charset="0"/>
                <a:ea typeface="Courier New" panose="02070309020205020404" pitchFamily="49" charset="0"/>
              </a:rPr>
              <a:t>this</a:t>
            </a:r>
            <a:r>
              <a:rPr lang="fr-FR" sz="1800" b="1" dirty="0" err="1">
                <a:solidFill>
                  <a:srgbClr val="000000"/>
                </a:solidFill>
                <a:effectLst/>
                <a:latin typeface="Courier New" panose="02070309020205020404" pitchFamily="49" charset="0"/>
                <a:ea typeface="Courier New" panose="02070309020205020404" pitchFamily="49" charset="0"/>
              </a:rPr>
              <a:t>.</a:t>
            </a:r>
            <a:r>
              <a:rPr lang="fr-FR" sz="1800" b="1" dirty="0" err="1">
                <a:solidFill>
                  <a:srgbClr val="0000C0"/>
                </a:solidFill>
                <a:effectLst/>
                <a:latin typeface="Courier New" panose="02070309020205020404" pitchFamily="49" charset="0"/>
                <a:ea typeface="Courier New" panose="02070309020205020404" pitchFamily="49" charset="0"/>
              </a:rPr>
              <a:t>nom</a:t>
            </a:r>
            <a:r>
              <a:rPr lang="fr-FR" sz="1800" b="1" dirty="0">
                <a:solidFill>
                  <a:srgbClr val="000000"/>
                </a:solidFill>
                <a:effectLst/>
                <a:latin typeface="Courier New" panose="02070309020205020404" pitchFamily="49" charset="0"/>
                <a:ea typeface="Courier New" panose="02070309020205020404" pitchFamily="49" charset="0"/>
              </a:rPr>
              <a:t>=nom;</a:t>
            </a:r>
            <a:endParaRPr lang="fr-FR" sz="1800" dirty="0">
              <a:solidFill>
                <a:srgbClr val="000000"/>
              </a:solidFill>
              <a:effectLst/>
              <a:latin typeface="Calibri" panose="020F0502020204030204" pitchFamily="34" charset="0"/>
              <a:ea typeface="Calibri" panose="020F0502020204030204" pitchFamily="34" charset="0"/>
            </a:endParaRPr>
          </a:p>
          <a:p>
            <a:pPr marL="457200" marR="0" lvl="0" indent="0" algn="l" defTabSz="914400" rtl="0" eaLnBrk="1" fontAlgn="auto" latinLnBrk="0" hangingPunct="1">
              <a:lnSpc>
                <a:spcPct val="107000"/>
              </a:lnSpc>
              <a:spcBef>
                <a:spcPts val="0"/>
              </a:spcBef>
              <a:spcAft>
                <a:spcPts val="800"/>
              </a:spcAft>
              <a:buClr>
                <a:srgbClr val="000000"/>
              </a:buClr>
              <a:buSzTx/>
              <a:buFont typeface="Arial"/>
              <a:buNone/>
              <a:tabLst/>
              <a:defRPr/>
            </a:pPr>
            <a:r>
              <a:rPr lang="fr-FR" sz="1800" b="1" dirty="0">
                <a:solidFill>
                  <a:srgbClr val="000000"/>
                </a:solidFill>
                <a:effectLst/>
                <a:latin typeface="Courier New" panose="02070309020205020404" pitchFamily="49" charset="0"/>
                <a:ea typeface="Courier New" panose="02070309020205020404" pitchFamily="49" charset="0"/>
              </a:rPr>
              <a:t> }</a:t>
            </a:r>
            <a:r>
              <a:rPr kumimoji="0" lang="fr-FR" sz="1500" b="1" i="0" u="none" strike="noStrike" kern="0" cap="none" spc="0" normalizeH="0" baseline="0" noProof="0" dirty="0">
                <a:ln>
                  <a:noFill/>
                </a:ln>
                <a:solidFill>
                  <a:srgbClr val="7F0055"/>
                </a:solidFill>
                <a:effectLst/>
                <a:uLnTx/>
                <a:uFillTx/>
                <a:latin typeface="Courier New" panose="02070309020205020404" pitchFamily="49" charset="0"/>
                <a:ea typeface="Courier New" panose="02070309020205020404" pitchFamily="49" charset="0"/>
                <a:cs typeface="Times New Roman" panose="02020603050405020304" pitchFamily="18" charset="0"/>
                <a:sym typeface="Arial"/>
              </a:rPr>
              <a:t> </a:t>
            </a:r>
          </a:p>
          <a:p>
            <a:pPr marL="457200" marR="0" lvl="0" indent="0" algn="l" defTabSz="914400" rtl="0" eaLnBrk="1" fontAlgn="auto" latinLnBrk="0" hangingPunct="1">
              <a:lnSpc>
                <a:spcPct val="107000"/>
              </a:lnSpc>
              <a:spcBef>
                <a:spcPts val="0"/>
              </a:spcBef>
              <a:spcAft>
                <a:spcPts val="800"/>
              </a:spcAft>
              <a:buClr>
                <a:srgbClr val="000000"/>
              </a:buClr>
              <a:buSzTx/>
              <a:buFont typeface="Arial"/>
              <a:buNone/>
              <a:tabLst/>
              <a:defRPr/>
            </a:pPr>
            <a:r>
              <a:rPr lang="fr-FR" sz="1500" b="1" dirty="0">
                <a:solidFill>
                  <a:srgbClr val="7F0055"/>
                </a:solidFill>
                <a:highlight>
                  <a:srgbClr val="C0C0C0"/>
                </a:highlight>
                <a:latin typeface="Courier New" panose="02070309020205020404" pitchFamily="49" charset="0"/>
                <a:ea typeface="Courier New" panose="02070309020205020404" pitchFamily="49" charset="0"/>
                <a:cs typeface="Times New Roman" panose="02020603050405020304" pitchFamily="18" charset="0"/>
              </a:rPr>
              <a:t>   </a:t>
            </a:r>
            <a:r>
              <a:rPr kumimoji="0" lang="fr-FR" sz="1500" b="1" i="0" u="none" strike="noStrike" kern="0" cap="none" spc="0" normalizeH="0" baseline="0" noProof="0" dirty="0">
                <a:ln>
                  <a:noFill/>
                </a:ln>
                <a:solidFill>
                  <a:srgbClr val="7F0055"/>
                </a:solidFill>
                <a:effectLst/>
                <a:highlight>
                  <a:srgbClr val="C0C0C0"/>
                </a:highlight>
                <a:uLnTx/>
                <a:uFillTx/>
                <a:latin typeface="Courier New" panose="02070309020205020404" pitchFamily="49" charset="0"/>
                <a:ea typeface="Courier New" panose="02070309020205020404" pitchFamily="49" charset="0"/>
                <a:cs typeface="Times New Roman" panose="02020603050405020304" pitchFamily="18" charset="0"/>
                <a:sym typeface="Arial"/>
              </a:rPr>
              <a:t>public </a:t>
            </a:r>
            <a:r>
              <a:rPr kumimoji="0" lang="fr-FR" sz="2100" b="1" i="0" u="none" strike="noStrike" kern="0" cap="none" spc="0" normalizeH="0" baseline="0" noProof="0" dirty="0" err="1">
                <a:ln>
                  <a:noFill/>
                </a:ln>
                <a:solidFill>
                  <a:srgbClr val="7F0055"/>
                </a:solidFill>
                <a:effectLst/>
                <a:highlight>
                  <a:srgbClr val="C0C0C0"/>
                </a:highlight>
                <a:uLnTx/>
                <a:uFillTx/>
                <a:latin typeface="Courier New" panose="02070309020205020404" pitchFamily="49" charset="0"/>
                <a:ea typeface="Courier New" panose="02070309020205020404" pitchFamily="49" charset="0"/>
                <a:cs typeface="Times New Roman" panose="02020603050405020304" pitchFamily="18" charset="0"/>
                <a:sym typeface="Arial"/>
              </a:rPr>
              <a:t>synchronized</a:t>
            </a:r>
            <a:r>
              <a:rPr kumimoji="0" lang="fr-FR" sz="2100" b="1" i="0" u="none" strike="noStrike" kern="0" cap="none" spc="0" normalizeH="0" baseline="0" noProof="0" dirty="0">
                <a:ln>
                  <a:noFill/>
                </a:ln>
                <a:solidFill>
                  <a:srgbClr val="7F0055"/>
                </a:solidFill>
                <a:effectLst/>
                <a:highlight>
                  <a:srgbClr val="C0C0C0"/>
                </a:highlight>
                <a:uLnTx/>
                <a:uFillTx/>
                <a:latin typeface="Courier New" panose="02070309020205020404" pitchFamily="49" charset="0"/>
                <a:ea typeface="Courier New" panose="02070309020205020404" pitchFamily="49" charset="0"/>
                <a:cs typeface="Times New Roman" panose="02020603050405020304" pitchFamily="18" charset="0"/>
                <a:sym typeface="Arial"/>
              </a:rPr>
              <a:t> </a:t>
            </a:r>
            <a:r>
              <a:rPr kumimoji="0" lang="fr-FR" sz="1500" b="1" i="0" u="none" strike="noStrike" kern="0" cap="none" spc="0" normalizeH="0" baseline="0" noProof="0" dirty="0" err="1">
                <a:ln>
                  <a:noFill/>
                </a:ln>
                <a:solidFill>
                  <a:srgbClr val="7F0055"/>
                </a:solidFill>
                <a:effectLst/>
                <a:highlight>
                  <a:srgbClr val="C0C0C0"/>
                </a:highlight>
                <a:uLnTx/>
                <a:uFillTx/>
                <a:latin typeface="Courier New" panose="02070309020205020404" pitchFamily="49" charset="0"/>
                <a:ea typeface="Courier New" panose="02070309020205020404" pitchFamily="49" charset="0"/>
                <a:cs typeface="Times New Roman" panose="02020603050405020304" pitchFamily="18" charset="0"/>
                <a:sym typeface="Arial"/>
              </a:rPr>
              <a:t>void</a:t>
            </a:r>
            <a:r>
              <a:rPr kumimoji="0" lang="fr-FR" sz="1500" b="1" i="0" u="none" strike="noStrike" kern="0" cap="none" spc="0" normalizeH="0" baseline="0" noProof="0" dirty="0">
                <a:ln>
                  <a:noFill/>
                </a:ln>
                <a:solidFill>
                  <a:srgbClr val="7F0055"/>
                </a:solidFill>
                <a:effectLst/>
                <a:highlight>
                  <a:srgbClr val="C0C0C0"/>
                </a:highlight>
                <a:uLnTx/>
                <a:uFillTx/>
                <a:latin typeface="Courier New" panose="02070309020205020404" pitchFamily="49" charset="0"/>
                <a:ea typeface="Courier New" panose="02070309020205020404" pitchFamily="49" charset="0"/>
                <a:cs typeface="Times New Roman" panose="02020603050405020304" pitchFamily="18" charset="0"/>
                <a:sym typeface="Arial"/>
              </a:rPr>
              <a:t> </a:t>
            </a:r>
            <a:r>
              <a:rPr kumimoji="0" lang="fr-FR" sz="1500" b="1" i="0" u="none" strike="noStrike" kern="0" cap="none" spc="0" normalizeH="0" baseline="0" noProof="0" dirty="0">
                <a:ln>
                  <a:noFill/>
                </a:ln>
                <a:solidFill>
                  <a:srgbClr val="000000"/>
                </a:solidFill>
                <a:effectLst/>
                <a:highlight>
                  <a:srgbClr val="C0C0C0"/>
                </a:highlight>
                <a:uLnTx/>
                <a:uFillTx/>
                <a:latin typeface="Courier New" panose="02070309020205020404" pitchFamily="49" charset="0"/>
                <a:ea typeface="Courier New" panose="02070309020205020404" pitchFamily="49" charset="0"/>
                <a:cs typeface="Times New Roman" panose="02020603050405020304" pitchFamily="18" charset="0"/>
                <a:sym typeface="Arial"/>
              </a:rPr>
              <a:t>run(){</a:t>
            </a:r>
            <a:endParaRPr kumimoji="0" lang="fr-FR" sz="1100" b="0" i="0" u="none" strike="noStrike" kern="0" cap="none" spc="0" normalizeH="0" baseline="0" noProof="0" dirty="0">
              <a:ln>
                <a:noFill/>
              </a:ln>
              <a:solidFill>
                <a:srgbClr val="000000"/>
              </a:solidFill>
              <a:effectLst/>
              <a:highlight>
                <a:srgbClr val="C0C0C0"/>
              </a:highlight>
              <a:uLnTx/>
              <a:uFillTx/>
              <a:latin typeface="Calibri" panose="020F0502020204030204" pitchFamily="34" charset="0"/>
              <a:ea typeface="Calibri" panose="020F0502020204030204" pitchFamily="34" charset="0"/>
              <a:cs typeface="Times New Roman" panose="02020603050405020304" pitchFamily="18" charset="0"/>
              <a:sym typeface="Arial"/>
            </a:endParaRPr>
          </a:p>
          <a:p>
            <a:pPr marL="1371600" marR="3796030" lvl="0" indent="-457200" algn="l" defTabSz="914400" rtl="0" eaLnBrk="1" fontAlgn="auto" latinLnBrk="0" hangingPunct="1">
              <a:lnSpc>
                <a:spcPct val="122000"/>
              </a:lnSpc>
              <a:spcBef>
                <a:spcPts val="0"/>
              </a:spcBef>
              <a:spcAft>
                <a:spcPts val="40"/>
              </a:spcAft>
              <a:buClr>
                <a:srgbClr val="000000"/>
              </a:buClr>
              <a:buSzTx/>
              <a:buFont typeface="Arial"/>
              <a:buNone/>
              <a:tabLst/>
              <a:defRPr/>
            </a:pPr>
            <a:r>
              <a:rPr kumimoji="0" lang="fr-FR" sz="1500" b="1" i="0" u="none" strike="noStrike" kern="0" cap="none" spc="0" normalizeH="0" baseline="0" noProof="0" dirty="0" err="1">
                <a:ln>
                  <a:noFill/>
                </a:ln>
                <a:solidFill>
                  <a:srgbClr val="7F0055"/>
                </a:solidFill>
                <a:effectLst/>
                <a:highlight>
                  <a:srgbClr val="C0C0C0"/>
                </a:highlight>
                <a:uLnTx/>
                <a:uFillTx/>
                <a:latin typeface="Courier New" panose="02070309020205020404" pitchFamily="49" charset="0"/>
                <a:ea typeface="Courier New" panose="02070309020205020404" pitchFamily="49" charset="0"/>
                <a:cs typeface="Times New Roman" panose="02020603050405020304" pitchFamily="18" charset="0"/>
                <a:sym typeface="Arial"/>
              </a:rPr>
              <a:t>try</a:t>
            </a:r>
            <a:r>
              <a:rPr kumimoji="0" lang="fr-FR" sz="1500" b="1" i="0" u="none" strike="noStrike" kern="0" cap="none" spc="0" normalizeH="0" baseline="0" noProof="0" dirty="0">
                <a:ln>
                  <a:noFill/>
                </a:ln>
                <a:solidFill>
                  <a:srgbClr val="000000"/>
                </a:solidFill>
                <a:effectLst/>
                <a:highlight>
                  <a:srgbClr val="C0C0C0"/>
                </a:highlight>
                <a:uLnTx/>
                <a:uFillTx/>
                <a:latin typeface="Courier New" panose="02070309020205020404" pitchFamily="49" charset="0"/>
                <a:ea typeface="Courier New" panose="02070309020205020404" pitchFamily="49" charset="0"/>
                <a:cs typeface="Times New Roman" panose="02020603050405020304" pitchFamily="18" charset="0"/>
                <a:sym typeface="Arial"/>
              </a:rPr>
              <a:t>{ </a:t>
            </a:r>
            <a:r>
              <a:rPr kumimoji="0" lang="fr-FR" sz="1500" b="1" i="0" u="none" strike="noStrike" kern="0" cap="none" spc="0" normalizeH="0" baseline="0" noProof="0" dirty="0">
                <a:ln>
                  <a:noFill/>
                </a:ln>
                <a:solidFill>
                  <a:srgbClr val="7F0055"/>
                </a:solidFill>
                <a:effectLst/>
                <a:highlight>
                  <a:srgbClr val="C0C0C0"/>
                </a:highlight>
                <a:uLnTx/>
                <a:uFillTx/>
                <a:latin typeface="Courier New" panose="02070309020205020404" pitchFamily="49" charset="0"/>
                <a:ea typeface="Courier New" panose="02070309020205020404" pitchFamily="49" charset="0"/>
                <a:cs typeface="Times New Roman" panose="02020603050405020304" pitchFamily="18" charset="0"/>
                <a:sym typeface="Arial"/>
              </a:rPr>
              <a:t>for</a:t>
            </a:r>
            <a:r>
              <a:rPr kumimoji="0" lang="fr-FR" sz="1500" b="1" i="0" u="none" strike="noStrike" kern="0" cap="none" spc="0" normalizeH="0" baseline="0" noProof="0" dirty="0">
                <a:ln>
                  <a:noFill/>
                </a:ln>
                <a:solidFill>
                  <a:srgbClr val="000000"/>
                </a:solidFill>
                <a:effectLst/>
                <a:highlight>
                  <a:srgbClr val="C0C0C0"/>
                </a:highlight>
                <a:uLnTx/>
                <a:uFillTx/>
                <a:latin typeface="Courier New" panose="02070309020205020404" pitchFamily="49" charset="0"/>
                <a:ea typeface="Courier New" panose="02070309020205020404" pitchFamily="49" charset="0"/>
                <a:cs typeface="Times New Roman" panose="02020603050405020304" pitchFamily="18" charset="0"/>
                <a:sym typeface="Arial"/>
              </a:rPr>
              <a:t>(</a:t>
            </a:r>
            <a:r>
              <a:rPr kumimoji="0" lang="fr-FR" sz="1500" b="1" i="0" u="none" strike="noStrike" kern="0" cap="none" spc="0" normalizeH="0" baseline="0" noProof="0" dirty="0" err="1">
                <a:ln>
                  <a:noFill/>
                </a:ln>
                <a:solidFill>
                  <a:srgbClr val="7F0055"/>
                </a:solidFill>
                <a:effectLst/>
                <a:highlight>
                  <a:srgbClr val="C0C0C0"/>
                </a:highlight>
                <a:uLnTx/>
                <a:uFillTx/>
                <a:latin typeface="Courier New" panose="02070309020205020404" pitchFamily="49" charset="0"/>
                <a:ea typeface="Courier New" panose="02070309020205020404" pitchFamily="49" charset="0"/>
                <a:cs typeface="Times New Roman" panose="02020603050405020304" pitchFamily="18" charset="0"/>
                <a:sym typeface="Arial"/>
              </a:rPr>
              <a:t>int</a:t>
            </a:r>
            <a:r>
              <a:rPr kumimoji="0" lang="fr-FR" sz="1500" b="1" i="0" u="none" strike="noStrike" kern="0" cap="none" spc="0" normalizeH="0" baseline="0" noProof="0" dirty="0">
                <a:ln>
                  <a:noFill/>
                </a:ln>
                <a:solidFill>
                  <a:srgbClr val="7F0055"/>
                </a:solidFill>
                <a:effectLst/>
                <a:highlight>
                  <a:srgbClr val="C0C0C0"/>
                </a:highlight>
                <a:uLnTx/>
                <a:uFillTx/>
                <a:latin typeface="Courier New" panose="02070309020205020404" pitchFamily="49" charset="0"/>
                <a:ea typeface="Courier New" panose="02070309020205020404" pitchFamily="49" charset="0"/>
                <a:cs typeface="Times New Roman" panose="02020603050405020304" pitchFamily="18" charset="0"/>
                <a:sym typeface="Arial"/>
              </a:rPr>
              <a:t> </a:t>
            </a:r>
            <a:r>
              <a:rPr kumimoji="0" lang="fr-FR" sz="1500" b="1" i="0" u="none" strike="noStrike" kern="0" cap="none" spc="0" normalizeH="0" baseline="0" noProof="0" dirty="0">
                <a:ln>
                  <a:noFill/>
                </a:ln>
                <a:solidFill>
                  <a:srgbClr val="000000"/>
                </a:solidFill>
                <a:effectLst/>
                <a:highlight>
                  <a:srgbClr val="C0C0C0"/>
                </a:highlight>
                <a:uLnTx/>
                <a:uFillTx/>
                <a:latin typeface="Courier New" panose="02070309020205020404" pitchFamily="49" charset="0"/>
                <a:ea typeface="Courier New" panose="02070309020205020404" pitchFamily="49" charset="0"/>
                <a:cs typeface="Times New Roman" panose="02020603050405020304" pitchFamily="18" charset="0"/>
                <a:sym typeface="Arial"/>
              </a:rPr>
              <a:t>i=0;i&lt;10;i++){</a:t>
            </a:r>
            <a:endParaRPr kumimoji="0" lang="fr-FR" sz="1100" b="0" i="0" u="none" strike="noStrike" kern="0" cap="none" spc="0" normalizeH="0" baseline="0" noProof="0" dirty="0">
              <a:ln>
                <a:noFill/>
              </a:ln>
              <a:solidFill>
                <a:srgbClr val="000000"/>
              </a:solidFill>
              <a:effectLst/>
              <a:highlight>
                <a:srgbClr val="C0C0C0"/>
              </a:highlight>
              <a:uLnTx/>
              <a:uFillTx/>
              <a:latin typeface="Calibri" panose="020F0502020204030204" pitchFamily="34" charset="0"/>
              <a:ea typeface="Calibri" panose="020F0502020204030204" pitchFamily="34" charset="0"/>
              <a:cs typeface="Times New Roman" panose="02020603050405020304" pitchFamily="18" charset="0"/>
              <a:sym typeface="Arial"/>
            </a:endParaRPr>
          </a:p>
          <a:p>
            <a:pPr marL="1828800" marR="0" lvl="0" indent="0" algn="l" defTabSz="914400" rtl="0" eaLnBrk="1" fontAlgn="auto" latinLnBrk="0" hangingPunct="1">
              <a:lnSpc>
                <a:spcPct val="107000"/>
              </a:lnSpc>
              <a:spcBef>
                <a:spcPts val="0"/>
              </a:spcBef>
              <a:spcAft>
                <a:spcPts val="800"/>
              </a:spcAft>
              <a:buClr>
                <a:srgbClr val="000000"/>
              </a:buClr>
              <a:buSzTx/>
              <a:buFont typeface="Arial"/>
              <a:buNone/>
              <a:tabLst/>
              <a:defRPr/>
            </a:pPr>
            <a:r>
              <a:rPr kumimoji="0" lang="fr-FR" sz="1700" b="1" i="0" u="none" strike="noStrike" kern="0" cap="none" spc="0" normalizeH="0" baseline="0" noProof="0" dirty="0">
                <a:ln>
                  <a:noFill/>
                </a:ln>
                <a:solidFill>
                  <a:srgbClr val="000000"/>
                </a:solidFill>
                <a:effectLst/>
                <a:highlight>
                  <a:srgbClr val="C0C0C0"/>
                </a:highlight>
                <a:uLnTx/>
                <a:uFillTx/>
                <a:latin typeface="Courier New" panose="02070309020205020404" pitchFamily="49" charset="0"/>
                <a:ea typeface="Courier New" panose="02070309020205020404" pitchFamily="49" charset="0"/>
                <a:cs typeface="Times New Roman" panose="02020603050405020304" pitchFamily="18" charset="0"/>
                <a:sym typeface="Arial"/>
              </a:rPr>
              <a:t>++</a:t>
            </a:r>
            <a:r>
              <a:rPr kumimoji="0" lang="fr-FR" sz="1700" b="1" i="0" u="none" strike="noStrike" kern="0" cap="none" spc="0" normalizeH="0" baseline="0" noProof="0" dirty="0">
                <a:ln>
                  <a:noFill/>
                </a:ln>
                <a:solidFill>
                  <a:srgbClr val="0000C0"/>
                </a:solidFill>
                <a:effectLst/>
                <a:highlight>
                  <a:srgbClr val="C0C0C0"/>
                </a:highlight>
                <a:uLnTx/>
                <a:uFillTx/>
                <a:latin typeface="Courier New" panose="02070309020205020404" pitchFamily="49" charset="0"/>
                <a:ea typeface="Courier New" panose="02070309020205020404" pitchFamily="49" charset="0"/>
                <a:cs typeface="Times New Roman" panose="02020603050405020304" pitchFamily="18" charset="0"/>
                <a:sym typeface="Arial"/>
              </a:rPr>
              <a:t>compteur</a:t>
            </a:r>
            <a:r>
              <a:rPr kumimoji="0" lang="fr-FR" sz="1700" b="1" i="0" u="none" strike="noStrike" kern="0" cap="none" spc="0" normalizeH="0" baseline="0" noProof="0" dirty="0">
                <a:ln>
                  <a:noFill/>
                </a:ln>
                <a:solidFill>
                  <a:srgbClr val="000000"/>
                </a:solidFill>
                <a:effectLst/>
                <a:highlight>
                  <a:srgbClr val="C0C0C0"/>
                </a:highlight>
                <a:uLnTx/>
                <a:uFillTx/>
                <a:latin typeface="Courier New" panose="02070309020205020404" pitchFamily="49" charset="0"/>
                <a:ea typeface="Courier New" panose="02070309020205020404" pitchFamily="49" charset="0"/>
                <a:cs typeface="Times New Roman" panose="02020603050405020304" pitchFamily="18" charset="0"/>
                <a:sym typeface="Arial"/>
              </a:rPr>
              <a:t>;</a:t>
            </a:r>
            <a:endParaRPr kumimoji="0" lang="fr-FR" sz="1100" b="0" i="0" u="none" strike="noStrike" kern="0" cap="none" spc="0" normalizeH="0" baseline="0" noProof="0" dirty="0">
              <a:ln>
                <a:noFill/>
              </a:ln>
              <a:solidFill>
                <a:srgbClr val="000000"/>
              </a:solidFill>
              <a:effectLst/>
              <a:highlight>
                <a:srgbClr val="C0C0C0"/>
              </a:highlight>
              <a:uLnTx/>
              <a:uFillTx/>
              <a:latin typeface="Calibri" panose="020F0502020204030204" pitchFamily="34" charset="0"/>
              <a:ea typeface="Calibri" panose="020F0502020204030204" pitchFamily="34" charset="0"/>
              <a:cs typeface="Times New Roman" panose="02020603050405020304" pitchFamily="18" charset="0"/>
              <a:sym typeface="Arial"/>
            </a:endParaRPr>
          </a:p>
          <a:p>
            <a:pPr marL="0" marR="0" lvl="0" indent="0" algn="l" defTabSz="914400" rtl="0" eaLnBrk="1" fontAlgn="auto" latinLnBrk="0" hangingPunct="1">
              <a:lnSpc>
                <a:spcPct val="107000"/>
              </a:lnSpc>
              <a:spcBef>
                <a:spcPts val="0"/>
              </a:spcBef>
              <a:spcAft>
                <a:spcPts val="800"/>
              </a:spcAft>
              <a:buClr>
                <a:srgbClr val="000000"/>
              </a:buClr>
              <a:buSzTx/>
              <a:buFont typeface="Arial"/>
              <a:buNone/>
              <a:tabLst/>
              <a:defRPr/>
            </a:pPr>
            <a:r>
              <a:rPr kumimoji="0" lang="fr-FR" sz="1500" b="1" i="0" u="none" strike="noStrike" kern="0" cap="none" spc="0" normalizeH="0" baseline="0" noProof="0" dirty="0">
                <a:ln>
                  <a:noFill/>
                </a:ln>
                <a:solidFill>
                  <a:srgbClr val="000000"/>
                </a:solidFill>
                <a:effectLst/>
                <a:highlight>
                  <a:srgbClr val="C0C0C0"/>
                </a:highlight>
                <a:uLnTx/>
                <a:uFillTx/>
                <a:latin typeface="Courier New" panose="02070309020205020404" pitchFamily="49" charset="0"/>
                <a:ea typeface="Courier New" panose="02070309020205020404" pitchFamily="49" charset="0"/>
                <a:cs typeface="Times New Roman" panose="02020603050405020304" pitchFamily="18" charset="0"/>
                <a:sym typeface="Arial"/>
              </a:rPr>
              <a:t>         </a:t>
            </a:r>
            <a:r>
              <a:rPr kumimoji="0" lang="fr-FR" sz="1500" b="1" i="0" u="none" strike="noStrike" kern="0" cap="none" spc="0" normalizeH="0" baseline="0" noProof="0" dirty="0" err="1">
                <a:ln>
                  <a:noFill/>
                </a:ln>
                <a:solidFill>
                  <a:srgbClr val="000000"/>
                </a:solidFill>
                <a:effectLst/>
                <a:highlight>
                  <a:srgbClr val="C0C0C0"/>
                </a:highlight>
                <a:uLnTx/>
                <a:uFillTx/>
                <a:latin typeface="Courier New" panose="02070309020205020404" pitchFamily="49" charset="0"/>
                <a:ea typeface="Courier New" panose="02070309020205020404" pitchFamily="49" charset="0"/>
                <a:cs typeface="Times New Roman" panose="02020603050405020304" pitchFamily="18" charset="0"/>
                <a:sym typeface="Arial"/>
              </a:rPr>
              <a:t>System.</a:t>
            </a:r>
            <a:r>
              <a:rPr kumimoji="0" lang="fr-FR" sz="1500" b="1" i="1" u="none" strike="noStrike" kern="0" cap="none" spc="0" normalizeH="0" baseline="0" noProof="0" dirty="0" err="1">
                <a:ln>
                  <a:noFill/>
                </a:ln>
                <a:solidFill>
                  <a:srgbClr val="0000C0"/>
                </a:solidFill>
                <a:effectLst/>
                <a:highlight>
                  <a:srgbClr val="C0C0C0"/>
                </a:highlight>
                <a:uLnTx/>
                <a:uFillTx/>
                <a:latin typeface="Courier New" panose="02070309020205020404" pitchFamily="49" charset="0"/>
                <a:ea typeface="Courier New" panose="02070309020205020404" pitchFamily="49" charset="0"/>
                <a:cs typeface="Times New Roman" panose="02020603050405020304" pitchFamily="18" charset="0"/>
                <a:sym typeface="Arial"/>
              </a:rPr>
              <a:t>out</a:t>
            </a:r>
            <a:r>
              <a:rPr kumimoji="0" lang="fr-FR" sz="1500" b="1" i="0" u="none" strike="noStrike" kern="0" cap="none" spc="0" normalizeH="0" baseline="0" noProof="0" dirty="0" err="1">
                <a:ln>
                  <a:noFill/>
                </a:ln>
                <a:solidFill>
                  <a:srgbClr val="000000"/>
                </a:solidFill>
                <a:effectLst/>
                <a:highlight>
                  <a:srgbClr val="C0C0C0"/>
                </a:highlight>
                <a:uLnTx/>
                <a:uFillTx/>
                <a:latin typeface="Courier New" panose="02070309020205020404" pitchFamily="49" charset="0"/>
                <a:ea typeface="Courier New" panose="02070309020205020404" pitchFamily="49" charset="0"/>
                <a:cs typeface="Times New Roman" panose="02020603050405020304" pitchFamily="18" charset="0"/>
                <a:sym typeface="Arial"/>
              </a:rPr>
              <a:t>.println</a:t>
            </a:r>
            <a:r>
              <a:rPr kumimoji="0" lang="fr-FR" sz="1500" b="1" i="0" u="none" strike="noStrike" kern="0" cap="none" spc="0" normalizeH="0" baseline="0" noProof="0" dirty="0">
                <a:ln>
                  <a:noFill/>
                </a:ln>
                <a:solidFill>
                  <a:srgbClr val="000000"/>
                </a:solidFill>
                <a:effectLst/>
                <a:highlight>
                  <a:srgbClr val="C0C0C0"/>
                </a:highlight>
                <a:uLnTx/>
                <a:uFillTx/>
                <a:latin typeface="Courier New" panose="02070309020205020404" pitchFamily="49" charset="0"/>
                <a:ea typeface="Courier New" panose="02070309020205020404" pitchFamily="49" charset="0"/>
                <a:cs typeface="Times New Roman" panose="02020603050405020304" pitchFamily="18" charset="0"/>
                <a:sym typeface="Arial"/>
              </a:rPr>
              <a:t>(</a:t>
            </a:r>
            <a:r>
              <a:rPr kumimoji="0" lang="fr-FR" sz="1500" b="1" i="0" u="none" strike="noStrike" kern="0" cap="none" spc="0" normalizeH="0" baseline="0" noProof="0" dirty="0">
                <a:ln>
                  <a:noFill/>
                </a:ln>
                <a:solidFill>
                  <a:srgbClr val="2A00FF"/>
                </a:solidFill>
                <a:effectLst/>
                <a:highlight>
                  <a:srgbClr val="C0C0C0"/>
                </a:highlight>
                <a:uLnTx/>
                <a:uFillTx/>
                <a:latin typeface="Courier New" panose="02070309020205020404" pitchFamily="49" charset="0"/>
                <a:ea typeface="Courier New" panose="02070309020205020404" pitchFamily="49" charset="0"/>
                <a:cs typeface="Times New Roman" panose="02020603050405020304" pitchFamily="18" charset="0"/>
                <a:sym typeface="Arial"/>
              </a:rPr>
              <a:t>"Voiture:"</a:t>
            </a:r>
            <a:r>
              <a:rPr kumimoji="0" lang="fr-FR" sz="1500" b="1" i="0" u="none" strike="noStrike" kern="0" cap="none" spc="0" normalizeH="0" baseline="0" noProof="0" dirty="0">
                <a:ln>
                  <a:noFill/>
                </a:ln>
                <a:solidFill>
                  <a:srgbClr val="000000"/>
                </a:solidFill>
                <a:effectLst/>
                <a:highlight>
                  <a:srgbClr val="C0C0C0"/>
                </a:highlight>
                <a:uLnTx/>
                <a:uFillTx/>
                <a:latin typeface="Courier New" panose="02070309020205020404" pitchFamily="49" charset="0"/>
                <a:ea typeface="Courier New" panose="02070309020205020404" pitchFamily="49" charset="0"/>
                <a:cs typeface="Times New Roman" panose="02020603050405020304" pitchFamily="18" charset="0"/>
                <a:sym typeface="Arial"/>
              </a:rPr>
              <a:t>+</a:t>
            </a:r>
            <a:r>
              <a:rPr kumimoji="0" lang="fr-FR" sz="1500" b="1" i="0" u="none" strike="noStrike" kern="0" cap="none" spc="0" normalizeH="0" baseline="0" noProof="0" dirty="0">
                <a:ln>
                  <a:noFill/>
                </a:ln>
                <a:solidFill>
                  <a:srgbClr val="0000C0"/>
                </a:solidFill>
                <a:effectLst/>
                <a:highlight>
                  <a:srgbClr val="C0C0C0"/>
                </a:highlight>
                <a:uLnTx/>
                <a:uFillTx/>
                <a:latin typeface="Courier New" panose="02070309020205020404" pitchFamily="49" charset="0"/>
                <a:ea typeface="Courier New" panose="02070309020205020404" pitchFamily="49" charset="0"/>
                <a:cs typeface="Times New Roman" panose="02020603050405020304" pitchFamily="18" charset="0"/>
                <a:sym typeface="Arial"/>
              </a:rPr>
              <a:t>nom</a:t>
            </a:r>
            <a:r>
              <a:rPr kumimoji="0" lang="fr-FR" sz="1500" b="1" i="0" u="none" strike="noStrike" kern="0" cap="none" spc="0" normalizeH="0" baseline="0" noProof="0" dirty="0">
                <a:ln>
                  <a:noFill/>
                </a:ln>
                <a:solidFill>
                  <a:srgbClr val="000000"/>
                </a:solidFill>
                <a:effectLst/>
                <a:highlight>
                  <a:srgbClr val="C0C0C0"/>
                </a:highlight>
                <a:uLnTx/>
                <a:uFillTx/>
                <a:latin typeface="Courier New" panose="02070309020205020404" pitchFamily="49" charset="0"/>
                <a:ea typeface="Courier New" panose="02070309020205020404" pitchFamily="49" charset="0"/>
                <a:cs typeface="Times New Roman" panose="02020603050405020304" pitchFamily="18" charset="0"/>
                <a:sym typeface="Arial"/>
              </a:rPr>
              <a:t>+</a:t>
            </a:r>
            <a:r>
              <a:rPr kumimoji="0" lang="fr-FR" sz="1500" b="1" i="0" u="none" strike="noStrike" kern="0" cap="none" spc="0" normalizeH="0" baseline="0" noProof="0" dirty="0">
                <a:ln>
                  <a:noFill/>
                </a:ln>
                <a:solidFill>
                  <a:srgbClr val="2A00FF"/>
                </a:solidFill>
                <a:effectLst/>
                <a:highlight>
                  <a:srgbClr val="C0C0C0"/>
                </a:highlight>
                <a:uLnTx/>
                <a:uFillTx/>
                <a:latin typeface="Courier New" panose="02070309020205020404" pitchFamily="49" charset="0"/>
                <a:ea typeface="Courier New" panose="02070309020205020404" pitchFamily="49" charset="0"/>
                <a:cs typeface="Times New Roman" panose="02020603050405020304" pitchFamily="18" charset="0"/>
                <a:sym typeface="Arial"/>
              </a:rPr>
              <a:t>" I="</a:t>
            </a:r>
            <a:r>
              <a:rPr kumimoji="0" lang="fr-FR" sz="1500" b="1" i="0" u="none" strike="noStrike" kern="0" cap="none" spc="0" normalizeH="0" baseline="0" noProof="0" dirty="0">
                <a:ln>
                  <a:noFill/>
                </a:ln>
                <a:solidFill>
                  <a:srgbClr val="000000"/>
                </a:solidFill>
                <a:effectLst/>
                <a:highlight>
                  <a:srgbClr val="C0C0C0"/>
                </a:highlight>
                <a:uLnTx/>
                <a:uFillTx/>
                <a:latin typeface="Courier New" panose="02070309020205020404" pitchFamily="49" charset="0"/>
                <a:ea typeface="Courier New" panose="02070309020205020404" pitchFamily="49" charset="0"/>
                <a:cs typeface="Times New Roman" panose="02020603050405020304" pitchFamily="18" charset="0"/>
                <a:sym typeface="Arial"/>
              </a:rPr>
              <a:t>+</a:t>
            </a:r>
            <a:r>
              <a:rPr kumimoji="0" lang="fr-FR" sz="1500" b="1" i="0" u="none" strike="noStrike" kern="0" cap="none" spc="0" normalizeH="0" baseline="0" noProof="0" dirty="0" err="1">
                <a:ln>
                  <a:noFill/>
                </a:ln>
                <a:solidFill>
                  <a:srgbClr val="000000"/>
                </a:solidFill>
                <a:effectLst/>
                <a:highlight>
                  <a:srgbClr val="C0C0C0"/>
                </a:highlight>
                <a:uLnTx/>
                <a:uFillTx/>
                <a:latin typeface="Courier New" panose="02070309020205020404" pitchFamily="49" charset="0"/>
                <a:ea typeface="Courier New" panose="02070309020205020404" pitchFamily="49" charset="0"/>
                <a:cs typeface="Times New Roman" panose="02020603050405020304" pitchFamily="18" charset="0"/>
                <a:sym typeface="Arial"/>
              </a:rPr>
              <a:t>i+</a:t>
            </a:r>
            <a:r>
              <a:rPr kumimoji="0" lang="fr-FR" sz="1500" b="1" i="0" u="none" strike="noStrike" kern="0" cap="none" spc="0" normalizeH="0" baseline="0" noProof="0" dirty="0" err="1">
                <a:ln>
                  <a:noFill/>
                </a:ln>
                <a:solidFill>
                  <a:srgbClr val="2A00FF"/>
                </a:solidFill>
                <a:effectLst/>
                <a:highlight>
                  <a:srgbClr val="C0C0C0"/>
                </a:highlight>
                <a:uLnTx/>
                <a:uFillTx/>
                <a:latin typeface="Courier New" panose="02070309020205020404" pitchFamily="49" charset="0"/>
                <a:ea typeface="Courier New" panose="02070309020205020404" pitchFamily="49" charset="0"/>
                <a:cs typeface="Times New Roman" panose="02020603050405020304" pitchFamily="18" charset="0"/>
                <a:sym typeface="Arial"/>
              </a:rPr>
              <a:t>"Compteur</a:t>
            </a:r>
            <a:r>
              <a:rPr kumimoji="0" lang="fr-FR" sz="1500" b="1" i="0" u="none" strike="noStrike" kern="0" cap="none" spc="0" normalizeH="0" baseline="0" noProof="0" dirty="0">
                <a:ln>
                  <a:noFill/>
                </a:ln>
                <a:solidFill>
                  <a:srgbClr val="2A00FF"/>
                </a:solidFill>
                <a:effectLst/>
                <a:highlight>
                  <a:srgbClr val="C0C0C0"/>
                </a:highlight>
                <a:uLnTx/>
                <a:uFillTx/>
                <a:latin typeface="Courier New" panose="02070309020205020404" pitchFamily="49" charset="0"/>
                <a:ea typeface="Courier New" panose="02070309020205020404" pitchFamily="49" charset="0"/>
                <a:cs typeface="Times New Roman" panose="02020603050405020304" pitchFamily="18" charset="0"/>
                <a:sym typeface="Arial"/>
              </a:rPr>
              <a:t>="</a:t>
            </a:r>
            <a:r>
              <a:rPr kumimoji="0" lang="fr-FR" sz="1500" b="1" i="0" u="none" strike="noStrike" kern="0" cap="none" spc="0" normalizeH="0" baseline="0" noProof="0" dirty="0">
                <a:ln>
                  <a:noFill/>
                </a:ln>
                <a:solidFill>
                  <a:srgbClr val="000000"/>
                </a:solidFill>
                <a:effectLst/>
                <a:highlight>
                  <a:srgbClr val="C0C0C0"/>
                </a:highlight>
                <a:uLnTx/>
                <a:uFillTx/>
                <a:latin typeface="Courier New" panose="02070309020205020404" pitchFamily="49" charset="0"/>
                <a:ea typeface="Courier New" panose="02070309020205020404" pitchFamily="49" charset="0"/>
                <a:cs typeface="Times New Roman" panose="02020603050405020304" pitchFamily="18" charset="0"/>
                <a:sym typeface="Arial"/>
              </a:rPr>
              <a:t>+</a:t>
            </a:r>
            <a:r>
              <a:rPr kumimoji="0" lang="fr-FR" sz="1500" b="1" i="0" u="none" strike="noStrike" kern="0" cap="none" spc="0" normalizeH="0" baseline="0" noProof="0" dirty="0">
                <a:ln>
                  <a:noFill/>
                </a:ln>
                <a:solidFill>
                  <a:srgbClr val="0000C0"/>
                </a:solidFill>
                <a:effectLst/>
                <a:highlight>
                  <a:srgbClr val="C0C0C0"/>
                </a:highlight>
                <a:uLnTx/>
                <a:uFillTx/>
                <a:latin typeface="Courier New" panose="02070309020205020404" pitchFamily="49" charset="0"/>
                <a:ea typeface="Courier New" panose="02070309020205020404" pitchFamily="49" charset="0"/>
                <a:cs typeface="Times New Roman" panose="02020603050405020304" pitchFamily="18" charset="0"/>
                <a:sym typeface="Arial"/>
              </a:rPr>
              <a:t>compteur</a:t>
            </a:r>
            <a:r>
              <a:rPr kumimoji="0" lang="fr-FR" sz="1500" b="1" i="0" u="none" strike="noStrike" kern="0" cap="none" spc="0" normalizeH="0" baseline="0" noProof="0" dirty="0">
                <a:ln>
                  <a:noFill/>
                </a:ln>
                <a:solidFill>
                  <a:srgbClr val="000000"/>
                </a:solidFill>
                <a:effectLst/>
                <a:highlight>
                  <a:srgbClr val="C0C0C0"/>
                </a:highlight>
                <a:uLnTx/>
                <a:uFillTx/>
                <a:latin typeface="Courier New" panose="02070309020205020404" pitchFamily="49" charset="0"/>
                <a:ea typeface="Courier New" panose="02070309020205020404" pitchFamily="49" charset="0"/>
                <a:cs typeface="Times New Roman" panose="02020603050405020304" pitchFamily="18" charset="0"/>
                <a:sym typeface="Arial"/>
              </a:rPr>
              <a:t>);</a:t>
            </a:r>
            <a:endParaRPr kumimoji="0" lang="fr-FR" sz="1100" b="0" i="0" u="none" strike="noStrike" kern="0" cap="none" spc="0" normalizeH="0" baseline="0" noProof="0" dirty="0">
              <a:ln>
                <a:noFill/>
              </a:ln>
              <a:solidFill>
                <a:srgbClr val="000000"/>
              </a:solidFill>
              <a:effectLst/>
              <a:highlight>
                <a:srgbClr val="C0C0C0"/>
              </a:highlight>
              <a:uLnTx/>
              <a:uFillTx/>
              <a:latin typeface="Calibri" panose="020F0502020204030204" pitchFamily="34" charset="0"/>
              <a:ea typeface="Calibri" panose="020F0502020204030204" pitchFamily="34" charset="0"/>
              <a:cs typeface="Times New Roman" panose="02020603050405020304" pitchFamily="18" charset="0"/>
              <a:sym typeface="Arial"/>
            </a:endParaRPr>
          </a:p>
          <a:p>
            <a:pPr marL="0" marR="0" lvl="0" indent="0" algn="l" defTabSz="914400" rtl="0" eaLnBrk="1" fontAlgn="auto" latinLnBrk="0" hangingPunct="1">
              <a:lnSpc>
                <a:spcPct val="107000"/>
              </a:lnSpc>
              <a:spcBef>
                <a:spcPts val="0"/>
              </a:spcBef>
              <a:spcAft>
                <a:spcPts val="800"/>
              </a:spcAft>
              <a:buClr>
                <a:srgbClr val="000000"/>
              </a:buClr>
              <a:buSzTx/>
              <a:buFont typeface="Arial"/>
              <a:buNone/>
              <a:tabLst/>
              <a:defRPr/>
            </a:pPr>
            <a:r>
              <a:rPr kumimoji="0" lang="fr-FR" sz="1500" b="1" i="0" u="none" strike="noStrike" kern="0" cap="none" spc="0" normalizeH="0" baseline="0" noProof="0" dirty="0">
                <a:ln>
                  <a:noFill/>
                </a:ln>
                <a:solidFill>
                  <a:srgbClr val="000000"/>
                </a:solidFill>
                <a:effectLst/>
                <a:highlight>
                  <a:srgbClr val="C0C0C0"/>
                </a:highlight>
                <a:uLnTx/>
                <a:uFillTx/>
                <a:latin typeface="Courier New" panose="02070309020205020404" pitchFamily="49" charset="0"/>
                <a:ea typeface="Courier New" panose="02070309020205020404" pitchFamily="49" charset="0"/>
                <a:cs typeface="Times New Roman" panose="02020603050405020304" pitchFamily="18" charset="0"/>
                <a:sym typeface="Arial"/>
              </a:rPr>
              <a:t>         Thread. </a:t>
            </a:r>
            <a:r>
              <a:rPr kumimoji="0" lang="fr-FR" sz="1500" b="1" i="1" u="none" strike="noStrike" kern="0" cap="none" spc="0" normalizeH="0" baseline="0" noProof="0" dirty="0" err="1">
                <a:ln>
                  <a:noFill/>
                </a:ln>
                <a:solidFill>
                  <a:srgbClr val="000000"/>
                </a:solidFill>
                <a:effectLst/>
                <a:highlight>
                  <a:srgbClr val="C0C0C0"/>
                </a:highlight>
                <a:uLnTx/>
                <a:uFillTx/>
                <a:latin typeface="Courier New" panose="02070309020205020404" pitchFamily="49" charset="0"/>
                <a:ea typeface="Courier New" panose="02070309020205020404" pitchFamily="49" charset="0"/>
                <a:cs typeface="Times New Roman" panose="02020603050405020304" pitchFamily="18" charset="0"/>
                <a:sym typeface="Arial"/>
              </a:rPr>
              <a:t>sleep</a:t>
            </a:r>
            <a:r>
              <a:rPr kumimoji="0" lang="fr-FR" sz="1500" b="1" i="0" u="none" strike="noStrike" kern="0" cap="none" spc="0" normalizeH="0" baseline="0" noProof="0" dirty="0">
                <a:ln>
                  <a:noFill/>
                </a:ln>
                <a:solidFill>
                  <a:srgbClr val="000000"/>
                </a:solidFill>
                <a:effectLst/>
                <a:highlight>
                  <a:srgbClr val="C0C0C0"/>
                </a:highlight>
                <a:uLnTx/>
                <a:uFillTx/>
                <a:latin typeface="Courier New" panose="02070309020205020404" pitchFamily="49" charset="0"/>
                <a:ea typeface="Courier New" panose="02070309020205020404" pitchFamily="49" charset="0"/>
                <a:cs typeface="Times New Roman" panose="02020603050405020304" pitchFamily="18" charset="0"/>
                <a:sym typeface="Arial"/>
              </a:rPr>
              <a:t>(1000);</a:t>
            </a:r>
            <a:endParaRPr kumimoji="0" lang="fr-FR" sz="1100" b="0" i="0" u="none" strike="noStrike" kern="0" cap="none" spc="0" normalizeH="0" baseline="0" noProof="0" dirty="0">
              <a:ln>
                <a:noFill/>
              </a:ln>
              <a:solidFill>
                <a:srgbClr val="000000"/>
              </a:solidFill>
              <a:effectLst/>
              <a:highlight>
                <a:srgbClr val="C0C0C0"/>
              </a:highlight>
              <a:uLnTx/>
              <a:uFillTx/>
              <a:latin typeface="Calibri" panose="020F0502020204030204" pitchFamily="34" charset="0"/>
              <a:ea typeface="Calibri" panose="020F0502020204030204" pitchFamily="34" charset="0"/>
              <a:cs typeface="Times New Roman" panose="02020603050405020304" pitchFamily="18" charset="0"/>
              <a:sym typeface="Arial"/>
            </a:endParaRPr>
          </a:p>
          <a:p>
            <a:pPr marL="228600" marR="0" lvl="0" indent="0" algn="l" defTabSz="914400" rtl="0" eaLnBrk="1" fontAlgn="auto" latinLnBrk="0" hangingPunct="1">
              <a:lnSpc>
                <a:spcPct val="107000"/>
              </a:lnSpc>
              <a:spcBef>
                <a:spcPts val="0"/>
              </a:spcBef>
              <a:spcAft>
                <a:spcPts val="800"/>
              </a:spcAft>
              <a:buClr>
                <a:srgbClr val="000000"/>
              </a:buClr>
              <a:buSzTx/>
              <a:buFont typeface="Arial"/>
              <a:buNone/>
              <a:tabLst/>
              <a:defRPr/>
            </a:pPr>
            <a:r>
              <a:rPr kumimoji="0" lang="fr-FR" sz="1500" b="1" i="0" u="none" strike="noStrike" kern="0" cap="none" spc="0" normalizeH="0" baseline="0" noProof="0" dirty="0">
                <a:ln>
                  <a:noFill/>
                </a:ln>
                <a:solidFill>
                  <a:srgbClr val="000000"/>
                </a:solidFill>
                <a:effectLst/>
                <a:highlight>
                  <a:srgbClr val="C0C0C0"/>
                </a:highlight>
                <a:uLnTx/>
                <a:uFillTx/>
                <a:latin typeface="Courier New" panose="02070309020205020404" pitchFamily="49" charset="0"/>
                <a:ea typeface="Courier New" panose="02070309020205020404" pitchFamily="49" charset="0"/>
                <a:cs typeface="Times New Roman" panose="02020603050405020304" pitchFamily="18" charset="0"/>
                <a:sym typeface="Arial"/>
              </a:rPr>
              <a:t>      }}</a:t>
            </a:r>
            <a:r>
              <a:rPr kumimoji="0" lang="fr-FR" sz="1500" b="1" i="0" u="none" strike="noStrike" kern="0" cap="none" spc="0" normalizeH="0" baseline="0" noProof="0" dirty="0">
                <a:ln>
                  <a:noFill/>
                </a:ln>
                <a:solidFill>
                  <a:srgbClr val="7F0055"/>
                </a:solidFill>
                <a:effectLst/>
                <a:highlight>
                  <a:srgbClr val="C0C0C0"/>
                </a:highlight>
                <a:uLnTx/>
                <a:uFillTx/>
                <a:latin typeface="Courier New" panose="02070309020205020404" pitchFamily="49" charset="0"/>
                <a:ea typeface="Courier New" panose="02070309020205020404" pitchFamily="49" charset="0"/>
                <a:cs typeface="Times New Roman" panose="02020603050405020304" pitchFamily="18" charset="0"/>
                <a:sym typeface="Arial"/>
              </a:rPr>
              <a:t>catch</a:t>
            </a:r>
            <a:r>
              <a:rPr kumimoji="0" lang="fr-FR" sz="1500" b="1" i="0" u="none" strike="noStrike" kern="0" cap="none" spc="0" normalizeH="0" baseline="0" noProof="0" dirty="0">
                <a:ln>
                  <a:noFill/>
                </a:ln>
                <a:solidFill>
                  <a:srgbClr val="000000"/>
                </a:solidFill>
                <a:effectLst/>
                <a:highlight>
                  <a:srgbClr val="C0C0C0"/>
                </a:highlight>
                <a:uLnTx/>
                <a:uFillTx/>
                <a:latin typeface="Courier New" panose="02070309020205020404" pitchFamily="49" charset="0"/>
                <a:ea typeface="Courier New" panose="02070309020205020404" pitchFamily="49" charset="0"/>
                <a:cs typeface="Times New Roman" panose="02020603050405020304" pitchFamily="18" charset="0"/>
                <a:sym typeface="Arial"/>
              </a:rPr>
              <a:t>(</a:t>
            </a:r>
            <a:r>
              <a:rPr kumimoji="0" lang="fr-FR" sz="1500" b="1" i="0" u="none" strike="noStrike" kern="0" cap="none" spc="0" normalizeH="0" baseline="0" noProof="0" dirty="0" err="1">
                <a:ln>
                  <a:noFill/>
                </a:ln>
                <a:solidFill>
                  <a:srgbClr val="000000"/>
                </a:solidFill>
                <a:effectLst/>
                <a:highlight>
                  <a:srgbClr val="C0C0C0"/>
                </a:highlight>
                <a:uLnTx/>
                <a:uFillTx/>
                <a:latin typeface="Courier New" panose="02070309020205020404" pitchFamily="49" charset="0"/>
                <a:ea typeface="Courier New" panose="02070309020205020404" pitchFamily="49" charset="0"/>
                <a:cs typeface="Times New Roman" panose="02020603050405020304" pitchFamily="18" charset="0"/>
                <a:sym typeface="Arial"/>
              </a:rPr>
              <a:t>InterruptedException</a:t>
            </a:r>
            <a:r>
              <a:rPr kumimoji="0" lang="fr-FR" sz="1500" b="1" i="0" u="none" strike="noStrike" kern="0" cap="none" spc="0" normalizeH="0" baseline="0" noProof="0" dirty="0">
                <a:ln>
                  <a:noFill/>
                </a:ln>
                <a:solidFill>
                  <a:srgbClr val="000000"/>
                </a:solidFill>
                <a:effectLst/>
                <a:highlight>
                  <a:srgbClr val="C0C0C0"/>
                </a:highlight>
                <a:uLnTx/>
                <a:uFillTx/>
                <a:latin typeface="Courier New" panose="02070309020205020404" pitchFamily="49" charset="0"/>
                <a:ea typeface="Courier New" panose="02070309020205020404" pitchFamily="49" charset="0"/>
                <a:cs typeface="Times New Roman" panose="02020603050405020304" pitchFamily="18" charset="0"/>
                <a:sym typeface="Arial"/>
              </a:rPr>
              <a:t> e){</a:t>
            </a:r>
            <a:endParaRPr kumimoji="0" lang="fr-FR" sz="1100" b="0" i="0" u="none" strike="noStrike" kern="0" cap="none" spc="0" normalizeH="0" baseline="0" noProof="0" dirty="0">
              <a:ln>
                <a:noFill/>
              </a:ln>
              <a:solidFill>
                <a:srgbClr val="000000"/>
              </a:solidFill>
              <a:effectLst/>
              <a:highlight>
                <a:srgbClr val="C0C0C0"/>
              </a:highlight>
              <a:uLnTx/>
              <a:uFillTx/>
              <a:latin typeface="Calibri" panose="020F0502020204030204" pitchFamily="34" charset="0"/>
              <a:ea typeface="Calibri" panose="020F0502020204030204" pitchFamily="34" charset="0"/>
              <a:cs typeface="Times New Roman" panose="02020603050405020304" pitchFamily="18" charset="0"/>
              <a:sym typeface="Arial"/>
            </a:endParaRPr>
          </a:p>
          <a:p>
            <a:pPr marL="1485900" marR="0" lvl="0" indent="0" algn="l" defTabSz="914400" rtl="0" eaLnBrk="1" fontAlgn="auto" latinLnBrk="0" hangingPunct="1">
              <a:lnSpc>
                <a:spcPct val="107000"/>
              </a:lnSpc>
              <a:spcBef>
                <a:spcPts val="0"/>
              </a:spcBef>
              <a:spcAft>
                <a:spcPts val="800"/>
              </a:spcAft>
              <a:buClr>
                <a:srgbClr val="000000"/>
              </a:buClr>
              <a:buSzTx/>
              <a:buFont typeface="Arial"/>
              <a:buNone/>
              <a:tabLst/>
              <a:defRPr/>
            </a:pPr>
            <a:r>
              <a:rPr kumimoji="0" lang="fr-FR" sz="1500" b="1" i="0" u="none" strike="noStrike" kern="0" cap="none" spc="0" normalizeH="0" baseline="0" noProof="0" dirty="0" err="1">
                <a:ln>
                  <a:noFill/>
                </a:ln>
                <a:solidFill>
                  <a:srgbClr val="000000"/>
                </a:solidFill>
                <a:effectLst/>
                <a:highlight>
                  <a:srgbClr val="C0C0C0"/>
                </a:highlight>
                <a:uLnTx/>
                <a:uFillTx/>
                <a:latin typeface="Courier New" panose="02070309020205020404" pitchFamily="49" charset="0"/>
                <a:ea typeface="Courier New" panose="02070309020205020404" pitchFamily="49" charset="0"/>
                <a:cs typeface="Times New Roman" panose="02020603050405020304" pitchFamily="18" charset="0"/>
                <a:sym typeface="Arial"/>
              </a:rPr>
              <a:t>e.printStackTrace</a:t>
            </a:r>
            <a:r>
              <a:rPr kumimoji="0" lang="fr-FR" sz="1500" b="1" i="0" u="none" strike="noStrike" kern="0" cap="none" spc="0" normalizeH="0" baseline="0" noProof="0" dirty="0">
                <a:ln>
                  <a:noFill/>
                </a:ln>
                <a:solidFill>
                  <a:srgbClr val="000000"/>
                </a:solidFill>
                <a:effectLst/>
                <a:highlight>
                  <a:srgbClr val="C0C0C0"/>
                </a:highlight>
                <a:uLnTx/>
                <a:uFillTx/>
                <a:latin typeface="Courier New" panose="02070309020205020404" pitchFamily="49" charset="0"/>
                <a:ea typeface="Courier New" panose="02070309020205020404" pitchFamily="49" charset="0"/>
                <a:cs typeface="Times New Roman" panose="02020603050405020304" pitchFamily="18" charset="0"/>
                <a:sym typeface="Arial"/>
              </a:rPr>
              <a:t>(); }</a:t>
            </a:r>
            <a:endParaRPr kumimoji="0" lang="fr-FR" sz="1100" b="0" i="0" u="none" strike="noStrike" kern="0" cap="none" spc="0" normalizeH="0" baseline="0" noProof="0" dirty="0">
              <a:ln>
                <a:noFill/>
              </a:ln>
              <a:solidFill>
                <a:srgbClr val="000000"/>
              </a:solidFill>
              <a:effectLst/>
              <a:highlight>
                <a:srgbClr val="C0C0C0"/>
              </a:highlight>
              <a:uLnTx/>
              <a:uFillTx/>
              <a:latin typeface="Calibri" panose="020F0502020204030204" pitchFamily="34" charset="0"/>
              <a:ea typeface="Calibri" panose="020F0502020204030204" pitchFamily="34" charset="0"/>
              <a:cs typeface="Times New Roman" panose="02020603050405020304" pitchFamily="18" charset="0"/>
              <a:sym typeface="Arial"/>
            </a:endParaRPr>
          </a:p>
          <a:p>
            <a:pPr marL="680085" indent="-6350">
              <a:spcAft>
                <a:spcPts val="15"/>
              </a:spcAft>
            </a:pPr>
            <a:endParaRPr lang="fr-FR" sz="1800" dirty="0">
              <a:solidFill>
                <a:srgbClr val="000000"/>
              </a:solidFill>
              <a:effectLst/>
              <a:latin typeface="Calibri" panose="020F0502020204030204" pitchFamily="34" charset="0"/>
              <a:ea typeface="Calibri" panose="020F0502020204030204" pitchFamily="34" charset="0"/>
            </a:endParaRPr>
          </a:p>
          <a:p>
            <a:pPr marL="225425" indent="-6350">
              <a:lnSpc>
                <a:spcPct val="109000"/>
              </a:lnSpc>
              <a:spcAft>
                <a:spcPts val="15"/>
              </a:spcAft>
            </a:pPr>
            <a:r>
              <a:rPr lang="fr-FR" sz="1600" b="1" dirty="0">
                <a:solidFill>
                  <a:srgbClr val="000000"/>
                </a:solidFill>
                <a:effectLst/>
                <a:latin typeface="Courier New" panose="02070309020205020404" pitchFamily="49" charset="0"/>
                <a:ea typeface="Courier New" panose="02070309020205020404" pitchFamily="49" charset="0"/>
              </a:rPr>
              <a:t>	</a:t>
            </a:r>
            <a:endParaRPr lang="fr-FR" sz="2000" dirty="0">
              <a:latin typeface="Arimo" panose="020B0604020202020204" charset="0"/>
              <a:ea typeface="Arimo" panose="020B0604020202020204" charset="0"/>
              <a:cs typeface="Arimo" panose="020B0604020202020204" charset="0"/>
            </a:endParaRPr>
          </a:p>
        </p:txBody>
      </p:sp>
    </p:spTree>
    <p:extLst>
      <p:ext uri="{BB962C8B-B14F-4D97-AF65-F5344CB8AC3E}">
        <p14:creationId xmlns:p14="http://schemas.microsoft.com/office/powerpoint/2010/main" val="17132483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54"/>
        <p:cNvGrpSpPr/>
        <p:nvPr/>
      </p:nvGrpSpPr>
      <p:grpSpPr>
        <a:xfrm>
          <a:off x="0" y="0"/>
          <a:ext cx="0" cy="0"/>
          <a:chOff x="0" y="0"/>
          <a:chExt cx="0" cy="0"/>
        </a:xfrm>
      </p:grpSpPr>
      <p:cxnSp>
        <p:nvCxnSpPr>
          <p:cNvPr id="470" name="Google Shape;470;p27"/>
          <p:cNvCxnSpPr/>
          <p:nvPr/>
        </p:nvCxnSpPr>
        <p:spPr>
          <a:xfrm>
            <a:off x="6289044" y="6278419"/>
            <a:ext cx="244214" cy="0"/>
          </a:xfrm>
          <a:prstGeom prst="straightConnector1">
            <a:avLst/>
          </a:prstGeom>
          <a:noFill/>
          <a:ln w="9525" cap="flat" cmpd="sng">
            <a:solidFill>
              <a:schemeClr val="lt1"/>
            </a:solidFill>
            <a:prstDash val="solid"/>
            <a:round/>
            <a:headEnd type="none" w="med" len="med"/>
            <a:tailEnd type="stealth" w="med" len="med"/>
          </a:ln>
        </p:spPr>
      </p:cxnSp>
      <p:sp>
        <p:nvSpPr>
          <p:cNvPr id="474" name="Google Shape;474;p27"/>
          <p:cNvSpPr txBox="1">
            <a:spLocks noGrp="1"/>
          </p:cNvSpPr>
          <p:nvPr>
            <p:ph type="subTitle" idx="1"/>
          </p:nvPr>
        </p:nvSpPr>
        <p:spPr>
          <a:xfrm>
            <a:off x="1387984" y="373890"/>
            <a:ext cx="2263024" cy="391331"/>
          </a:xfrm>
          <a:prstGeom prst="rect">
            <a:avLst/>
          </a:prstGeom>
        </p:spPr>
        <p:txBody>
          <a:bodyPr spcFirstLastPara="1" wrap="square" lIns="112085" tIns="112085" rIns="112085" bIns="112085" anchor="t" anchorCtr="0">
            <a:noAutofit/>
          </a:bodyPr>
          <a:lstStyle/>
          <a:p>
            <a:pPr marL="0" indent="0"/>
            <a:r>
              <a:rPr lang="fr-FR" dirty="0"/>
              <a:t>UCAO-UUT ISTIN</a:t>
            </a:r>
          </a:p>
        </p:txBody>
      </p:sp>
      <p:sp>
        <p:nvSpPr>
          <p:cNvPr id="475" name="Google Shape;475;p27"/>
          <p:cNvSpPr txBox="1">
            <a:spLocks noGrp="1"/>
          </p:cNvSpPr>
          <p:nvPr>
            <p:ph type="subTitle" idx="2"/>
          </p:nvPr>
        </p:nvSpPr>
        <p:spPr>
          <a:xfrm>
            <a:off x="8172001" y="399310"/>
            <a:ext cx="3238440" cy="391331"/>
          </a:xfrm>
          <a:prstGeom prst="rect">
            <a:avLst/>
          </a:prstGeom>
        </p:spPr>
        <p:txBody>
          <a:bodyPr spcFirstLastPara="1" wrap="square" lIns="112085" tIns="112085" rIns="112085" bIns="112085" anchor="t" anchorCtr="0">
            <a:noAutofit/>
          </a:bodyPr>
          <a:lstStyle/>
          <a:p>
            <a:pPr marL="0" indent="0">
              <a:buSzPts val="1100"/>
            </a:pPr>
            <a:r>
              <a:rPr lang="en" dirty="0"/>
              <a:t>Année académique 2022 — 2023</a:t>
            </a:r>
            <a:endParaRPr dirty="0"/>
          </a:p>
        </p:txBody>
      </p:sp>
      <p:sp>
        <p:nvSpPr>
          <p:cNvPr id="8" name="ZoneTexte 7">
            <a:extLst>
              <a:ext uri="{FF2B5EF4-FFF2-40B4-BE49-F238E27FC236}">
                <a16:creationId xmlns="" xmlns:a16="http://schemas.microsoft.com/office/drawing/2014/main" id="{1BD238C5-AD5E-9CFB-3752-A361F4995CA1}"/>
              </a:ext>
            </a:extLst>
          </p:cNvPr>
          <p:cNvSpPr txBox="1"/>
          <p:nvPr/>
        </p:nvSpPr>
        <p:spPr>
          <a:xfrm>
            <a:off x="1578239" y="659283"/>
            <a:ext cx="9421609" cy="523220"/>
          </a:xfrm>
          <a:prstGeom prst="rect">
            <a:avLst/>
          </a:prstGeom>
          <a:noFill/>
        </p:spPr>
        <p:txBody>
          <a:bodyPr wrap="square" anchor="ctr">
            <a:spAutoFit/>
          </a:bodyPr>
          <a:lstStyle/>
          <a:p>
            <a:pPr algn="ctr"/>
            <a:r>
              <a:rPr lang="fr-FR" sz="2800" b="1" i="1" dirty="0">
                <a:solidFill>
                  <a:srgbClr val="99284C"/>
                </a:solidFill>
                <a:latin typeface="Arial-BoldItalicMT"/>
              </a:rPr>
              <a:t>Gestion des threads</a:t>
            </a:r>
            <a:endParaRPr lang="fr-FR" sz="2800" dirty="0"/>
          </a:p>
        </p:txBody>
      </p:sp>
      <p:sp>
        <p:nvSpPr>
          <p:cNvPr id="3" name="ZoneTexte 2">
            <a:extLst>
              <a:ext uri="{FF2B5EF4-FFF2-40B4-BE49-F238E27FC236}">
                <a16:creationId xmlns="" xmlns:a16="http://schemas.microsoft.com/office/drawing/2014/main" id="{A8F4DF02-B9D7-3466-257B-5BBF30B3C239}"/>
              </a:ext>
            </a:extLst>
          </p:cNvPr>
          <p:cNvSpPr txBox="1"/>
          <p:nvPr/>
        </p:nvSpPr>
        <p:spPr>
          <a:xfrm>
            <a:off x="1723292" y="1201803"/>
            <a:ext cx="9276556" cy="400110"/>
          </a:xfrm>
          <a:prstGeom prst="rect">
            <a:avLst/>
          </a:prstGeom>
          <a:noFill/>
        </p:spPr>
        <p:txBody>
          <a:bodyPr wrap="square">
            <a:spAutoFit/>
          </a:bodyPr>
          <a:lstStyle/>
          <a:p>
            <a:pPr algn="ctr"/>
            <a:r>
              <a:rPr lang="fr-FR" sz="2000" b="1" dirty="0">
                <a:solidFill>
                  <a:schemeClr val="accent3">
                    <a:lumMod val="75000"/>
                  </a:schemeClr>
                </a:solidFill>
                <a:latin typeface="Arimo" panose="020B0604020202020204" charset="0"/>
                <a:ea typeface="Arimo" panose="020B0604020202020204" charset="0"/>
                <a:cs typeface="Arimo" panose="020B0604020202020204" charset="0"/>
              </a:rPr>
              <a:t>Exemple : Synchroniser les threads avant l’accès à la méthode run </a:t>
            </a:r>
          </a:p>
        </p:txBody>
      </p:sp>
      <p:sp>
        <p:nvSpPr>
          <p:cNvPr id="5" name="ZoneTexte 4">
            <a:extLst>
              <a:ext uri="{FF2B5EF4-FFF2-40B4-BE49-F238E27FC236}">
                <a16:creationId xmlns="" xmlns:a16="http://schemas.microsoft.com/office/drawing/2014/main" id="{C9D62A59-84DD-41F3-85B0-26C8CF0E90DB}"/>
              </a:ext>
            </a:extLst>
          </p:cNvPr>
          <p:cNvSpPr txBox="1"/>
          <p:nvPr/>
        </p:nvSpPr>
        <p:spPr>
          <a:xfrm>
            <a:off x="1650765" y="1711134"/>
            <a:ext cx="8707672" cy="2745303"/>
          </a:xfrm>
          <a:prstGeom prst="rect">
            <a:avLst/>
          </a:prstGeom>
          <a:noFill/>
          <a:ln w="6350">
            <a:solidFill>
              <a:schemeClr val="tx1"/>
            </a:solidFill>
          </a:ln>
        </p:spPr>
        <p:txBody>
          <a:bodyPr wrap="square">
            <a:spAutoFit/>
          </a:bodyPr>
          <a:lstStyle/>
          <a:p>
            <a:pPr marL="680085" indent="-6350">
              <a:lnSpc>
                <a:spcPct val="109000"/>
              </a:lnSpc>
              <a:spcAft>
                <a:spcPts val="350"/>
              </a:spcAft>
            </a:pPr>
            <a:r>
              <a:rPr lang="fr-FR" sz="1800" b="1" dirty="0">
                <a:solidFill>
                  <a:srgbClr val="7F0055"/>
                </a:solidFill>
                <a:effectLst/>
                <a:latin typeface="Arimo" panose="020B0604020202020204" charset="0"/>
                <a:ea typeface="Arimo" panose="020B0604020202020204" charset="0"/>
                <a:cs typeface="Arimo" panose="020B0604020202020204" charset="0"/>
              </a:rPr>
              <a:t>public </a:t>
            </a:r>
            <a:r>
              <a:rPr lang="fr-FR" sz="1800" b="1" dirty="0" err="1">
                <a:solidFill>
                  <a:srgbClr val="7F0055"/>
                </a:solidFill>
                <a:effectLst/>
                <a:latin typeface="Arimo" panose="020B0604020202020204" charset="0"/>
                <a:ea typeface="Arimo" panose="020B0604020202020204" charset="0"/>
                <a:cs typeface="Arimo" panose="020B0604020202020204" charset="0"/>
              </a:rPr>
              <a:t>static</a:t>
            </a:r>
            <a:r>
              <a:rPr lang="fr-FR" sz="1800" b="1" dirty="0">
                <a:solidFill>
                  <a:srgbClr val="7F0055"/>
                </a:solidFill>
                <a:effectLst/>
                <a:latin typeface="Arimo" panose="020B0604020202020204" charset="0"/>
                <a:ea typeface="Arimo" panose="020B0604020202020204" charset="0"/>
                <a:cs typeface="Arimo" panose="020B0604020202020204" charset="0"/>
              </a:rPr>
              <a:t> </a:t>
            </a:r>
            <a:r>
              <a:rPr lang="fr-FR" sz="1800" b="1" dirty="0" err="1">
                <a:solidFill>
                  <a:srgbClr val="7F0055"/>
                </a:solidFill>
                <a:effectLst/>
                <a:latin typeface="Arimo" panose="020B0604020202020204" charset="0"/>
                <a:ea typeface="Arimo" panose="020B0604020202020204" charset="0"/>
                <a:cs typeface="Arimo" panose="020B0604020202020204" charset="0"/>
              </a:rPr>
              <a:t>void</a:t>
            </a:r>
            <a:r>
              <a:rPr lang="fr-FR" sz="1800" b="1" dirty="0">
                <a:solidFill>
                  <a:srgbClr val="7F0055"/>
                </a:solidFill>
                <a:effectLst/>
                <a:latin typeface="Arimo" panose="020B0604020202020204" charset="0"/>
                <a:ea typeface="Arimo" panose="020B0604020202020204" charset="0"/>
                <a:cs typeface="Arimo" panose="020B0604020202020204" charset="0"/>
              </a:rPr>
              <a:t> </a:t>
            </a:r>
            <a:r>
              <a:rPr lang="fr-FR" sz="1800" b="1" dirty="0">
                <a:solidFill>
                  <a:srgbClr val="000000"/>
                </a:solidFill>
                <a:effectLst/>
                <a:latin typeface="Arimo" panose="020B0604020202020204" charset="0"/>
                <a:ea typeface="Arimo" panose="020B0604020202020204" charset="0"/>
                <a:cs typeface="Arimo" panose="020B0604020202020204" charset="0"/>
              </a:rPr>
              <a:t>main(String[]args){</a:t>
            </a:r>
            <a:endParaRPr lang="fr-FR" sz="1800" dirty="0">
              <a:solidFill>
                <a:srgbClr val="000000"/>
              </a:solidFill>
              <a:effectLst/>
              <a:latin typeface="Arimo" panose="020B0604020202020204" charset="0"/>
              <a:ea typeface="Arimo" panose="020B0604020202020204" charset="0"/>
              <a:cs typeface="Arimo" panose="020B0604020202020204" charset="0"/>
            </a:endParaRPr>
          </a:p>
          <a:p>
            <a:pPr marL="1137285" marR="358140" indent="-6350">
              <a:lnSpc>
                <a:spcPct val="109000"/>
              </a:lnSpc>
              <a:spcAft>
                <a:spcPts val="305"/>
              </a:spcAft>
            </a:pPr>
            <a:r>
              <a:rPr lang="fr-FR" sz="1800" b="1" dirty="0">
                <a:solidFill>
                  <a:srgbClr val="000000"/>
                </a:solidFill>
                <a:effectLst/>
                <a:latin typeface="Arimo" panose="020B0604020202020204" charset="0"/>
                <a:ea typeface="Arimo" panose="020B0604020202020204" charset="0"/>
                <a:cs typeface="Arimo" panose="020B0604020202020204" charset="0"/>
              </a:rPr>
              <a:t>Voiture v1=</a:t>
            </a:r>
            <a:r>
              <a:rPr lang="fr-FR" sz="1800" b="1" dirty="0">
                <a:solidFill>
                  <a:srgbClr val="7F0055"/>
                </a:solidFill>
                <a:effectLst/>
                <a:latin typeface="Arimo" panose="020B0604020202020204" charset="0"/>
                <a:ea typeface="Arimo" panose="020B0604020202020204" charset="0"/>
                <a:cs typeface="Arimo" panose="020B0604020202020204" charset="0"/>
              </a:rPr>
              <a:t>new </a:t>
            </a:r>
            <a:r>
              <a:rPr lang="fr-FR" sz="1800" b="1" dirty="0">
                <a:solidFill>
                  <a:srgbClr val="000000"/>
                </a:solidFill>
                <a:effectLst/>
                <a:latin typeface="Arimo" panose="020B0604020202020204" charset="0"/>
                <a:ea typeface="Arimo" panose="020B0604020202020204" charset="0"/>
                <a:cs typeface="Arimo" panose="020B0604020202020204" charset="0"/>
              </a:rPr>
              <a:t>Voiture(</a:t>
            </a:r>
            <a:r>
              <a:rPr lang="fr-FR" sz="1800" b="1" dirty="0">
                <a:solidFill>
                  <a:srgbClr val="2A00FF"/>
                </a:solidFill>
                <a:effectLst/>
                <a:latin typeface="Arimo" panose="020B0604020202020204" charset="0"/>
                <a:ea typeface="Arimo" panose="020B0604020202020204" charset="0"/>
                <a:cs typeface="Arimo" panose="020B0604020202020204" charset="0"/>
              </a:rPr>
              <a:t>"BMW"</a:t>
            </a:r>
            <a:r>
              <a:rPr lang="fr-FR" sz="1800" b="1" dirty="0">
                <a:solidFill>
                  <a:srgbClr val="000000"/>
                </a:solidFill>
                <a:effectLst/>
                <a:latin typeface="Arimo" panose="020B0604020202020204" charset="0"/>
                <a:ea typeface="Arimo" panose="020B0604020202020204" charset="0"/>
                <a:cs typeface="Arimo" panose="020B0604020202020204" charset="0"/>
              </a:rPr>
              <a:t>); </a:t>
            </a:r>
          </a:p>
          <a:p>
            <a:pPr marL="1137285" marR="358140" indent="-6350">
              <a:lnSpc>
                <a:spcPct val="109000"/>
              </a:lnSpc>
              <a:spcAft>
                <a:spcPts val="305"/>
              </a:spcAft>
            </a:pPr>
            <a:r>
              <a:rPr lang="fr-FR" sz="1800" b="1" dirty="0">
                <a:solidFill>
                  <a:srgbClr val="000000"/>
                </a:solidFill>
                <a:effectLst/>
                <a:latin typeface="Arimo" panose="020B0604020202020204" charset="0"/>
                <a:ea typeface="Arimo" panose="020B0604020202020204" charset="0"/>
                <a:cs typeface="Arimo" panose="020B0604020202020204" charset="0"/>
              </a:rPr>
              <a:t>Voiture v2=</a:t>
            </a:r>
            <a:r>
              <a:rPr lang="fr-FR" sz="1800" b="1" dirty="0">
                <a:solidFill>
                  <a:srgbClr val="7F0055"/>
                </a:solidFill>
                <a:effectLst/>
                <a:latin typeface="Arimo" panose="020B0604020202020204" charset="0"/>
                <a:ea typeface="Arimo" panose="020B0604020202020204" charset="0"/>
                <a:cs typeface="Arimo" panose="020B0604020202020204" charset="0"/>
              </a:rPr>
              <a:t>new </a:t>
            </a:r>
            <a:r>
              <a:rPr lang="fr-FR" sz="1800" b="1" dirty="0">
                <a:solidFill>
                  <a:srgbClr val="000000"/>
                </a:solidFill>
                <a:effectLst/>
                <a:latin typeface="Arimo" panose="020B0604020202020204" charset="0"/>
                <a:ea typeface="Arimo" panose="020B0604020202020204" charset="0"/>
                <a:cs typeface="Arimo" panose="020B0604020202020204" charset="0"/>
              </a:rPr>
              <a:t>Voiture(</a:t>
            </a:r>
            <a:r>
              <a:rPr lang="fr-FR" sz="1800" b="1" dirty="0">
                <a:solidFill>
                  <a:srgbClr val="2A00FF"/>
                </a:solidFill>
                <a:effectLst/>
                <a:latin typeface="Arimo" panose="020B0604020202020204" charset="0"/>
                <a:ea typeface="Arimo" panose="020B0604020202020204" charset="0"/>
                <a:cs typeface="Arimo" panose="020B0604020202020204" charset="0"/>
              </a:rPr>
              <a:t>"Clio"</a:t>
            </a:r>
            <a:r>
              <a:rPr lang="fr-FR" sz="1800" b="1" dirty="0">
                <a:solidFill>
                  <a:srgbClr val="000000"/>
                </a:solidFill>
                <a:effectLst/>
                <a:latin typeface="Arimo" panose="020B0604020202020204" charset="0"/>
                <a:ea typeface="Arimo" panose="020B0604020202020204" charset="0"/>
                <a:cs typeface="Arimo" panose="020B0604020202020204" charset="0"/>
              </a:rPr>
              <a:t>); </a:t>
            </a:r>
          </a:p>
          <a:p>
            <a:pPr marL="1137285" marR="358140" indent="-6350">
              <a:lnSpc>
                <a:spcPct val="109000"/>
              </a:lnSpc>
              <a:spcAft>
                <a:spcPts val="305"/>
              </a:spcAft>
            </a:pPr>
            <a:r>
              <a:rPr lang="fr-FR" sz="1800" b="1" dirty="0">
                <a:solidFill>
                  <a:srgbClr val="7F0055"/>
                </a:solidFill>
                <a:effectLst/>
                <a:latin typeface="Arimo" panose="020B0604020202020204" charset="0"/>
                <a:ea typeface="Arimo" panose="020B0604020202020204" charset="0"/>
                <a:cs typeface="Arimo" panose="020B0604020202020204" charset="0"/>
              </a:rPr>
              <a:t>new </a:t>
            </a:r>
            <a:r>
              <a:rPr lang="fr-FR" sz="1800" b="1" dirty="0">
                <a:solidFill>
                  <a:srgbClr val="000000"/>
                </a:solidFill>
                <a:effectLst/>
                <a:latin typeface="Arimo" panose="020B0604020202020204" charset="0"/>
                <a:ea typeface="Arimo" panose="020B0604020202020204" charset="0"/>
                <a:cs typeface="Arimo" panose="020B0604020202020204" charset="0"/>
              </a:rPr>
              <a:t>Thread(v1).start();</a:t>
            </a:r>
          </a:p>
          <a:p>
            <a:pPr marL="1137285" marR="358140" indent="-6350">
              <a:lnSpc>
                <a:spcPct val="109000"/>
              </a:lnSpc>
              <a:spcAft>
                <a:spcPts val="305"/>
              </a:spcAft>
            </a:pPr>
            <a:r>
              <a:rPr lang="fr-FR" sz="1800" b="1" dirty="0">
                <a:solidFill>
                  <a:srgbClr val="7F0055"/>
                </a:solidFill>
                <a:effectLst/>
                <a:latin typeface="Arimo" panose="020B0604020202020204" charset="0"/>
                <a:ea typeface="Arimo" panose="020B0604020202020204" charset="0"/>
                <a:cs typeface="Arimo" panose="020B0604020202020204" charset="0"/>
              </a:rPr>
              <a:t>new </a:t>
            </a:r>
            <a:r>
              <a:rPr lang="fr-FR" sz="1800" b="1" dirty="0">
                <a:solidFill>
                  <a:srgbClr val="000000"/>
                </a:solidFill>
                <a:effectLst/>
                <a:latin typeface="Arimo" panose="020B0604020202020204" charset="0"/>
                <a:ea typeface="Arimo" panose="020B0604020202020204" charset="0"/>
                <a:cs typeface="Arimo" panose="020B0604020202020204" charset="0"/>
              </a:rPr>
              <a:t>Thread(v2).start(); </a:t>
            </a:r>
          </a:p>
          <a:p>
            <a:pPr marL="1137285" marR="358140" indent="-6350">
              <a:lnSpc>
                <a:spcPct val="109000"/>
              </a:lnSpc>
              <a:spcAft>
                <a:spcPts val="305"/>
              </a:spcAft>
            </a:pPr>
            <a:r>
              <a:rPr lang="fr-FR" sz="1800" b="1" dirty="0">
                <a:solidFill>
                  <a:srgbClr val="7F0055"/>
                </a:solidFill>
                <a:effectLst/>
                <a:latin typeface="Arimo" panose="020B0604020202020204" charset="0"/>
                <a:ea typeface="Arimo" panose="020B0604020202020204" charset="0"/>
                <a:cs typeface="Arimo" panose="020B0604020202020204" charset="0"/>
              </a:rPr>
              <a:t>new </a:t>
            </a:r>
            <a:r>
              <a:rPr lang="fr-FR" sz="1800" b="1" dirty="0">
                <a:solidFill>
                  <a:srgbClr val="000000"/>
                </a:solidFill>
                <a:effectLst/>
                <a:latin typeface="Arimo" panose="020B0604020202020204" charset="0"/>
                <a:ea typeface="Arimo" panose="020B0604020202020204" charset="0"/>
                <a:cs typeface="Arimo" panose="020B0604020202020204" charset="0"/>
              </a:rPr>
              <a:t>Thread(v2).start();      </a:t>
            </a:r>
            <a:endParaRPr lang="fr-FR" sz="1800" dirty="0">
              <a:solidFill>
                <a:srgbClr val="000000"/>
              </a:solidFill>
              <a:effectLst/>
              <a:latin typeface="Arimo" panose="020B0604020202020204" charset="0"/>
              <a:ea typeface="Arimo" panose="020B0604020202020204" charset="0"/>
              <a:cs typeface="Arimo" panose="020B0604020202020204" charset="0"/>
            </a:endParaRPr>
          </a:p>
          <a:p>
            <a:pPr marL="680085" indent="-6350">
              <a:lnSpc>
                <a:spcPct val="109000"/>
              </a:lnSpc>
              <a:spcAft>
                <a:spcPts val="15"/>
              </a:spcAft>
            </a:pPr>
            <a:r>
              <a:rPr lang="fr-FR" sz="1800" b="1" dirty="0">
                <a:solidFill>
                  <a:srgbClr val="000000"/>
                </a:solidFill>
                <a:effectLst/>
                <a:latin typeface="Arimo" panose="020B0604020202020204" charset="0"/>
                <a:ea typeface="Arimo" panose="020B0604020202020204" charset="0"/>
                <a:cs typeface="Arimo" panose="020B0604020202020204" charset="0"/>
              </a:rPr>
              <a:t>}</a:t>
            </a:r>
            <a:endParaRPr lang="fr-FR" sz="1800" dirty="0">
              <a:solidFill>
                <a:srgbClr val="000000"/>
              </a:solidFill>
              <a:effectLst/>
              <a:latin typeface="Arimo" panose="020B0604020202020204" charset="0"/>
              <a:ea typeface="Arimo" panose="020B0604020202020204" charset="0"/>
              <a:cs typeface="Arimo" panose="020B0604020202020204" charset="0"/>
            </a:endParaRPr>
          </a:p>
          <a:p>
            <a:pPr marL="225425" indent="-6350">
              <a:lnSpc>
                <a:spcPct val="109000"/>
              </a:lnSpc>
              <a:spcAft>
                <a:spcPts val="15"/>
              </a:spcAft>
            </a:pPr>
            <a:r>
              <a:rPr lang="fr-FR" sz="1800" b="1" dirty="0">
                <a:solidFill>
                  <a:srgbClr val="000000"/>
                </a:solidFill>
                <a:effectLst/>
                <a:latin typeface="Arimo" panose="020B0604020202020204" charset="0"/>
                <a:ea typeface="Arimo" panose="020B0604020202020204" charset="0"/>
                <a:cs typeface="Arimo" panose="020B0604020202020204" charset="0"/>
              </a:rPr>
              <a:t>}</a:t>
            </a:r>
            <a:endParaRPr lang="fr-FR" sz="1800" dirty="0">
              <a:solidFill>
                <a:srgbClr val="000000"/>
              </a:solidFill>
              <a:effectLst/>
              <a:latin typeface="Arimo" panose="020B0604020202020204" charset="0"/>
              <a:ea typeface="Arimo" panose="020B0604020202020204" charset="0"/>
              <a:cs typeface="Arimo" panose="020B0604020202020204" charset="0"/>
            </a:endParaRPr>
          </a:p>
        </p:txBody>
      </p:sp>
    </p:spTree>
    <p:extLst>
      <p:ext uri="{BB962C8B-B14F-4D97-AF65-F5344CB8AC3E}">
        <p14:creationId xmlns:p14="http://schemas.microsoft.com/office/powerpoint/2010/main" val="36142059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54"/>
        <p:cNvGrpSpPr/>
        <p:nvPr/>
      </p:nvGrpSpPr>
      <p:grpSpPr>
        <a:xfrm>
          <a:off x="0" y="0"/>
          <a:ext cx="0" cy="0"/>
          <a:chOff x="0" y="0"/>
          <a:chExt cx="0" cy="0"/>
        </a:xfrm>
      </p:grpSpPr>
      <p:grpSp>
        <p:nvGrpSpPr>
          <p:cNvPr id="461" name="Google Shape;461;p27"/>
          <p:cNvGrpSpPr/>
          <p:nvPr/>
        </p:nvGrpSpPr>
        <p:grpSpPr>
          <a:xfrm>
            <a:off x="2436574" y="610729"/>
            <a:ext cx="8101292" cy="5520166"/>
            <a:chOff x="1350934" y="454027"/>
            <a:chExt cx="5351521" cy="3098147"/>
          </a:xfrm>
        </p:grpSpPr>
        <p:grpSp>
          <p:nvGrpSpPr>
            <p:cNvPr id="462" name="Google Shape;462;p27"/>
            <p:cNvGrpSpPr/>
            <p:nvPr/>
          </p:nvGrpSpPr>
          <p:grpSpPr>
            <a:xfrm>
              <a:off x="1350934" y="454027"/>
              <a:ext cx="4965428" cy="470379"/>
              <a:chOff x="1350934" y="454027"/>
              <a:chExt cx="4965428" cy="470379"/>
            </a:xfrm>
          </p:grpSpPr>
          <p:sp>
            <p:nvSpPr>
              <p:cNvPr id="463" name="Google Shape;463;p27"/>
              <p:cNvSpPr/>
              <p:nvPr/>
            </p:nvSpPr>
            <p:spPr>
              <a:xfrm>
                <a:off x="1350934" y="566604"/>
                <a:ext cx="4965428" cy="357802"/>
              </a:xfrm>
              <a:prstGeom prst="roundRect">
                <a:avLst>
                  <a:gd name="adj" fmla="val 50000"/>
                </a:avLst>
              </a:prstGeom>
              <a:noFill/>
              <a:ln w="9525" cap="flat" cmpd="sng">
                <a:solidFill>
                  <a:schemeClr val="dk1"/>
                </a:solidFill>
                <a:prstDash val="solid"/>
                <a:round/>
                <a:headEnd type="none" w="sm" len="sm"/>
                <a:tailEnd type="none" w="sm" len="sm"/>
              </a:ln>
            </p:spPr>
            <p:txBody>
              <a:bodyPr spcFirstLastPara="1" wrap="square" lIns="112085" tIns="112085" rIns="112085" bIns="112085" anchor="ctr" anchorCtr="0">
                <a:noAutofit/>
              </a:bodyPr>
              <a:lstStyle/>
              <a:p>
                <a:endParaRPr sz="2119"/>
              </a:p>
            </p:txBody>
          </p:sp>
          <p:sp>
            <p:nvSpPr>
              <p:cNvPr id="464" name="Google Shape;464;p27"/>
              <p:cNvSpPr/>
              <p:nvPr/>
            </p:nvSpPr>
            <p:spPr>
              <a:xfrm>
                <a:off x="1350934" y="513674"/>
                <a:ext cx="166800" cy="164700"/>
              </a:xfrm>
              <a:prstGeom prst="star4">
                <a:avLst>
                  <a:gd name="adj" fmla="val 12500"/>
                </a:avLst>
              </a:prstGeom>
              <a:solidFill>
                <a:schemeClr val="dk1"/>
              </a:solidFill>
              <a:ln>
                <a:noFill/>
              </a:ln>
            </p:spPr>
            <p:txBody>
              <a:bodyPr spcFirstLastPara="1" wrap="square" lIns="112085" tIns="112085" rIns="112085" bIns="112085" anchor="ctr" anchorCtr="0">
                <a:noAutofit/>
              </a:bodyPr>
              <a:lstStyle/>
              <a:p>
                <a:endParaRPr sz="2119"/>
              </a:p>
            </p:txBody>
          </p:sp>
          <p:sp>
            <p:nvSpPr>
              <p:cNvPr id="465" name="Google Shape;465;p27"/>
              <p:cNvSpPr/>
              <p:nvPr/>
            </p:nvSpPr>
            <p:spPr>
              <a:xfrm>
                <a:off x="1426734" y="454027"/>
                <a:ext cx="268500" cy="265200"/>
              </a:xfrm>
              <a:prstGeom prst="star4">
                <a:avLst>
                  <a:gd name="adj" fmla="val 12500"/>
                </a:avLst>
              </a:prstGeom>
              <a:solidFill>
                <a:schemeClr val="dk1"/>
              </a:solidFill>
              <a:ln>
                <a:noFill/>
              </a:ln>
            </p:spPr>
            <p:txBody>
              <a:bodyPr spcFirstLastPara="1" wrap="square" lIns="112085" tIns="112085" rIns="112085" bIns="112085" anchor="ctr" anchorCtr="0">
                <a:noAutofit/>
              </a:bodyPr>
              <a:lstStyle/>
              <a:p>
                <a:endParaRPr sz="2119"/>
              </a:p>
            </p:txBody>
          </p:sp>
        </p:grpSp>
        <p:sp>
          <p:nvSpPr>
            <p:cNvPr id="466" name="Google Shape;466;p27"/>
            <p:cNvSpPr/>
            <p:nvPr/>
          </p:nvSpPr>
          <p:spPr>
            <a:xfrm>
              <a:off x="6438155" y="3286974"/>
              <a:ext cx="264300" cy="265200"/>
            </a:xfrm>
            <a:prstGeom prst="star4">
              <a:avLst>
                <a:gd name="adj" fmla="val 12500"/>
              </a:avLst>
            </a:prstGeom>
            <a:solidFill>
              <a:schemeClr val="dk1"/>
            </a:solidFill>
            <a:ln>
              <a:noFill/>
            </a:ln>
          </p:spPr>
          <p:txBody>
            <a:bodyPr spcFirstLastPara="1" wrap="square" lIns="112085" tIns="112085" rIns="112085" bIns="112085" anchor="ctr" anchorCtr="0">
              <a:noAutofit/>
            </a:bodyPr>
            <a:lstStyle/>
            <a:p>
              <a:endParaRPr sz="2119"/>
            </a:p>
          </p:txBody>
        </p:sp>
      </p:grpSp>
      <p:sp>
        <p:nvSpPr>
          <p:cNvPr id="467" name="Google Shape;467;p27"/>
          <p:cNvSpPr txBox="1">
            <a:spLocks noGrp="1"/>
          </p:cNvSpPr>
          <p:nvPr>
            <p:ph type="ctrTitle"/>
          </p:nvPr>
        </p:nvSpPr>
        <p:spPr>
          <a:xfrm>
            <a:off x="3323748" y="777464"/>
            <a:ext cx="6419023" cy="609917"/>
          </a:xfrm>
          <a:prstGeom prst="rect">
            <a:avLst/>
          </a:prstGeom>
        </p:spPr>
        <p:txBody>
          <a:bodyPr spcFirstLastPara="1" wrap="square" lIns="112085" tIns="112085" rIns="112085" bIns="112085" anchor="t" anchorCtr="0">
            <a:noAutofit/>
          </a:bodyPr>
          <a:lstStyle/>
          <a:p>
            <a:pPr marR="230439">
              <a:lnSpc>
                <a:spcPct val="107000"/>
              </a:lnSpc>
              <a:spcAft>
                <a:spcPts val="2863"/>
              </a:spcAft>
            </a:pPr>
            <a:r>
              <a:rPr lang="fr-FR" sz="2942" b="1" dirty="0">
                <a:solidFill>
                  <a:srgbClr val="646B86"/>
                </a:solidFill>
                <a:latin typeface="Georgia" panose="02040502050405020303" pitchFamily="18" charset="0"/>
                <a:ea typeface="Georgia" panose="02040502050405020303" pitchFamily="18" charset="0"/>
                <a:cs typeface="Georgia" panose="02040502050405020303" pitchFamily="18" charset="0"/>
              </a:rPr>
              <a:t>Sockets dans java</a:t>
            </a:r>
            <a:endParaRPr lang="fr-FR" sz="2942" dirty="0">
              <a:solidFill>
                <a:srgbClr val="000000"/>
              </a:solidFill>
              <a:latin typeface="Calibri" panose="020F0502020204030204" pitchFamily="34" charset="0"/>
              <a:ea typeface="Calibri" panose="020F0502020204030204" pitchFamily="34" charset="0"/>
            </a:endParaRPr>
          </a:p>
        </p:txBody>
      </p:sp>
      <p:cxnSp>
        <p:nvCxnSpPr>
          <p:cNvPr id="470" name="Google Shape;470;p27"/>
          <p:cNvCxnSpPr/>
          <p:nvPr/>
        </p:nvCxnSpPr>
        <p:spPr>
          <a:xfrm>
            <a:off x="6289044" y="6278419"/>
            <a:ext cx="244214" cy="0"/>
          </a:xfrm>
          <a:prstGeom prst="straightConnector1">
            <a:avLst/>
          </a:prstGeom>
          <a:noFill/>
          <a:ln w="9525" cap="flat" cmpd="sng">
            <a:solidFill>
              <a:schemeClr val="lt1"/>
            </a:solidFill>
            <a:prstDash val="solid"/>
            <a:round/>
            <a:headEnd type="none" w="med" len="med"/>
            <a:tailEnd type="stealth" w="med" len="med"/>
          </a:ln>
        </p:spPr>
      </p:cxnSp>
      <p:sp>
        <p:nvSpPr>
          <p:cNvPr id="474" name="Google Shape;474;p27"/>
          <p:cNvSpPr txBox="1">
            <a:spLocks noGrp="1"/>
          </p:cNvSpPr>
          <p:nvPr>
            <p:ph type="subTitle" idx="1"/>
          </p:nvPr>
        </p:nvSpPr>
        <p:spPr>
          <a:xfrm>
            <a:off x="1352807" y="347437"/>
            <a:ext cx="2263024" cy="391331"/>
          </a:xfrm>
          <a:prstGeom prst="rect">
            <a:avLst/>
          </a:prstGeom>
        </p:spPr>
        <p:txBody>
          <a:bodyPr spcFirstLastPara="1" wrap="square" lIns="112085" tIns="112085" rIns="112085" bIns="112085" anchor="t" anchorCtr="0">
            <a:noAutofit/>
          </a:bodyPr>
          <a:lstStyle/>
          <a:p>
            <a:pPr marL="0" indent="0"/>
            <a:r>
              <a:rPr lang="fr-FR" dirty="0"/>
              <a:t>UCAO-UUT ISTIN</a:t>
            </a:r>
          </a:p>
        </p:txBody>
      </p:sp>
      <p:sp>
        <p:nvSpPr>
          <p:cNvPr id="475" name="Google Shape;475;p27"/>
          <p:cNvSpPr txBox="1">
            <a:spLocks noGrp="1"/>
          </p:cNvSpPr>
          <p:nvPr>
            <p:ph type="subTitle" idx="2"/>
          </p:nvPr>
        </p:nvSpPr>
        <p:spPr>
          <a:xfrm>
            <a:off x="8224889" y="347443"/>
            <a:ext cx="3238440" cy="391331"/>
          </a:xfrm>
          <a:prstGeom prst="rect">
            <a:avLst/>
          </a:prstGeom>
        </p:spPr>
        <p:txBody>
          <a:bodyPr spcFirstLastPara="1" wrap="square" lIns="112085" tIns="112085" rIns="112085" bIns="112085" anchor="t" anchorCtr="0">
            <a:noAutofit/>
          </a:bodyPr>
          <a:lstStyle/>
          <a:p>
            <a:pPr marL="0" indent="0">
              <a:buSzPts val="1100"/>
            </a:pPr>
            <a:r>
              <a:rPr lang="en" dirty="0"/>
              <a:t>Année académique 2022 — 2023</a:t>
            </a:r>
            <a:endParaRPr dirty="0"/>
          </a:p>
        </p:txBody>
      </p:sp>
      <p:sp>
        <p:nvSpPr>
          <p:cNvPr id="8" name="ZoneTexte 7">
            <a:extLst>
              <a:ext uri="{FF2B5EF4-FFF2-40B4-BE49-F238E27FC236}">
                <a16:creationId xmlns="" xmlns:a16="http://schemas.microsoft.com/office/drawing/2014/main" id="{1BD238C5-AD5E-9CFB-3752-A361F4995CA1}"/>
              </a:ext>
            </a:extLst>
          </p:cNvPr>
          <p:cNvSpPr txBox="1"/>
          <p:nvPr/>
        </p:nvSpPr>
        <p:spPr>
          <a:xfrm>
            <a:off x="2689080" y="1643300"/>
            <a:ext cx="5944966" cy="431978"/>
          </a:xfrm>
          <a:prstGeom prst="rect">
            <a:avLst/>
          </a:prstGeom>
          <a:noFill/>
        </p:spPr>
        <p:txBody>
          <a:bodyPr wrap="square">
            <a:spAutoFit/>
          </a:bodyPr>
          <a:lstStyle/>
          <a:p>
            <a:r>
              <a:rPr lang="fr-FR" sz="2207" b="1" i="1" dirty="0">
                <a:solidFill>
                  <a:srgbClr val="99284C"/>
                </a:solidFill>
                <a:latin typeface="Arial-BoldItalicMT"/>
              </a:rPr>
              <a:t>Rappel: Application distribuée</a:t>
            </a:r>
            <a:endParaRPr lang="fr-FR" sz="2207" dirty="0"/>
          </a:p>
        </p:txBody>
      </p:sp>
      <p:pic>
        <p:nvPicPr>
          <p:cNvPr id="2" name="Image 1">
            <a:extLst>
              <a:ext uri="{FF2B5EF4-FFF2-40B4-BE49-F238E27FC236}">
                <a16:creationId xmlns="" xmlns:a16="http://schemas.microsoft.com/office/drawing/2014/main" id="{D04BF0FE-9817-16AA-1F39-4332C30C89F4}"/>
              </a:ext>
            </a:extLst>
          </p:cNvPr>
          <p:cNvPicPr>
            <a:picLocks noChangeAspect="1"/>
          </p:cNvPicPr>
          <p:nvPr/>
        </p:nvPicPr>
        <p:blipFill>
          <a:blip r:embed="rId3"/>
          <a:stretch>
            <a:fillRect/>
          </a:stretch>
        </p:blipFill>
        <p:spPr>
          <a:xfrm>
            <a:off x="2957785" y="2201316"/>
            <a:ext cx="7411392" cy="1667289"/>
          </a:xfrm>
          <a:prstGeom prst="rect">
            <a:avLst/>
          </a:prstGeom>
        </p:spPr>
      </p:pic>
      <p:sp>
        <p:nvSpPr>
          <p:cNvPr id="5" name="ZoneTexte 4">
            <a:extLst>
              <a:ext uri="{FF2B5EF4-FFF2-40B4-BE49-F238E27FC236}">
                <a16:creationId xmlns="" xmlns:a16="http://schemas.microsoft.com/office/drawing/2014/main" id="{90641C85-DB5E-FAA7-0C2E-C5CEB08FF404}"/>
              </a:ext>
            </a:extLst>
          </p:cNvPr>
          <p:cNvSpPr txBox="1"/>
          <p:nvPr/>
        </p:nvSpPr>
        <p:spPr>
          <a:xfrm>
            <a:off x="5029200" y="3798269"/>
            <a:ext cx="3833446" cy="1938992"/>
          </a:xfrm>
          <a:prstGeom prst="rect">
            <a:avLst/>
          </a:prstGeom>
          <a:noFill/>
        </p:spPr>
        <p:txBody>
          <a:bodyPr wrap="square">
            <a:spAutoFit/>
          </a:bodyPr>
          <a:lstStyle/>
          <a:p>
            <a:r>
              <a:rPr lang="fr-FR" sz="2000" b="1" dirty="0">
                <a:latin typeface="Arimo" panose="020B0604020202020204" charset="0"/>
                <a:ea typeface="Arimo" panose="020B0604020202020204" charset="0"/>
                <a:cs typeface="Arimo" panose="020B0604020202020204" charset="0"/>
              </a:rPr>
              <a:t>Technologies d’accès :</a:t>
            </a:r>
          </a:p>
          <a:p>
            <a:pPr algn="just"/>
            <a:r>
              <a:rPr lang="fr-FR" sz="2000" dirty="0">
                <a:latin typeface="Arimo" panose="020B0604020202020204" charset="0"/>
                <a:ea typeface="Arimo" panose="020B0604020202020204" charset="0"/>
                <a:cs typeface="Arimo" panose="020B0604020202020204" charset="0"/>
              </a:rPr>
              <a:t>•Sockets ou </a:t>
            </a:r>
            <a:r>
              <a:rPr lang="fr-FR" sz="2000" dirty="0" err="1">
                <a:latin typeface="Arimo" panose="020B0604020202020204" charset="0"/>
                <a:ea typeface="Arimo" panose="020B0604020202020204" charset="0"/>
                <a:cs typeface="Arimo" panose="020B0604020202020204" charset="0"/>
              </a:rPr>
              <a:t>DataGram</a:t>
            </a:r>
            <a:endParaRPr lang="fr-FR" sz="2000" dirty="0">
              <a:latin typeface="Arimo" panose="020B0604020202020204" charset="0"/>
              <a:ea typeface="Arimo" panose="020B0604020202020204" charset="0"/>
              <a:cs typeface="Arimo" panose="020B0604020202020204" charset="0"/>
            </a:endParaRPr>
          </a:p>
          <a:p>
            <a:pPr algn="just"/>
            <a:r>
              <a:rPr lang="fr-FR" sz="2000" dirty="0">
                <a:latin typeface="Arimo" panose="020B0604020202020204" charset="0"/>
                <a:ea typeface="Arimo" panose="020B0604020202020204" charset="0"/>
                <a:cs typeface="Arimo" panose="020B0604020202020204" charset="0"/>
              </a:rPr>
              <a:t>•RMI (JAVA)</a:t>
            </a:r>
          </a:p>
          <a:p>
            <a:pPr algn="just"/>
            <a:r>
              <a:rPr lang="fr-FR" sz="2000" dirty="0">
                <a:latin typeface="Arimo" panose="020B0604020202020204" charset="0"/>
                <a:ea typeface="Arimo" panose="020B0604020202020204" charset="0"/>
                <a:cs typeface="Arimo" panose="020B0604020202020204" charset="0"/>
              </a:rPr>
              <a:t>•CORBA (Multi Langages)</a:t>
            </a:r>
          </a:p>
          <a:p>
            <a:pPr algn="just"/>
            <a:r>
              <a:rPr lang="fr-FR" sz="2000" dirty="0">
                <a:latin typeface="Arimo" panose="020B0604020202020204" charset="0"/>
                <a:ea typeface="Arimo" panose="020B0604020202020204" charset="0"/>
                <a:cs typeface="Arimo" panose="020B0604020202020204" charset="0"/>
              </a:rPr>
              <a:t>• EJB (J2EE)</a:t>
            </a:r>
          </a:p>
          <a:p>
            <a:pPr algn="just"/>
            <a:r>
              <a:rPr lang="fr-FR" sz="2000" dirty="0">
                <a:latin typeface="Arimo" panose="020B0604020202020204" charset="0"/>
                <a:ea typeface="Arimo" panose="020B0604020202020204" charset="0"/>
                <a:cs typeface="Arimo" panose="020B0604020202020204" charset="0"/>
              </a:rPr>
              <a:t>• Web Services (HTTP+XML)</a:t>
            </a:r>
          </a:p>
        </p:txBody>
      </p:sp>
    </p:spTree>
    <p:extLst>
      <p:ext uri="{BB962C8B-B14F-4D97-AF65-F5344CB8AC3E}">
        <p14:creationId xmlns:p14="http://schemas.microsoft.com/office/powerpoint/2010/main" val="21526767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54"/>
        <p:cNvGrpSpPr/>
        <p:nvPr/>
      </p:nvGrpSpPr>
      <p:grpSpPr>
        <a:xfrm>
          <a:off x="0" y="0"/>
          <a:ext cx="0" cy="0"/>
          <a:chOff x="0" y="0"/>
          <a:chExt cx="0" cy="0"/>
        </a:xfrm>
      </p:grpSpPr>
      <p:cxnSp>
        <p:nvCxnSpPr>
          <p:cNvPr id="470" name="Google Shape;470;p27"/>
          <p:cNvCxnSpPr/>
          <p:nvPr/>
        </p:nvCxnSpPr>
        <p:spPr>
          <a:xfrm>
            <a:off x="6289044" y="6278419"/>
            <a:ext cx="244214" cy="0"/>
          </a:xfrm>
          <a:prstGeom prst="straightConnector1">
            <a:avLst/>
          </a:prstGeom>
          <a:noFill/>
          <a:ln w="9525" cap="flat" cmpd="sng">
            <a:solidFill>
              <a:schemeClr val="lt1"/>
            </a:solidFill>
            <a:prstDash val="solid"/>
            <a:round/>
            <a:headEnd type="none" w="med" len="med"/>
            <a:tailEnd type="stealth" w="med" len="med"/>
          </a:ln>
        </p:spPr>
      </p:cxnSp>
      <p:sp>
        <p:nvSpPr>
          <p:cNvPr id="474" name="Google Shape;474;p27"/>
          <p:cNvSpPr txBox="1">
            <a:spLocks noGrp="1"/>
          </p:cNvSpPr>
          <p:nvPr>
            <p:ph type="subTitle" idx="1"/>
          </p:nvPr>
        </p:nvSpPr>
        <p:spPr>
          <a:xfrm>
            <a:off x="1387984" y="373890"/>
            <a:ext cx="2263024" cy="391331"/>
          </a:xfrm>
          <a:prstGeom prst="rect">
            <a:avLst/>
          </a:prstGeom>
        </p:spPr>
        <p:txBody>
          <a:bodyPr spcFirstLastPara="1" wrap="square" lIns="112085" tIns="112085" rIns="112085" bIns="112085" anchor="t" anchorCtr="0">
            <a:noAutofit/>
          </a:bodyPr>
          <a:lstStyle/>
          <a:p>
            <a:pPr marL="0" indent="0"/>
            <a:r>
              <a:rPr lang="fr-FR" dirty="0"/>
              <a:t>UCAO-UUT ISTIN</a:t>
            </a:r>
          </a:p>
        </p:txBody>
      </p:sp>
      <p:sp>
        <p:nvSpPr>
          <p:cNvPr id="475" name="Google Shape;475;p27"/>
          <p:cNvSpPr txBox="1">
            <a:spLocks noGrp="1"/>
          </p:cNvSpPr>
          <p:nvPr>
            <p:ph type="subTitle" idx="2"/>
          </p:nvPr>
        </p:nvSpPr>
        <p:spPr>
          <a:xfrm>
            <a:off x="8172001" y="399310"/>
            <a:ext cx="3238440" cy="391331"/>
          </a:xfrm>
          <a:prstGeom prst="rect">
            <a:avLst/>
          </a:prstGeom>
        </p:spPr>
        <p:txBody>
          <a:bodyPr spcFirstLastPara="1" wrap="square" lIns="112085" tIns="112085" rIns="112085" bIns="112085" anchor="t" anchorCtr="0">
            <a:noAutofit/>
          </a:bodyPr>
          <a:lstStyle/>
          <a:p>
            <a:pPr marL="0" indent="0">
              <a:buSzPts val="1100"/>
            </a:pPr>
            <a:r>
              <a:rPr lang="en" dirty="0"/>
              <a:t>Année académique 2022 — 2023</a:t>
            </a:r>
            <a:endParaRPr dirty="0"/>
          </a:p>
        </p:txBody>
      </p:sp>
      <p:sp>
        <p:nvSpPr>
          <p:cNvPr id="8" name="ZoneTexte 7">
            <a:extLst>
              <a:ext uri="{FF2B5EF4-FFF2-40B4-BE49-F238E27FC236}">
                <a16:creationId xmlns="" xmlns:a16="http://schemas.microsoft.com/office/drawing/2014/main" id="{1BD238C5-AD5E-9CFB-3752-A361F4995CA1}"/>
              </a:ext>
            </a:extLst>
          </p:cNvPr>
          <p:cNvSpPr txBox="1"/>
          <p:nvPr/>
        </p:nvSpPr>
        <p:spPr>
          <a:xfrm>
            <a:off x="1578239" y="659283"/>
            <a:ext cx="9421609" cy="523220"/>
          </a:xfrm>
          <a:prstGeom prst="rect">
            <a:avLst/>
          </a:prstGeom>
          <a:noFill/>
        </p:spPr>
        <p:txBody>
          <a:bodyPr wrap="square" anchor="ctr">
            <a:spAutoFit/>
          </a:bodyPr>
          <a:lstStyle/>
          <a:p>
            <a:pPr algn="ctr"/>
            <a:r>
              <a:rPr lang="fr-FR" sz="2800" b="1" i="1" dirty="0">
                <a:solidFill>
                  <a:srgbClr val="99284C"/>
                </a:solidFill>
                <a:latin typeface="Arial-BoldItalicMT"/>
              </a:rPr>
              <a:t>Principe de base</a:t>
            </a:r>
            <a:endParaRPr lang="fr-FR" sz="2800" dirty="0"/>
          </a:p>
        </p:txBody>
      </p:sp>
      <p:pic>
        <p:nvPicPr>
          <p:cNvPr id="3" name="Image 2">
            <a:extLst>
              <a:ext uri="{FF2B5EF4-FFF2-40B4-BE49-F238E27FC236}">
                <a16:creationId xmlns="" xmlns:a16="http://schemas.microsoft.com/office/drawing/2014/main" id="{E62467E6-2F97-CA1C-FFAE-27AC776B3797}"/>
              </a:ext>
            </a:extLst>
          </p:cNvPr>
          <p:cNvPicPr>
            <a:picLocks noChangeAspect="1"/>
          </p:cNvPicPr>
          <p:nvPr/>
        </p:nvPicPr>
        <p:blipFill>
          <a:blip r:embed="rId3"/>
          <a:stretch>
            <a:fillRect/>
          </a:stretch>
        </p:blipFill>
        <p:spPr>
          <a:xfrm>
            <a:off x="2250830" y="1182503"/>
            <a:ext cx="8001001" cy="5606902"/>
          </a:xfrm>
          <a:prstGeom prst="rect">
            <a:avLst/>
          </a:prstGeom>
        </p:spPr>
      </p:pic>
    </p:spTree>
    <p:extLst>
      <p:ext uri="{BB962C8B-B14F-4D97-AF65-F5344CB8AC3E}">
        <p14:creationId xmlns:p14="http://schemas.microsoft.com/office/powerpoint/2010/main" val="11618313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54"/>
        <p:cNvGrpSpPr/>
        <p:nvPr/>
      </p:nvGrpSpPr>
      <p:grpSpPr>
        <a:xfrm>
          <a:off x="0" y="0"/>
          <a:ext cx="0" cy="0"/>
          <a:chOff x="0" y="0"/>
          <a:chExt cx="0" cy="0"/>
        </a:xfrm>
      </p:grpSpPr>
      <p:cxnSp>
        <p:nvCxnSpPr>
          <p:cNvPr id="470" name="Google Shape;470;p27"/>
          <p:cNvCxnSpPr/>
          <p:nvPr/>
        </p:nvCxnSpPr>
        <p:spPr>
          <a:xfrm>
            <a:off x="6289044" y="6278419"/>
            <a:ext cx="244214" cy="0"/>
          </a:xfrm>
          <a:prstGeom prst="straightConnector1">
            <a:avLst/>
          </a:prstGeom>
          <a:noFill/>
          <a:ln w="9525" cap="flat" cmpd="sng">
            <a:solidFill>
              <a:schemeClr val="lt1"/>
            </a:solidFill>
            <a:prstDash val="solid"/>
            <a:round/>
            <a:headEnd type="none" w="med" len="med"/>
            <a:tailEnd type="stealth" w="med" len="med"/>
          </a:ln>
        </p:spPr>
      </p:cxnSp>
      <p:sp>
        <p:nvSpPr>
          <p:cNvPr id="474" name="Google Shape;474;p27"/>
          <p:cNvSpPr txBox="1">
            <a:spLocks noGrp="1"/>
          </p:cNvSpPr>
          <p:nvPr>
            <p:ph type="subTitle" idx="1"/>
          </p:nvPr>
        </p:nvSpPr>
        <p:spPr>
          <a:xfrm>
            <a:off x="1387984" y="373890"/>
            <a:ext cx="2263024" cy="391331"/>
          </a:xfrm>
          <a:prstGeom prst="rect">
            <a:avLst/>
          </a:prstGeom>
        </p:spPr>
        <p:txBody>
          <a:bodyPr spcFirstLastPara="1" wrap="square" lIns="112085" tIns="112085" rIns="112085" bIns="112085" anchor="t" anchorCtr="0">
            <a:noAutofit/>
          </a:bodyPr>
          <a:lstStyle/>
          <a:p>
            <a:pPr marL="0" indent="0"/>
            <a:r>
              <a:rPr lang="fr-FR" dirty="0"/>
              <a:t>UCAO-UUT ISTIN</a:t>
            </a:r>
          </a:p>
        </p:txBody>
      </p:sp>
      <p:sp>
        <p:nvSpPr>
          <p:cNvPr id="475" name="Google Shape;475;p27"/>
          <p:cNvSpPr txBox="1">
            <a:spLocks noGrp="1"/>
          </p:cNvSpPr>
          <p:nvPr>
            <p:ph type="subTitle" idx="2"/>
          </p:nvPr>
        </p:nvSpPr>
        <p:spPr>
          <a:xfrm>
            <a:off x="8172001" y="399310"/>
            <a:ext cx="3238440" cy="391331"/>
          </a:xfrm>
          <a:prstGeom prst="rect">
            <a:avLst/>
          </a:prstGeom>
        </p:spPr>
        <p:txBody>
          <a:bodyPr spcFirstLastPara="1" wrap="square" lIns="112085" tIns="112085" rIns="112085" bIns="112085" anchor="t" anchorCtr="0">
            <a:noAutofit/>
          </a:bodyPr>
          <a:lstStyle/>
          <a:p>
            <a:pPr marL="0" indent="0">
              <a:buSzPts val="1100"/>
            </a:pPr>
            <a:r>
              <a:rPr lang="en" dirty="0"/>
              <a:t>Année académique 2022 — 2023</a:t>
            </a:r>
            <a:endParaRPr dirty="0"/>
          </a:p>
        </p:txBody>
      </p:sp>
      <p:sp>
        <p:nvSpPr>
          <p:cNvPr id="8" name="ZoneTexte 7">
            <a:extLst>
              <a:ext uri="{FF2B5EF4-FFF2-40B4-BE49-F238E27FC236}">
                <a16:creationId xmlns="" xmlns:a16="http://schemas.microsoft.com/office/drawing/2014/main" id="{1BD238C5-AD5E-9CFB-3752-A361F4995CA1}"/>
              </a:ext>
            </a:extLst>
          </p:cNvPr>
          <p:cNvSpPr txBox="1"/>
          <p:nvPr/>
        </p:nvSpPr>
        <p:spPr>
          <a:xfrm>
            <a:off x="1578239" y="659283"/>
            <a:ext cx="9421609" cy="523220"/>
          </a:xfrm>
          <a:prstGeom prst="rect">
            <a:avLst/>
          </a:prstGeom>
          <a:noFill/>
        </p:spPr>
        <p:txBody>
          <a:bodyPr wrap="square" anchor="ctr">
            <a:spAutoFit/>
          </a:bodyPr>
          <a:lstStyle/>
          <a:p>
            <a:pPr algn="ctr"/>
            <a:r>
              <a:rPr lang="fr-FR" sz="2800" b="1" i="1" dirty="0">
                <a:solidFill>
                  <a:srgbClr val="99284C"/>
                </a:solidFill>
                <a:latin typeface="Arial-BoldItalicMT"/>
              </a:rPr>
              <a:t>Exemple d’un serveur simple</a:t>
            </a:r>
            <a:endParaRPr lang="fr-FR" sz="2800" dirty="0"/>
          </a:p>
        </p:txBody>
      </p:sp>
      <p:sp>
        <p:nvSpPr>
          <p:cNvPr id="4" name="ZoneTexte 3">
            <a:extLst>
              <a:ext uri="{FF2B5EF4-FFF2-40B4-BE49-F238E27FC236}">
                <a16:creationId xmlns="" xmlns:a16="http://schemas.microsoft.com/office/drawing/2014/main" id="{FC901B8F-A227-D518-DAD7-F57F3B915C60}"/>
              </a:ext>
            </a:extLst>
          </p:cNvPr>
          <p:cNvSpPr txBox="1"/>
          <p:nvPr/>
        </p:nvSpPr>
        <p:spPr>
          <a:xfrm>
            <a:off x="1387984" y="1182503"/>
            <a:ext cx="9831001" cy="5847755"/>
          </a:xfrm>
          <a:prstGeom prst="rect">
            <a:avLst/>
          </a:prstGeom>
          <a:noFill/>
        </p:spPr>
        <p:txBody>
          <a:bodyPr wrap="square">
            <a:spAutoFit/>
          </a:bodyPr>
          <a:lstStyle/>
          <a:p>
            <a:pPr lvl="8"/>
            <a:r>
              <a:rPr lang="fr-FR" sz="1700" b="1" i="0" dirty="0">
                <a:solidFill>
                  <a:srgbClr val="7F0055"/>
                </a:solidFill>
                <a:effectLst/>
                <a:latin typeface="Arimo" panose="020B0604020202020204" charset="0"/>
                <a:ea typeface="Arimo" panose="020B0604020202020204" charset="0"/>
                <a:cs typeface="Arimo" panose="020B0604020202020204" charset="0"/>
              </a:rPr>
              <a:t>import </a:t>
            </a:r>
            <a:r>
              <a:rPr lang="fr-FR" sz="1700" b="1" i="0" dirty="0">
                <a:solidFill>
                  <a:srgbClr val="000000"/>
                </a:solidFill>
                <a:effectLst/>
                <a:latin typeface="Arimo" panose="020B0604020202020204" charset="0"/>
                <a:ea typeface="Arimo" panose="020B0604020202020204" charset="0"/>
                <a:cs typeface="Arimo" panose="020B0604020202020204" charset="0"/>
              </a:rPr>
              <a:t>java.io.*;</a:t>
            </a:r>
            <a:r>
              <a:rPr lang="fr-FR" sz="1700" b="1" i="0" dirty="0">
                <a:solidFill>
                  <a:srgbClr val="7F0055"/>
                </a:solidFill>
                <a:effectLst/>
                <a:latin typeface="Arimo" panose="020B0604020202020204" charset="0"/>
                <a:ea typeface="Arimo" panose="020B0604020202020204" charset="0"/>
                <a:cs typeface="Arimo" panose="020B0604020202020204" charset="0"/>
              </a:rPr>
              <a:t>import </a:t>
            </a:r>
            <a:r>
              <a:rPr lang="fr-FR" sz="1700" b="1" i="0" dirty="0">
                <a:solidFill>
                  <a:srgbClr val="000000"/>
                </a:solidFill>
                <a:effectLst/>
                <a:latin typeface="Arimo" panose="020B0604020202020204" charset="0"/>
                <a:ea typeface="Arimo" panose="020B0604020202020204" charset="0"/>
                <a:cs typeface="Arimo" panose="020B0604020202020204" charset="0"/>
              </a:rPr>
              <a:t>java.net.*;</a:t>
            </a:r>
            <a:br>
              <a:rPr lang="fr-FR" sz="1700" b="1" i="0" dirty="0">
                <a:solidFill>
                  <a:srgbClr val="000000"/>
                </a:solidFill>
                <a:effectLst/>
                <a:latin typeface="Arimo" panose="020B0604020202020204" charset="0"/>
                <a:ea typeface="Arimo" panose="020B0604020202020204" charset="0"/>
                <a:cs typeface="Arimo" panose="020B0604020202020204" charset="0"/>
              </a:rPr>
            </a:br>
            <a:r>
              <a:rPr lang="fr-FR" sz="1700" b="1" i="0" dirty="0">
                <a:solidFill>
                  <a:srgbClr val="7F0055"/>
                </a:solidFill>
                <a:effectLst/>
                <a:latin typeface="Arimo" panose="020B0604020202020204" charset="0"/>
                <a:ea typeface="Arimo" panose="020B0604020202020204" charset="0"/>
                <a:cs typeface="Arimo" panose="020B0604020202020204" charset="0"/>
              </a:rPr>
              <a:t>public class </a:t>
            </a:r>
            <a:r>
              <a:rPr lang="fr-FR" sz="1700" b="1" i="0" dirty="0">
                <a:solidFill>
                  <a:srgbClr val="000000"/>
                </a:solidFill>
                <a:effectLst/>
                <a:latin typeface="Arimo" panose="020B0604020202020204" charset="0"/>
                <a:ea typeface="Arimo" panose="020B0604020202020204" charset="0"/>
                <a:cs typeface="Arimo" panose="020B0604020202020204" charset="0"/>
              </a:rPr>
              <a:t>Serveur {</a:t>
            </a:r>
            <a:br>
              <a:rPr lang="fr-FR" sz="1700" b="1" i="0" dirty="0">
                <a:solidFill>
                  <a:srgbClr val="000000"/>
                </a:solidFill>
                <a:effectLst/>
                <a:latin typeface="Arimo" panose="020B0604020202020204" charset="0"/>
                <a:ea typeface="Arimo" panose="020B0604020202020204" charset="0"/>
                <a:cs typeface="Arimo" panose="020B0604020202020204" charset="0"/>
              </a:rPr>
            </a:br>
            <a:r>
              <a:rPr lang="fr-FR" sz="1700" b="1" dirty="0">
                <a:latin typeface="Arimo" panose="020B0604020202020204" charset="0"/>
                <a:ea typeface="Arimo" panose="020B0604020202020204" charset="0"/>
                <a:cs typeface="Arimo" panose="020B0604020202020204" charset="0"/>
              </a:rPr>
              <a:t>      </a:t>
            </a:r>
            <a:r>
              <a:rPr lang="fr-FR" sz="1700" b="1" i="0" dirty="0">
                <a:solidFill>
                  <a:srgbClr val="7F0055"/>
                </a:solidFill>
                <a:effectLst/>
                <a:latin typeface="Arimo" panose="020B0604020202020204" charset="0"/>
                <a:ea typeface="Arimo" panose="020B0604020202020204" charset="0"/>
                <a:cs typeface="Arimo" panose="020B0604020202020204" charset="0"/>
              </a:rPr>
              <a:t>public </a:t>
            </a:r>
            <a:r>
              <a:rPr lang="fr-FR" sz="1700" b="1" i="0" dirty="0" err="1">
                <a:solidFill>
                  <a:srgbClr val="7F0055"/>
                </a:solidFill>
                <a:effectLst/>
                <a:latin typeface="Arimo" panose="020B0604020202020204" charset="0"/>
                <a:ea typeface="Arimo" panose="020B0604020202020204" charset="0"/>
                <a:cs typeface="Arimo" panose="020B0604020202020204" charset="0"/>
              </a:rPr>
              <a:t>static</a:t>
            </a:r>
            <a:r>
              <a:rPr lang="fr-FR" sz="1700" b="1" i="0" dirty="0">
                <a:solidFill>
                  <a:srgbClr val="7F0055"/>
                </a:solidFill>
                <a:effectLst/>
                <a:latin typeface="Arimo" panose="020B0604020202020204" charset="0"/>
                <a:ea typeface="Arimo" panose="020B0604020202020204" charset="0"/>
                <a:cs typeface="Arimo" panose="020B0604020202020204" charset="0"/>
              </a:rPr>
              <a:t> </a:t>
            </a:r>
            <a:r>
              <a:rPr lang="fr-FR" sz="1700" b="1" i="0" dirty="0" err="1">
                <a:solidFill>
                  <a:srgbClr val="7F0055"/>
                </a:solidFill>
                <a:effectLst/>
                <a:latin typeface="Arimo" panose="020B0604020202020204" charset="0"/>
                <a:ea typeface="Arimo" panose="020B0604020202020204" charset="0"/>
                <a:cs typeface="Arimo" panose="020B0604020202020204" charset="0"/>
              </a:rPr>
              <a:t>void</a:t>
            </a:r>
            <a:r>
              <a:rPr lang="fr-FR" sz="1700" b="1" i="0" dirty="0">
                <a:solidFill>
                  <a:srgbClr val="7F0055"/>
                </a:solidFill>
                <a:effectLst/>
                <a:latin typeface="Arimo" panose="020B0604020202020204" charset="0"/>
                <a:ea typeface="Arimo" panose="020B0604020202020204" charset="0"/>
                <a:cs typeface="Arimo" panose="020B0604020202020204" charset="0"/>
              </a:rPr>
              <a:t> </a:t>
            </a:r>
            <a:r>
              <a:rPr lang="fr-FR" sz="1700" b="1" i="0" dirty="0">
                <a:solidFill>
                  <a:srgbClr val="000000"/>
                </a:solidFill>
                <a:effectLst/>
                <a:latin typeface="Arimo" panose="020B0604020202020204" charset="0"/>
                <a:ea typeface="Arimo" panose="020B0604020202020204" charset="0"/>
                <a:cs typeface="Arimo" panose="020B0604020202020204" charset="0"/>
              </a:rPr>
              <a:t>main(String[] args) {</a:t>
            </a:r>
            <a:br>
              <a:rPr lang="fr-FR" sz="1700" b="1" i="0" dirty="0">
                <a:solidFill>
                  <a:srgbClr val="000000"/>
                </a:solidFill>
                <a:effectLst/>
                <a:latin typeface="Arimo" panose="020B0604020202020204" charset="0"/>
                <a:ea typeface="Arimo" panose="020B0604020202020204" charset="0"/>
                <a:cs typeface="Arimo" panose="020B0604020202020204" charset="0"/>
              </a:rPr>
            </a:br>
            <a:r>
              <a:rPr lang="fr-FR" sz="1700" b="1" i="0" dirty="0">
                <a:solidFill>
                  <a:srgbClr val="000000"/>
                </a:solidFill>
                <a:effectLst/>
                <a:latin typeface="Arimo" panose="020B0604020202020204" charset="0"/>
                <a:ea typeface="Arimo" panose="020B0604020202020204" charset="0"/>
                <a:cs typeface="Arimo" panose="020B0604020202020204" charset="0"/>
              </a:rPr>
              <a:t> 	</a:t>
            </a:r>
            <a:r>
              <a:rPr lang="fr-FR" sz="1700" b="1" i="0" dirty="0" err="1">
                <a:solidFill>
                  <a:srgbClr val="7F0055"/>
                </a:solidFill>
                <a:effectLst/>
                <a:latin typeface="Arimo" panose="020B0604020202020204" charset="0"/>
                <a:ea typeface="Arimo" panose="020B0604020202020204" charset="0"/>
                <a:cs typeface="Arimo" panose="020B0604020202020204" charset="0"/>
              </a:rPr>
              <a:t>try</a:t>
            </a:r>
            <a:r>
              <a:rPr lang="fr-FR" sz="1700" b="1" i="0" dirty="0">
                <a:solidFill>
                  <a:srgbClr val="7F0055"/>
                </a:solidFill>
                <a:effectLst/>
                <a:latin typeface="Arimo" panose="020B0604020202020204" charset="0"/>
                <a:ea typeface="Arimo" panose="020B0604020202020204" charset="0"/>
                <a:cs typeface="Arimo" panose="020B0604020202020204" charset="0"/>
              </a:rPr>
              <a:t> </a:t>
            </a:r>
            <a:r>
              <a:rPr lang="fr-FR" sz="1700" b="1" i="0" dirty="0">
                <a:solidFill>
                  <a:srgbClr val="000000"/>
                </a:solidFill>
                <a:effectLst/>
                <a:latin typeface="Arimo" panose="020B0604020202020204" charset="0"/>
                <a:ea typeface="Arimo" panose="020B0604020202020204" charset="0"/>
                <a:cs typeface="Arimo" panose="020B0604020202020204" charset="0"/>
              </a:rPr>
              <a:t>{</a:t>
            </a:r>
            <a:br>
              <a:rPr lang="fr-FR" sz="1700" b="1" i="0" dirty="0">
                <a:solidFill>
                  <a:srgbClr val="000000"/>
                </a:solidFill>
                <a:effectLst/>
                <a:latin typeface="Arimo" panose="020B0604020202020204" charset="0"/>
                <a:ea typeface="Arimo" panose="020B0604020202020204" charset="0"/>
                <a:cs typeface="Arimo" panose="020B0604020202020204" charset="0"/>
              </a:rPr>
            </a:br>
            <a:r>
              <a:rPr lang="fr-FR" sz="1700" b="1" i="0" dirty="0">
                <a:solidFill>
                  <a:srgbClr val="000000"/>
                </a:solidFill>
                <a:effectLst/>
                <a:latin typeface="Arimo" panose="020B0604020202020204" charset="0"/>
                <a:ea typeface="Arimo" panose="020B0604020202020204" charset="0"/>
                <a:cs typeface="Arimo" panose="020B0604020202020204" charset="0"/>
              </a:rPr>
              <a:t>		</a:t>
            </a:r>
            <a:r>
              <a:rPr lang="fr-FR" sz="1700" b="1" i="0" dirty="0" err="1">
                <a:solidFill>
                  <a:srgbClr val="000000"/>
                </a:solidFill>
                <a:effectLst/>
                <a:latin typeface="Arimo" panose="020B0604020202020204" charset="0"/>
                <a:ea typeface="Arimo" panose="020B0604020202020204" charset="0"/>
                <a:cs typeface="Arimo" panose="020B0604020202020204" charset="0"/>
              </a:rPr>
              <a:t>ServerSocket</a:t>
            </a:r>
            <a:r>
              <a:rPr lang="fr-FR" sz="1700" b="1" i="0" dirty="0">
                <a:solidFill>
                  <a:srgbClr val="000000"/>
                </a:solidFill>
                <a:effectLst/>
                <a:latin typeface="Arimo" panose="020B0604020202020204" charset="0"/>
                <a:ea typeface="Arimo" panose="020B0604020202020204" charset="0"/>
                <a:cs typeface="Arimo" panose="020B0604020202020204" charset="0"/>
              </a:rPr>
              <a:t> </a:t>
            </a:r>
            <a:r>
              <a:rPr lang="fr-FR" sz="1700" b="1" i="0" dirty="0" err="1">
                <a:solidFill>
                  <a:srgbClr val="000000"/>
                </a:solidFill>
                <a:effectLst/>
                <a:latin typeface="Arimo" panose="020B0604020202020204" charset="0"/>
                <a:ea typeface="Arimo" panose="020B0604020202020204" charset="0"/>
                <a:cs typeface="Arimo" panose="020B0604020202020204" charset="0"/>
              </a:rPr>
              <a:t>ss</a:t>
            </a:r>
            <a:r>
              <a:rPr lang="fr-FR" sz="1700" b="1" i="0" dirty="0">
                <a:solidFill>
                  <a:srgbClr val="000000"/>
                </a:solidFill>
                <a:effectLst/>
                <a:latin typeface="Arimo" panose="020B0604020202020204" charset="0"/>
                <a:ea typeface="Arimo" panose="020B0604020202020204" charset="0"/>
                <a:cs typeface="Arimo" panose="020B0604020202020204" charset="0"/>
              </a:rPr>
              <a:t>=</a:t>
            </a:r>
            <a:r>
              <a:rPr lang="fr-FR" sz="1700" b="1" i="0" dirty="0">
                <a:solidFill>
                  <a:srgbClr val="7F0055"/>
                </a:solidFill>
                <a:effectLst/>
                <a:latin typeface="Arimo" panose="020B0604020202020204" charset="0"/>
                <a:ea typeface="Arimo" panose="020B0604020202020204" charset="0"/>
                <a:cs typeface="Arimo" panose="020B0604020202020204" charset="0"/>
              </a:rPr>
              <a:t>new </a:t>
            </a:r>
            <a:r>
              <a:rPr lang="fr-FR" sz="1700" b="1" i="0" dirty="0" err="1">
                <a:solidFill>
                  <a:srgbClr val="000000"/>
                </a:solidFill>
                <a:effectLst/>
                <a:latin typeface="Arimo" panose="020B0604020202020204" charset="0"/>
                <a:ea typeface="Arimo" panose="020B0604020202020204" charset="0"/>
                <a:cs typeface="Arimo" panose="020B0604020202020204" charset="0"/>
              </a:rPr>
              <a:t>ServerSocket</a:t>
            </a:r>
            <a:r>
              <a:rPr lang="fr-FR" sz="1700" b="1" i="0" dirty="0">
                <a:solidFill>
                  <a:srgbClr val="000000"/>
                </a:solidFill>
                <a:effectLst/>
                <a:latin typeface="Arimo" panose="020B0604020202020204" charset="0"/>
                <a:ea typeface="Arimo" panose="020B0604020202020204" charset="0"/>
                <a:cs typeface="Arimo" panose="020B0604020202020204" charset="0"/>
              </a:rPr>
              <a:t>(1234);</a:t>
            </a:r>
            <a:br>
              <a:rPr lang="fr-FR" sz="1700" b="1" i="0" dirty="0">
                <a:solidFill>
                  <a:srgbClr val="000000"/>
                </a:solidFill>
                <a:effectLst/>
                <a:latin typeface="Arimo" panose="020B0604020202020204" charset="0"/>
                <a:ea typeface="Arimo" panose="020B0604020202020204" charset="0"/>
                <a:cs typeface="Arimo" panose="020B0604020202020204" charset="0"/>
              </a:rPr>
            </a:br>
            <a:r>
              <a:rPr lang="fr-FR" sz="1700" b="1" i="0" dirty="0">
                <a:solidFill>
                  <a:srgbClr val="000000"/>
                </a:solidFill>
                <a:effectLst/>
                <a:latin typeface="Arimo" panose="020B0604020202020204" charset="0"/>
                <a:ea typeface="Arimo" panose="020B0604020202020204" charset="0"/>
                <a:cs typeface="Arimo" panose="020B0604020202020204" charset="0"/>
              </a:rPr>
              <a:t>		</a:t>
            </a:r>
            <a:r>
              <a:rPr lang="fr-FR" sz="1700" b="1" i="0" dirty="0" err="1">
                <a:solidFill>
                  <a:srgbClr val="000000"/>
                </a:solidFill>
                <a:effectLst/>
                <a:latin typeface="Arimo" panose="020B0604020202020204" charset="0"/>
                <a:ea typeface="Arimo" panose="020B0604020202020204" charset="0"/>
                <a:cs typeface="Arimo" panose="020B0604020202020204" charset="0"/>
              </a:rPr>
              <a:t>System.</a:t>
            </a:r>
            <a:r>
              <a:rPr lang="fr-FR" sz="1700" b="1" i="1" dirty="0" err="1">
                <a:solidFill>
                  <a:srgbClr val="0000C0"/>
                </a:solidFill>
                <a:effectLst/>
                <a:latin typeface="Arimo" panose="020B0604020202020204" charset="0"/>
                <a:ea typeface="Arimo" panose="020B0604020202020204" charset="0"/>
                <a:cs typeface="Arimo" panose="020B0604020202020204" charset="0"/>
              </a:rPr>
              <a:t>out</a:t>
            </a:r>
            <a:r>
              <a:rPr lang="fr-FR" sz="1700" b="1" i="0" dirty="0" err="1">
                <a:solidFill>
                  <a:srgbClr val="000000"/>
                </a:solidFill>
                <a:effectLst/>
                <a:latin typeface="Arimo" panose="020B0604020202020204" charset="0"/>
                <a:ea typeface="Arimo" panose="020B0604020202020204" charset="0"/>
                <a:cs typeface="Arimo" panose="020B0604020202020204" charset="0"/>
              </a:rPr>
              <a:t>.println</a:t>
            </a:r>
            <a:r>
              <a:rPr lang="fr-FR" sz="1700" b="1" i="0" dirty="0">
                <a:solidFill>
                  <a:srgbClr val="000000"/>
                </a:solidFill>
                <a:effectLst/>
                <a:latin typeface="Arimo" panose="020B0604020202020204" charset="0"/>
                <a:ea typeface="Arimo" panose="020B0604020202020204" charset="0"/>
                <a:cs typeface="Arimo" panose="020B0604020202020204" charset="0"/>
              </a:rPr>
              <a:t>(</a:t>
            </a:r>
            <a:r>
              <a:rPr lang="fr-FR" sz="1700" b="1" i="0" dirty="0">
                <a:solidFill>
                  <a:srgbClr val="2A00FF"/>
                </a:solidFill>
                <a:effectLst/>
                <a:latin typeface="Arimo" panose="020B0604020202020204" charset="0"/>
                <a:ea typeface="Arimo" panose="020B0604020202020204" charset="0"/>
                <a:cs typeface="Arimo" panose="020B0604020202020204" charset="0"/>
              </a:rPr>
              <a:t>"j'attend la connexion d'un client"</a:t>
            </a:r>
            <a:r>
              <a:rPr lang="fr-FR" sz="1700" b="1" i="0" dirty="0">
                <a:solidFill>
                  <a:srgbClr val="000000"/>
                </a:solidFill>
                <a:effectLst/>
                <a:latin typeface="Arimo" panose="020B0604020202020204" charset="0"/>
                <a:ea typeface="Arimo" panose="020B0604020202020204" charset="0"/>
                <a:cs typeface="Arimo" panose="020B0604020202020204" charset="0"/>
              </a:rPr>
              <a:t>);</a:t>
            </a:r>
            <a:br>
              <a:rPr lang="fr-FR" sz="1700" b="1" i="0" dirty="0">
                <a:solidFill>
                  <a:srgbClr val="000000"/>
                </a:solidFill>
                <a:effectLst/>
                <a:latin typeface="Arimo" panose="020B0604020202020204" charset="0"/>
                <a:ea typeface="Arimo" panose="020B0604020202020204" charset="0"/>
                <a:cs typeface="Arimo" panose="020B0604020202020204" charset="0"/>
              </a:rPr>
            </a:br>
            <a:r>
              <a:rPr lang="fr-FR" sz="1700" b="1" i="0" dirty="0">
                <a:solidFill>
                  <a:srgbClr val="000000"/>
                </a:solidFill>
                <a:effectLst/>
                <a:latin typeface="Arimo" panose="020B0604020202020204" charset="0"/>
                <a:ea typeface="Arimo" panose="020B0604020202020204" charset="0"/>
                <a:cs typeface="Arimo" panose="020B0604020202020204" charset="0"/>
              </a:rPr>
              <a:t>		Socket </a:t>
            </a:r>
            <a:r>
              <a:rPr lang="fr-FR" sz="1700" b="1" i="0" dirty="0" err="1">
                <a:solidFill>
                  <a:srgbClr val="000000"/>
                </a:solidFill>
                <a:effectLst/>
                <a:latin typeface="Arimo" panose="020B0604020202020204" charset="0"/>
                <a:ea typeface="Arimo" panose="020B0604020202020204" charset="0"/>
                <a:cs typeface="Arimo" panose="020B0604020202020204" charset="0"/>
              </a:rPr>
              <a:t>clientSocket</a:t>
            </a:r>
            <a:r>
              <a:rPr lang="fr-FR" sz="1700" b="1" i="0" dirty="0">
                <a:solidFill>
                  <a:srgbClr val="000000"/>
                </a:solidFill>
                <a:effectLst/>
                <a:latin typeface="Arimo" panose="020B0604020202020204" charset="0"/>
                <a:ea typeface="Arimo" panose="020B0604020202020204" charset="0"/>
                <a:cs typeface="Arimo" panose="020B0604020202020204" charset="0"/>
              </a:rPr>
              <a:t>=</a:t>
            </a:r>
            <a:r>
              <a:rPr lang="fr-FR" sz="1700" b="1" i="0" dirty="0" err="1">
                <a:solidFill>
                  <a:srgbClr val="000000"/>
                </a:solidFill>
                <a:effectLst/>
                <a:latin typeface="Arimo" panose="020B0604020202020204" charset="0"/>
                <a:ea typeface="Arimo" panose="020B0604020202020204" charset="0"/>
                <a:cs typeface="Arimo" panose="020B0604020202020204" charset="0"/>
              </a:rPr>
              <a:t>ss.accept</a:t>
            </a:r>
            <a:r>
              <a:rPr lang="fr-FR" sz="1700" b="1" i="0" dirty="0">
                <a:solidFill>
                  <a:srgbClr val="000000"/>
                </a:solidFill>
                <a:effectLst/>
                <a:latin typeface="Arimo" panose="020B0604020202020204" charset="0"/>
                <a:ea typeface="Arimo" panose="020B0604020202020204" charset="0"/>
                <a:cs typeface="Arimo" panose="020B0604020202020204" charset="0"/>
              </a:rPr>
              <a:t>();</a:t>
            </a:r>
            <a:br>
              <a:rPr lang="fr-FR" sz="1700" b="1" i="0" dirty="0">
                <a:solidFill>
                  <a:srgbClr val="000000"/>
                </a:solidFill>
                <a:effectLst/>
                <a:latin typeface="Arimo" panose="020B0604020202020204" charset="0"/>
                <a:ea typeface="Arimo" panose="020B0604020202020204" charset="0"/>
                <a:cs typeface="Arimo" panose="020B0604020202020204" charset="0"/>
              </a:rPr>
            </a:br>
            <a:r>
              <a:rPr lang="fr-FR" sz="1700" b="1" i="0" dirty="0">
                <a:solidFill>
                  <a:srgbClr val="000000"/>
                </a:solidFill>
                <a:effectLst/>
                <a:latin typeface="Arimo" panose="020B0604020202020204" charset="0"/>
                <a:ea typeface="Arimo" panose="020B0604020202020204" charset="0"/>
                <a:cs typeface="Arimo" panose="020B0604020202020204" charset="0"/>
              </a:rPr>
              <a:t>		</a:t>
            </a:r>
            <a:r>
              <a:rPr lang="fr-FR" sz="1700" b="1" i="0" dirty="0" err="1">
                <a:solidFill>
                  <a:srgbClr val="000000"/>
                </a:solidFill>
                <a:effectLst/>
                <a:latin typeface="Arimo" panose="020B0604020202020204" charset="0"/>
                <a:ea typeface="Arimo" panose="020B0604020202020204" charset="0"/>
                <a:cs typeface="Arimo" panose="020B0604020202020204" charset="0"/>
              </a:rPr>
              <a:t>System.</a:t>
            </a:r>
            <a:r>
              <a:rPr lang="fr-FR" sz="1700" b="1" i="1" dirty="0" err="1">
                <a:solidFill>
                  <a:srgbClr val="0000C0"/>
                </a:solidFill>
                <a:effectLst/>
                <a:latin typeface="Arimo" panose="020B0604020202020204" charset="0"/>
                <a:ea typeface="Arimo" panose="020B0604020202020204" charset="0"/>
                <a:cs typeface="Arimo" panose="020B0604020202020204" charset="0"/>
              </a:rPr>
              <a:t>out</a:t>
            </a:r>
            <a:r>
              <a:rPr lang="fr-FR" sz="1700" b="1" i="0" dirty="0" err="1">
                <a:solidFill>
                  <a:srgbClr val="000000"/>
                </a:solidFill>
                <a:effectLst/>
                <a:latin typeface="Arimo" panose="020B0604020202020204" charset="0"/>
                <a:ea typeface="Arimo" panose="020B0604020202020204" charset="0"/>
                <a:cs typeface="Arimo" panose="020B0604020202020204" charset="0"/>
              </a:rPr>
              <a:t>.println</a:t>
            </a:r>
            <a:r>
              <a:rPr lang="fr-FR" sz="1700" b="1" i="0" dirty="0">
                <a:solidFill>
                  <a:srgbClr val="000000"/>
                </a:solidFill>
                <a:effectLst/>
                <a:latin typeface="Arimo" panose="020B0604020202020204" charset="0"/>
                <a:ea typeface="Arimo" panose="020B0604020202020204" charset="0"/>
                <a:cs typeface="Arimo" panose="020B0604020202020204" charset="0"/>
              </a:rPr>
              <a:t>(</a:t>
            </a:r>
            <a:r>
              <a:rPr lang="fr-FR" sz="1700" b="1" i="0" dirty="0">
                <a:solidFill>
                  <a:srgbClr val="2A00FF"/>
                </a:solidFill>
                <a:effectLst/>
                <a:latin typeface="Arimo" panose="020B0604020202020204" charset="0"/>
                <a:ea typeface="Arimo" panose="020B0604020202020204" charset="0"/>
                <a:cs typeface="Arimo" panose="020B0604020202020204" charset="0"/>
              </a:rPr>
              <a:t>"Nouveau client connecté"</a:t>
            </a:r>
            <a:r>
              <a:rPr lang="fr-FR" sz="1700" b="1" i="0" dirty="0">
                <a:solidFill>
                  <a:srgbClr val="000000"/>
                </a:solidFill>
                <a:effectLst/>
                <a:latin typeface="Arimo" panose="020B0604020202020204" charset="0"/>
                <a:ea typeface="Arimo" panose="020B0604020202020204" charset="0"/>
                <a:cs typeface="Arimo" panose="020B0604020202020204" charset="0"/>
              </a:rPr>
              <a:t>);</a:t>
            </a:r>
            <a:br>
              <a:rPr lang="fr-FR" sz="1700" b="1" i="0" dirty="0">
                <a:solidFill>
                  <a:srgbClr val="000000"/>
                </a:solidFill>
                <a:effectLst/>
                <a:latin typeface="Arimo" panose="020B0604020202020204" charset="0"/>
                <a:ea typeface="Arimo" panose="020B0604020202020204" charset="0"/>
                <a:cs typeface="Arimo" panose="020B0604020202020204" charset="0"/>
              </a:rPr>
            </a:br>
            <a:r>
              <a:rPr lang="fr-FR" sz="1700" b="1" i="0" dirty="0" err="1">
                <a:solidFill>
                  <a:srgbClr val="000000"/>
                </a:solidFill>
                <a:effectLst/>
                <a:latin typeface="Arimo" panose="020B0604020202020204" charset="0"/>
                <a:ea typeface="Arimo" panose="020B0604020202020204" charset="0"/>
                <a:cs typeface="Arimo" panose="020B0604020202020204" charset="0"/>
              </a:rPr>
              <a:t>System.</a:t>
            </a:r>
            <a:r>
              <a:rPr lang="fr-FR" sz="1700" b="1" i="1" dirty="0" err="1">
                <a:solidFill>
                  <a:srgbClr val="0000C0"/>
                </a:solidFill>
                <a:effectLst/>
                <a:latin typeface="Arimo" panose="020B0604020202020204" charset="0"/>
                <a:ea typeface="Arimo" panose="020B0604020202020204" charset="0"/>
                <a:cs typeface="Arimo" panose="020B0604020202020204" charset="0"/>
              </a:rPr>
              <a:t>out</a:t>
            </a:r>
            <a:r>
              <a:rPr lang="fr-FR" sz="1700" b="1" i="0" dirty="0" err="1">
                <a:solidFill>
                  <a:srgbClr val="000000"/>
                </a:solidFill>
                <a:effectLst/>
                <a:latin typeface="Arimo" panose="020B0604020202020204" charset="0"/>
                <a:ea typeface="Arimo" panose="020B0604020202020204" charset="0"/>
                <a:cs typeface="Arimo" panose="020B0604020202020204" charset="0"/>
              </a:rPr>
              <a:t>.println</a:t>
            </a:r>
            <a:r>
              <a:rPr lang="fr-FR" sz="1700" b="1" i="0" dirty="0">
                <a:solidFill>
                  <a:srgbClr val="000000"/>
                </a:solidFill>
                <a:effectLst/>
                <a:latin typeface="Arimo" panose="020B0604020202020204" charset="0"/>
                <a:ea typeface="Arimo" panose="020B0604020202020204" charset="0"/>
                <a:cs typeface="Arimo" panose="020B0604020202020204" charset="0"/>
              </a:rPr>
              <a:t>(</a:t>
            </a:r>
            <a:r>
              <a:rPr lang="fr-FR" sz="1700" b="1" i="0" dirty="0">
                <a:solidFill>
                  <a:srgbClr val="2A00FF"/>
                </a:solidFill>
                <a:effectLst/>
                <a:latin typeface="Arimo" panose="020B0604020202020204" charset="0"/>
                <a:ea typeface="Arimo" panose="020B0604020202020204" charset="0"/>
                <a:cs typeface="Arimo" panose="020B0604020202020204" charset="0"/>
              </a:rPr>
              <a:t>"Génération de objet </a:t>
            </a:r>
            <a:r>
              <a:rPr lang="fr-FR" sz="1700" b="1" i="0" dirty="0" err="1">
                <a:solidFill>
                  <a:srgbClr val="2A00FF"/>
                </a:solidFill>
                <a:effectLst/>
                <a:latin typeface="Arimo" panose="020B0604020202020204" charset="0"/>
                <a:ea typeface="Arimo" panose="020B0604020202020204" charset="0"/>
                <a:cs typeface="Arimo" panose="020B0604020202020204" charset="0"/>
              </a:rPr>
              <a:t>InptStream</a:t>
            </a:r>
            <a:r>
              <a:rPr lang="fr-FR" sz="1700" b="1" i="0" dirty="0">
                <a:solidFill>
                  <a:srgbClr val="2A00FF"/>
                </a:solidFill>
                <a:effectLst/>
                <a:latin typeface="Arimo" panose="020B0604020202020204" charset="0"/>
                <a:ea typeface="Arimo" panose="020B0604020202020204" charset="0"/>
                <a:cs typeface="Arimo" panose="020B0604020202020204" charset="0"/>
              </a:rPr>
              <a:t> et</a:t>
            </a:r>
            <a:r>
              <a:rPr lang="fr-FR" sz="1700" b="1" dirty="0">
                <a:solidFill>
                  <a:srgbClr val="2A00FF"/>
                </a:solidFill>
                <a:latin typeface="Arimo" panose="020B0604020202020204" charset="0"/>
                <a:ea typeface="Arimo" panose="020B0604020202020204" charset="0"/>
                <a:cs typeface="Arimo" panose="020B0604020202020204" charset="0"/>
              </a:rPr>
              <a:t> </a:t>
            </a:r>
            <a:r>
              <a:rPr lang="fr-FR" sz="1700" b="1" i="0" dirty="0" err="1">
                <a:solidFill>
                  <a:srgbClr val="2A00FF"/>
                </a:solidFill>
                <a:effectLst/>
                <a:latin typeface="Arimo" panose="020B0604020202020204" charset="0"/>
                <a:ea typeface="Arimo" panose="020B0604020202020204" charset="0"/>
                <a:cs typeface="Arimo" panose="020B0604020202020204" charset="0"/>
              </a:rPr>
              <a:t>OutputStream</a:t>
            </a:r>
            <a:r>
              <a:rPr lang="fr-FR" sz="1700" b="1" i="0" dirty="0">
                <a:solidFill>
                  <a:srgbClr val="2A00FF"/>
                </a:solidFill>
                <a:effectLst/>
                <a:latin typeface="Arimo" panose="020B0604020202020204" charset="0"/>
                <a:ea typeface="Arimo" panose="020B0604020202020204" charset="0"/>
                <a:cs typeface="Arimo" panose="020B0604020202020204" charset="0"/>
              </a:rPr>
              <a:t> de la socket"</a:t>
            </a:r>
            <a:r>
              <a:rPr lang="fr-FR" sz="1700" b="1" i="0" dirty="0">
                <a:solidFill>
                  <a:srgbClr val="000000"/>
                </a:solidFill>
                <a:effectLst/>
                <a:latin typeface="Arimo" panose="020B0604020202020204" charset="0"/>
                <a:ea typeface="Arimo" panose="020B0604020202020204" charset="0"/>
                <a:cs typeface="Arimo" panose="020B0604020202020204" charset="0"/>
              </a:rPr>
              <a:t>);</a:t>
            </a:r>
            <a:br>
              <a:rPr lang="fr-FR" sz="1700" b="1" i="0" dirty="0">
                <a:solidFill>
                  <a:srgbClr val="000000"/>
                </a:solidFill>
                <a:effectLst/>
                <a:latin typeface="Arimo" panose="020B0604020202020204" charset="0"/>
                <a:ea typeface="Arimo" panose="020B0604020202020204" charset="0"/>
                <a:cs typeface="Arimo" panose="020B0604020202020204" charset="0"/>
              </a:rPr>
            </a:br>
            <a:r>
              <a:rPr lang="fr-FR" sz="1700" b="1" i="0" dirty="0">
                <a:solidFill>
                  <a:srgbClr val="000000"/>
                </a:solidFill>
                <a:effectLst/>
                <a:latin typeface="Arimo" panose="020B0604020202020204" charset="0"/>
                <a:ea typeface="Arimo" panose="020B0604020202020204" charset="0"/>
                <a:cs typeface="Arimo" panose="020B0604020202020204" charset="0"/>
              </a:rPr>
              <a:t>		</a:t>
            </a:r>
            <a:r>
              <a:rPr lang="fr-FR" sz="1700" b="1" i="0" dirty="0" err="1">
                <a:solidFill>
                  <a:srgbClr val="000000"/>
                </a:solidFill>
                <a:effectLst/>
                <a:latin typeface="Arimo" panose="020B0604020202020204" charset="0"/>
                <a:ea typeface="Arimo" panose="020B0604020202020204" charset="0"/>
                <a:cs typeface="Arimo" panose="020B0604020202020204" charset="0"/>
              </a:rPr>
              <a:t>InputStream</a:t>
            </a:r>
            <a:r>
              <a:rPr lang="fr-FR" sz="1700" b="1" i="0" dirty="0">
                <a:solidFill>
                  <a:srgbClr val="000000"/>
                </a:solidFill>
                <a:effectLst/>
                <a:latin typeface="Arimo" panose="020B0604020202020204" charset="0"/>
                <a:ea typeface="Arimo" panose="020B0604020202020204" charset="0"/>
                <a:cs typeface="Arimo" panose="020B0604020202020204" charset="0"/>
              </a:rPr>
              <a:t> </a:t>
            </a:r>
            <a:r>
              <a:rPr lang="fr-FR" sz="1700" b="1" i="0" dirty="0" err="1">
                <a:solidFill>
                  <a:srgbClr val="000000"/>
                </a:solidFill>
                <a:effectLst/>
                <a:latin typeface="Arimo" panose="020B0604020202020204" charset="0"/>
                <a:ea typeface="Arimo" panose="020B0604020202020204" charset="0"/>
                <a:cs typeface="Arimo" panose="020B0604020202020204" charset="0"/>
              </a:rPr>
              <a:t>is</a:t>
            </a:r>
            <a:r>
              <a:rPr lang="fr-FR" sz="1700" b="1" i="0" dirty="0">
                <a:solidFill>
                  <a:srgbClr val="000000"/>
                </a:solidFill>
                <a:effectLst/>
                <a:latin typeface="Arimo" panose="020B0604020202020204" charset="0"/>
                <a:ea typeface="Arimo" panose="020B0604020202020204" charset="0"/>
                <a:cs typeface="Arimo" panose="020B0604020202020204" charset="0"/>
              </a:rPr>
              <a:t>=</a:t>
            </a:r>
            <a:r>
              <a:rPr lang="fr-FR" sz="1700" b="1" i="0" dirty="0" err="1">
                <a:solidFill>
                  <a:srgbClr val="000000"/>
                </a:solidFill>
                <a:effectLst/>
                <a:latin typeface="Arimo" panose="020B0604020202020204" charset="0"/>
                <a:ea typeface="Arimo" panose="020B0604020202020204" charset="0"/>
                <a:cs typeface="Arimo" panose="020B0604020202020204" charset="0"/>
              </a:rPr>
              <a:t>clientSocket.getInputStream</a:t>
            </a:r>
            <a:r>
              <a:rPr lang="fr-FR" sz="1700" b="1" i="0" dirty="0">
                <a:solidFill>
                  <a:srgbClr val="000000"/>
                </a:solidFill>
                <a:effectLst/>
                <a:latin typeface="Arimo" panose="020B0604020202020204" charset="0"/>
                <a:ea typeface="Arimo" panose="020B0604020202020204" charset="0"/>
                <a:cs typeface="Arimo" panose="020B0604020202020204" charset="0"/>
              </a:rPr>
              <a:t>();</a:t>
            </a:r>
            <a:br>
              <a:rPr lang="fr-FR" sz="1700" b="1" i="0" dirty="0">
                <a:solidFill>
                  <a:srgbClr val="000000"/>
                </a:solidFill>
                <a:effectLst/>
                <a:latin typeface="Arimo" panose="020B0604020202020204" charset="0"/>
                <a:ea typeface="Arimo" panose="020B0604020202020204" charset="0"/>
                <a:cs typeface="Arimo" panose="020B0604020202020204" charset="0"/>
              </a:rPr>
            </a:br>
            <a:r>
              <a:rPr lang="fr-FR" sz="1700" b="1" i="0" dirty="0">
                <a:solidFill>
                  <a:srgbClr val="000000"/>
                </a:solidFill>
                <a:effectLst/>
                <a:latin typeface="Arimo" panose="020B0604020202020204" charset="0"/>
                <a:ea typeface="Arimo" panose="020B0604020202020204" charset="0"/>
                <a:cs typeface="Arimo" panose="020B0604020202020204" charset="0"/>
              </a:rPr>
              <a:t>		</a:t>
            </a:r>
            <a:r>
              <a:rPr lang="fr-FR" sz="1700" b="1" i="0" dirty="0" err="1">
                <a:solidFill>
                  <a:srgbClr val="000000"/>
                </a:solidFill>
                <a:effectLst/>
                <a:latin typeface="Arimo" panose="020B0604020202020204" charset="0"/>
                <a:ea typeface="Arimo" panose="020B0604020202020204" charset="0"/>
                <a:cs typeface="Arimo" panose="020B0604020202020204" charset="0"/>
              </a:rPr>
              <a:t>OutputStream</a:t>
            </a:r>
            <a:r>
              <a:rPr lang="fr-FR" sz="1700" b="1" i="0" dirty="0">
                <a:solidFill>
                  <a:srgbClr val="000000"/>
                </a:solidFill>
                <a:effectLst/>
                <a:latin typeface="Arimo" panose="020B0604020202020204" charset="0"/>
                <a:ea typeface="Arimo" panose="020B0604020202020204" charset="0"/>
                <a:cs typeface="Arimo" panose="020B0604020202020204" charset="0"/>
              </a:rPr>
              <a:t> os=</a:t>
            </a:r>
            <a:r>
              <a:rPr lang="fr-FR" sz="1700" b="1" i="0" dirty="0" err="1">
                <a:solidFill>
                  <a:srgbClr val="000000"/>
                </a:solidFill>
                <a:effectLst/>
                <a:latin typeface="Arimo" panose="020B0604020202020204" charset="0"/>
                <a:ea typeface="Arimo" panose="020B0604020202020204" charset="0"/>
                <a:cs typeface="Arimo" panose="020B0604020202020204" charset="0"/>
              </a:rPr>
              <a:t>clientSocket.getOutputStream</a:t>
            </a:r>
            <a:r>
              <a:rPr lang="fr-FR" sz="1700" b="1" i="0" dirty="0">
                <a:solidFill>
                  <a:srgbClr val="000000"/>
                </a:solidFill>
                <a:effectLst/>
                <a:latin typeface="Arimo" panose="020B0604020202020204" charset="0"/>
                <a:ea typeface="Arimo" panose="020B0604020202020204" charset="0"/>
                <a:cs typeface="Arimo" panose="020B0604020202020204" charset="0"/>
              </a:rPr>
              <a:t>();</a:t>
            </a:r>
            <a:br>
              <a:rPr lang="fr-FR" sz="1700" b="1" i="0" dirty="0">
                <a:solidFill>
                  <a:srgbClr val="000000"/>
                </a:solidFill>
                <a:effectLst/>
                <a:latin typeface="Arimo" panose="020B0604020202020204" charset="0"/>
                <a:ea typeface="Arimo" panose="020B0604020202020204" charset="0"/>
                <a:cs typeface="Arimo" panose="020B0604020202020204" charset="0"/>
              </a:rPr>
            </a:br>
            <a:r>
              <a:rPr lang="fr-FR" sz="1700" b="1" i="0" dirty="0">
                <a:solidFill>
                  <a:srgbClr val="000000"/>
                </a:solidFill>
                <a:effectLst/>
                <a:latin typeface="Arimo" panose="020B0604020202020204" charset="0"/>
                <a:ea typeface="Arimo" panose="020B0604020202020204" charset="0"/>
                <a:cs typeface="Arimo" panose="020B0604020202020204" charset="0"/>
              </a:rPr>
              <a:t>		</a:t>
            </a:r>
            <a:r>
              <a:rPr lang="fr-FR" sz="1700" b="1" i="0" dirty="0" err="1">
                <a:solidFill>
                  <a:srgbClr val="000000"/>
                </a:solidFill>
                <a:effectLst/>
                <a:latin typeface="Arimo" panose="020B0604020202020204" charset="0"/>
                <a:ea typeface="Arimo" panose="020B0604020202020204" charset="0"/>
                <a:cs typeface="Arimo" panose="020B0604020202020204" charset="0"/>
              </a:rPr>
              <a:t>System.</a:t>
            </a:r>
            <a:r>
              <a:rPr lang="fr-FR" sz="1700" b="1" i="1" dirty="0" err="1">
                <a:solidFill>
                  <a:srgbClr val="0000C0"/>
                </a:solidFill>
                <a:effectLst/>
                <a:latin typeface="Arimo" panose="020B0604020202020204" charset="0"/>
                <a:ea typeface="Arimo" panose="020B0604020202020204" charset="0"/>
                <a:cs typeface="Arimo" panose="020B0604020202020204" charset="0"/>
              </a:rPr>
              <a:t>out</a:t>
            </a:r>
            <a:r>
              <a:rPr lang="fr-FR" sz="1700" b="1" i="0" dirty="0" err="1">
                <a:solidFill>
                  <a:srgbClr val="000000"/>
                </a:solidFill>
                <a:effectLst/>
                <a:latin typeface="Arimo" panose="020B0604020202020204" charset="0"/>
                <a:ea typeface="Arimo" panose="020B0604020202020204" charset="0"/>
                <a:cs typeface="Arimo" panose="020B0604020202020204" charset="0"/>
              </a:rPr>
              <a:t>.println</a:t>
            </a:r>
            <a:r>
              <a:rPr lang="fr-FR" sz="1700" b="1" i="0" dirty="0">
                <a:solidFill>
                  <a:srgbClr val="000000"/>
                </a:solidFill>
                <a:effectLst/>
                <a:latin typeface="Arimo" panose="020B0604020202020204" charset="0"/>
                <a:ea typeface="Arimo" panose="020B0604020202020204" charset="0"/>
                <a:cs typeface="Arimo" panose="020B0604020202020204" charset="0"/>
              </a:rPr>
              <a:t>(</a:t>
            </a:r>
            <a:r>
              <a:rPr lang="fr-FR" sz="1700" b="1" i="0" dirty="0">
                <a:solidFill>
                  <a:srgbClr val="2A00FF"/>
                </a:solidFill>
                <a:effectLst/>
                <a:latin typeface="Arimo" panose="020B0604020202020204" charset="0"/>
                <a:ea typeface="Arimo" panose="020B0604020202020204" charset="0"/>
                <a:cs typeface="Arimo" panose="020B0604020202020204" charset="0"/>
              </a:rPr>
              <a:t>"J'attend un nombre (1 octet)!"</a:t>
            </a:r>
            <a:r>
              <a:rPr lang="fr-FR" sz="1700" b="1" i="0" dirty="0">
                <a:solidFill>
                  <a:srgbClr val="000000"/>
                </a:solidFill>
                <a:effectLst/>
                <a:latin typeface="Arimo" panose="020B0604020202020204" charset="0"/>
                <a:ea typeface="Arimo" panose="020B0604020202020204" charset="0"/>
                <a:cs typeface="Arimo" panose="020B0604020202020204" charset="0"/>
              </a:rPr>
              <a:t>);</a:t>
            </a:r>
            <a:br>
              <a:rPr lang="fr-FR" sz="1700" b="1" i="0" dirty="0">
                <a:solidFill>
                  <a:srgbClr val="000000"/>
                </a:solidFill>
                <a:effectLst/>
                <a:latin typeface="Arimo" panose="020B0604020202020204" charset="0"/>
                <a:ea typeface="Arimo" panose="020B0604020202020204" charset="0"/>
                <a:cs typeface="Arimo" panose="020B0604020202020204" charset="0"/>
              </a:rPr>
            </a:br>
            <a:r>
              <a:rPr lang="fr-FR" sz="1700" b="1" i="0" dirty="0">
                <a:solidFill>
                  <a:srgbClr val="000000"/>
                </a:solidFill>
                <a:effectLst/>
                <a:latin typeface="Arimo" panose="020B0604020202020204" charset="0"/>
                <a:ea typeface="Arimo" panose="020B0604020202020204" charset="0"/>
                <a:cs typeface="Arimo" panose="020B0604020202020204" charset="0"/>
              </a:rPr>
              <a:t>		</a:t>
            </a:r>
            <a:r>
              <a:rPr lang="fr-FR" sz="1700" b="1" i="0" dirty="0" err="1">
                <a:solidFill>
                  <a:srgbClr val="7F0055"/>
                </a:solidFill>
                <a:effectLst/>
                <a:latin typeface="Arimo" panose="020B0604020202020204" charset="0"/>
                <a:ea typeface="Arimo" panose="020B0604020202020204" charset="0"/>
                <a:cs typeface="Arimo" panose="020B0604020202020204" charset="0"/>
              </a:rPr>
              <a:t>int</a:t>
            </a:r>
            <a:r>
              <a:rPr lang="fr-FR" sz="1700" b="1" i="0" dirty="0">
                <a:solidFill>
                  <a:srgbClr val="7F0055"/>
                </a:solidFill>
                <a:effectLst/>
                <a:latin typeface="Arimo" panose="020B0604020202020204" charset="0"/>
                <a:ea typeface="Arimo" panose="020B0604020202020204" charset="0"/>
                <a:cs typeface="Arimo" panose="020B0604020202020204" charset="0"/>
              </a:rPr>
              <a:t> </a:t>
            </a:r>
            <a:r>
              <a:rPr lang="fr-FR" sz="1700" b="1" i="0" dirty="0">
                <a:solidFill>
                  <a:srgbClr val="000000"/>
                </a:solidFill>
                <a:effectLst/>
                <a:latin typeface="Arimo" panose="020B0604020202020204" charset="0"/>
                <a:ea typeface="Arimo" panose="020B0604020202020204" charset="0"/>
                <a:cs typeface="Arimo" panose="020B0604020202020204" charset="0"/>
              </a:rPr>
              <a:t>nb=</a:t>
            </a:r>
            <a:r>
              <a:rPr lang="fr-FR" sz="1700" b="1" i="0" dirty="0" err="1">
                <a:solidFill>
                  <a:srgbClr val="000000"/>
                </a:solidFill>
                <a:effectLst/>
                <a:latin typeface="Arimo" panose="020B0604020202020204" charset="0"/>
                <a:ea typeface="Arimo" panose="020B0604020202020204" charset="0"/>
                <a:cs typeface="Arimo" panose="020B0604020202020204" charset="0"/>
              </a:rPr>
              <a:t>is.read</a:t>
            </a:r>
            <a:r>
              <a:rPr lang="fr-FR" sz="1700" b="1" i="0" dirty="0">
                <a:solidFill>
                  <a:srgbClr val="000000"/>
                </a:solidFill>
                <a:effectLst/>
                <a:latin typeface="Arimo" panose="020B0604020202020204" charset="0"/>
                <a:ea typeface="Arimo" panose="020B0604020202020204" charset="0"/>
                <a:cs typeface="Arimo" panose="020B0604020202020204" charset="0"/>
              </a:rPr>
              <a:t>();</a:t>
            </a:r>
            <a:br>
              <a:rPr lang="fr-FR" sz="1700" b="1" i="0" dirty="0">
                <a:solidFill>
                  <a:srgbClr val="000000"/>
                </a:solidFill>
                <a:effectLst/>
                <a:latin typeface="Arimo" panose="020B0604020202020204" charset="0"/>
                <a:ea typeface="Arimo" panose="020B0604020202020204" charset="0"/>
                <a:cs typeface="Arimo" panose="020B0604020202020204" charset="0"/>
              </a:rPr>
            </a:br>
            <a:r>
              <a:rPr lang="fr-FR" sz="1700" b="1" i="0" dirty="0">
                <a:solidFill>
                  <a:srgbClr val="000000"/>
                </a:solidFill>
                <a:effectLst/>
                <a:latin typeface="Arimo" panose="020B0604020202020204" charset="0"/>
                <a:ea typeface="Arimo" panose="020B0604020202020204" charset="0"/>
                <a:cs typeface="Arimo" panose="020B0604020202020204" charset="0"/>
              </a:rPr>
              <a:t>		</a:t>
            </a:r>
            <a:r>
              <a:rPr lang="fr-FR" sz="1700" b="1" i="0" dirty="0" err="1">
                <a:solidFill>
                  <a:srgbClr val="000000"/>
                </a:solidFill>
                <a:effectLst/>
                <a:latin typeface="Arimo" panose="020B0604020202020204" charset="0"/>
                <a:ea typeface="Arimo" panose="020B0604020202020204" charset="0"/>
                <a:cs typeface="Arimo" panose="020B0604020202020204" charset="0"/>
              </a:rPr>
              <a:t>System.</a:t>
            </a:r>
            <a:r>
              <a:rPr lang="fr-FR" sz="1700" b="1" i="1" dirty="0" err="1">
                <a:solidFill>
                  <a:srgbClr val="0000C0"/>
                </a:solidFill>
                <a:effectLst/>
                <a:latin typeface="Arimo" panose="020B0604020202020204" charset="0"/>
                <a:ea typeface="Arimo" panose="020B0604020202020204" charset="0"/>
                <a:cs typeface="Arimo" panose="020B0604020202020204" charset="0"/>
              </a:rPr>
              <a:t>out</a:t>
            </a:r>
            <a:r>
              <a:rPr lang="fr-FR" sz="1700" b="1" i="0" dirty="0" err="1">
                <a:solidFill>
                  <a:srgbClr val="000000"/>
                </a:solidFill>
                <a:effectLst/>
                <a:latin typeface="Arimo" panose="020B0604020202020204" charset="0"/>
                <a:ea typeface="Arimo" panose="020B0604020202020204" charset="0"/>
                <a:cs typeface="Arimo" panose="020B0604020202020204" charset="0"/>
              </a:rPr>
              <a:t>.println</a:t>
            </a:r>
            <a:r>
              <a:rPr lang="fr-FR" sz="1700" b="1" i="0" dirty="0">
                <a:solidFill>
                  <a:srgbClr val="000000"/>
                </a:solidFill>
                <a:effectLst/>
                <a:latin typeface="Arimo" panose="020B0604020202020204" charset="0"/>
                <a:ea typeface="Arimo" panose="020B0604020202020204" charset="0"/>
                <a:cs typeface="Arimo" panose="020B0604020202020204" charset="0"/>
              </a:rPr>
              <a:t>(</a:t>
            </a:r>
            <a:r>
              <a:rPr lang="fr-FR" sz="1700" b="1" i="0" dirty="0">
                <a:solidFill>
                  <a:srgbClr val="2A00FF"/>
                </a:solidFill>
                <a:effectLst/>
                <a:latin typeface="Arimo" panose="020B0604020202020204" charset="0"/>
                <a:ea typeface="Arimo" panose="020B0604020202020204" charset="0"/>
                <a:cs typeface="Arimo" panose="020B0604020202020204" charset="0"/>
              </a:rPr>
              <a:t>"J'envoie la réponse"</a:t>
            </a:r>
            <a:r>
              <a:rPr lang="fr-FR" sz="1700" b="1" i="0" dirty="0">
                <a:solidFill>
                  <a:srgbClr val="000000"/>
                </a:solidFill>
                <a:effectLst/>
                <a:latin typeface="Arimo" panose="020B0604020202020204" charset="0"/>
                <a:ea typeface="Arimo" panose="020B0604020202020204" charset="0"/>
                <a:cs typeface="Arimo" panose="020B0604020202020204" charset="0"/>
              </a:rPr>
              <a:t>);</a:t>
            </a:r>
            <a:br>
              <a:rPr lang="fr-FR" sz="1700" b="1" i="0" dirty="0">
                <a:solidFill>
                  <a:srgbClr val="000000"/>
                </a:solidFill>
                <a:effectLst/>
                <a:latin typeface="Arimo" panose="020B0604020202020204" charset="0"/>
                <a:ea typeface="Arimo" panose="020B0604020202020204" charset="0"/>
                <a:cs typeface="Arimo" panose="020B0604020202020204" charset="0"/>
              </a:rPr>
            </a:br>
            <a:r>
              <a:rPr lang="fr-FR" sz="1700" b="1" i="0" dirty="0">
                <a:solidFill>
                  <a:srgbClr val="000000"/>
                </a:solidFill>
                <a:effectLst/>
                <a:latin typeface="Arimo" panose="020B0604020202020204" charset="0"/>
                <a:ea typeface="Arimo" panose="020B0604020202020204" charset="0"/>
                <a:cs typeface="Arimo" panose="020B0604020202020204" charset="0"/>
              </a:rPr>
              <a:t>		</a:t>
            </a:r>
            <a:r>
              <a:rPr lang="fr-FR" sz="1700" b="1" i="0" dirty="0" err="1">
                <a:solidFill>
                  <a:srgbClr val="000000"/>
                </a:solidFill>
                <a:effectLst/>
                <a:latin typeface="Arimo" panose="020B0604020202020204" charset="0"/>
                <a:ea typeface="Arimo" panose="020B0604020202020204" charset="0"/>
                <a:cs typeface="Arimo" panose="020B0604020202020204" charset="0"/>
              </a:rPr>
              <a:t>os.write</a:t>
            </a:r>
            <a:r>
              <a:rPr lang="fr-FR" sz="1700" b="1" i="0" dirty="0">
                <a:solidFill>
                  <a:srgbClr val="000000"/>
                </a:solidFill>
                <a:effectLst/>
                <a:latin typeface="Arimo" panose="020B0604020202020204" charset="0"/>
                <a:ea typeface="Arimo" panose="020B0604020202020204" charset="0"/>
                <a:cs typeface="Arimo" panose="020B0604020202020204" charset="0"/>
              </a:rPr>
              <a:t>(nb*5);</a:t>
            </a:r>
            <a:br>
              <a:rPr lang="fr-FR" sz="1700" b="1" i="0" dirty="0">
                <a:solidFill>
                  <a:srgbClr val="000000"/>
                </a:solidFill>
                <a:effectLst/>
                <a:latin typeface="Arimo" panose="020B0604020202020204" charset="0"/>
                <a:ea typeface="Arimo" panose="020B0604020202020204" charset="0"/>
                <a:cs typeface="Arimo" panose="020B0604020202020204" charset="0"/>
              </a:rPr>
            </a:br>
            <a:r>
              <a:rPr lang="fr-FR" sz="1700" b="1" i="0" dirty="0">
                <a:solidFill>
                  <a:srgbClr val="000000"/>
                </a:solidFill>
                <a:effectLst/>
                <a:latin typeface="Arimo" panose="020B0604020202020204" charset="0"/>
                <a:ea typeface="Arimo" panose="020B0604020202020204" charset="0"/>
                <a:cs typeface="Arimo" panose="020B0604020202020204" charset="0"/>
              </a:rPr>
              <a:t>		</a:t>
            </a:r>
            <a:r>
              <a:rPr lang="fr-FR" sz="1700" b="1" i="0" dirty="0" err="1">
                <a:solidFill>
                  <a:srgbClr val="000000"/>
                </a:solidFill>
                <a:effectLst/>
                <a:latin typeface="Arimo" panose="020B0604020202020204" charset="0"/>
                <a:ea typeface="Arimo" panose="020B0604020202020204" charset="0"/>
                <a:cs typeface="Arimo" panose="020B0604020202020204" charset="0"/>
              </a:rPr>
              <a:t>System.</a:t>
            </a:r>
            <a:r>
              <a:rPr lang="fr-FR" sz="1700" b="1" i="1" dirty="0" err="1">
                <a:solidFill>
                  <a:srgbClr val="0000C0"/>
                </a:solidFill>
                <a:effectLst/>
                <a:latin typeface="Arimo" panose="020B0604020202020204" charset="0"/>
                <a:ea typeface="Arimo" panose="020B0604020202020204" charset="0"/>
                <a:cs typeface="Arimo" panose="020B0604020202020204" charset="0"/>
              </a:rPr>
              <a:t>out</a:t>
            </a:r>
            <a:r>
              <a:rPr lang="fr-FR" sz="1700" b="1" i="0" dirty="0" err="1">
                <a:solidFill>
                  <a:srgbClr val="000000"/>
                </a:solidFill>
                <a:effectLst/>
                <a:latin typeface="Arimo" panose="020B0604020202020204" charset="0"/>
                <a:ea typeface="Arimo" panose="020B0604020202020204" charset="0"/>
                <a:cs typeface="Arimo" panose="020B0604020202020204" charset="0"/>
              </a:rPr>
              <a:t>.println</a:t>
            </a:r>
            <a:r>
              <a:rPr lang="fr-FR" sz="1700" b="1" i="0" dirty="0">
                <a:solidFill>
                  <a:srgbClr val="000000"/>
                </a:solidFill>
                <a:effectLst/>
                <a:latin typeface="Arimo" panose="020B0604020202020204" charset="0"/>
                <a:ea typeface="Arimo" panose="020B0604020202020204" charset="0"/>
                <a:cs typeface="Arimo" panose="020B0604020202020204" charset="0"/>
              </a:rPr>
              <a:t>(</a:t>
            </a:r>
            <a:r>
              <a:rPr lang="fr-FR" sz="1700" b="1" i="0" dirty="0">
                <a:solidFill>
                  <a:srgbClr val="2A00FF"/>
                </a:solidFill>
                <a:effectLst/>
                <a:latin typeface="Arimo" panose="020B0604020202020204" charset="0"/>
                <a:ea typeface="Arimo" panose="020B0604020202020204" charset="0"/>
                <a:cs typeface="Arimo" panose="020B0604020202020204" charset="0"/>
              </a:rPr>
              <a:t>"Déconnexion du client"</a:t>
            </a:r>
            <a:r>
              <a:rPr lang="fr-FR" sz="1700" b="1" i="0" dirty="0">
                <a:solidFill>
                  <a:srgbClr val="000000"/>
                </a:solidFill>
                <a:effectLst/>
                <a:latin typeface="Arimo" panose="020B0604020202020204" charset="0"/>
                <a:ea typeface="Arimo" panose="020B0604020202020204" charset="0"/>
                <a:cs typeface="Arimo" panose="020B0604020202020204" charset="0"/>
              </a:rPr>
              <a:t>);</a:t>
            </a:r>
            <a:br>
              <a:rPr lang="fr-FR" sz="1700" b="1" i="0" dirty="0">
                <a:solidFill>
                  <a:srgbClr val="000000"/>
                </a:solidFill>
                <a:effectLst/>
                <a:latin typeface="Arimo" panose="020B0604020202020204" charset="0"/>
                <a:ea typeface="Arimo" panose="020B0604020202020204" charset="0"/>
                <a:cs typeface="Arimo" panose="020B0604020202020204" charset="0"/>
              </a:rPr>
            </a:br>
            <a:r>
              <a:rPr lang="fr-FR" sz="1700" b="1" i="0" dirty="0">
                <a:solidFill>
                  <a:srgbClr val="000000"/>
                </a:solidFill>
                <a:effectLst/>
                <a:latin typeface="Arimo" panose="020B0604020202020204" charset="0"/>
                <a:ea typeface="Arimo" panose="020B0604020202020204" charset="0"/>
                <a:cs typeface="Arimo" panose="020B0604020202020204" charset="0"/>
              </a:rPr>
              <a:t>		</a:t>
            </a:r>
            <a:r>
              <a:rPr lang="fr-FR" sz="1700" b="1" i="0" dirty="0" err="1">
                <a:solidFill>
                  <a:srgbClr val="000000"/>
                </a:solidFill>
                <a:effectLst/>
                <a:latin typeface="Arimo" panose="020B0604020202020204" charset="0"/>
                <a:ea typeface="Arimo" panose="020B0604020202020204" charset="0"/>
                <a:cs typeface="Arimo" panose="020B0604020202020204" charset="0"/>
              </a:rPr>
              <a:t>clientSocket.close</a:t>
            </a:r>
            <a:r>
              <a:rPr lang="fr-FR" sz="1700" b="1" i="0" dirty="0">
                <a:solidFill>
                  <a:srgbClr val="000000"/>
                </a:solidFill>
                <a:effectLst/>
                <a:latin typeface="Arimo" panose="020B0604020202020204" charset="0"/>
                <a:ea typeface="Arimo" panose="020B0604020202020204" charset="0"/>
                <a:cs typeface="Arimo" panose="020B0604020202020204" charset="0"/>
              </a:rPr>
              <a:t>();</a:t>
            </a:r>
            <a:br>
              <a:rPr lang="fr-FR" sz="1700" b="1" i="0" dirty="0">
                <a:solidFill>
                  <a:srgbClr val="000000"/>
                </a:solidFill>
                <a:effectLst/>
                <a:latin typeface="Arimo" panose="020B0604020202020204" charset="0"/>
                <a:ea typeface="Arimo" panose="020B0604020202020204" charset="0"/>
                <a:cs typeface="Arimo" panose="020B0604020202020204" charset="0"/>
              </a:rPr>
            </a:br>
            <a:r>
              <a:rPr lang="fr-FR" sz="1700" b="1" i="0" dirty="0">
                <a:solidFill>
                  <a:srgbClr val="000000"/>
                </a:solidFill>
                <a:effectLst/>
                <a:latin typeface="Arimo" panose="020B0604020202020204" charset="0"/>
                <a:ea typeface="Arimo" panose="020B0604020202020204" charset="0"/>
                <a:cs typeface="Arimo" panose="020B0604020202020204" charset="0"/>
              </a:rPr>
              <a:t>	} </a:t>
            </a:r>
            <a:r>
              <a:rPr lang="fr-FR" sz="1700" b="1" i="0" dirty="0">
                <a:solidFill>
                  <a:srgbClr val="7F0055"/>
                </a:solidFill>
                <a:effectLst/>
                <a:latin typeface="Arimo" panose="020B0604020202020204" charset="0"/>
                <a:ea typeface="Arimo" panose="020B0604020202020204" charset="0"/>
                <a:cs typeface="Arimo" panose="020B0604020202020204" charset="0"/>
              </a:rPr>
              <a:t>catch </a:t>
            </a:r>
            <a:r>
              <a:rPr lang="fr-FR" sz="1700" b="1" i="0" dirty="0">
                <a:solidFill>
                  <a:srgbClr val="000000"/>
                </a:solidFill>
                <a:effectLst/>
                <a:latin typeface="Arimo" panose="020B0604020202020204" charset="0"/>
                <a:ea typeface="Arimo" panose="020B0604020202020204" charset="0"/>
                <a:cs typeface="Arimo" panose="020B0604020202020204" charset="0"/>
              </a:rPr>
              <a:t>(</a:t>
            </a:r>
            <a:r>
              <a:rPr lang="fr-FR" sz="1700" b="1" i="0" dirty="0" err="1">
                <a:solidFill>
                  <a:srgbClr val="000000"/>
                </a:solidFill>
                <a:effectLst/>
                <a:latin typeface="Arimo" panose="020B0604020202020204" charset="0"/>
                <a:ea typeface="Arimo" panose="020B0604020202020204" charset="0"/>
                <a:cs typeface="Arimo" panose="020B0604020202020204" charset="0"/>
              </a:rPr>
              <a:t>IOException</a:t>
            </a:r>
            <a:r>
              <a:rPr lang="fr-FR" sz="1700" b="1" i="0" dirty="0">
                <a:solidFill>
                  <a:srgbClr val="000000"/>
                </a:solidFill>
                <a:effectLst/>
                <a:latin typeface="Arimo" panose="020B0604020202020204" charset="0"/>
                <a:ea typeface="Arimo" panose="020B0604020202020204" charset="0"/>
                <a:cs typeface="Arimo" panose="020B0604020202020204" charset="0"/>
              </a:rPr>
              <a:t> e) {</a:t>
            </a:r>
            <a:br>
              <a:rPr lang="fr-FR" sz="1700" b="1" i="0" dirty="0">
                <a:solidFill>
                  <a:srgbClr val="000000"/>
                </a:solidFill>
                <a:effectLst/>
                <a:latin typeface="Arimo" panose="020B0604020202020204" charset="0"/>
                <a:ea typeface="Arimo" panose="020B0604020202020204" charset="0"/>
                <a:cs typeface="Arimo" panose="020B0604020202020204" charset="0"/>
              </a:rPr>
            </a:br>
            <a:r>
              <a:rPr lang="fr-FR" sz="1700" b="1" i="0" dirty="0">
                <a:solidFill>
                  <a:srgbClr val="000000"/>
                </a:solidFill>
                <a:effectLst/>
                <a:latin typeface="Arimo" panose="020B0604020202020204" charset="0"/>
                <a:ea typeface="Arimo" panose="020B0604020202020204" charset="0"/>
                <a:cs typeface="Arimo" panose="020B0604020202020204" charset="0"/>
              </a:rPr>
              <a:t>	</a:t>
            </a:r>
            <a:r>
              <a:rPr lang="fr-FR" sz="1700" b="1" i="0" dirty="0" err="1">
                <a:solidFill>
                  <a:srgbClr val="000000"/>
                </a:solidFill>
                <a:effectLst/>
                <a:latin typeface="Arimo" panose="020B0604020202020204" charset="0"/>
                <a:ea typeface="Arimo" panose="020B0604020202020204" charset="0"/>
                <a:cs typeface="Arimo" panose="020B0604020202020204" charset="0"/>
              </a:rPr>
              <a:t>e.printStackTrace</a:t>
            </a:r>
            <a:r>
              <a:rPr lang="fr-FR" sz="1700" b="1" i="0" dirty="0">
                <a:solidFill>
                  <a:srgbClr val="000000"/>
                </a:solidFill>
                <a:effectLst/>
                <a:latin typeface="Arimo" panose="020B0604020202020204" charset="0"/>
                <a:ea typeface="Arimo" panose="020B0604020202020204" charset="0"/>
                <a:cs typeface="Arimo" panose="020B0604020202020204" charset="0"/>
              </a:rPr>
              <a:t>();</a:t>
            </a:r>
            <a:r>
              <a:rPr lang="fr-FR" sz="1700" dirty="0">
                <a:latin typeface="Arimo" panose="020B0604020202020204" charset="0"/>
                <a:ea typeface="Arimo" panose="020B0604020202020204" charset="0"/>
                <a:cs typeface="Arimo" panose="020B0604020202020204" charset="0"/>
              </a:rPr>
              <a:t> </a:t>
            </a:r>
            <a:r>
              <a:rPr lang="fr-FR" sz="1700" b="1" dirty="0">
                <a:latin typeface="Arimo" panose="020B0604020202020204" charset="0"/>
                <a:ea typeface="Arimo" panose="020B0604020202020204" charset="0"/>
                <a:cs typeface="Arimo" panose="020B0604020202020204" charset="0"/>
              </a:rPr>
              <a:t>}</a:t>
            </a:r>
          </a:p>
          <a:p>
            <a:pPr lvl="8"/>
            <a:r>
              <a:rPr lang="fr-FR" sz="1700" b="1" dirty="0">
                <a:latin typeface="Arimo" panose="020B0604020202020204" charset="0"/>
                <a:ea typeface="Arimo" panose="020B0604020202020204" charset="0"/>
                <a:cs typeface="Arimo" panose="020B0604020202020204" charset="0"/>
              </a:rPr>
              <a:t>}</a:t>
            </a:r>
          </a:p>
          <a:p>
            <a:pPr lvl="8"/>
            <a:r>
              <a:rPr lang="fr-FR" sz="1700" b="1" dirty="0">
                <a:latin typeface="Arimo" panose="020B0604020202020204" charset="0"/>
                <a:ea typeface="Arimo" panose="020B0604020202020204" charset="0"/>
                <a:cs typeface="Arimo" panose="020B0604020202020204" charset="0"/>
              </a:rPr>
              <a:t>}</a:t>
            </a:r>
            <a:r>
              <a:rPr lang="fr-FR" sz="1700" dirty="0">
                <a:latin typeface="Arimo" panose="020B0604020202020204" charset="0"/>
                <a:ea typeface="Arimo" panose="020B0604020202020204" charset="0"/>
                <a:cs typeface="Arimo" panose="020B0604020202020204" charset="0"/>
              </a:rPr>
              <a:t/>
            </a:r>
            <a:br>
              <a:rPr lang="fr-FR" sz="1700" dirty="0">
                <a:latin typeface="Arimo" panose="020B0604020202020204" charset="0"/>
                <a:ea typeface="Arimo" panose="020B0604020202020204" charset="0"/>
                <a:cs typeface="Arimo" panose="020B0604020202020204" charset="0"/>
              </a:rPr>
            </a:br>
            <a:endParaRPr lang="fr-FR" sz="1700" dirty="0">
              <a:latin typeface="Arimo" panose="020B0604020202020204" charset="0"/>
              <a:ea typeface="Arimo" panose="020B0604020202020204" charset="0"/>
              <a:cs typeface="Arimo" panose="020B0604020202020204" charset="0"/>
            </a:endParaRPr>
          </a:p>
        </p:txBody>
      </p:sp>
    </p:spTree>
    <p:extLst>
      <p:ext uri="{BB962C8B-B14F-4D97-AF65-F5344CB8AC3E}">
        <p14:creationId xmlns:p14="http://schemas.microsoft.com/office/powerpoint/2010/main" val="39191859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54"/>
        <p:cNvGrpSpPr/>
        <p:nvPr/>
      </p:nvGrpSpPr>
      <p:grpSpPr>
        <a:xfrm>
          <a:off x="0" y="0"/>
          <a:ext cx="0" cy="0"/>
          <a:chOff x="0" y="0"/>
          <a:chExt cx="0" cy="0"/>
        </a:xfrm>
      </p:grpSpPr>
      <p:cxnSp>
        <p:nvCxnSpPr>
          <p:cNvPr id="470" name="Google Shape;470;p27"/>
          <p:cNvCxnSpPr/>
          <p:nvPr/>
        </p:nvCxnSpPr>
        <p:spPr>
          <a:xfrm>
            <a:off x="6289044" y="6278419"/>
            <a:ext cx="244214" cy="0"/>
          </a:xfrm>
          <a:prstGeom prst="straightConnector1">
            <a:avLst/>
          </a:prstGeom>
          <a:noFill/>
          <a:ln w="9525" cap="flat" cmpd="sng">
            <a:solidFill>
              <a:schemeClr val="lt1"/>
            </a:solidFill>
            <a:prstDash val="solid"/>
            <a:round/>
            <a:headEnd type="none" w="med" len="med"/>
            <a:tailEnd type="stealth" w="med" len="med"/>
          </a:ln>
        </p:spPr>
      </p:cxnSp>
      <p:sp>
        <p:nvSpPr>
          <p:cNvPr id="474" name="Google Shape;474;p27"/>
          <p:cNvSpPr txBox="1">
            <a:spLocks noGrp="1"/>
          </p:cNvSpPr>
          <p:nvPr>
            <p:ph type="subTitle" idx="1"/>
          </p:nvPr>
        </p:nvSpPr>
        <p:spPr>
          <a:xfrm>
            <a:off x="1387984" y="373890"/>
            <a:ext cx="2263024" cy="391331"/>
          </a:xfrm>
          <a:prstGeom prst="rect">
            <a:avLst/>
          </a:prstGeom>
        </p:spPr>
        <p:txBody>
          <a:bodyPr spcFirstLastPara="1" wrap="square" lIns="112085" tIns="112085" rIns="112085" bIns="112085" anchor="t" anchorCtr="0">
            <a:noAutofit/>
          </a:bodyPr>
          <a:lstStyle/>
          <a:p>
            <a:pPr marL="0" indent="0"/>
            <a:r>
              <a:rPr lang="fr-FR" dirty="0"/>
              <a:t>UCAO-UUT ISTIN</a:t>
            </a:r>
          </a:p>
        </p:txBody>
      </p:sp>
      <p:sp>
        <p:nvSpPr>
          <p:cNvPr id="475" name="Google Shape;475;p27"/>
          <p:cNvSpPr txBox="1">
            <a:spLocks noGrp="1"/>
          </p:cNvSpPr>
          <p:nvPr>
            <p:ph type="subTitle" idx="2"/>
          </p:nvPr>
        </p:nvSpPr>
        <p:spPr>
          <a:xfrm>
            <a:off x="8172001" y="399310"/>
            <a:ext cx="3238440" cy="391331"/>
          </a:xfrm>
          <a:prstGeom prst="rect">
            <a:avLst/>
          </a:prstGeom>
        </p:spPr>
        <p:txBody>
          <a:bodyPr spcFirstLastPara="1" wrap="square" lIns="112085" tIns="112085" rIns="112085" bIns="112085" anchor="t" anchorCtr="0">
            <a:noAutofit/>
          </a:bodyPr>
          <a:lstStyle/>
          <a:p>
            <a:pPr marL="0" indent="0">
              <a:buSzPts val="1100"/>
            </a:pPr>
            <a:r>
              <a:rPr lang="en" dirty="0"/>
              <a:t>Année académique 2022 — 2023</a:t>
            </a:r>
            <a:endParaRPr dirty="0"/>
          </a:p>
        </p:txBody>
      </p:sp>
      <p:sp>
        <p:nvSpPr>
          <p:cNvPr id="8" name="ZoneTexte 7">
            <a:extLst>
              <a:ext uri="{FF2B5EF4-FFF2-40B4-BE49-F238E27FC236}">
                <a16:creationId xmlns="" xmlns:a16="http://schemas.microsoft.com/office/drawing/2014/main" id="{1BD238C5-AD5E-9CFB-3752-A361F4995CA1}"/>
              </a:ext>
            </a:extLst>
          </p:cNvPr>
          <p:cNvSpPr txBox="1"/>
          <p:nvPr/>
        </p:nvSpPr>
        <p:spPr>
          <a:xfrm>
            <a:off x="1578239" y="659283"/>
            <a:ext cx="9421609" cy="523220"/>
          </a:xfrm>
          <a:prstGeom prst="rect">
            <a:avLst/>
          </a:prstGeom>
          <a:noFill/>
        </p:spPr>
        <p:txBody>
          <a:bodyPr wrap="square" anchor="ctr">
            <a:spAutoFit/>
          </a:bodyPr>
          <a:lstStyle/>
          <a:p>
            <a:pPr algn="ctr"/>
            <a:r>
              <a:rPr lang="fr-FR" sz="2800" b="1" i="1" dirty="0">
                <a:solidFill>
                  <a:srgbClr val="99284C"/>
                </a:solidFill>
                <a:latin typeface="Arial-BoldItalicMT"/>
              </a:rPr>
              <a:t>Exemple d’un client simple</a:t>
            </a:r>
            <a:endParaRPr lang="fr-FR" sz="2800" dirty="0"/>
          </a:p>
        </p:txBody>
      </p:sp>
      <p:sp>
        <p:nvSpPr>
          <p:cNvPr id="4" name="ZoneTexte 3">
            <a:extLst>
              <a:ext uri="{FF2B5EF4-FFF2-40B4-BE49-F238E27FC236}">
                <a16:creationId xmlns="" xmlns:a16="http://schemas.microsoft.com/office/drawing/2014/main" id="{FC901B8F-A227-D518-DAD7-F57F3B915C60}"/>
              </a:ext>
            </a:extLst>
          </p:cNvPr>
          <p:cNvSpPr txBox="1"/>
          <p:nvPr/>
        </p:nvSpPr>
        <p:spPr>
          <a:xfrm>
            <a:off x="1387984" y="1182503"/>
            <a:ext cx="9831001" cy="6109365"/>
          </a:xfrm>
          <a:prstGeom prst="rect">
            <a:avLst/>
          </a:prstGeom>
          <a:noFill/>
        </p:spPr>
        <p:txBody>
          <a:bodyPr wrap="square">
            <a:spAutoFit/>
          </a:bodyPr>
          <a:lstStyle/>
          <a:p>
            <a:pPr lvl="8"/>
            <a:r>
              <a:rPr lang="fr-FR" sz="1700" b="1" i="0" dirty="0">
                <a:solidFill>
                  <a:srgbClr val="7F0055"/>
                </a:solidFill>
                <a:effectLst/>
                <a:latin typeface="Arimo" panose="020B0604020202020204" charset="0"/>
                <a:ea typeface="Arimo" panose="020B0604020202020204" charset="0"/>
                <a:cs typeface="Arimo" panose="020B0604020202020204" charset="0"/>
              </a:rPr>
              <a:t>import </a:t>
            </a:r>
            <a:r>
              <a:rPr lang="fr-FR" sz="1700" b="1" i="0" dirty="0">
                <a:solidFill>
                  <a:srgbClr val="000000"/>
                </a:solidFill>
                <a:effectLst/>
                <a:latin typeface="Arimo" panose="020B0604020202020204" charset="0"/>
                <a:ea typeface="Arimo" panose="020B0604020202020204" charset="0"/>
                <a:cs typeface="Arimo" panose="020B0604020202020204" charset="0"/>
              </a:rPr>
              <a:t>java.io.*;</a:t>
            </a:r>
            <a:r>
              <a:rPr lang="fr-FR" sz="1700" b="1" i="0" dirty="0">
                <a:solidFill>
                  <a:srgbClr val="7F0055"/>
                </a:solidFill>
                <a:effectLst/>
                <a:latin typeface="Arimo" panose="020B0604020202020204" charset="0"/>
                <a:ea typeface="Arimo" panose="020B0604020202020204" charset="0"/>
                <a:cs typeface="Arimo" panose="020B0604020202020204" charset="0"/>
              </a:rPr>
              <a:t>import </a:t>
            </a:r>
            <a:r>
              <a:rPr lang="fr-FR" sz="1700" b="1" i="0" dirty="0">
                <a:solidFill>
                  <a:srgbClr val="000000"/>
                </a:solidFill>
                <a:effectLst/>
                <a:latin typeface="Arimo" panose="020B0604020202020204" charset="0"/>
                <a:ea typeface="Arimo" panose="020B0604020202020204" charset="0"/>
                <a:cs typeface="Arimo" panose="020B0604020202020204" charset="0"/>
              </a:rPr>
              <a:t>java.net.*;</a:t>
            </a:r>
            <a:r>
              <a:rPr lang="fr-FR" sz="1700" b="1" i="0" dirty="0">
                <a:solidFill>
                  <a:srgbClr val="7F0055"/>
                </a:solidFill>
                <a:effectLst/>
                <a:latin typeface="Arimo" panose="020B0604020202020204" charset="0"/>
                <a:ea typeface="Arimo" panose="020B0604020202020204" charset="0"/>
                <a:cs typeface="Arimo" panose="020B0604020202020204" charset="0"/>
              </a:rPr>
              <a:t>import </a:t>
            </a:r>
            <a:r>
              <a:rPr lang="fr-FR" sz="1700" b="1" i="0" dirty="0" err="1">
                <a:solidFill>
                  <a:srgbClr val="000000"/>
                </a:solidFill>
                <a:effectLst/>
                <a:latin typeface="Arimo" panose="020B0604020202020204" charset="0"/>
                <a:ea typeface="Arimo" panose="020B0604020202020204" charset="0"/>
                <a:cs typeface="Arimo" panose="020B0604020202020204" charset="0"/>
              </a:rPr>
              <a:t>java.util.Scanner</a:t>
            </a:r>
            <a:r>
              <a:rPr lang="fr-FR" sz="1700" b="1" i="0" dirty="0">
                <a:solidFill>
                  <a:srgbClr val="000000"/>
                </a:solidFill>
                <a:effectLst/>
                <a:latin typeface="Arimo" panose="020B0604020202020204" charset="0"/>
                <a:ea typeface="Arimo" panose="020B0604020202020204" charset="0"/>
                <a:cs typeface="Arimo" panose="020B0604020202020204" charset="0"/>
              </a:rPr>
              <a:t>;</a:t>
            </a:r>
            <a:br>
              <a:rPr lang="fr-FR" sz="1700" b="1" i="0" dirty="0">
                <a:solidFill>
                  <a:srgbClr val="000000"/>
                </a:solidFill>
                <a:effectLst/>
                <a:latin typeface="Arimo" panose="020B0604020202020204" charset="0"/>
                <a:ea typeface="Arimo" panose="020B0604020202020204" charset="0"/>
                <a:cs typeface="Arimo" panose="020B0604020202020204" charset="0"/>
              </a:rPr>
            </a:br>
            <a:r>
              <a:rPr lang="fr-FR" sz="1700" b="1" i="0" dirty="0">
                <a:solidFill>
                  <a:srgbClr val="7F0055"/>
                </a:solidFill>
                <a:effectLst/>
                <a:latin typeface="Arimo" panose="020B0604020202020204" charset="0"/>
                <a:ea typeface="Arimo" panose="020B0604020202020204" charset="0"/>
                <a:cs typeface="Arimo" panose="020B0604020202020204" charset="0"/>
              </a:rPr>
              <a:t>public class </a:t>
            </a:r>
            <a:r>
              <a:rPr lang="fr-FR" sz="1700" b="1" i="0" dirty="0">
                <a:solidFill>
                  <a:srgbClr val="000000"/>
                </a:solidFill>
                <a:effectLst/>
                <a:latin typeface="Arimo" panose="020B0604020202020204" charset="0"/>
                <a:ea typeface="Arimo" panose="020B0604020202020204" charset="0"/>
                <a:cs typeface="Arimo" panose="020B0604020202020204" charset="0"/>
              </a:rPr>
              <a:t>Client {</a:t>
            </a:r>
            <a:br>
              <a:rPr lang="fr-FR" sz="1700" b="1" i="0" dirty="0">
                <a:solidFill>
                  <a:srgbClr val="000000"/>
                </a:solidFill>
                <a:effectLst/>
                <a:latin typeface="Arimo" panose="020B0604020202020204" charset="0"/>
                <a:ea typeface="Arimo" panose="020B0604020202020204" charset="0"/>
                <a:cs typeface="Arimo" panose="020B0604020202020204" charset="0"/>
              </a:rPr>
            </a:br>
            <a:r>
              <a:rPr lang="fr-FR" sz="1700" b="1" i="0" dirty="0">
                <a:solidFill>
                  <a:srgbClr val="000000"/>
                </a:solidFill>
                <a:effectLst/>
                <a:latin typeface="Arimo" panose="020B0604020202020204" charset="0"/>
                <a:ea typeface="Arimo" panose="020B0604020202020204" charset="0"/>
                <a:cs typeface="Arimo" panose="020B0604020202020204" charset="0"/>
              </a:rPr>
              <a:t>	</a:t>
            </a:r>
            <a:r>
              <a:rPr lang="fr-FR" sz="1700" b="1" i="0" dirty="0">
                <a:solidFill>
                  <a:srgbClr val="7F0055"/>
                </a:solidFill>
                <a:effectLst/>
                <a:latin typeface="Arimo" panose="020B0604020202020204" charset="0"/>
                <a:ea typeface="Arimo" panose="020B0604020202020204" charset="0"/>
                <a:cs typeface="Arimo" panose="020B0604020202020204" charset="0"/>
              </a:rPr>
              <a:t>public </a:t>
            </a:r>
            <a:r>
              <a:rPr lang="fr-FR" sz="1700" b="1" i="0" dirty="0" err="1">
                <a:solidFill>
                  <a:srgbClr val="7F0055"/>
                </a:solidFill>
                <a:effectLst/>
                <a:latin typeface="Arimo" panose="020B0604020202020204" charset="0"/>
                <a:ea typeface="Arimo" panose="020B0604020202020204" charset="0"/>
                <a:cs typeface="Arimo" panose="020B0604020202020204" charset="0"/>
              </a:rPr>
              <a:t>static</a:t>
            </a:r>
            <a:r>
              <a:rPr lang="fr-FR" sz="1700" b="1" i="0" dirty="0">
                <a:solidFill>
                  <a:srgbClr val="7F0055"/>
                </a:solidFill>
                <a:effectLst/>
                <a:latin typeface="Arimo" panose="020B0604020202020204" charset="0"/>
                <a:ea typeface="Arimo" panose="020B0604020202020204" charset="0"/>
                <a:cs typeface="Arimo" panose="020B0604020202020204" charset="0"/>
              </a:rPr>
              <a:t> </a:t>
            </a:r>
            <a:r>
              <a:rPr lang="fr-FR" sz="1700" b="1" i="0" dirty="0" err="1">
                <a:solidFill>
                  <a:srgbClr val="7F0055"/>
                </a:solidFill>
                <a:effectLst/>
                <a:latin typeface="Arimo" panose="020B0604020202020204" charset="0"/>
                <a:ea typeface="Arimo" panose="020B0604020202020204" charset="0"/>
                <a:cs typeface="Arimo" panose="020B0604020202020204" charset="0"/>
              </a:rPr>
              <a:t>void</a:t>
            </a:r>
            <a:r>
              <a:rPr lang="fr-FR" sz="1700" b="1" i="0" dirty="0">
                <a:solidFill>
                  <a:srgbClr val="7F0055"/>
                </a:solidFill>
                <a:effectLst/>
                <a:latin typeface="Arimo" panose="020B0604020202020204" charset="0"/>
                <a:ea typeface="Arimo" panose="020B0604020202020204" charset="0"/>
                <a:cs typeface="Arimo" panose="020B0604020202020204" charset="0"/>
              </a:rPr>
              <a:t> </a:t>
            </a:r>
            <a:r>
              <a:rPr lang="fr-FR" sz="1700" b="1" i="0" dirty="0">
                <a:solidFill>
                  <a:srgbClr val="000000"/>
                </a:solidFill>
                <a:effectLst/>
                <a:latin typeface="Arimo" panose="020B0604020202020204" charset="0"/>
                <a:ea typeface="Arimo" panose="020B0604020202020204" charset="0"/>
                <a:cs typeface="Arimo" panose="020B0604020202020204" charset="0"/>
              </a:rPr>
              <a:t>main(String[] args) {</a:t>
            </a:r>
            <a:br>
              <a:rPr lang="fr-FR" sz="1700" b="1" i="0" dirty="0">
                <a:solidFill>
                  <a:srgbClr val="000000"/>
                </a:solidFill>
                <a:effectLst/>
                <a:latin typeface="Arimo" panose="020B0604020202020204" charset="0"/>
                <a:ea typeface="Arimo" panose="020B0604020202020204" charset="0"/>
                <a:cs typeface="Arimo" panose="020B0604020202020204" charset="0"/>
              </a:rPr>
            </a:br>
            <a:r>
              <a:rPr lang="fr-FR" sz="1700" b="1" i="0" dirty="0">
                <a:solidFill>
                  <a:srgbClr val="000000"/>
                </a:solidFill>
                <a:effectLst/>
                <a:latin typeface="Arimo" panose="020B0604020202020204" charset="0"/>
                <a:ea typeface="Arimo" panose="020B0604020202020204" charset="0"/>
                <a:cs typeface="Arimo" panose="020B0604020202020204" charset="0"/>
              </a:rPr>
              <a:t>		</a:t>
            </a:r>
            <a:r>
              <a:rPr lang="fr-FR" sz="1700" b="1" i="0" dirty="0" err="1">
                <a:solidFill>
                  <a:srgbClr val="7F0055"/>
                </a:solidFill>
                <a:effectLst/>
                <a:latin typeface="Arimo" panose="020B0604020202020204" charset="0"/>
                <a:ea typeface="Arimo" panose="020B0604020202020204" charset="0"/>
                <a:cs typeface="Arimo" panose="020B0604020202020204" charset="0"/>
              </a:rPr>
              <a:t>try</a:t>
            </a:r>
            <a:r>
              <a:rPr lang="fr-FR" sz="1700" b="1" i="0" dirty="0">
                <a:solidFill>
                  <a:srgbClr val="7F0055"/>
                </a:solidFill>
                <a:effectLst/>
                <a:latin typeface="Arimo" panose="020B0604020202020204" charset="0"/>
                <a:ea typeface="Arimo" panose="020B0604020202020204" charset="0"/>
                <a:cs typeface="Arimo" panose="020B0604020202020204" charset="0"/>
              </a:rPr>
              <a:t> </a:t>
            </a:r>
            <a:r>
              <a:rPr lang="fr-FR" sz="1700" b="1" i="0" dirty="0">
                <a:solidFill>
                  <a:srgbClr val="000000"/>
                </a:solidFill>
                <a:effectLst/>
                <a:latin typeface="Arimo" panose="020B0604020202020204" charset="0"/>
                <a:ea typeface="Arimo" panose="020B0604020202020204" charset="0"/>
                <a:cs typeface="Arimo" panose="020B0604020202020204" charset="0"/>
              </a:rPr>
              <a:t>{</a:t>
            </a:r>
            <a:br>
              <a:rPr lang="fr-FR" sz="1700" b="1" i="0" dirty="0">
                <a:solidFill>
                  <a:srgbClr val="000000"/>
                </a:solidFill>
                <a:effectLst/>
                <a:latin typeface="Arimo" panose="020B0604020202020204" charset="0"/>
                <a:ea typeface="Arimo" panose="020B0604020202020204" charset="0"/>
                <a:cs typeface="Arimo" panose="020B0604020202020204" charset="0"/>
              </a:rPr>
            </a:br>
            <a:r>
              <a:rPr lang="fr-FR" sz="1700" b="1" i="0" dirty="0">
                <a:solidFill>
                  <a:srgbClr val="000000"/>
                </a:solidFill>
                <a:effectLst/>
                <a:latin typeface="Arimo" panose="020B0604020202020204" charset="0"/>
                <a:ea typeface="Arimo" panose="020B0604020202020204" charset="0"/>
                <a:cs typeface="Arimo" panose="020B0604020202020204" charset="0"/>
              </a:rPr>
              <a:t>			</a:t>
            </a:r>
            <a:r>
              <a:rPr lang="fr-FR" sz="1700" b="1" i="0" dirty="0" err="1">
                <a:solidFill>
                  <a:srgbClr val="000000"/>
                </a:solidFill>
                <a:effectLst/>
                <a:latin typeface="Arimo" panose="020B0604020202020204" charset="0"/>
                <a:ea typeface="Arimo" panose="020B0604020202020204" charset="0"/>
                <a:cs typeface="Arimo" panose="020B0604020202020204" charset="0"/>
              </a:rPr>
              <a:t>System.</a:t>
            </a:r>
            <a:r>
              <a:rPr lang="fr-FR" sz="1700" b="1" i="1" dirty="0" err="1">
                <a:solidFill>
                  <a:srgbClr val="0000C0"/>
                </a:solidFill>
                <a:effectLst/>
                <a:latin typeface="Arimo" panose="020B0604020202020204" charset="0"/>
                <a:ea typeface="Arimo" panose="020B0604020202020204" charset="0"/>
                <a:cs typeface="Arimo" panose="020B0604020202020204" charset="0"/>
              </a:rPr>
              <a:t>out</a:t>
            </a:r>
            <a:r>
              <a:rPr lang="fr-FR" sz="1700" b="1" i="0" dirty="0" err="1">
                <a:solidFill>
                  <a:srgbClr val="000000"/>
                </a:solidFill>
                <a:effectLst/>
                <a:latin typeface="Arimo" panose="020B0604020202020204" charset="0"/>
                <a:ea typeface="Arimo" panose="020B0604020202020204" charset="0"/>
                <a:cs typeface="Arimo" panose="020B0604020202020204" charset="0"/>
              </a:rPr>
              <a:t>.println</a:t>
            </a:r>
            <a:r>
              <a:rPr lang="fr-FR" sz="1700" b="1" i="0" dirty="0">
                <a:solidFill>
                  <a:srgbClr val="000000"/>
                </a:solidFill>
                <a:effectLst/>
                <a:latin typeface="Arimo" panose="020B0604020202020204" charset="0"/>
                <a:ea typeface="Arimo" panose="020B0604020202020204" charset="0"/>
                <a:cs typeface="Arimo" panose="020B0604020202020204" charset="0"/>
              </a:rPr>
              <a:t>(</a:t>
            </a:r>
            <a:r>
              <a:rPr lang="fr-FR" sz="1700" b="1" i="0" dirty="0">
                <a:solidFill>
                  <a:srgbClr val="2A00FF"/>
                </a:solidFill>
                <a:effectLst/>
                <a:latin typeface="Arimo" panose="020B0604020202020204" charset="0"/>
                <a:ea typeface="Arimo" panose="020B0604020202020204" charset="0"/>
                <a:cs typeface="Arimo" panose="020B0604020202020204" charset="0"/>
              </a:rPr>
              <a:t>"Créer une connexion au serveur:"</a:t>
            </a:r>
            <a:r>
              <a:rPr lang="fr-FR" sz="1700" b="1" i="0" dirty="0">
                <a:solidFill>
                  <a:srgbClr val="000000"/>
                </a:solidFill>
                <a:effectLst/>
                <a:latin typeface="Arimo" panose="020B0604020202020204" charset="0"/>
                <a:ea typeface="Arimo" panose="020B0604020202020204" charset="0"/>
                <a:cs typeface="Arimo" panose="020B0604020202020204" charset="0"/>
              </a:rPr>
              <a:t>);</a:t>
            </a:r>
            <a:br>
              <a:rPr lang="fr-FR" sz="1700" b="1" i="0" dirty="0">
                <a:solidFill>
                  <a:srgbClr val="000000"/>
                </a:solidFill>
                <a:effectLst/>
                <a:latin typeface="Arimo" panose="020B0604020202020204" charset="0"/>
                <a:ea typeface="Arimo" panose="020B0604020202020204" charset="0"/>
                <a:cs typeface="Arimo" panose="020B0604020202020204" charset="0"/>
              </a:rPr>
            </a:br>
            <a:r>
              <a:rPr lang="fr-FR" sz="1700" b="1" i="0" dirty="0">
                <a:solidFill>
                  <a:srgbClr val="000000"/>
                </a:solidFill>
                <a:effectLst/>
                <a:latin typeface="Arimo" panose="020B0604020202020204" charset="0"/>
                <a:ea typeface="Arimo" panose="020B0604020202020204" charset="0"/>
                <a:cs typeface="Arimo" panose="020B0604020202020204" charset="0"/>
              </a:rPr>
              <a:t>			Socket </a:t>
            </a:r>
            <a:r>
              <a:rPr lang="fr-FR" sz="1700" b="1" i="0" dirty="0" err="1">
                <a:solidFill>
                  <a:srgbClr val="000000"/>
                </a:solidFill>
                <a:effectLst/>
                <a:latin typeface="Arimo" panose="020B0604020202020204" charset="0"/>
                <a:ea typeface="Arimo" panose="020B0604020202020204" charset="0"/>
                <a:cs typeface="Arimo" panose="020B0604020202020204" charset="0"/>
              </a:rPr>
              <a:t>clientSocket</a:t>
            </a:r>
            <a:r>
              <a:rPr lang="fr-FR" sz="1700" b="1" i="0" dirty="0">
                <a:solidFill>
                  <a:srgbClr val="000000"/>
                </a:solidFill>
                <a:effectLst/>
                <a:latin typeface="Arimo" panose="020B0604020202020204" charset="0"/>
                <a:ea typeface="Arimo" panose="020B0604020202020204" charset="0"/>
                <a:cs typeface="Arimo" panose="020B0604020202020204" charset="0"/>
              </a:rPr>
              <a:t>=</a:t>
            </a:r>
            <a:r>
              <a:rPr lang="fr-FR" sz="1700" b="1" i="0" dirty="0">
                <a:solidFill>
                  <a:srgbClr val="7F0055"/>
                </a:solidFill>
                <a:effectLst/>
                <a:latin typeface="Arimo" panose="020B0604020202020204" charset="0"/>
                <a:ea typeface="Arimo" panose="020B0604020202020204" charset="0"/>
                <a:cs typeface="Arimo" panose="020B0604020202020204" charset="0"/>
              </a:rPr>
              <a:t>new </a:t>
            </a:r>
            <a:r>
              <a:rPr lang="fr-FR" sz="1700" b="1" i="0" dirty="0">
                <a:solidFill>
                  <a:srgbClr val="000000"/>
                </a:solidFill>
                <a:effectLst/>
                <a:latin typeface="Arimo" panose="020B0604020202020204" charset="0"/>
                <a:ea typeface="Arimo" panose="020B0604020202020204" charset="0"/>
                <a:cs typeface="Arimo" panose="020B0604020202020204" charset="0"/>
              </a:rPr>
              <a:t>Socket(</a:t>
            </a:r>
            <a:r>
              <a:rPr lang="fr-FR" sz="1700" b="1" i="0" dirty="0">
                <a:solidFill>
                  <a:srgbClr val="2A00FF"/>
                </a:solidFill>
                <a:effectLst/>
                <a:latin typeface="Arimo" panose="020B0604020202020204" charset="0"/>
                <a:ea typeface="Arimo" panose="020B0604020202020204" charset="0"/>
                <a:cs typeface="Arimo" panose="020B0604020202020204" charset="0"/>
              </a:rPr>
              <a:t>"localhost"</a:t>
            </a:r>
            <a:r>
              <a:rPr lang="fr-FR" sz="1700" b="1" i="0" dirty="0">
                <a:solidFill>
                  <a:srgbClr val="000000"/>
                </a:solidFill>
                <a:effectLst/>
                <a:latin typeface="Arimo" panose="020B0604020202020204" charset="0"/>
                <a:ea typeface="Arimo" panose="020B0604020202020204" charset="0"/>
                <a:cs typeface="Arimo" panose="020B0604020202020204" charset="0"/>
              </a:rPr>
              <a:t>, 123);</a:t>
            </a:r>
            <a:br>
              <a:rPr lang="fr-FR" sz="1700" b="1" i="0" dirty="0">
                <a:solidFill>
                  <a:srgbClr val="000000"/>
                </a:solidFill>
                <a:effectLst/>
                <a:latin typeface="Arimo" panose="020B0604020202020204" charset="0"/>
                <a:ea typeface="Arimo" panose="020B0604020202020204" charset="0"/>
                <a:cs typeface="Arimo" panose="020B0604020202020204" charset="0"/>
              </a:rPr>
            </a:br>
            <a:r>
              <a:rPr lang="fr-FR" sz="1700" b="1" i="0" dirty="0">
                <a:solidFill>
                  <a:srgbClr val="000000"/>
                </a:solidFill>
                <a:effectLst/>
                <a:latin typeface="Arimo" panose="020B0604020202020204" charset="0"/>
                <a:ea typeface="Arimo" panose="020B0604020202020204" charset="0"/>
                <a:cs typeface="Arimo" panose="020B0604020202020204" charset="0"/>
              </a:rPr>
              <a:t>	</a:t>
            </a:r>
            <a:r>
              <a:rPr lang="fr-FR" sz="1700" b="1" i="0" dirty="0" err="1">
                <a:solidFill>
                  <a:srgbClr val="000000"/>
                </a:solidFill>
                <a:effectLst/>
                <a:latin typeface="Arimo" panose="020B0604020202020204" charset="0"/>
                <a:ea typeface="Arimo" panose="020B0604020202020204" charset="0"/>
                <a:cs typeface="Arimo" panose="020B0604020202020204" charset="0"/>
              </a:rPr>
              <a:t>System.</a:t>
            </a:r>
            <a:r>
              <a:rPr lang="fr-FR" sz="1700" b="1" i="1" dirty="0" err="1">
                <a:solidFill>
                  <a:srgbClr val="0000C0"/>
                </a:solidFill>
                <a:effectLst/>
                <a:latin typeface="Arimo" panose="020B0604020202020204" charset="0"/>
                <a:ea typeface="Arimo" panose="020B0604020202020204" charset="0"/>
                <a:cs typeface="Arimo" panose="020B0604020202020204" charset="0"/>
              </a:rPr>
              <a:t>out</a:t>
            </a:r>
            <a:r>
              <a:rPr lang="fr-FR" sz="1700" b="1" i="0" dirty="0" err="1">
                <a:solidFill>
                  <a:srgbClr val="000000"/>
                </a:solidFill>
                <a:effectLst/>
                <a:latin typeface="Arimo" panose="020B0604020202020204" charset="0"/>
                <a:ea typeface="Arimo" panose="020B0604020202020204" charset="0"/>
                <a:cs typeface="Arimo" panose="020B0604020202020204" charset="0"/>
              </a:rPr>
              <a:t>.println</a:t>
            </a:r>
            <a:r>
              <a:rPr lang="fr-FR" sz="1700" b="1" i="0" dirty="0">
                <a:solidFill>
                  <a:srgbClr val="000000"/>
                </a:solidFill>
                <a:effectLst/>
                <a:latin typeface="Arimo" panose="020B0604020202020204" charset="0"/>
                <a:ea typeface="Arimo" panose="020B0604020202020204" charset="0"/>
                <a:cs typeface="Arimo" panose="020B0604020202020204" charset="0"/>
              </a:rPr>
              <a:t>(</a:t>
            </a:r>
            <a:r>
              <a:rPr lang="fr-FR" sz="1700" b="1" i="0" dirty="0">
                <a:solidFill>
                  <a:srgbClr val="2A00FF"/>
                </a:solidFill>
                <a:effectLst/>
                <a:latin typeface="Arimo" panose="020B0604020202020204" charset="0"/>
                <a:ea typeface="Arimo" panose="020B0604020202020204" charset="0"/>
                <a:cs typeface="Arimo" panose="020B0604020202020204" charset="0"/>
              </a:rPr>
              <a:t>"Génération de objet </a:t>
            </a:r>
            <a:r>
              <a:rPr lang="fr-FR" sz="1700" b="1" i="0" dirty="0" err="1">
                <a:solidFill>
                  <a:srgbClr val="2A00FF"/>
                </a:solidFill>
                <a:effectLst/>
                <a:latin typeface="Arimo" panose="020B0604020202020204" charset="0"/>
                <a:ea typeface="Arimo" panose="020B0604020202020204" charset="0"/>
                <a:cs typeface="Arimo" panose="020B0604020202020204" charset="0"/>
              </a:rPr>
              <a:t>InptStream</a:t>
            </a:r>
            <a:r>
              <a:rPr lang="fr-FR" sz="1700" b="1" i="0" dirty="0">
                <a:solidFill>
                  <a:srgbClr val="2A00FF"/>
                </a:solidFill>
                <a:effectLst/>
                <a:latin typeface="Arimo" panose="020B0604020202020204" charset="0"/>
                <a:ea typeface="Arimo" panose="020B0604020202020204" charset="0"/>
                <a:cs typeface="Arimo" panose="020B0604020202020204" charset="0"/>
              </a:rPr>
              <a:t> et </a:t>
            </a:r>
            <a:r>
              <a:rPr lang="fr-FR" sz="1700" b="1" i="0" dirty="0" err="1">
                <a:solidFill>
                  <a:srgbClr val="2A00FF"/>
                </a:solidFill>
                <a:effectLst/>
                <a:latin typeface="Arimo" panose="020B0604020202020204" charset="0"/>
                <a:ea typeface="Arimo" panose="020B0604020202020204" charset="0"/>
                <a:cs typeface="Arimo" panose="020B0604020202020204" charset="0"/>
              </a:rPr>
              <a:t>OutputStream</a:t>
            </a:r>
            <a:r>
              <a:rPr lang="fr-FR" sz="1700" b="1" dirty="0">
                <a:solidFill>
                  <a:srgbClr val="2A00FF"/>
                </a:solidFill>
                <a:latin typeface="Arimo" panose="020B0604020202020204" charset="0"/>
                <a:ea typeface="Arimo" panose="020B0604020202020204" charset="0"/>
                <a:cs typeface="Arimo" panose="020B0604020202020204" charset="0"/>
              </a:rPr>
              <a:t> </a:t>
            </a:r>
            <a:r>
              <a:rPr lang="fr-FR" sz="1700" b="1" i="0" dirty="0">
                <a:solidFill>
                  <a:srgbClr val="2A00FF"/>
                </a:solidFill>
                <a:effectLst/>
                <a:latin typeface="Arimo" panose="020B0604020202020204" charset="0"/>
                <a:ea typeface="Arimo" panose="020B0604020202020204" charset="0"/>
                <a:cs typeface="Arimo" panose="020B0604020202020204" charset="0"/>
              </a:rPr>
              <a:t>de la socket"</a:t>
            </a:r>
            <a:r>
              <a:rPr lang="fr-FR" sz="1700" b="1" i="0" dirty="0">
                <a:solidFill>
                  <a:srgbClr val="000000"/>
                </a:solidFill>
                <a:effectLst/>
                <a:latin typeface="Arimo" panose="020B0604020202020204" charset="0"/>
                <a:ea typeface="Arimo" panose="020B0604020202020204" charset="0"/>
                <a:cs typeface="Arimo" panose="020B0604020202020204" charset="0"/>
              </a:rPr>
              <a:t>);</a:t>
            </a:r>
            <a:br>
              <a:rPr lang="fr-FR" sz="1700" b="1" i="0" dirty="0">
                <a:solidFill>
                  <a:srgbClr val="000000"/>
                </a:solidFill>
                <a:effectLst/>
                <a:latin typeface="Arimo" panose="020B0604020202020204" charset="0"/>
                <a:ea typeface="Arimo" panose="020B0604020202020204" charset="0"/>
                <a:cs typeface="Arimo" panose="020B0604020202020204" charset="0"/>
              </a:rPr>
            </a:br>
            <a:r>
              <a:rPr lang="fr-FR" sz="1700" b="1" i="0" dirty="0">
                <a:solidFill>
                  <a:srgbClr val="000000"/>
                </a:solidFill>
                <a:effectLst/>
                <a:latin typeface="Arimo" panose="020B0604020202020204" charset="0"/>
                <a:ea typeface="Arimo" panose="020B0604020202020204" charset="0"/>
                <a:cs typeface="Arimo" panose="020B0604020202020204" charset="0"/>
              </a:rPr>
              <a:t>			</a:t>
            </a:r>
            <a:r>
              <a:rPr lang="fr-FR" sz="1700" b="1" i="0" dirty="0" err="1">
                <a:solidFill>
                  <a:srgbClr val="000000"/>
                </a:solidFill>
                <a:effectLst/>
                <a:latin typeface="Arimo" panose="020B0604020202020204" charset="0"/>
                <a:ea typeface="Arimo" panose="020B0604020202020204" charset="0"/>
                <a:cs typeface="Arimo" panose="020B0604020202020204" charset="0"/>
              </a:rPr>
              <a:t>InputStream</a:t>
            </a:r>
            <a:r>
              <a:rPr lang="fr-FR" sz="1700" b="1" i="0" dirty="0">
                <a:solidFill>
                  <a:srgbClr val="000000"/>
                </a:solidFill>
                <a:effectLst/>
                <a:latin typeface="Arimo" panose="020B0604020202020204" charset="0"/>
                <a:ea typeface="Arimo" panose="020B0604020202020204" charset="0"/>
                <a:cs typeface="Arimo" panose="020B0604020202020204" charset="0"/>
              </a:rPr>
              <a:t> </a:t>
            </a:r>
            <a:r>
              <a:rPr lang="fr-FR" sz="1700" b="1" i="0" dirty="0" err="1">
                <a:solidFill>
                  <a:srgbClr val="000000"/>
                </a:solidFill>
                <a:effectLst/>
                <a:latin typeface="Arimo" panose="020B0604020202020204" charset="0"/>
                <a:ea typeface="Arimo" panose="020B0604020202020204" charset="0"/>
                <a:cs typeface="Arimo" panose="020B0604020202020204" charset="0"/>
              </a:rPr>
              <a:t>is</a:t>
            </a:r>
            <a:r>
              <a:rPr lang="fr-FR" sz="1700" b="1" i="0" dirty="0">
                <a:solidFill>
                  <a:srgbClr val="000000"/>
                </a:solidFill>
                <a:effectLst/>
                <a:latin typeface="Arimo" panose="020B0604020202020204" charset="0"/>
                <a:ea typeface="Arimo" panose="020B0604020202020204" charset="0"/>
                <a:cs typeface="Arimo" panose="020B0604020202020204" charset="0"/>
              </a:rPr>
              <a:t>=</a:t>
            </a:r>
            <a:r>
              <a:rPr lang="fr-FR" sz="1700" b="1" i="0" dirty="0" err="1">
                <a:solidFill>
                  <a:srgbClr val="000000"/>
                </a:solidFill>
                <a:effectLst/>
                <a:latin typeface="Arimo" panose="020B0604020202020204" charset="0"/>
                <a:ea typeface="Arimo" panose="020B0604020202020204" charset="0"/>
                <a:cs typeface="Arimo" panose="020B0604020202020204" charset="0"/>
              </a:rPr>
              <a:t>clientSocket.getInputStream</a:t>
            </a:r>
            <a:r>
              <a:rPr lang="fr-FR" sz="1700" b="1" i="0" dirty="0">
                <a:solidFill>
                  <a:srgbClr val="000000"/>
                </a:solidFill>
                <a:effectLst/>
                <a:latin typeface="Arimo" panose="020B0604020202020204" charset="0"/>
                <a:ea typeface="Arimo" panose="020B0604020202020204" charset="0"/>
                <a:cs typeface="Arimo" panose="020B0604020202020204" charset="0"/>
              </a:rPr>
              <a:t>();</a:t>
            </a:r>
            <a:br>
              <a:rPr lang="fr-FR" sz="1700" b="1" i="0" dirty="0">
                <a:solidFill>
                  <a:srgbClr val="000000"/>
                </a:solidFill>
                <a:effectLst/>
                <a:latin typeface="Arimo" panose="020B0604020202020204" charset="0"/>
                <a:ea typeface="Arimo" panose="020B0604020202020204" charset="0"/>
                <a:cs typeface="Arimo" panose="020B0604020202020204" charset="0"/>
              </a:rPr>
            </a:br>
            <a:r>
              <a:rPr lang="fr-FR" sz="1700" b="1" i="0" dirty="0">
                <a:solidFill>
                  <a:srgbClr val="000000"/>
                </a:solidFill>
                <a:effectLst/>
                <a:latin typeface="Arimo" panose="020B0604020202020204" charset="0"/>
                <a:ea typeface="Arimo" panose="020B0604020202020204" charset="0"/>
                <a:cs typeface="Arimo" panose="020B0604020202020204" charset="0"/>
              </a:rPr>
              <a:t>			</a:t>
            </a:r>
            <a:r>
              <a:rPr lang="fr-FR" sz="1700" b="1" i="0" dirty="0" err="1">
                <a:solidFill>
                  <a:srgbClr val="000000"/>
                </a:solidFill>
                <a:effectLst/>
                <a:latin typeface="Arimo" panose="020B0604020202020204" charset="0"/>
                <a:ea typeface="Arimo" panose="020B0604020202020204" charset="0"/>
                <a:cs typeface="Arimo" panose="020B0604020202020204" charset="0"/>
              </a:rPr>
              <a:t>OutputStream</a:t>
            </a:r>
            <a:r>
              <a:rPr lang="fr-FR" sz="1700" b="1" i="0" dirty="0">
                <a:solidFill>
                  <a:srgbClr val="000000"/>
                </a:solidFill>
                <a:effectLst/>
                <a:latin typeface="Arimo" panose="020B0604020202020204" charset="0"/>
                <a:ea typeface="Arimo" panose="020B0604020202020204" charset="0"/>
                <a:cs typeface="Arimo" panose="020B0604020202020204" charset="0"/>
              </a:rPr>
              <a:t> os=</a:t>
            </a:r>
            <a:r>
              <a:rPr lang="fr-FR" sz="1700" b="1" i="0" dirty="0" err="1">
                <a:solidFill>
                  <a:srgbClr val="000000"/>
                </a:solidFill>
                <a:effectLst/>
                <a:latin typeface="Arimo" panose="020B0604020202020204" charset="0"/>
                <a:ea typeface="Arimo" panose="020B0604020202020204" charset="0"/>
                <a:cs typeface="Arimo" panose="020B0604020202020204" charset="0"/>
              </a:rPr>
              <a:t>clientSocket.getOutputStream</a:t>
            </a:r>
            <a:r>
              <a:rPr lang="fr-FR" sz="1700" b="1" i="0" dirty="0">
                <a:solidFill>
                  <a:srgbClr val="000000"/>
                </a:solidFill>
                <a:effectLst/>
                <a:latin typeface="Arimo" panose="020B0604020202020204" charset="0"/>
                <a:ea typeface="Arimo" panose="020B0604020202020204" charset="0"/>
                <a:cs typeface="Arimo" panose="020B0604020202020204" charset="0"/>
              </a:rPr>
              <a:t>();</a:t>
            </a:r>
            <a:br>
              <a:rPr lang="fr-FR" sz="1700" b="1" i="0" dirty="0">
                <a:solidFill>
                  <a:srgbClr val="000000"/>
                </a:solidFill>
                <a:effectLst/>
                <a:latin typeface="Arimo" panose="020B0604020202020204" charset="0"/>
                <a:ea typeface="Arimo" panose="020B0604020202020204" charset="0"/>
                <a:cs typeface="Arimo" panose="020B0604020202020204" charset="0"/>
              </a:rPr>
            </a:br>
            <a:r>
              <a:rPr lang="fr-FR" sz="1700" b="1" i="0" dirty="0">
                <a:solidFill>
                  <a:srgbClr val="000000"/>
                </a:solidFill>
                <a:effectLst/>
                <a:latin typeface="Arimo" panose="020B0604020202020204" charset="0"/>
                <a:ea typeface="Arimo" panose="020B0604020202020204" charset="0"/>
                <a:cs typeface="Arimo" panose="020B0604020202020204" charset="0"/>
              </a:rPr>
              <a:t>			</a:t>
            </a:r>
            <a:r>
              <a:rPr lang="fr-FR" sz="1700" b="1" i="0" dirty="0" err="1">
                <a:solidFill>
                  <a:srgbClr val="000000"/>
                </a:solidFill>
                <a:effectLst/>
                <a:latin typeface="Arimo" panose="020B0604020202020204" charset="0"/>
                <a:ea typeface="Arimo" panose="020B0604020202020204" charset="0"/>
                <a:cs typeface="Arimo" panose="020B0604020202020204" charset="0"/>
              </a:rPr>
              <a:t>System.</a:t>
            </a:r>
            <a:r>
              <a:rPr lang="fr-FR" sz="1700" b="1" i="1" dirty="0" err="1">
                <a:solidFill>
                  <a:srgbClr val="0000C0"/>
                </a:solidFill>
                <a:effectLst/>
                <a:latin typeface="Arimo" panose="020B0604020202020204" charset="0"/>
                <a:ea typeface="Arimo" panose="020B0604020202020204" charset="0"/>
                <a:cs typeface="Arimo" panose="020B0604020202020204" charset="0"/>
              </a:rPr>
              <a:t>out</a:t>
            </a:r>
            <a:r>
              <a:rPr lang="fr-FR" sz="1700" b="1" i="0" dirty="0" err="1">
                <a:solidFill>
                  <a:srgbClr val="000000"/>
                </a:solidFill>
                <a:effectLst/>
                <a:latin typeface="Arimo" panose="020B0604020202020204" charset="0"/>
                <a:ea typeface="Arimo" panose="020B0604020202020204" charset="0"/>
                <a:cs typeface="Arimo" panose="020B0604020202020204" charset="0"/>
              </a:rPr>
              <a:t>.print</a:t>
            </a:r>
            <a:r>
              <a:rPr lang="fr-FR" sz="1700" b="1" i="0" dirty="0">
                <a:solidFill>
                  <a:srgbClr val="000000"/>
                </a:solidFill>
                <a:effectLst/>
                <a:latin typeface="Arimo" panose="020B0604020202020204" charset="0"/>
                <a:ea typeface="Arimo" panose="020B0604020202020204" charset="0"/>
                <a:cs typeface="Arimo" panose="020B0604020202020204" charset="0"/>
              </a:rPr>
              <a:t>(</a:t>
            </a:r>
            <a:r>
              <a:rPr lang="fr-FR" sz="1700" b="1" i="0" dirty="0">
                <a:solidFill>
                  <a:srgbClr val="2A00FF"/>
                </a:solidFill>
                <a:effectLst/>
                <a:latin typeface="Arimo" panose="020B0604020202020204" charset="0"/>
                <a:ea typeface="Arimo" panose="020B0604020202020204" charset="0"/>
                <a:cs typeface="Arimo" panose="020B0604020202020204" charset="0"/>
              </a:rPr>
              <a:t>"Lire un nombre au clavier NB="</a:t>
            </a:r>
            <a:r>
              <a:rPr lang="fr-FR" sz="1700" b="1" i="0" dirty="0">
                <a:solidFill>
                  <a:srgbClr val="000000"/>
                </a:solidFill>
                <a:effectLst/>
                <a:latin typeface="Arimo" panose="020B0604020202020204" charset="0"/>
                <a:ea typeface="Arimo" panose="020B0604020202020204" charset="0"/>
                <a:cs typeface="Arimo" panose="020B0604020202020204" charset="0"/>
              </a:rPr>
              <a:t>);</a:t>
            </a:r>
            <a:br>
              <a:rPr lang="fr-FR" sz="1700" b="1" i="0" dirty="0">
                <a:solidFill>
                  <a:srgbClr val="000000"/>
                </a:solidFill>
                <a:effectLst/>
                <a:latin typeface="Arimo" panose="020B0604020202020204" charset="0"/>
                <a:ea typeface="Arimo" panose="020B0604020202020204" charset="0"/>
                <a:cs typeface="Arimo" panose="020B0604020202020204" charset="0"/>
              </a:rPr>
            </a:br>
            <a:r>
              <a:rPr lang="fr-FR" sz="1700" b="1" i="0" dirty="0">
                <a:solidFill>
                  <a:srgbClr val="000000"/>
                </a:solidFill>
                <a:effectLst/>
                <a:latin typeface="Arimo" panose="020B0604020202020204" charset="0"/>
                <a:ea typeface="Arimo" panose="020B0604020202020204" charset="0"/>
                <a:cs typeface="Arimo" panose="020B0604020202020204" charset="0"/>
              </a:rPr>
              <a:t>			Scanner clavier=</a:t>
            </a:r>
            <a:r>
              <a:rPr lang="fr-FR" sz="1700" b="1" i="0" dirty="0">
                <a:solidFill>
                  <a:srgbClr val="7F0055"/>
                </a:solidFill>
                <a:effectLst/>
                <a:latin typeface="Arimo" panose="020B0604020202020204" charset="0"/>
                <a:ea typeface="Arimo" panose="020B0604020202020204" charset="0"/>
                <a:cs typeface="Arimo" panose="020B0604020202020204" charset="0"/>
              </a:rPr>
              <a:t>new </a:t>
            </a:r>
            <a:r>
              <a:rPr lang="fr-FR" sz="1700" b="1" i="0" dirty="0">
                <a:solidFill>
                  <a:srgbClr val="000000"/>
                </a:solidFill>
                <a:effectLst/>
                <a:latin typeface="Arimo" panose="020B0604020202020204" charset="0"/>
                <a:ea typeface="Arimo" panose="020B0604020202020204" charset="0"/>
                <a:cs typeface="Arimo" panose="020B0604020202020204" charset="0"/>
              </a:rPr>
              <a:t>Scanner(System.</a:t>
            </a:r>
            <a:r>
              <a:rPr lang="fr-FR" sz="1700" b="1" i="1" dirty="0">
                <a:solidFill>
                  <a:srgbClr val="0000C0"/>
                </a:solidFill>
                <a:effectLst/>
                <a:latin typeface="Arimo" panose="020B0604020202020204" charset="0"/>
                <a:ea typeface="Arimo" panose="020B0604020202020204" charset="0"/>
                <a:cs typeface="Arimo" panose="020B0604020202020204" charset="0"/>
              </a:rPr>
              <a:t>in</a:t>
            </a:r>
            <a:r>
              <a:rPr lang="fr-FR" sz="1700" b="1" i="0" dirty="0">
                <a:solidFill>
                  <a:srgbClr val="000000"/>
                </a:solidFill>
                <a:effectLst/>
                <a:latin typeface="Arimo" panose="020B0604020202020204" charset="0"/>
                <a:ea typeface="Arimo" panose="020B0604020202020204" charset="0"/>
                <a:cs typeface="Arimo" panose="020B0604020202020204" charset="0"/>
              </a:rPr>
              <a:t>);</a:t>
            </a:r>
            <a:br>
              <a:rPr lang="fr-FR" sz="1700" b="1" i="0" dirty="0">
                <a:solidFill>
                  <a:srgbClr val="000000"/>
                </a:solidFill>
                <a:effectLst/>
                <a:latin typeface="Arimo" panose="020B0604020202020204" charset="0"/>
                <a:ea typeface="Arimo" panose="020B0604020202020204" charset="0"/>
                <a:cs typeface="Arimo" panose="020B0604020202020204" charset="0"/>
              </a:rPr>
            </a:br>
            <a:r>
              <a:rPr lang="fr-FR" sz="1700" b="1" i="0" dirty="0">
                <a:solidFill>
                  <a:srgbClr val="000000"/>
                </a:solidFill>
                <a:effectLst/>
                <a:latin typeface="Arimo" panose="020B0604020202020204" charset="0"/>
                <a:ea typeface="Arimo" panose="020B0604020202020204" charset="0"/>
                <a:cs typeface="Arimo" panose="020B0604020202020204" charset="0"/>
              </a:rPr>
              <a:t>			</a:t>
            </a:r>
            <a:r>
              <a:rPr lang="fr-FR" sz="1700" b="1" i="0" dirty="0" err="1">
                <a:solidFill>
                  <a:srgbClr val="7F0055"/>
                </a:solidFill>
                <a:effectLst/>
                <a:latin typeface="Arimo" panose="020B0604020202020204" charset="0"/>
                <a:ea typeface="Arimo" panose="020B0604020202020204" charset="0"/>
                <a:cs typeface="Arimo" panose="020B0604020202020204" charset="0"/>
              </a:rPr>
              <a:t>int</a:t>
            </a:r>
            <a:r>
              <a:rPr lang="fr-FR" sz="1700" b="1" i="0" dirty="0">
                <a:solidFill>
                  <a:srgbClr val="7F0055"/>
                </a:solidFill>
                <a:effectLst/>
                <a:latin typeface="Arimo" panose="020B0604020202020204" charset="0"/>
                <a:ea typeface="Arimo" panose="020B0604020202020204" charset="0"/>
                <a:cs typeface="Arimo" panose="020B0604020202020204" charset="0"/>
              </a:rPr>
              <a:t> </a:t>
            </a:r>
            <a:r>
              <a:rPr lang="fr-FR" sz="1700" b="1" i="0" dirty="0">
                <a:solidFill>
                  <a:srgbClr val="000000"/>
                </a:solidFill>
                <a:effectLst/>
                <a:latin typeface="Arimo" panose="020B0604020202020204" charset="0"/>
                <a:ea typeface="Arimo" panose="020B0604020202020204" charset="0"/>
                <a:cs typeface="Arimo" panose="020B0604020202020204" charset="0"/>
              </a:rPr>
              <a:t>nb=</a:t>
            </a:r>
            <a:r>
              <a:rPr lang="fr-FR" sz="1700" b="1" i="0" dirty="0" err="1">
                <a:solidFill>
                  <a:srgbClr val="000000"/>
                </a:solidFill>
                <a:effectLst/>
                <a:latin typeface="Arimo" panose="020B0604020202020204" charset="0"/>
                <a:ea typeface="Arimo" panose="020B0604020202020204" charset="0"/>
                <a:cs typeface="Arimo" panose="020B0604020202020204" charset="0"/>
              </a:rPr>
              <a:t>clavier.nextInt</a:t>
            </a:r>
            <a:r>
              <a:rPr lang="fr-FR" sz="1700" b="1" i="0" dirty="0">
                <a:solidFill>
                  <a:srgbClr val="000000"/>
                </a:solidFill>
                <a:effectLst/>
                <a:latin typeface="Arimo" panose="020B0604020202020204" charset="0"/>
                <a:ea typeface="Arimo" panose="020B0604020202020204" charset="0"/>
                <a:cs typeface="Arimo" panose="020B0604020202020204" charset="0"/>
              </a:rPr>
              <a:t>();</a:t>
            </a:r>
            <a:br>
              <a:rPr lang="fr-FR" sz="1700" b="1" i="0" dirty="0">
                <a:solidFill>
                  <a:srgbClr val="000000"/>
                </a:solidFill>
                <a:effectLst/>
                <a:latin typeface="Arimo" panose="020B0604020202020204" charset="0"/>
                <a:ea typeface="Arimo" panose="020B0604020202020204" charset="0"/>
                <a:cs typeface="Arimo" panose="020B0604020202020204" charset="0"/>
              </a:rPr>
            </a:br>
            <a:r>
              <a:rPr lang="fr-FR" sz="1700" b="1" i="0" dirty="0">
                <a:solidFill>
                  <a:srgbClr val="000000"/>
                </a:solidFill>
                <a:effectLst/>
                <a:latin typeface="Arimo" panose="020B0604020202020204" charset="0"/>
                <a:ea typeface="Arimo" panose="020B0604020202020204" charset="0"/>
                <a:cs typeface="Arimo" panose="020B0604020202020204" charset="0"/>
              </a:rPr>
              <a:t>			</a:t>
            </a:r>
            <a:r>
              <a:rPr lang="fr-FR" sz="1700" b="1" i="0" dirty="0" err="1">
                <a:solidFill>
                  <a:srgbClr val="000000"/>
                </a:solidFill>
                <a:effectLst/>
                <a:latin typeface="Arimo" panose="020B0604020202020204" charset="0"/>
                <a:ea typeface="Arimo" panose="020B0604020202020204" charset="0"/>
                <a:cs typeface="Arimo" panose="020B0604020202020204" charset="0"/>
              </a:rPr>
              <a:t>System.</a:t>
            </a:r>
            <a:r>
              <a:rPr lang="fr-FR" sz="1700" b="1" i="1" dirty="0" err="1">
                <a:solidFill>
                  <a:srgbClr val="0000C0"/>
                </a:solidFill>
                <a:effectLst/>
                <a:latin typeface="Arimo" panose="020B0604020202020204" charset="0"/>
                <a:ea typeface="Arimo" panose="020B0604020202020204" charset="0"/>
                <a:cs typeface="Arimo" panose="020B0604020202020204" charset="0"/>
              </a:rPr>
              <a:t>out</a:t>
            </a:r>
            <a:r>
              <a:rPr lang="fr-FR" sz="1700" b="1" i="0" dirty="0" err="1">
                <a:solidFill>
                  <a:srgbClr val="000000"/>
                </a:solidFill>
                <a:effectLst/>
                <a:latin typeface="Arimo" panose="020B0604020202020204" charset="0"/>
                <a:ea typeface="Arimo" panose="020B0604020202020204" charset="0"/>
                <a:cs typeface="Arimo" panose="020B0604020202020204" charset="0"/>
              </a:rPr>
              <a:t>.println</a:t>
            </a:r>
            <a:r>
              <a:rPr lang="fr-FR" sz="1700" b="1" i="0" dirty="0">
                <a:solidFill>
                  <a:srgbClr val="000000"/>
                </a:solidFill>
                <a:effectLst/>
                <a:latin typeface="Arimo" panose="020B0604020202020204" charset="0"/>
                <a:ea typeface="Arimo" panose="020B0604020202020204" charset="0"/>
                <a:cs typeface="Arimo" panose="020B0604020202020204" charset="0"/>
              </a:rPr>
              <a:t>(</a:t>
            </a:r>
            <a:r>
              <a:rPr lang="fr-FR" sz="1700" b="1" i="0" dirty="0">
                <a:solidFill>
                  <a:srgbClr val="2A00FF"/>
                </a:solidFill>
                <a:effectLst/>
                <a:latin typeface="Arimo" panose="020B0604020202020204" charset="0"/>
                <a:ea typeface="Arimo" panose="020B0604020202020204" charset="0"/>
                <a:cs typeface="Arimo" panose="020B0604020202020204" charset="0"/>
              </a:rPr>
              <a:t>"Envoyer le nombre "</a:t>
            </a:r>
            <a:r>
              <a:rPr lang="fr-FR" sz="1700" b="1" i="0" dirty="0">
                <a:solidFill>
                  <a:srgbClr val="000000"/>
                </a:solidFill>
                <a:effectLst/>
                <a:latin typeface="Arimo" panose="020B0604020202020204" charset="0"/>
                <a:ea typeface="Arimo" panose="020B0604020202020204" charset="0"/>
                <a:cs typeface="Arimo" panose="020B0604020202020204" charset="0"/>
              </a:rPr>
              <a:t>+nb+</a:t>
            </a:r>
            <a:r>
              <a:rPr lang="fr-FR" sz="1700" b="1" i="0" dirty="0">
                <a:solidFill>
                  <a:srgbClr val="2A00FF"/>
                </a:solidFill>
                <a:effectLst/>
                <a:latin typeface="Arimo" panose="020B0604020202020204" charset="0"/>
                <a:ea typeface="Arimo" panose="020B0604020202020204" charset="0"/>
                <a:cs typeface="Arimo" panose="020B0604020202020204" charset="0"/>
              </a:rPr>
              <a:t>" au serveur"</a:t>
            </a:r>
            <a:r>
              <a:rPr lang="fr-FR" sz="1700" b="1" i="0" dirty="0">
                <a:solidFill>
                  <a:srgbClr val="000000"/>
                </a:solidFill>
                <a:effectLst/>
                <a:latin typeface="Arimo" panose="020B0604020202020204" charset="0"/>
                <a:ea typeface="Arimo" panose="020B0604020202020204" charset="0"/>
                <a:cs typeface="Arimo" panose="020B0604020202020204" charset="0"/>
              </a:rPr>
              <a:t>);</a:t>
            </a:r>
            <a:br>
              <a:rPr lang="fr-FR" sz="1700" b="1" i="0" dirty="0">
                <a:solidFill>
                  <a:srgbClr val="000000"/>
                </a:solidFill>
                <a:effectLst/>
                <a:latin typeface="Arimo" panose="020B0604020202020204" charset="0"/>
                <a:ea typeface="Arimo" panose="020B0604020202020204" charset="0"/>
                <a:cs typeface="Arimo" panose="020B0604020202020204" charset="0"/>
              </a:rPr>
            </a:br>
            <a:r>
              <a:rPr lang="fr-FR" sz="1700" b="1" i="0" dirty="0">
                <a:solidFill>
                  <a:srgbClr val="000000"/>
                </a:solidFill>
                <a:effectLst/>
                <a:latin typeface="Arimo" panose="020B0604020202020204" charset="0"/>
                <a:ea typeface="Arimo" panose="020B0604020202020204" charset="0"/>
                <a:cs typeface="Arimo" panose="020B0604020202020204" charset="0"/>
              </a:rPr>
              <a:t>			</a:t>
            </a:r>
            <a:r>
              <a:rPr lang="fr-FR" sz="1700" b="1" i="0" dirty="0" err="1">
                <a:solidFill>
                  <a:srgbClr val="000000"/>
                </a:solidFill>
                <a:effectLst/>
                <a:latin typeface="Arimo" panose="020B0604020202020204" charset="0"/>
                <a:ea typeface="Arimo" panose="020B0604020202020204" charset="0"/>
                <a:cs typeface="Arimo" panose="020B0604020202020204" charset="0"/>
              </a:rPr>
              <a:t>os.write</a:t>
            </a:r>
            <a:r>
              <a:rPr lang="fr-FR" sz="1700" b="1" i="0" dirty="0">
                <a:solidFill>
                  <a:srgbClr val="000000"/>
                </a:solidFill>
                <a:effectLst/>
                <a:latin typeface="Arimo" panose="020B0604020202020204" charset="0"/>
                <a:ea typeface="Arimo" panose="020B0604020202020204" charset="0"/>
                <a:cs typeface="Arimo" panose="020B0604020202020204" charset="0"/>
              </a:rPr>
              <a:t>(nb);</a:t>
            </a:r>
            <a:br>
              <a:rPr lang="fr-FR" sz="1700" b="1" i="0" dirty="0">
                <a:solidFill>
                  <a:srgbClr val="000000"/>
                </a:solidFill>
                <a:effectLst/>
                <a:latin typeface="Arimo" panose="020B0604020202020204" charset="0"/>
                <a:ea typeface="Arimo" panose="020B0604020202020204" charset="0"/>
                <a:cs typeface="Arimo" panose="020B0604020202020204" charset="0"/>
              </a:rPr>
            </a:br>
            <a:r>
              <a:rPr lang="fr-FR" sz="1700" b="1" i="0" dirty="0">
                <a:solidFill>
                  <a:srgbClr val="000000"/>
                </a:solidFill>
                <a:effectLst/>
                <a:latin typeface="Arimo" panose="020B0604020202020204" charset="0"/>
                <a:ea typeface="Arimo" panose="020B0604020202020204" charset="0"/>
                <a:cs typeface="Arimo" panose="020B0604020202020204" charset="0"/>
              </a:rPr>
              <a:t>			</a:t>
            </a:r>
            <a:r>
              <a:rPr lang="fr-FR" sz="1700" b="1" i="0" dirty="0" err="1">
                <a:solidFill>
                  <a:srgbClr val="000000"/>
                </a:solidFill>
                <a:effectLst/>
                <a:latin typeface="Arimo" panose="020B0604020202020204" charset="0"/>
                <a:ea typeface="Arimo" panose="020B0604020202020204" charset="0"/>
                <a:cs typeface="Arimo" panose="020B0604020202020204" charset="0"/>
              </a:rPr>
              <a:t>System.</a:t>
            </a:r>
            <a:r>
              <a:rPr lang="fr-FR" sz="1700" b="1" i="1" dirty="0" err="1">
                <a:solidFill>
                  <a:srgbClr val="0000C0"/>
                </a:solidFill>
                <a:effectLst/>
                <a:latin typeface="Arimo" panose="020B0604020202020204" charset="0"/>
                <a:ea typeface="Arimo" panose="020B0604020202020204" charset="0"/>
                <a:cs typeface="Arimo" panose="020B0604020202020204" charset="0"/>
              </a:rPr>
              <a:t>out</a:t>
            </a:r>
            <a:r>
              <a:rPr lang="fr-FR" sz="1700" b="1" i="0" dirty="0" err="1">
                <a:solidFill>
                  <a:srgbClr val="000000"/>
                </a:solidFill>
                <a:effectLst/>
                <a:latin typeface="Arimo" panose="020B0604020202020204" charset="0"/>
                <a:ea typeface="Arimo" panose="020B0604020202020204" charset="0"/>
                <a:cs typeface="Arimo" panose="020B0604020202020204" charset="0"/>
              </a:rPr>
              <a:t>.println</a:t>
            </a:r>
            <a:r>
              <a:rPr lang="fr-FR" sz="1700" b="1" i="0" dirty="0">
                <a:solidFill>
                  <a:srgbClr val="000000"/>
                </a:solidFill>
                <a:effectLst/>
                <a:latin typeface="Arimo" panose="020B0604020202020204" charset="0"/>
                <a:ea typeface="Arimo" panose="020B0604020202020204" charset="0"/>
                <a:cs typeface="Arimo" panose="020B0604020202020204" charset="0"/>
              </a:rPr>
              <a:t>(</a:t>
            </a:r>
            <a:r>
              <a:rPr lang="fr-FR" sz="1700" b="1" i="0" dirty="0">
                <a:solidFill>
                  <a:srgbClr val="2A00FF"/>
                </a:solidFill>
                <a:effectLst/>
                <a:latin typeface="Arimo" panose="020B0604020202020204" charset="0"/>
                <a:ea typeface="Arimo" panose="020B0604020202020204" charset="0"/>
                <a:cs typeface="Arimo" panose="020B0604020202020204" charset="0"/>
              </a:rPr>
              <a:t>"Attendre la réponse du serveur:"</a:t>
            </a:r>
            <a:r>
              <a:rPr lang="fr-FR" sz="1700" b="1" i="0" dirty="0">
                <a:solidFill>
                  <a:srgbClr val="000000"/>
                </a:solidFill>
                <a:effectLst/>
                <a:latin typeface="Arimo" panose="020B0604020202020204" charset="0"/>
                <a:ea typeface="Arimo" panose="020B0604020202020204" charset="0"/>
                <a:cs typeface="Arimo" panose="020B0604020202020204" charset="0"/>
              </a:rPr>
              <a:t>);</a:t>
            </a:r>
            <a:br>
              <a:rPr lang="fr-FR" sz="1700" b="1" i="0" dirty="0">
                <a:solidFill>
                  <a:srgbClr val="000000"/>
                </a:solidFill>
                <a:effectLst/>
                <a:latin typeface="Arimo" panose="020B0604020202020204" charset="0"/>
                <a:ea typeface="Arimo" panose="020B0604020202020204" charset="0"/>
                <a:cs typeface="Arimo" panose="020B0604020202020204" charset="0"/>
              </a:rPr>
            </a:br>
            <a:r>
              <a:rPr lang="fr-FR" sz="1700" b="1" i="0" dirty="0">
                <a:solidFill>
                  <a:srgbClr val="000000"/>
                </a:solidFill>
                <a:effectLst/>
                <a:latin typeface="Arimo" panose="020B0604020202020204" charset="0"/>
                <a:ea typeface="Arimo" panose="020B0604020202020204" charset="0"/>
                <a:cs typeface="Arimo" panose="020B0604020202020204" charset="0"/>
              </a:rPr>
              <a:t>			</a:t>
            </a:r>
            <a:r>
              <a:rPr lang="fr-FR" sz="1700" b="1" i="0" dirty="0" err="1">
                <a:solidFill>
                  <a:srgbClr val="7F0055"/>
                </a:solidFill>
                <a:effectLst/>
                <a:latin typeface="Arimo" panose="020B0604020202020204" charset="0"/>
                <a:ea typeface="Arimo" panose="020B0604020202020204" charset="0"/>
                <a:cs typeface="Arimo" panose="020B0604020202020204" charset="0"/>
              </a:rPr>
              <a:t>int</a:t>
            </a:r>
            <a:r>
              <a:rPr lang="fr-FR" sz="1700" b="1" i="0" dirty="0">
                <a:solidFill>
                  <a:srgbClr val="7F0055"/>
                </a:solidFill>
                <a:effectLst/>
                <a:latin typeface="Arimo" panose="020B0604020202020204" charset="0"/>
                <a:ea typeface="Arimo" panose="020B0604020202020204" charset="0"/>
                <a:cs typeface="Arimo" panose="020B0604020202020204" charset="0"/>
              </a:rPr>
              <a:t> </a:t>
            </a:r>
            <a:r>
              <a:rPr lang="fr-FR" sz="1700" b="1" i="0" dirty="0">
                <a:solidFill>
                  <a:srgbClr val="000000"/>
                </a:solidFill>
                <a:effectLst/>
                <a:latin typeface="Arimo" panose="020B0604020202020204" charset="0"/>
                <a:ea typeface="Arimo" panose="020B0604020202020204" charset="0"/>
                <a:cs typeface="Arimo" panose="020B0604020202020204" charset="0"/>
              </a:rPr>
              <a:t>rep=</a:t>
            </a:r>
            <a:r>
              <a:rPr lang="fr-FR" sz="1700" b="1" i="0" dirty="0" err="1">
                <a:solidFill>
                  <a:srgbClr val="000000"/>
                </a:solidFill>
                <a:effectLst/>
                <a:latin typeface="Arimo" panose="020B0604020202020204" charset="0"/>
                <a:ea typeface="Arimo" panose="020B0604020202020204" charset="0"/>
                <a:cs typeface="Arimo" panose="020B0604020202020204" charset="0"/>
              </a:rPr>
              <a:t>is.read</a:t>
            </a:r>
            <a:r>
              <a:rPr lang="fr-FR" sz="1700" b="1" i="0" dirty="0">
                <a:solidFill>
                  <a:srgbClr val="000000"/>
                </a:solidFill>
                <a:effectLst/>
                <a:latin typeface="Arimo" panose="020B0604020202020204" charset="0"/>
                <a:ea typeface="Arimo" panose="020B0604020202020204" charset="0"/>
                <a:cs typeface="Arimo" panose="020B0604020202020204" charset="0"/>
              </a:rPr>
              <a:t>();</a:t>
            </a:r>
            <a:br>
              <a:rPr lang="fr-FR" sz="1700" b="1" i="0" dirty="0">
                <a:solidFill>
                  <a:srgbClr val="000000"/>
                </a:solidFill>
                <a:effectLst/>
                <a:latin typeface="Arimo" panose="020B0604020202020204" charset="0"/>
                <a:ea typeface="Arimo" panose="020B0604020202020204" charset="0"/>
                <a:cs typeface="Arimo" panose="020B0604020202020204" charset="0"/>
              </a:rPr>
            </a:br>
            <a:r>
              <a:rPr lang="fr-FR" sz="1700" b="1" i="0" dirty="0">
                <a:solidFill>
                  <a:srgbClr val="000000"/>
                </a:solidFill>
                <a:effectLst/>
                <a:latin typeface="Arimo" panose="020B0604020202020204" charset="0"/>
                <a:ea typeface="Arimo" panose="020B0604020202020204" charset="0"/>
                <a:cs typeface="Arimo" panose="020B0604020202020204" charset="0"/>
              </a:rPr>
              <a:t>			</a:t>
            </a:r>
            <a:r>
              <a:rPr lang="fr-FR" sz="1700" b="1" i="0" dirty="0" err="1">
                <a:solidFill>
                  <a:srgbClr val="000000"/>
                </a:solidFill>
                <a:effectLst/>
                <a:latin typeface="Arimo" panose="020B0604020202020204" charset="0"/>
                <a:ea typeface="Arimo" panose="020B0604020202020204" charset="0"/>
                <a:cs typeface="Arimo" panose="020B0604020202020204" charset="0"/>
              </a:rPr>
              <a:t>System.</a:t>
            </a:r>
            <a:r>
              <a:rPr lang="fr-FR" sz="1700" b="1" i="1" dirty="0" err="1">
                <a:solidFill>
                  <a:srgbClr val="0000C0"/>
                </a:solidFill>
                <a:effectLst/>
                <a:latin typeface="Arimo" panose="020B0604020202020204" charset="0"/>
                <a:ea typeface="Arimo" panose="020B0604020202020204" charset="0"/>
                <a:cs typeface="Arimo" panose="020B0604020202020204" charset="0"/>
              </a:rPr>
              <a:t>out</a:t>
            </a:r>
            <a:r>
              <a:rPr lang="fr-FR" sz="1700" b="1" i="0" dirty="0" err="1">
                <a:solidFill>
                  <a:srgbClr val="000000"/>
                </a:solidFill>
                <a:effectLst/>
                <a:latin typeface="Arimo" panose="020B0604020202020204" charset="0"/>
                <a:ea typeface="Arimo" panose="020B0604020202020204" charset="0"/>
                <a:cs typeface="Arimo" panose="020B0604020202020204" charset="0"/>
              </a:rPr>
              <a:t>.println</a:t>
            </a:r>
            <a:r>
              <a:rPr lang="fr-FR" sz="1700" b="1" i="0" dirty="0">
                <a:solidFill>
                  <a:srgbClr val="000000"/>
                </a:solidFill>
                <a:effectLst/>
                <a:latin typeface="Arimo" panose="020B0604020202020204" charset="0"/>
                <a:ea typeface="Arimo" panose="020B0604020202020204" charset="0"/>
                <a:cs typeface="Arimo" panose="020B0604020202020204" charset="0"/>
              </a:rPr>
              <a:t>(</a:t>
            </a:r>
            <a:r>
              <a:rPr lang="fr-FR" sz="1700" b="1" i="0" dirty="0">
                <a:solidFill>
                  <a:srgbClr val="2A00FF"/>
                </a:solidFill>
                <a:effectLst/>
                <a:latin typeface="Arimo" panose="020B0604020202020204" charset="0"/>
                <a:ea typeface="Arimo" panose="020B0604020202020204" charset="0"/>
                <a:cs typeface="Arimo" panose="020B0604020202020204" charset="0"/>
              </a:rPr>
              <a:t>"La réponse est :"</a:t>
            </a:r>
            <a:r>
              <a:rPr lang="fr-FR" sz="1700" b="1" i="0" dirty="0">
                <a:solidFill>
                  <a:srgbClr val="000000"/>
                </a:solidFill>
                <a:effectLst/>
                <a:latin typeface="Arimo" panose="020B0604020202020204" charset="0"/>
                <a:ea typeface="Arimo" panose="020B0604020202020204" charset="0"/>
                <a:cs typeface="Arimo" panose="020B0604020202020204" charset="0"/>
              </a:rPr>
              <a:t>+rep);</a:t>
            </a:r>
            <a:br>
              <a:rPr lang="fr-FR" sz="1700" b="1" i="0" dirty="0">
                <a:solidFill>
                  <a:srgbClr val="000000"/>
                </a:solidFill>
                <a:effectLst/>
                <a:latin typeface="Arimo" panose="020B0604020202020204" charset="0"/>
                <a:ea typeface="Arimo" panose="020B0604020202020204" charset="0"/>
                <a:cs typeface="Arimo" panose="020B0604020202020204" charset="0"/>
              </a:rPr>
            </a:br>
            <a:r>
              <a:rPr lang="fr-FR" sz="1700" b="1" i="0" dirty="0">
                <a:solidFill>
                  <a:srgbClr val="000000"/>
                </a:solidFill>
                <a:effectLst/>
                <a:latin typeface="Arimo" panose="020B0604020202020204" charset="0"/>
                <a:ea typeface="Arimo" panose="020B0604020202020204" charset="0"/>
                <a:cs typeface="Arimo" panose="020B0604020202020204" charset="0"/>
              </a:rPr>
              <a:t>		} </a:t>
            </a:r>
            <a:r>
              <a:rPr lang="fr-FR" sz="1700" b="1" i="0" dirty="0">
                <a:solidFill>
                  <a:srgbClr val="7F0055"/>
                </a:solidFill>
                <a:effectLst/>
                <a:latin typeface="Arimo" panose="020B0604020202020204" charset="0"/>
                <a:ea typeface="Arimo" panose="020B0604020202020204" charset="0"/>
                <a:cs typeface="Arimo" panose="020B0604020202020204" charset="0"/>
              </a:rPr>
              <a:t>catch </a:t>
            </a:r>
            <a:r>
              <a:rPr lang="fr-FR" sz="1700" b="1" i="0" dirty="0">
                <a:solidFill>
                  <a:srgbClr val="000000"/>
                </a:solidFill>
                <a:effectLst/>
                <a:latin typeface="Arimo" panose="020B0604020202020204" charset="0"/>
                <a:ea typeface="Arimo" panose="020B0604020202020204" charset="0"/>
                <a:cs typeface="Arimo" panose="020B0604020202020204" charset="0"/>
              </a:rPr>
              <a:t>(Exception e) {</a:t>
            </a:r>
            <a:br>
              <a:rPr lang="fr-FR" sz="1700" b="1" i="0" dirty="0">
                <a:solidFill>
                  <a:srgbClr val="000000"/>
                </a:solidFill>
                <a:effectLst/>
                <a:latin typeface="Arimo" panose="020B0604020202020204" charset="0"/>
                <a:ea typeface="Arimo" panose="020B0604020202020204" charset="0"/>
                <a:cs typeface="Arimo" panose="020B0604020202020204" charset="0"/>
              </a:rPr>
            </a:br>
            <a:r>
              <a:rPr lang="fr-FR" sz="1700" b="1" i="0" dirty="0">
                <a:solidFill>
                  <a:srgbClr val="000000"/>
                </a:solidFill>
                <a:effectLst/>
                <a:latin typeface="Arimo" panose="020B0604020202020204" charset="0"/>
                <a:ea typeface="Arimo" panose="020B0604020202020204" charset="0"/>
                <a:cs typeface="Arimo" panose="020B0604020202020204" charset="0"/>
              </a:rPr>
              <a:t>			</a:t>
            </a:r>
            <a:r>
              <a:rPr lang="fr-FR" sz="1700" b="1" i="0" dirty="0" err="1">
                <a:solidFill>
                  <a:srgbClr val="000000"/>
                </a:solidFill>
                <a:effectLst/>
                <a:latin typeface="Arimo" panose="020B0604020202020204" charset="0"/>
                <a:ea typeface="Arimo" panose="020B0604020202020204" charset="0"/>
                <a:cs typeface="Arimo" panose="020B0604020202020204" charset="0"/>
              </a:rPr>
              <a:t>e.printStackTrace</a:t>
            </a:r>
            <a:r>
              <a:rPr lang="fr-FR" sz="1700" b="1" i="0" dirty="0">
                <a:solidFill>
                  <a:srgbClr val="000000"/>
                </a:solidFill>
                <a:effectLst/>
                <a:latin typeface="Arimo" panose="020B0604020202020204" charset="0"/>
                <a:ea typeface="Arimo" panose="020B0604020202020204" charset="0"/>
                <a:cs typeface="Arimo" panose="020B0604020202020204" charset="0"/>
              </a:rPr>
              <a:t>();</a:t>
            </a:r>
            <a:r>
              <a:rPr lang="fr-FR" sz="1700" b="1" dirty="0">
                <a:latin typeface="Arimo" panose="020B0604020202020204" charset="0"/>
                <a:ea typeface="Arimo" panose="020B0604020202020204" charset="0"/>
                <a:cs typeface="Arimo" panose="020B0604020202020204" charset="0"/>
              </a:rPr>
              <a:t> </a:t>
            </a:r>
            <a:r>
              <a:rPr lang="fr-FR" sz="1700" b="1" i="0" dirty="0">
                <a:solidFill>
                  <a:srgbClr val="000000"/>
                </a:solidFill>
                <a:effectLst/>
                <a:latin typeface="Arimo" panose="020B0604020202020204" charset="0"/>
                <a:ea typeface="Arimo" panose="020B0604020202020204" charset="0"/>
                <a:cs typeface="Arimo" panose="020B0604020202020204" charset="0"/>
              </a:rPr>
              <a:t>} </a:t>
            </a:r>
          </a:p>
          <a:p>
            <a:pPr lvl="8"/>
            <a:r>
              <a:rPr lang="fr-FR" sz="1700" b="1" dirty="0">
                <a:latin typeface="Arimo" panose="020B0604020202020204" charset="0"/>
                <a:ea typeface="Arimo" panose="020B0604020202020204" charset="0"/>
                <a:cs typeface="Arimo" panose="020B0604020202020204" charset="0"/>
              </a:rPr>
              <a:t>	</a:t>
            </a:r>
            <a:r>
              <a:rPr lang="fr-FR" sz="1700" b="1" i="0" dirty="0">
                <a:solidFill>
                  <a:srgbClr val="000000"/>
                </a:solidFill>
                <a:effectLst/>
                <a:latin typeface="Arimo" panose="020B0604020202020204" charset="0"/>
                <a:ea typeface="Arimo" panose="020B0604020202020204" charset="0"/>
                <a:cs typeface="Arimo" panose="020B0604020202020204" charset="0"/>
              </a:rPr>
              <a:t>}</a:t>
            </a:r>
          </a:p>
          <a:p>
            <a:pPr lvl="8"/>
            <a:r>
              <a:rPr lang="fr-FR" sz="1700" b="1" i="0" dirty="0">
                <a:solidFill>
                  <a:srgbClr val="000000"/>
                </a:solidFill>
                <a:effectLst/>
                <a:latin typeface="Arimo" panose="020B0604020202020204" charset="0"/>
                <a:ea typeface="Arimo" panose="020B0604020202020204" charset="0"/>
                <a:cs typeface="Arimo" panose="020B0604020202020204" charset="0"/>
              </a:rPr>
              <a:t> } </a:t>
            </a:r>
            <a:r>
              <a:rPr lang="fr-FR" sz="1700" dirty="0">
                <a:latin typeface="Arimo" panose="020B0604020202020204" charset="0"/>
                <a:ea typeface="Arimo" panose="020B0604020202020204" charset="0"/>
                <a:cs typeface="Arimo" panose="020B0604020202020204" charset="0"/>
              </a:rPr>
              <a:t/>
            </a:r>
            <a:br>
              <a:rPr lang="fr-FR" sz="1700" dirty="0">
                <a:latin typeface="Arimo" panose="020B0604020202020204" charset="0"/>
                <a:ea typeface="Arimo" panose="020B0604020202020204" charset="0"/>
                <a:cs typeface="Arimo" panose="020B0604020202020204" charset="0"/>
              </a:rPr>
            </a:br>
            <a:r>
              <a:rPr lang="fr-FR" sz="1700" dirty="0">
                <a:latin typeface="Arimo" panose="020B0604020202020204" charset="0"/>
                <a:ea typeface="Arimo" panose="020B0604020202020204" charset="0"/>
                <a:cs typeface="Arimo" panose="020B0604020202020204" charset="0"/>
              </a:rPr>
              <a:t/>
            </a:r>
            <a:br>
              <a:rPr lang="fr-FR" sz="1700" dirty="0">
                <a:latin typeface="Arimo" panose="020B0604020202020204" charset="0"/>
                <a:ea typeface="Arimo" panose="020B0604020202020204" charset="0"/>
                <a:cs typeface="Arimo" panose="020B0604020202020204" charset="0"/>
              </a:rPr>
            </a:br>
            <a:endParaRPr lang="fr-FR" sz="1700" dirty="0">
              <a:latin typeface="Arimo" panose="020B0604020202020204" charset="0"/>
              <a:ea typeface="Arimo" panose="020B0604020202020204" charset="0"/>
              <a:cs typeface="Arimo" panose="020B0604020202020204" charset="0"/>
            </a:endParaRPr>
          </a:p>
        </p:txBody>
      </p:sp>
    </p:spTree>
    <p:extLst>
      <p:ext uri="{BB962C8B-B14F-4D97-AF65-F5344CB8AC3E}">
        <p14:creationId xmlns:p14="http://schemas.microsoft.com/office/powerpoint/2010/main" val="13824859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54"/>
        <p:cNvGrpSpPr/>
        <p:nvPr/>
      </p:nvGrpSpPr>
      <p:grpSpPr>
        <a:xfrm>
          <a:off x="0" y="0"/>
          <a:ext cx="0" cy="0"/>
          <a:chOff x="0" y="0"/>
          <a:chExt cx="0" cy="0"/>
        </a:xfrm>
      </p:grpSpPr>
      <p:cxnSp>
        <p:nvCxnSpPr>
          <p:cNvPr id="470" name="Google Shape;470;p27"/>
          <p:cNvCxnSpPr/>
          <p:nvPr/>
        </p:nvCxnSpPr>
        <p:spPr>
          <a:xfrm>
            <a:off x="6289044" y="6278419"/>
            <a:ext cx="244214" cy="0"/>
          </a:xfrm>
          <a:prstGeom prst="straightConnector1">
            <a:avLst/>
          </a:prstGeom>
          <a:noFill/>
          <a:ln w="9525" cap="flat" cmpd="sng">
            <a:solidFill>
              <a:schemeClr val="lt1"/>
            </a:solidFill>
            <a:prstDash val="solid"/>
            <a:round/>
            <a:headEnd type="none" w="med" len="med"/>
            <a:tailEnd type="stealth" w="med" len="med"/>
          </a:ln>
        </p:spPr>
      </p:cxnSp>
      <p:sp>
        <p:nvSpPr>
          <p:cNvPr id="474" name="Google Shape;474;p27"/>
          <p:cNvSpPr txBox="1">
            <a:spLocks noGrp="1"/>
          </p:cNvSpPr>
          <p:nvPr>
            <p:ph type="subTitle" idx="1"/>
          </p:nvPr>
        </p:nvSpPr>
        <p:spPr>
          <a:xfrm>
            <a:off x="1387984" y="373890"/>
            <a:ext cx="2263024" cy="391331"/>
          </a:xfrm>
          <a:prstGeom prst="rect">
            <a:avLst/>
          </a:prstGeom>
        </p:spPr>
        <p:txBody>
          <a:bodyPr spcFirstLastPara="1" wrap="square" lIns="112085" tIns="112085" rIns="112085" bIns="112085" anchor="t" anchorCtr="0">
            <a:noAutofit/>
          </a:bodyPr>
          <a:lstStyle/>
          <a:p>
            <a:pPr marL="0" indent="0"/>
            <a:r>
              <a:rPr lang="fr-FR" dirty="0"/>
              <a:t>UCAO-UUT ISTIN</a:t>
            </a:r>
          </a:p>
        </p:txBody>
      </p:sp>
      <p:sp>
        <p:nvSpPr>
          <p:cNvPr id="475" name="Google Shape;475;p27"/>
          <p:cNvSpPr txBox="1">
            <a:spLocks noGrp="1"/>
          </p:cNvSpPr>
          <p:nvPr>
            <p:ph type="subTitle" idx="2"/>
          </p:nvPr>
        </p:nvSpPr>
        <p:spPr>
          <a:xfrm>
            <a:off x="8172001" y="399310"/>
            <a:ext cx="3238440" cy="391331"/>
          </a:xfrm>
          <a:prstGeom prst="rect">
            <a:avLst/>
          </a:prstGeom>
        </p:spPr>
        <p:txBody>
          <a:bodyPr spcFirstLastPara="1" wrap="square" lIns="112085" tIns="112085" rIns="112085" bIns="112085" anchor="t" anchorCtr="0">
            <a:noAutofit/>
          </a:bodyPr>
          <a:lstStyle/>
          <a:p>
            <a:pPr marL="0" indent="0">
              <a:buSzPts val="1100"/>
            </a:pPr>
            <a:r>
              <a:rPr lang="en" dirty="0"/>
              <a:t>Année académique 2022 — 2023</a:t>
            </a:r>
            <a:endParaRPr dirty="0"/>
          </a:p>
        </p:txBody>
      </p:sp>
      <p:sp>
        <p:nvSpPr>
          <p:cNvPr id="8" name="ZoneTexte 7">
            <a:extLst>
              <a:ext uri="{FF2B5EF4-FFF2-40B4-BE49-F238E27FC236}">
                <a16:creationId xmlns="" xmlns:a16="http://schemas.microsoft.com/office/drawing/2014/main" id="{1BD238C5-AD5E-9CFB-3752-A361F4995CA1}"/>
              </a:ext>
            </a:extLst>
          </p:cNvPr>
          <p:cNvSpPr txBox="1"/>
          <p:nvPr/>
        </p:nvSpPr>
        <p:spPr>
          <a:xfrm>
            <a:off x="1578239" y="659283"/>
            <a:ext cx="9421609" cy="523220"/>
          </a:xfrm>
          <a:prstGeom prst="rect">
            <a:avLst/>
          </a:prstGeom>
          <a:noFill/>
        </p:spPr>
        <p:txBody>
          <a:bodyPr wrap="square" anchor="ctr">
            <a:spAutoFit/>
          </a:bodyPr>
          <a:lstStyle/>
          <a:p>
            <a:pPr algn="ctr"/>
            <a:r>
              <a:rPr lang="fr-FR" sz="2800" b="1" i="1" dirty="0">
                <a:solidFill>
                  <a:srgbClr val="99284C"/>
                </a:solidFill>
                <a:latin typeface="Arial-BoldItalicMT"/>
              </a:rPr>
              <a:t>Lancement du Serveur en Ligne de commande</a:t>
            </a:r>
            <a:endParaRPr lang="fr-FR" sz="2800" dirty="0"/>
          </a:p>
        </p:txBody>
      </p:sp>
      <p:pic>
        <p:nvPicPr>
          <p:cNvPr id="3" name="Image 2">
            <a:extLst>
              <a:ext uri="{FF2B5EF4-FFF2-40B4-BE49-F238E27FC236}">
                <a16:creationId xmlns="" xmlns:a16="http://schemas.microsoft.com/office/drawing/2014/main" id="{8FA78E23-9DF2-1337-F5AA-6C764C029FF2}"/>
              </a:ext>
            </a:extLst>
          </p:cNvPr>
          <p:cNvPicPr>
            <a:picLocks noChangeAspect="1"/>
          </p:cNvPicPr>
          <p:nvPr/>
        </p:nvPicPr>
        <p:blipFill>
          <a:blip r:embed="rId3"/>
          <a:stretch>
            <a:fillRect/>
          </a:stretch>
        </p:blipFill>
        <p:spPr>
          <a:xfrm>
            <a:off x="2519496" y="1528595"/>
            <a:ext cx="6792273" cy="1810003"/>
          </a:xfrm>
          <a:prstGeom prst="rect">
            <a:avLst/>
          </a:prstGeom>
        </p:spPr>
      </p:pic>
      <p:sp>
        <p:nvSpPr>
          <p:cNvPr id="5" name="ZoneTexte 4">
            <a:extLst>
              <a:ext uri="{FF2B5EF4-FFF2-40B4-BE49-F238E27FC236}">
                <a16:creationId xmlns="" xmlns:a16="http://schemas.microsoft.com/office/drawing/2014/main" id="{1D000354-EE18-08C7-DB3C-C5AEEDFC9FCA}"/>
              </a:ext>
            </a:extLst>
          </p:cNvPr>
          <p:cNvSpPr txBox="1"/>
          <p:nvPr/>
        </p:nvSpPr>
        <p:spPr>
          <a:xfrm>
            <a:off x="1324847" y="3676188"/>
            <a:ext cx="9421609" cy="523220"/>
          </a:xfrm>
          <a:prstGeom prst="rect">
            <a:avLst/>
          </a:prstGeom>
          <a:noFill/>
        </p:spPr>
        <p:txBody>
          <a:bodyPr wrap="square" anchor="ctr">
            <a:spAutoFit/>
          </a:bodyPr>
          <a:lstStyle/>
          <a:p>
            <a:pPr algn="ctr"/>
            <a:r>
              <a:rPr lang="fr-FR" sz="2800" b="1" i="1" dirty="0">
                <a:solidFill>
                  <a:srgbClr val="99284C"/>
                </a:solidFill>
                <a:latin typeface="Arial-BoldItalicMT"/>
              </a:rPr>
              <a:t>Lancement du Client en Ligne de commande</a:t>
            </a:r>
            <a:endParaRPr lang="fr-FR" sz="2800" dirty="0"/>
          </a:p>
        </p:txBody>
      </p:sp>
      <p:pic>
        <p:nvPicPr>
          <p:cNvPr id="7" name="Image 6">
            <a:extLst>
              <a:ext uri="{FF2B5EF4-FFF2-40B4-BE49-F238E27FC236}">
                <a16:creationId xmlns="" xmlns:a16="http://schemas.microsoft.com/office/drawing/2014/main" id="{EF06F6C5-6721-A669-A287-659EB3ECDDC2}"/>
              </a:ext>
            </a:extLst>
          </p:cNvPr>
          <p:cNvPicPr>
            <a:picLocks noChangeAspect="1"/>
          </p:cNvPicPr>
          <p:nvPr/>
        </p:nvPicPr>
        <p:blipFill>
          <a:blip r:embed="rId4"/>
          <a:stretch>
            <a:fillRect/>
          </a:stretch>
        </p:blipFill>
        <p:spPr>
          <a:xfrm>
            <a:off x="2500443" y="4665029"/>
            <a:ext cx="6811326" cy="1505160"/>
          </a:xfrm>
          <a:prstGeom prst="rect">
            <a:avLst/>
          </a:prstGeom>
        </p:spPr>
      </p:pic>
    </p:spTree>
    <p:extLst>
      <p:ext uri="{BB962C8B-B14F-4D97-AF65-F5344CB8AC3E}">
        <p14:creationId xmlns:p14="http://schemas.microsoft.com/office/powerpoint/2010/main" val="5600059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6"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down)">
                                      <p:cBhvr>
                                        <p:cTn id="12" dur="580">
                                          <p:stCondLst>
                                            <p:cond delay="0"/>
                                          </p:stCondLst>
                                        </p:cTn>
                                        <p:tgtEl>
                                          <p:spTgt spid="3"/>
                                        </p:tgtEl>
                                      </p:cBhvr>
                                    </p:animEffect>
                                    <p:anim calcmode="lin" valueType="num">
                                      <p:cBhvr>
                                        <p:cTn id="13" dur="1822"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14" dur="664"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15" dur="664" tmFilter="0, 0; 0.125,0.2665; 0.25,0.4; 0.375,0.465; 0.5,0.5;  0.625,0.535; 0.75,0.6; 0.875,0.7335; 1,1">
                                          <p:stCondLst>
                                            <p:cond delay="664"/>
                                          </p:stCondLst>
                                        </p:cTn>
                                        <p:tgtEl>
                                          <p:spTgt spid="3"/>
                                        </p:tgtEl>
                                        <p:attrNameLst>
                                          <p:attrName>ppt_y</p:attrName>
                                        </p:attrNameLst>
                                      </p:cBhvr>
                                      <p:tavLst>
                                        <p:tav tm="0" fmla="#ppt_y-sin(pi*$)/9">
                                          <p:val>
                                            <p:fltVal val="0"/>
                                          </p:val>
                                        </p:tav>
                                        <p:tav tm="100000">
                                          <p:val>
                                            <p:fltVal val="1"/>
                                          </p:val>
                                        </p:tav>
                                      </p:tavLst>
                                    </p:anim>
                                    <p:anim calcmode="lin" valueType="num">
                                      <p:cBhvr>
                                        <p:cTn id="16" dur="332" tmFilter="0, 0; 0.125,0.2665; 0.25,0.4; 0.375,0.465; 0.5,0.5;  0.625,0.535; 0.75,0.6; 0.875,0.7335; 1,1">
                                          <p:stCondLst>
                                            <p:cond delay="1324"/>
                                          </p:stCondLst>
                                        </p:cTn>
                                        <p:tgtEl>
                                          <p:spTgt spid="3"/>
                                        </p:tgtEl>
                                        <p:attrNameLst>
                                          <p:attrName>ppt_y</p:attrName>
                                        </p:attrNameLst>
                                      </p:cBhvr>
                                      <p:tavLst>
                                        <p:tav tm="0" fmla="#ppt_y-sin(pi*$)/27">
                                          <p:val>
                                            <p:fltVal val="0"/>
                                          </p:val>
                                        </p:tav>
                                        <p:tav tm="100000">
                                          <p:val>
                                            <p:fltVal val="1"/>
                                          </p:val>
                                        </p:tav>
                                      </p:tavLst>
                                    </p:anim>
                                    <p:anim calcmode="lin" valueType="num">
                                      <p:cBhvr>
                                        <p:cTn id="17" dur="164" tmFilter="0, 0; 0.125,0.2665; 0.25,0.4; 0.375,0.465; 0.5,0.5;  0.625,0.535; 0.75,0.6; 0.875,0.7335; 1,1">
                                          <p:stCondLst>
                                            <p:cond delay="1656"/>
                                          </p:stCondLst>
                                        </p:cTn>
                                        <p:tgtEl>
                                          <p:spTgt spid="3"/>
                                        </p:tgtEl>
                                        <p:attrNameLst>
                                          <p:attrName>ppt_y</p:attrName>
                                        </p:attrNameLst>
                                      </p:cBhvr>
                                      <p:tavLst>
                                        <p:tav tm="0" fmla="#ppt_y-sin(pi*$)/81">
                                          <p:val>
                                            <p:fltVal val="0"/>
                                          </p:val>
                                        </p:tav>
                                        <p:tav tm="100000">
                                          <p:val>
                                            <p:fltVal val="1"/>
                                          </p:val>
                                        </p:tav>
                                      </p:tavLst>
                                    </p:anim>
                                    <p:animScale>
                                      <p:cBhvr>
                                        <p:cTn id="18" dur="26">
                                          <p:stCondLst>
                                            <p:cond delay="650"/>
                                          </p:stCondLst>
                                        </p:cTn>
                                        <p:tgtEl>
                                          <p:spTgt spid="3"/>
                                        </p:tgtEl>
                                      </p:cBhvr>
                                      <p:to x="100000" y="60000"/>
                                    </p:animScale>
                                    <p:animScale>
                                      <p:cBhvr>
                                        <p:cTn id="19" dur="166" decel="50000">
                                          <p:stCondLst>
                                            <p:cond delay="676"/>
                                          </p:stCondLst>
                                        </p:cTn>
                                        <p:tgtEl>
                                          <p:spTgt spid="3"/>
                                        </p:tgtEl>
                                      </p:cBhvr>
                                      <p:to x="100000" y="100000"/>
                                    </p:animScale>
                                    <p:animScale>
                                      <p:cBhvr>
                                        <p:cTn id="20" dur="26">
                                          <p:stCondLst>
                                            <p:cond delay="1312"/>
                                          </p:stCondLst>
                                        </p:cTn>
                                        <p:tgtEl>
                                          <p:spTgt spid="3"/>
                                        </p:tgtEl>
                                      </p:cBhvr>
                                      <p:to x="100000" y="80000"/>
                                    </p:animScale>
                                    <p:animScale>
                                      <p:cBhvr>
                                        <p:cTn id="21" dur="166" decel="50000">
                                          <p:stCondLst>
                                            <p:cond delay="1338"/>
                                          </p:stCondLst>
                                        </p:cTn>
                                        <p:tgtEl>
                                          <p:spTgt spid="3"/>
                                        </p:tgtEl>
                                      </p:cBhvr>
                                      <p:to x="100000" y="100000"/>
                                    </p:animScale>
                                    <p:animScale>
                                      <p:cBhvr>
                                        <p:cTn id="22" dur="26">
                                          <p:stCondLst>
                                            <p:cond delay="1642"/>
                                          </p:stCondLst>
                                        </p:cTn>
                                        <p:tgtEl>
                                          <p:spTgt spid="3"/>
                                        </p:tgtEl>
                                      </p:cBhvr>
                                      <p:to x="100000" y="90000"/>
                                    </p:animScale>
                                    <p:animScale>
                                      <p:cBhvr>
                                        <p:cTn id="23" dur="166" decel="50000">
                                          <p:stCondLst>
                                            <p:cond delay="1668"/>
                                          </p:stCondLst>
                                        </p:cTn>
                                        <p:tgtEl>
                                          <p:spTgt spid="3"/>
                                        </p:tgtEl>
                                      </p:cBhvr>
                                      <p:to x="100000" y="100000"/>
                                    </p:animScale>
                                    <p:animScale>
                                      <p:cBhvr>
                                        <p:cTn id="24" dur="26">
                                          <p:stCondLst>
                                            <p:cond delay="1808"/>
                                          </p:stCondLst>
                                        </p:cTn>
                                        <p:tgtEl>
                                          <p:spTgt spid="3"/>
                                        </p:tgtEl>
                                      </p:cBhvr>
                                      <p:to x="100000" y="95000"/>
                                    </p:animScale>
                                    <p:animScale>
                                      <p:cBhvr>
                                        <p:cTn id="25" dur="166" decel="50000">
                                          <p:stCondLst>
                                            <p:cond delay="1834"/>
                                          </p:stCondLst>
                                        </p:cTn>
                                        <p:tgtEl>
                                          <p:spTgt spid="3"/>
                                        </p:tgtEl>
                                      </p:cBhvr>
                                      <p:to x="100000" y="100000"/>
                                    </p:animScale>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5"/>
                                        </p:tgtEl>
                                        <p:attrNameLst>
                                          <p:attrName>style.visibility</p:attrName>
                                        </p:attrNameLst>
                                      </p:cBhvr>
                                      <p:to>
                                        <p:strVal val="visible"/>
                                      </p:to>
                                    </p:set>
                                    <p:anim calcmode="lin" valueType="num">
                                      <p:cBhvr additive="base">
                                        <p:cTn id="30" dur="500" fill="hold"/>
                                        <p:tgtEl>
                                          <p:spTgt spid="5"/>
                                        </p:tgtEl>
                                        <p:attrNameLst>
                                          <p:attrName>ppt_x</p:attrName>
                                        </p:attrNameLst>
                                      </p:cBhvr>
                                      <p:tavLst>
                                        <p:tav tm="0">
                                          <p:val>
                                            <p:strVal val="#ppt_x"/>
                                          </p:val>
                                        </p:tav>
                                        <p:tav tm="100000">
                                          <p:val>
                                            <p:strVal val="#ppt_x"/>
                                          </p:val>
                                        </p:tav>
                                      </p:tavLst>
                                    </p:anim>
                                    <p:anim calcmode="lin" valueType="num">
                                      <p:cBhvr additive="base">
                                        <p:cTn id="31"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7"/>
                                        </p:tgtEl>
                                        <p:attrNameLst>
                                          <p:attrName>style.visibility</p:attrName>
                                        </p:attrNameLst>
                                      </p:cBhvr>
                                      <p:to>
                                        <p:strVal val="visible"/>
                                      </p:to>
                                    </p:set>
                                    <p:animEffect transition="in" filter="fade">
                                      <p:cBhvr>
                                        <p:cTn id="3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5"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54"/>
        <p:cNvGrpSpPr/>
        <p:nvPr/>
      </p:nvGrpSpPr>
      <p:grpSpPr>
        <a:xfrm>
          <a:off x="0" y="0"/>
          <a:ext cx="0" cy="0"/>
          <a:chOff x="0" y="0"/>
          <a:chExt cx="0" cy="0"/>
        </a:xfrm>
      </p:grpSpPr>
      <p:cxnSp>
        <p:nvCxnSpPr>
          <p:cNvPr id="470" name="Google Shape;470;p27"/>
          <p:cNvCxnSpPr/>
          <p:nvPr/>
        </p:nvCxnSpPr>
        <p:spPr>
          <a:xfrm>
            <a:off x="6289044" y="6278419"/>
            <a:ext cx="244214" cy="0"/>
          </a:xfrm>
          <a:prstGeom prst="straightConnector1">
            <a:avLst/>
          </a:prstGeom>
          <a:noFill/>
          <a:ln w="9525" cap="flat" cmpd="sng">
            <a:solidFill>
              <a:schemeClr val="lt1"/>
            </a:solidFill>
            <a:prstDash val="solid"/>
            <a:round/>
            <a:headEnd type="none" w="med" len="med"/>
            <a:tailEnd type="stealth" w="med" len="med"/>
          </a:ln>
        </p:spPr>
      </p:cxnSp>
      <p:sp>
        <p:nvSpPr>
          <p:cNvPr id="474" name="Google Shape;474;p27"/>
          <p:cNvSpPr txBox="1">
            <a:spLocks noGrp="1"/>
          </p:cNvSpPr>
          <p:nvPr>
            <p:ph type="subTitle" idx="1"/>
          </p:nvPr>
        </p:nvSpPr>
        <p:spPr>
          <a:xfrm>
            <a:off x="1387984" y="373890"/>
            <a:ext cx="2263024" cy="391331"/>
          </a:xfrm>
          <a:prstGeom prst="rect">
            <a:avLst/>
          </a:prstGeom>
        </p:spPr>
        <p:txBody>
          <a:bodyPr spcFirstLastPara="1" wrap="square" lIns="112085" tIns="112085" rIns="112085" bIns="112085" anchor="t" anchorCtr="0">
            <a:noAutofit/>
          </a:bodyPr>
          <a:lstStyle/>
          <a:p>
            <a:pPr marL="0" indent="0"/>
            <a:r>
              <a:rPr lang="fr-FR" dirty="0"/>
              <a:t>UCAO-UUT ISTIN</a:t>
            </a:r>
          </a:p>
        </p:txBody>
      </p:sp>
      <p:sp>
        <p:nvSpPr>
          <p:cNvPr id="475" name="Google Shape;475;p27"/>
          <p:cNvSpPr txBox="1">
            <a:spLocks noGrp="1"/>
          </p:cNvSpPr>
          <p:nvPr>
            <p:ph type="subTitle" idx="2"/>
          </p:nvPr>
        </p:nvSpPr>
        <p:spPr>
          <a:xfrm>
            <a:off x="8172001" y="399310"/>
            <a:ext cx="3238440" cy="391331"/>
          </a:xfrm>
          <a:prstGeom prst="rect">
            <a:avLst/>
          </a:prstGeom>
        </p:spPr>
        <p:txBody>
          <a:bodyPr spcFirstLastPara="1" wrap="square" lIns="112085" tIns="112085" rIns="112085" bIns="112085" anchor="t" anchorCtr="0">
            <a:noAutofit/>
          </a:bodyPr>
          <a:lstStyle/>
          <a:p>
            <a:pPr marL="0" indent="0">
              <a:buSzPts val="1100"/>
            </a:pPr>
            <a:r>
              <a:rPr lang="en" dirty="0"/>
              <a:t>Année académique 2022 — 2023</a:t>
            </a:r>
            <a:endParaRPr dirty="0"/>
          </a:p>
        </p:txBody>
      </p:sp>
      <p:sp>
        <p:nvSpPr>
          <p:cNvPr id="8" name="ZoneTexte 7">
            <a:extLst>
              <a:ext uri="{FF2B5EF4-FFF2-40B4-BE49-F238E27FC236}">
                <a16:creationId xmlns="" xmlns:a16="http://schemas.microsoft.com/office/drawing/2014/main" id="{1BD238C5-AD5E-9CFB-3752-A361F4995CA1}"/>
              </a:ext>
            </a:extLst>
          </p:cNvPr>
          <p:cNvSpPr txBox="1"/>
          <p:nvPr/>
        </p:nvSpPr>
        <p:spPr>
          <a:xfrm>
            <a:off x="1578239" y="764793"/>
            <a:ext cx="9421609" cy="523220"/>
          </a:xfrm>
          <a:prstGeom prst="rect">
            <a:avLst/>
          </a:prstGeom>
          <a:noFill/>
        </p:spPr>
        <p:txBody>
          <a:bodyPr wrap="square" anchor="ctr">
            <a:spAutoFit/>
          </a:bodyPr>
          <a:lstStyle/>
          <a:p>
            <a:pPr algn="ctr"/>
            <a:r>
              <a:rPr lang="fr-FR" sz="2800" b="1" i="1" dirty="0">
                <a:solidFill>
                  <a:srgbClr val="99284C"/>
                </a:solidFill>
                <a:latin typeface="Arial-BoldItalicMT"/>
              </a:rPr>
              <a:t>Saisie d’un nombre par le client et envoie au serveur</a:t>
            </a:r>
            <a:endParaRPr lang="fr-FR" sz="2800" dirty="0"/>
          </a:p>
        </p:txBody>
      </p:sp>
      <p:pic>
        <p:nvPicPr>
          <p:cNvPr id="11" name="Image 10">
            <a:extLst>
              <a:ext uri="{FF2B5EF4-FFF2-40B4-BE49-F238E27FC236}">
                <a16:creationId xmlns="" xmlns:a16="http://schemas.microsoft.com/office/drawing/2014/main" id="{A37507E9-7F49-BF2A-5642-F5018C0B3EBC}"/>
              </a:ext>
            </a:extLst>
          </p:cNvPr>
          <p:cNvPicPr>
            <a:picLocks noChangeAspect="1"/>
          </p:cNvPicPr>
          <p:nvPr/>
        </p:nvPicPr>
        <p:blipFill>
          <a:blip r:embed="rId3"/>
          <a:srcRect/>
          <a:stretch/>
        </p:blipFill>
        <p:spPr>
          <a:xfrm>
            <a:off x="2175823" y="1498751"/>
            <a:ext cx="8226438" cy="2481718"/>
          </a:xfrm>
          <a:prstGeom prst="rect">
            <a:avLst/>
          </a:prstGeom>
        </p:spPr>
      </p:pic>
      <p:pic>
        <p:nvPicPr>
          <p:cNvPr id="13" name="Image 12">
            <a:extLst>
              <a:ext uri="{FF2B5EF4-FFF2-40B4-BE49-F238E27FC236}">
                <a16:creationId xmlns="" xmlns:a16="http://schemas.microsoft.com/office/drawing/2014/main" id="{BB451B7D-934C-8740-9A0A-38A15912FA5B}"/>
              </a:ext>
            </a:extLst>
          </p:cNvPr>
          <p:cNvPicPr>
            <a:picLocks noChangeAspect="1"/>
          </p:cNvPicPr>
          <p:nvPr/>
        </p:nvPicPr>
        <p:blipFill>
          <a:blip r:embed="rId4"/>
          <a:stretch>
            <a:fillRect/>
          </a:stretch>
        </p:blipFill>
        <p:spPr>
          <a:xfrm>
            <a:off x="2175824" y="4181493"/>
            <a:ext cx="8226438" cy="2253027"/>
          </a:xfrm>
          <a:prstGeom prst="rect">
            <a:avLst/>
          </a:prstGeom>
        </p:spPr>
      </p:pic>
    </p:spTree>
    <p:extLst>
      <p:ext uri="{BB962C8B-B14F-4D97-AF65-F5344CB8AC3E}">
        <p14:creationId xmlns:p14="http://schemas.microsoft.com/office/powerpoint/2010/main" val="50038218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54"/>
        <p:cNvGrpSpPr/>
        <p:nvPr/>
      </p:nvGrpSpPr>
      <p:grpSpPr>
        <a:xfrm>
          <a:off x="0" y="0"/>
          <a:ext cx="0" cy="0"/>
          <a:chOff x="0" y="0"/>
          <a:chExt cx="0" cy="0"/>
        </a:xfrm>
      </p:grpSpPr>
      <p:cxnSp>
        <p:nvCxnSpPr>
          <p:cNvPr id="470" name="Google Shape;470;p27"/>
          <p:cNvCxnSpPr/>
          <p:nvPr/>
        </p:nvCxnSpPr>
        <p:spPr>
          <a:xfrm>
            <a:off x="6289044" y="6278419"/>
            <a:ext cx="244214" cy="0"/>
          </a:xfrm>
          <a:prstGeom prst="straightConnector1">
            <a:avLst/>
          </a:prstGeom>
          <a:noFill/>
          <a:ln w="9525" cap="flat" cmpd="sng">
            <a:solidFill>
              <a:schemeClr val="lt1"/>
            </a:solidFill>
            <a:prstDash val="solid"/>
            <a:round/>
            <a:headEnd type="none" w="med" len="med"/>
            <a:tailEnd type="stealth" w="med" len="med"/>
          </a:ln>
        </p:spPr>
      </p:cxnSp>
      <p:sp>
        <p:nvSpPr>
          <p:cNvPr id="474" name="Google Shape;474;p27"/>
          <p:cNvSpPr txBox="1">
            <a:spLocks noGrp="1"/>
          </p:cNvSpPr>
          <p:nvPr>
            <p:ph type="subTitle" idx="1"/>
          </p:nvPr>
        </p:nvSpPr>
        <p:spPr>
          <a:xfrm>
            <a:off x="1387984" y="373890"/>
            <a:ext cx="2263024" cy="391331"/>
          </a:xfrm>
          <a:prstGeom prst="rect">
            <a:avLst/>
          </a:prstGeom>
        </p:spPr>
        <p:txBody>
          <a:bodyPr spcFirstLastPara="1" wrap="square" lIns="112085" tIns="112085" rIns="112085" bIns="112085" anchor="t" anchorCtr="0">
            <a:noAutofit/>
          </a:bodyPr>
          <a:lstStyle/>
          <a:p>
            <a:pPr marL="0" indent="0"/>
            <a:r>
              <a:rPr lang="fr-FR" dirty="0"/>
              <a:t>UCAO-UUT ISTIN</a:t>
            </a:r>
          </a:p>
        </p:txBody>
      </p:sp>
      <p:sp>
        <p:nvSpPr>
          <p:cNvPr id="475" name="Google Shape;475;p27"/>
          <p:cNvSpPr txBox="1">
            <a:spLocks noGrp="1"/>
          </p:cNvSpPr>
          <p:nvPr>
            <p:ph type="subTitle" idx="2"/>
          </p:nvPr>
        </p:nvSpPr>
        <p:spPr>
          <a:xfrm>
            <a:off x="8172001" y="399310"/>
            <a:ext cx="3238440" cy="391331"/>
          </a:xfrm>
          <a:prstGeom prst="rect">
            <a:avLst/>
          </a:prstGeom>
        </p:spPr>
        <p:txBody>
          <a:bodyPr spcFirstLastPara="1" wrap="square" lIns="112085" tIns="112085" rIns="112085" bIns="112085" anchor="t" anchorCtr="0">
            <a:noAutofit/>
          </a:bodyPr>
          <a:lstStyle/>
          <a:p>
            <a:pPr marL="0" indent="0">
              <a:buSzPts val="1100"/>
            </a:pPr>
            <a:r>
              <a:rPr lang="en" dirty="0"/>
              <a:t>Année académique 2022 — 2023</a:t>
            </a:r>
            <a:endParaRPr dirty="0"/>
          </a:p>
        </p:txBody>
      </p:sp>
      <p:sp>
        <p:nvSpPr>
          <p:cNvPr id="8" name="ZoneTexte 7">
            <a:extLst>
              <a:ext uri="{FF2B5EF4-FFF2-40B4-BE49-F238E27FC236}">
                <a16:creationId xmlns="" xmlns:a16="http://schemas.microsoft.com/office/drawing/2014/main" id="{1BD238C5-AD5E-9CFB-3752-A361F4995CA1}"/>
              </a:ext>
            </a:extLst>
          </p:cNvPr>
          <p:cNvSpPr txBox="1"/>
          <p:nvPr/>
        </p:nvSpPr>
        <p:spPr>
          <a:xfrm>
            <a:off x="1578239" y="764793"/>
            <a:ext cx="9421609" cy="523220"/>
          </a:xfrm>
          <a:prstGeom prst="rect">
            <a:avLst/>
          </a:prstGeom>
          <a:noFill/>
        </p:spPr>
        <p:txBody>
          <a:bodyPr wrap="square" anchor="ctr">
            <a:spAutoFit/>
          </a:bodyPr>
          <a:lstStyle/>
          <a:p>
            <a:pPr algn="ctr"/>
            <a:r>
              <a:rPr lang="fr-FR" sz="2800" b="1" i="1" dirty="0">
                <a:solidFill>
                  <a:srgbClr val="99284C"/>
                </a:solidFill>
                <a:latin typeface="Arial-BoldItalicMT"/>
              </a:rPr>
              <a:t>Recevoir et envoyer des chaînes de caractères</a:t>
            </a:r>
            <a:endParaRPr lang="fr-FR" sz="2800" dirty="0"/>
          </a:p>
        </p:txBody>
      </p:sp>
      <p:sp>
        <p:nvSpPr>
          <p:cNvPr id="3" name="ZoneTexte 2">
            <a:extLst>
              <a:ext uri="{FF2B5EF4-FFF2-40B4-BE49-F238E27FC236}">
                <a16:creationId xmlns="" xmlns:a16="http://schemas.microsoft.com/office/drawing/2014/main" id="{E20A5616-30AE-A204-E13B-E3214488FCBE}"/>
              </a:ext>
            </a:extLst>
          </p:cNvPr>
          <p:cNvSpPr txBox="1"/>
          <p:nvPr/>
        </p:nvSpPr>
        <p:spPr>
          <a:xfrm>
            <a:off x="1578239" y="1348235"/>
            <a:ext cx="9148375" cy="3754874"/>
          </a:xfrm>
          <a:prstGeom prst="rect">
            <a:avLst/>
          </a:prstGeom>
          <a:noFill/>
        </p:spPr>
        <p:txBody>
          <a:bodyPr wrap="square">
            <a:spAutoFit/>
          </a:bodyPr>
          <a:lstStyle/>
          <a:p>
            <a:pPr marL="285750" indent="-285750">
              <a:buFont typeface="Wingdings" panose="05000000000000000000" pitchFamily="2" charset="2"/>
              <a:buChar char="q"/>
            </a:pPr>
            <a:r>
              <a:rPr lang="fr-FR" sz="1700" b="1" i="0" dirty="0">
                <a:solidFill>
                  <a:srgbClr val="000000"/>
                </a:solidFill>
                <a:effectLst/>
                <a:latin typeface="Arimo" panose="020B0604020202020204" charset="0"/>
                <a:ea typeface="Arimo" panose="020B0604020202020204" charset="0"/>
                <a:cs typeface="Arimo" panose="020B0604020202020204" charset="0"/>
              </a:rPr>
              <a:t>Création de l’objet </a:t>
            </a:r>
            <a:r>
              <a:rPr lang="fr-FR" sz="1700" b="1" i="0" dirty="0" err="1">
                <a:solidFill>
                  <a:srgbClr val="000000"/>
                </a:solidFill>
                <a:effectLst/>
                <a:latin typeface="Arimo" panose="020B0604020202020204" charset="0"/>
                <a:ea typeface="Arimo" panose="020B0604020202020204" charset="0"/>
                <a:cs typeface="Arimo" panose="020B0604020202020204" charset="0"/>
              </a:rPr>
              <a:t>ServerSocket</a:t>
            </a:r>
            <a:endParaRPr lang="fr-FR" sz="1700" b="1" i="0" dirty="0">
              <a:solidFill>
                <a:srgbClr val="000000"/>
              </a:solidFill>
              <a:effectLst/>
              <a:latin typeface="Arimo" panose="020B0604020202020204" charset="0"/>
              <a:ea typeface="Arimo" panose="020B0604020202020204" charset="0"/>
              <a:cs typeface="Arimo" panose="020B0604020202020204" charset="0"/>
            </a:endParaRPr>
          </a:p>
          <a:p>
            <a:pPr marL="540000" indent="-285750">
              <a:buFont typeface="Wingdings" panose="05000000000000000000" pitchFamily="2" charset="2"/>
              <a:buChar char="v"/>
            </a:pPr>
            <a:r>
              <a:rPr lang="fr-FR" sz="1700" b="1" i="0" dirty="0" err="1">
                <a:solidFill>
                  <a:srgbClr val="000099"/>
                </a:solidFill>
                <a:effectLst/>
                <a:latin typeface="Arimo" panose="020B0604020202020204" charset="0"/>
                <a:ea typeface="Arimo" panose="020B0604020202020204" charset="0"/>
                <a:cs typeface="Arimo" panose="020B0604020202020204" charset="0"/>
              </a:rPr>
              <a:t>ServerSocket</a:t>
            </a:r>
            <a:r>
              <a:rPr lang="fr-FR" sz="1700" b="1" i="0" dirty="0">
                <a:solidFill>
                  <a:srgbClr val="000099"/>
                </a:solidFill>
                <a:effectLst/>
                <a:latin typeface="Arimo" panose="020B0604020202020204" charset="0"/>
                <a:ea typeface="Arimo" panose="020B0604020202020204" charset="0"/>
                <a:cs typeface="Arimo" panose="020B0604020202020204" charset="0"/>
              </a:rPr>
              <a:t> </a:t>
            </a:r>
            <a:r>
              <a:rPr lang="fr-FR" sz="1700" b="1" i="0" dirty="0" err="1">
                <a:solidFill>
                  <a:srgbClr val="000099"/>
                </a:solidFill>
                <a:effectLst/>
                <a:latin typeface="Arimo" panose="020B0604020202020204" charset="0"/>
                <a:ea typeface="Arimo" panose="020B0604020202020204" charset="0"/>
                <a:cs typeface="Arimo" panose="020B0604020202020204" charset="0"/>
              </a:rPr>
              <a:t>ss</a:t>
            </a:r>
            <a:r>
              <a:rPr lang="fr-FR" sz="1700" b="1" i="0" dirty="0">
                <a:solidFill>
                  <a:srgbClr val="000099"/>
                </a:solidFill>
                <a:effectLst/>
                <a:latin typeface="Arimo" panose="020B0604020202020204" charset="0"/>
                <a:ea typeface="Arimo" panose="020B0604020202020204" charset="0"/>
                <a:cs typeface="Arimo" panose="020B0604020202020204" charset="0"/>
              </a:rPr>
              <a:t>=new </a:t>
            </a:r>
            <a:r>
              <a:rPr lang="fr-FR" sz="1700" b="1" i="0" dirty="0" err="1">
                <a:solidFill>
                  <a:srgbClr val="000099"/>
                </a:solidFill>
                <a:effectLst/>
                <a:latin typeface="Arimo" panose="020B0604020202020204" charset="0"/>
                <a:ea typeface="Arimo" panose="020B0604020202020204" charset="0"/>
                <a:cs typeface="Arimo" panose="020B0604020202020204" charset="0"/>
              </a:rPr>
              <a:t>ServerSocket</a:t>
            </a:r>
            <a:r>
              <a:rPr lang="fr-FR" sz="1700" b="1" i="0" dirty="0">
                <a:solidFill>
                  <a:srgbClr val="000099"/>
                </a:solidFill>
                <a:effectLst/>
                <a:latin typeface="Arimo" panose="020B0604020202020204" charset="0"/>
                <a:ea typeface="Arimo" panose="020B0604020202020204" charset="0"/>
                <a:cs typeface="Arimo" panose="020B0604020202020204" charset="0"/>
              </a:rPr>
              <a:t>(2345);</a:t>
            </a:r>
            <a:endParaRPr lang="fr-FR" sz="1700" b="1" dirty="0">
              <a:solidFill>
                <a:srgbClr val="000099"/>
              </a:solidFill>
              <a:latin typeface="Arimo" panose="020B0604020202020204" charset="0"/>
              <a:ea typeface="Arimo" panose="020B0604020202020204" charset="0"/>
              <a:cs typeface="Arimo" panose="020B0604020202020204" charset="0"/>
            </a:endParaRPr>
          </a:p>
          <a:p>
            <a:pPr marL="324000" indent="-285750">
              <a:buFont typeface="Wingdings" panose="05000000000000000000" pitchFamily="2" charset="2"/>
              <a:buChar char="q"/>
            </a:pPr>
            <a:r>
              <a:rPr lang="fr-FR" sz="1700" b="1" dirty="0">
                <a:latin typeface="Arimo" panose="020B0604020202020204" charset="0"/>
                <a:ea typeface="Arimo" panose="020B0604020202020204" charset="0"/>
                <a:cs typeface="Arimo" panose="020B0604020202020204" charset="0"/>
              </a:rPr>
              <a:t>Attendre une connexion d’un client</a:t>
            </a:r>
            <a:r>
              <a:rPr lang="fr-FR" sz="1700" b="1" i="0" dirty="0">
                <a:solidFill>
                  <a:srgbClr val="000000"/>
                </a:solidFill>
                <a:effectLst/>
                <a:latin typeface="Arimo" panose="020B0604020202020204" charset="0"/>
                <a:ea typeface="Arimo" panose="020B0604020202020204" charset="0"/>
                <a:cs typeface="Arimo" panose="020B0604020202020204" charset="0"/>
              </a:rPr>
              <a:t/>
            </a:r>
            <a:br>
              <a:rPr lang="fr-FR" sz="1700" b="1" i="0" dirty="0">
                <a:solidFill>
                  <a:srgbClr val="000000"/>
                </a:solidFill>
                <a:effectLst/>
                <a:latin typeface="Arimo" panose="020B0604020202020204" charset="0"/>
                <a:ea typeface="Arimo" panose="020B0604020202020204" charset="0"/>
                <a:cs typeface="Arimo" panose="020B0604020202020204" charset="0"/>
              </a:rPr>
            </a:br>
            <a:r>
              <a:rPr lang="fr-FR" sz="1700" b="1" i="0" dirty="0">
                <a:solidFill>
                  <a:srgbClr val="000099"/>
                </a:solidFill>
                <a:effectLst/>
                <a:latin typeface="Arimo" panose="020B0604020202020204" charset="0"/>
                <a:ea typeface="Arimo" panose="020B0604020202020204" charset="0"/>
                <a:cs typeface="Arimo" panose="020B0604020202020204" charset="0"/>
              </a:rPr>
              <a:t>Socket </a:t>
            </a:r>
            <a:r>
              <a:rPr lang="fr-FR" sz="1700" b="1" i="0" dirty="0" err="1">
                <a:solidFill>
                  <a:srgbClr val="CC9900"/>
                </a:solidFill>
                <a:effectLst/>
                <a:latin typeface="Arimo" panose="020B0604020202020204" charset="0"/>
                <a:ea typeface="Arimo" panose="020B0604020202020204" charset="0"/>
                <a:cs typeface="Arimo" panose="020B0604020202020204" charset="0"/>
              </a:rPr>
              <a:t>sock</a:t>
            </a:r>
            <a:r>
              <a:rPr lang="fr-FR" sz="1700" b="1" i="0" dirty="0">
                <a:solidFill>
                  <a:srgbClr val="000099"/>
                </a:solidFill>
                <a:effectLst/>
                <a:latin typeface="Arimo" panose="020B0604020202020204" charset="0"/>
                <a:ea typeface="Arimo" panose="020B0604020202020204" charset="0"/>
                <a:cs typeface="Arimo" panose="020B0604020202020204" charset="0"/>
              </a:rPr>
              <a:t>=</a:t>
            </a:r>
            <a:r>
              <a:rPr lang="fr-FR" sz="1700" b="1" i="0" dirty="0" err="1">
                <a:solidFill>
                  <a:srgbClr val="000099"/>
                </a:solidFill>
                <a:effectLst/>
                <a:latin typeface="Arimo" panose="020B0604020202020204" charset="0"/>
                <a:ea typeface="Arimo" panose="020B0604020202020204" charset="0"/>
                <a:cs typeface="Arimo" panose="020B0604020202020204" charset="0"/>
              </a:rPr>
              <a:t>ss.accept</a:t>
            </a:r>
            <a:r>
              <a:rPr lang="fr-FR" sz="1700" b="1" i="0" dirty="0">
                <a:solidFill>
                  <a:srgbClr val="000099"/>
                </a:solidFill>
                <a:effectLst/>
                <a:latin typeface="Arimo" panose="020B0604020202020204" charset="0"/>
                <a:ea typeface="Arimo" panose="020B0604020202020204" charset="0"/>
                <a:cs typeface="Arimo" panose="020B0604020202020204" charset="0"/>
              </a:rPr>
              <a:t>();</a:t>
            </a:r>
            <a:endParaRPr lang="fr-FR" sz="1700" b="1" dirty="0">
              <a:solidFill>
                <a:srgbClr val="000099"/>
              </a:solidFill>
              <a:latin typeface="Arimo" panose="020B0604020202020204" charset="0"/>
              <a:ea typeface="Arimo" panose="020B0604020202020204" charset="0"/>
              <a:cs typeface="Arimo" panose="020B0604020202020204" charset="0"/>
            </a:endParaRPr>
          </a:p>
          <a:p>
            <a:pPr marL="324000" indent="-285750">
              <a:buFont typeface="Wingdings" panose="05000000000000000000" pitchFamily="2" charset="2"/>
              <a:buChar char="q"/>
            </a:pPr>
            <a:r>
              <a:rPr lang="fr-FR" sz="1700" b="1" dirty="0">
                <a:latin typeface="Arimo" panose="020B0604020202020204" charset="0"/>
                <a:ea typeface="Arimo" panose="020B0604020202020204" charset="0"/>
                <a:cs typeface="Arimo" panose="020B0604020202020204" charset="0"/>
              </a:rPr>
              <a:t>Pour lire une chaîne de caractère envoyée par le client :</a:t>
            </a:r>
          </a:p>
          <a:p>
            <a:pPr marL="540000" indent="-285750">
              <a:buFont typeface="Wingdings" panose="05000000000000000000" pitchFamily="2" charset="2"/>
              <a:buChar char="v"/>
            </a:pPr>
            <a:r>
              <a:rPr lang="fr-FR" sz="1700" b="1" i="0" dirty="0" err="1">
                <a:solidFill>
                  <a:srgbClr val="CC0000"/>
                </a:solidFill>
                <a:effectLst/>
                <a:latin typeface="Arimo" panose="020B0604020202020204" charset="0"/>
                <a:ea typeface="Arimo" panose="020B0604020202020204" charset="0"/>
                <a:cs typeface="Arimo" panose="020B0604020202020204" charset="0"/>
              </a:rPr>
              <a:t>InputStream</a:t>
            </a:r>
            <a:r>
              <a:rPr lang="fr-FR" sz="1700" b="1" i="0" dirty="0">
                <a:solidFill>
                  <a:srgbClr val="CC0000"/>
                </a:solidFill>
                <a:effectLst/>
                <a:latin typeface="Arimo" panose="020B0604020202020204" charset="0"/>
                <a:ea typeface="Arimo" panose="020B0604020202020204" charset="0"/>
                <a:cs typeface="Arimo" panose="020B0604020202020204" charset="0"/>
              </a:rPr>
              <a:t> </a:t>
            </a:r>
            <a:r>
              <a:rPr lang="fr-FR" sz="1700" b="1" i="0" dirty="0" err="1">
                <a:solidFill>
                  <a:srgbClr val="CC0000"/>
                </a:solidFill>
                <a:effectLst/>
                <a:latin typeface="Arimo" panose="020B0604020202020204" charset="0"/>
                <a:ea typeface="Arimo" panose="020B0604020202020204" charset="0"/>
                <a:cs typeface="Arimo" panose="020B0604020202020204" charset="0"/>
              </a:rPr>
              <a:t>is</a:t>
            </a:r>
            <a:r>
              <a:rPr lang="fr-FR" sz="1700" b="1" i="0" dirty="0">
                <a:solidFill>
                  <a:srgbClr val="CC0000"/>
                </a:solidFill>
                <a:effectLst/>
                <a:latin typeface="Arimo" panose="020B0604020202020204" charset="0"/>
                <a:ea typeface="Arimo" panose="020B0604020202020204" charset="0"/>
                <a:cs typeface="Arimo" panose="020B0604020202020204" charset="0"/>
              </a:rPr>
              <a:t>=</a:t>
            </a:r>
            <a:r>
              <a:rPr lang="fr-FR" sz="1700" b="1" i="0" dirty="0" err="1">
                <a:solidFill>
                  <a:srgbClr val="996500"/>
                </a:solidFill>
                <a:effectLst/>
                <a:latin typeface="Arimo" panose="020B0604020202020204" charset="0"/>
                <a:ea typeface="Arimo" panose="020B0604020202020204" charset="0"/>
                <a:cs typeface="Arimo" panose="020B0604020202020204" charset="0"/>
              </a:rPr>
              <a:t>sock</a:t>
            </a:r>
            <a:r>
              <a:rPr lang="fr-FR" sz="1700" b="1" i="0" dirty="0" err="1">
                <a:solidFill>
                  <a:srgbClr val="CC0000"/>
                </a:solidFill>
                <a:effectLst/>
                <a:latin typeface="Arimo" panose="020B0604020202020204" charset="0"/>
                <a:ea typeface="Arimo" panose="020B0604020202020204" charset="0"/>
                <a:cs typeface="Arimo" panose="020B0604020202020204" charset="0"/>
              </a:rPr>
              <a:t>.getInputStream</a:t>
            </a:r>
            <a:r>
              <a:rPr lang="fr-FR" sz="1700" b="1" i="0" dirty="0">
                <a:solidFill>
                  <a:srgbClr val="CC0000"/>
                </a:solidFill>
                <a:effectLst/>
                <a:latin typeface="Arimo" panose="020B0604020202020204" charset="0"/>
                <a:ea typeface="Arimo" panose="020B0604020202020204" charset="0"/>
                <a:cs typeface="Arimo" panose="020B0604020202020204" charset="0"/>
              </a:rPr>
              <a:t>();</a:t>
            </a:r>
          </a:p>
          <a:p>
            <a:pPr marL="540000" indent="-285750">
              <a:buFont typeface="Wingdings" panose="05000000000000000000" pitchFamily="2" charset="2"/>
              <a:buChar char="v"/>
            </a:pPr>
            <a:r>
              <a:rPr lang="fr-FR" sz="1700" b="1" i="0" dirty="0" err="1">
                <a:solidFill>
                  <a:srgbClr val="006500"/>
                </a:solidFill>
                <a:effectLst/>
                <a:latin typeface="Arimo" panose="020B0604020202020204" charset="0"/>
                <a:ea typeface="Arimo" panose="020B0604020202020204" charset="0"/>
                <a:cs typeface="Arimo" panose="020B0604020202020204" charset="0"/>
              </a:rPr>
              <a:t>InputStreamReader</a:t>
            </a:r>
            <a:r>
              <a:rPr lang="fr-FR" sz="1700" b="1" i="0" dirty="0">
                <a:solidFill>
                  <a:srgbClr val="006500"/>
                </a:solidFill>
                <a:effectLst/>
                <a:latin typeface="Arimo" panose="020B0604020202020204" charset="0"/>
                <a:ea typeface="Arimo" panose="020B0604020202020204" charset="0"/>
                <a:cs typeface="Arimo" panose="020B0604020202020204" charset="0"/>
              </a:rPr>
              <a:t> </a:t>
            </a:r>
            <a:r>
              <a:rPr lang="fr-FR" sz="1700" b="1" i="0" dirty="0" err="1">
                <a:solidFill>
                  <a:srgbClr val="006500"/>
                </a:solidFill>
                <a:effectLst/>
                <a:latin typeface="Arimo" panose="020B0604020202020204" charset="0"/>
                <a:ea typeface="Arimo" panose="020B0604020202020204" charset="0"/>
                <a:cs typeface="Arimo" panose="020B0604020202020204" charset="0"/>
              </a:rPr>
              <a:t>isr</a:t>
            </a:r>
            <a:r>
              <a:rPr lang="fr-FR" sz="1700" b="1" i="0" dirty="0">
                <a:solidFill>
                  <a:srgbClr val="006500"/>
                </a:solidFill>
                <a:effectLst/>
                <a:latin typeface="Arimo" panose="020B0604020202020204" charset="0"/>
                <a:ea typeface="Arimo" panose="020B0604020202020204" charset="0"/>
                <a:cs typeface="Arimo" panose="020B0604020202020204" charset="0"/>
              </a:rPr>
              <a:t>=new </a:t>
            </a:r>
            <a:r>
              <a:rPr lang="fr-FR" sz="1700" b="1" i="0" dirty="0" err="1">
                <a:solidFill>
                  <a:srgbClr val="006500"/>
                </a:solidFill>
                <a:effectLst/>
                <a:latin typeface="Arimo" panose="020B0604020202020204" charset="0"/>
                <a:ea typeface="Arimo" panose="020B0604020202020204" charset="0"/>
                <a:cs typeface="Arimo" panose="020B0604020202020204" charset="0"/>
              </a:rPr>
              <a:t>InputStreamReader</a:t>
            </a:r>
            <a:r>
              <a:rPr lang="fr-FR" sz="1700" b="1" i="0" dirty="0">
                <a:solidFill>
                  <a:srgbClr val="006500"/>
                </a:solidFill>
                <a:effectLst/>
                <a:latin typeface="Arimo" panose="020B0604020202020204" charset="0"/>
                <a:ea typeface="Arimo" panose="020B0604020202020204" charset="0"/>
                <a:cs typeface="Arimo" panose="020B0604020202020204" charset="0"/>
              </a:rPr>
              <a:t>(</a:t>
            </a:r>
            <a:r>
              <a:rPr lang="fr-FR" sz="1700" b="1" i="0" dirty="0" err="1">
                <a:solidFill>
                  <a:srgbClr val="006500"/>
                </a:solidFill>
                <a:effectLst/>
                <a:latin typeface="Arimo" panose="020B0604020202020204" charset="0"/>
                <a:ea typeface="Arimo" panose="020B0604020202020204" charset="0"/>
                <a:cs typeface="Arimo" panose="020B0604020202020204" charset="0"/>
              </a:rPr>
              <a:t>is</a:t>
            </a:r>
            <a:r>
              <a:rPr lang="fr-FR" sz="1700" b="1" i="0" dirty="0">
                <a:solidFill>
                  <a:srgbClr val="006500"/>
                </a:solidFill>
                <a:effectLst/>
                <a:latin typeface="Arimo" panose="020B0604020202020204" charset="0"/>
                <a:ea typeface="Arimo" panose="020B0604020202020204" charset="0"/>
                <a:cs typeface="Arimo" panose="020B0604020202020204" charset="0"/>
              </a:rPr>
              <a:t>);</a:t>
            </a:r>
          </a:p>
          <a:p>
            <a:pPr marL="540000" indent="-285750">
              <a:buFont typeface="Wingdings" panose="05000000000000000000" pitchFamily="2" charset="2"/>
              <a:buChar char="v"/>
            </a:pPr>
            <a:r>
              <a:rPr lang="fr-FR" sz="1700" b="1" i="0" dirty="0" err="1">
                <a:solidFill>
                  <a:srgbClr val="000099"/>
                </a:solidFill>
                <a:effectLst/>
                <a:latin typeface="Arimo" panose="020B0604020202020204" charset="0"/>
                <a:ea typeface="Arimo" panose="020B0604020202020204" charset="0"/>
                <a:cs typeface="Arimo" panose="020B0604020202020204" charset="0"/>
              </a:rPr>
              <a:t>BufferedReader</a:t>
            </a:r>
            <a:r>
              <a:rPr lang="fr-FR" sz="1700" b="1" i="0" dirty="0">
                <a:solidFill>
                  <a:srgbClr val="000099"/>
                </a:solidFill>
                <a:effectLst/>
                <a:latin typeface="Arimo" panose="020B0604020202020204" charset="0"/>
                <a:ea typeface="Arimo" panose="020B0604020202020204" charset="0"/>
                <a:cs typeface="Arimo" panose="020B0604020202020204" charset="0"/>
              </a:rPr>
              <a:t> </a:t>
            </a:r>
            <a:r>
              <a:rPr lang="fr-FR" sz="1700" b="1" i="0" dirty="0" err="1">
                <a:solidFill>
                  <a:srgbClr val="000099"/>
                </a:solidFill>
                <a:effectLst/>
                <a:latin typeface="Arimo" panose="020B0604020202020204" charset="0"/>
                <a:ea typeface="Arimo" panose="020B0604020202020204" charset="0"/>
                <a:cs typeface="Arimo" panose="020B0604020202020204" charset="0"/>
              </a:rPr>
              <a:t>br</a:t>
            </a:r>
            <a:r>
              <a:rPr lang="fr-FR" sz="1700" b="1" i="0" dirty="0">
                <a:solidFill>
                  <a:srgbClr val="000099"/>
                </a:solidFill>
                <a:effectLst/>
                <a:latin typeface="Arimo" panose="020B0604020202020204" charset="0"/>
                <a:ea typeface="Arimo" panose="020B0604020202020204" charset="0"/>
                <a:cs typeface="Arimo" panose="020B0604020202020204" charset="0"/>
              </a:rPr>
              <a:t>=new </a:t>
            </a:r>
            <a:r>
              <a:rPr lang="fr-FR" sz="1700" b="1" i="0" dirty="0" err="1">
                <a:solidFill>
                  <a:srgbClr val="000099"/>
                </a:solidFill>
                <a:effectLst/>
                <a:latin typeface="Arimo" panose="020B0604020202020204" charset="0"/>
                <a:ea typeface="Arimo" panose="020B0604020202020204" charset="0"/>
                <a:cs typeface="Arimo" panose="020B0604020202020204" charset="0"/>
              </a:rPr>
              <a:t>BufferedReader</a:t>
            </a:r>
            <a:r>
              <a:rPr lang="fr-FR" sz="1700" b="1" i="0" dirty="0">
                <a:solidFill>
                  <a:srgbClr val="000099"/>
                </a:solidFill>
                <a:effectLst/>
                <a:latin typeface="Arimo" panose="020B0604020202020204" charset="0"/>
                <a:ea typeface="Arimo" panose="020B0604020202020204" charset="0"/>
                <a:cs typeface="Arimo" panose="020B0604020202020204" charset="0"/>
              </a:rPr>
              <a:t>(</a:t>
            </a:r>
            <a:r>
              <a:rPr lang="fr-FR" sz="1700" b="1" i="0" dirty="0" err="1">
                <a:solidFill>
                  <a:srgbClr val="000099"/>
                </a:solidFill>
                <a:effectLst/>
                <a:latin typeface="Arimo" panose="020B0604020202020204" charset="0"/>
                <a:ea typeface="Arimo" panose="020B0604020202020204" charset="0"/>
                <a:cs typeface="Arimo" panose="020B0604020202020204" charset="0"/>
              </a:rPr>
              <a:t>isr</a:t>
            </a:r>
            <a:r>
              <a:rPr lang="fr-FR" sz="1700" b="1" i="0" dirty="0">
                <a:solidFill>
                  <a:srgbClr val="000099"/>
                </a:solidFill>
                <a:effectLst/>
                <a:latin typeface="Arimo" panose="020B0604020202020204" charset="0"/>
                <a:ea typeface="Arimo" panose="020B0604020202020204" charset="0"/>
                <a:cs typeface="Arimo" panose="020B0604020202020204" charset="0"/>
              </a:rPr>
              <a:t>);</a:t>
            </a:r>
          </a:p>
          <a:p>
            <a:pPr marL="540000" indent="-285750">
              <a:buFont typeface="Wingdings" panose="05000000000000000000" pitchFamily="2" charset="2"/>
              <a:buChar char="v"/>
            </a:pPr>
            <a:r>
              <a:rPr lang="fr-FR" sz="1700" b="1" i="0" dirty="0">
                <a:solidFill>
                  <a:srgbClr val="000099"/>
                </a:solidFill>
                <a:effectLst/>
                <a:latin typeface="Arimo" panose="020B0604020202020204" charset="0"/>
                <a:ea typeface="Arimo" panose="020B0604020202020204" charset="0"/>
                <a:cs typeface="Arimo" panose="020B0604020202020204" charset="0"/>
              </a:rPr>
              <a:t>String s=</a:t>
            </a:r>
            <a:r>
              <a:rPr lang="fr-FR" sz="1700" b="1" i="0" dirty="0" err="1">
                <a:solidFill>
                  <a:srgbClr val="000099"/>
                </a:solidFill>
                <a:effectLst/>
                <a:latin typeface="Arimo" panose="020B0604020202020204" charset="0"/>
                <a:ea typeface="Arimo" panose="020B0604020202020204" charset="0"/>
                <a:cs typeface="Arimo" panose="020B0604020202020204" charset="0"/>
              </a:rPr>
              <a:t>br.readLine</a:t>
            </a:r>
            <a:r>
              <a:rPr lang="fr-FR" sz="1700" b="1" i="0" dirty="0">
                <a:solidFill>
                  <a:srgbClr val="000099"/>
                </a:solidFill>
                <a:effectLst/>
                <a:latin typeface="Arimo" panose="020B0604020202020204" charset="0"/>
                <a:ea typeface="Arimo" panose="020B0604020202020204" charset="0"/>
                <a:cs typeface="Arimo" panose="020B0604020202020204" charset="0"/>
              </a:rPr>
              <a:t>();</a:t>
            </a:r>
            <a:endParaRPr lang="fr-FR" sz="1700" b="1" dirty="0">
              <a:solidFill>
                <a:srgbClr val="000099"/>
              </a:solidFill>
              <a:latin typeface="Arimo" panose="020B0604020202020204" charset="0"/>
              <a:ea typeface="Arimo" panose="020B0604020202020204" charset="0"/>
              <a:cs typeface="Arimo" panose="020B0604020202020204" charset="0"/>
            </a:endParaRPr>
          </a:p>
          <a:p>
            <a:pPr marL="324000" indent="-285750">
              <a:buFont typeface="Wingdings" panose="05000000000000000000" pitchFamily="2" charset="2"/>
              <a:buChar char="q"/>
            </a:pPr>
            <a:r>
              <a:rPr lang="fr-FR" sz="1700" b="1" i="0" dirty="0">
                <a:solidFill>
                  <a:srgbClr val="000000"/>
                </a:solidFill>
                <a:effectLst/>
                <a:latin typeface="Arimo" panose="020B0604020202020204" charset="0"/>
                <a:ea typeface="Arimo" panose="020B0604020202020204" charset="0"/>
                <a:cs typeface="Arimo" panose="020B0604020202020204" charset="0"/>
              </a:rPr>
              <a:t>Pour envoyer une chaîne de caractères au client</a:t>
            </a:r>
          </a:p>
          <a:p>
            <a:pPr marL="540000" indent="-285750">
              <a:buFont typeface="Wingdings" panose="05000000000000000000" pitchFamily="2" charset="2"/>
              <a:buChar char="v"/>
            </a:pPr>
            <a:r>
              <a:rPr lang="fr-FR" sz="1700" b="1" i="0" dirty="0" err="1">
                <a:solidFill>
                  <a:srgbClr val="CC0000"/>
                </a:solidFill>
                <a:effectLst/>
                <a:latin typeface="Arimo" panose="020B0604020202020204" charset="0"/>
                <a:ea typeface="Arimo" panose="020B0604020202020204" charset="0"/>
                <a:cs typeface="Arimo" panose="020B0604020202020204" charset="0"/>
              </a:rPr>
              <a:t>OutputStream</a:t>
            </a:r>
            <a:r>
              <a:rPr lang="fr-FR" sz="1700" b="1" i="0" dirty="0">
                <a:solidFill>
                  <a:srgbClr val="CC0000"/>
                </a:solidFill>
                <a:effectLst/>
                <a:latin typeface="Arimo" panose="020B0604020202020204" charset="0"/>
                <a:ea typeface="Arimo" panose="020B0604020202020204" charset="0"/>
                <a:cs typeface="Arimo" panose="020B0604020202020204" charset="0"/>
              </a:rPr>
              <a:t> os=</a:t>
            </a:r>
            <a:r>
              <a:rPr lang="fr-FR" sz="1700" b="1" i="0" dirty="0" err="1">
                <a:solidFill>
                  <a:srgbClr val="996500"/>
                </a:solidFill>
                <a:effectLst/>
                <a:latin typeface="Arimo" panose="020B0604020202020204" charset="0"/>
                <a:ea typeface="Arimo" panose="020B0604020202020204" charset="0"/>
                <a:cs typeface="Arimo" panose="020B0604020202020204" charset="0"/>
              </a:rPr>
              <a:t>sock</a:t>
            </a:r>
            <a:r>
              <a:rPr lang="fr-FR" sz="1700" b="1" i="0" dirty="0" err="1">
                <a:solidFill>
                  <a:srgbClr val="CC0000"/>
                </a:solidFill>
                <a:effectLst/>
                <a:latin typeface="Arimo" panose="020B0604020202020204" charset="0"/>
                <a:ea typeface="Arimo" panose="020B0604020202020204" charset="0"/>
                <a:cs typeface="Arimo" panose="020B0604020202020204" charset="0"/>
              </a:rPr>
              <a:t>.getOutputStream</a:t>
            </a:r>
            <a:r>
              <a:rPr lang="fr-FR" sz="1700" b="1" i="0" dirty="0">
                <a:solidFill>
                  <a:srgbClr val="CC0000"/>
                </a:solidFill>
                <a:effectLst/>
                <a:latin typeface="Arimo" panose="020B0604020202020204" charset="0"/>
                <a:ea typeface="Arimo" panose="020B0604020202020204" charset="0"/>
                <a:cs typeface="Arimo" panose="020B0604020202020204" charset="0"/>
              </a:rPr>
              <a:t>();</a:t>
            </a:r>
          </a:p>
          <a:p>
            <a:pPr marL="540000" indent="-285750">
              <a:buFont typeface="Wingdings" panose="05000000000000000000" pitchFamily="2" charset="2"/>
              <a:buChar char="v"/>
            </a:pPr>
            <a:r>
              <a:rPr lang="fr-FR" sz="1700" b="1" i="0" dirty="0" err="1">
                <a:solidFill>
                  <a:srgbClr val="000099"/>
                </a:solidFill>
                <a:effectLst/>
                <a:latin typeface="Arimo" panose="020B0604020202020204" charset="0"/>
                <a:ea typeface="Arimo" panose="020B0604020202020204" charset="0"/>
                <a:cs typeface="Arimo" panose="020B0604020202020204" charset="0"/>
              </a:rPr>
              <a:t>PrintWriter</a:t>
            </a:r>
            <a:r>
              <a:rPr lang="fr-FR" sz="1700" b="1" i="0" dirty="0">
                <a:solidFill>
                  <a:srgbClr val="000099"/>
                </a:solidFill>
                <a:effectLst/>
                <a:latin typeface="Arimo" panose="020B0604020202020204" charset="0"/>
                <a:ea typeface="Arimo" panose="020B0604020202020204" charset="0"/>
                <a:cs typeface="Arimo" panose="020B0604020202020204" charset="0"/>
              </a:rPr>
              <a:t> </a:t>
            </a:r>
            <a:r>
              <a:rPr lang="fr-FR" sz="1700" b="1" i="0" dirty="0" err="1">
                <a:solidFill>
                  <a:srgbClr val="000099"/>
                </a:solidFill>
                <a:effectLst/>
                <a:latin typeface="Arimo" panose="020B0604020202020204" charset="0"/>
                <a:ea typeface="Arimo" panose="020B0604020202020204" charset="0"/>
                <a:cs typeface="Arimo" panose="020B0604020202020204" charset="0"/>
              </a:rPr>
              <a:t>pw</a:t>
            </a:r>
            <a:r>
              <a:rPr lang="fr-FR" sz="1700" b="1" i="0" dirty="0">
                <a:solidFill>
                  <a:srgbClr val="000099"/>
                </a:solidFill>
                <a:effectLst/>
                <a:latin typeface="Arimo" panose="020B0604020202020204" charset="0"/>
                <a:ea typeface="Arimo" panose="020B0604020202020204" charset="0"/>
                <a:cs typeface="Arimo" panose="020B0604020202020204" charset="0"/>
              </a:rPr>
              <a:t>=new </a:t>
            </a:r>
            <a:r>
              <a:rPr lang="fr-FR" sz="1700" b="1" i="0" dirty="0" err="1">
                <a:solidFill>
                  <a:srgbClr val="000099"/>
                </a:solidFill>
                <a:effectLst/>
                <a:latin typeface="Arimo" panose="020B0604020202020204" charset="0"/>
                <a:ea typeface="Arimo" panose="020B0604020202020204" charset="0"/>
                <a:cs typeface="Arimo" panose="020B0604020202020204" charset="0"/>
              </a:rPr>
              <a:t>PrintWriter</a:t>
            </a:r>
            <a:r>
              <a:rPr lang="fr-FR" sz="1700" b="1" i="0" dirty="0">
                <a:solidFill>
                  <a:srgbClr val="000099"/>
                </a:solidFill>
                <a:effectLst/>
                <a:latin typeface="Arimo" panose="020B0604020202020204" charset="0"/>
                <a:ea typeface="Arimo" panose="020B0604020202020204" charset="0"/>
                <a:cs typeface="Arimo" panose="020B0604020202020204" charset="0"/>
              </a:rPr>
              <a:t>(</a:t>
            </a:r>
            <a:r>
              <a:rPr lang="fr-FR" sz="1700" b="1" i="0" dirty="0" err="1">
                <a:solidFill>
                  <a:srgbClr val="000099"/>
                </a:solidFill>
                <a:effectLst/>
                <a:latin typeface="Arimo" panose="020B0604020202020204" charset="0"/>
                <a:ea typeface="Arimo" panose="020B0604020202020204" charset="0"/>
                <a:cs typeface="Arimo" panose="020B0604020202020204" charset="0"/>
              </a:rPr>
              <a:t>os,true</a:t>
            </a:r>
            <a:r>
              <a:rPr lang="fr-FR" sz="1700" b="1" i="0" dirty="0">
                <a:solidFill>
                  <a:srgbClr val="000099"/>
                </a:solidFill>
                <a:effectLst/>
                <a:latin typeface="Arimo" panose="020B0604020202020204" charset="0"/>
                <a:ea typeface="Arimo" panose="020B0604020202020204" charset="0"/>
                <a:cs typeface="Arimo" panose="020B0604020202020204" charset="0"/>
              </a:rPr>
              <a:t>);</a:t>
            </a:r>
          </a:p>
          <a:p>
            <a:pPr marL="540000" indent="-285750">
              <a:buFont typeface="Wingdings" panose="05000000000000000000" pitchFamily="2" charset="2"/>
              <a:buChar char="v"/>
            </a:pPr>
            <a:r>
              <a:rPr lang="fr-FR" sz="1700" b="1" i="0" dirty="0" err="1">
                <a:solidFill>
                  <a:srgbClr val="000099"/>
                </a:solidFill>
                <a:effectLst/>
                <a:latin typeface="Arimo" panose="020B0604020202020204" charset="0"/>
                <a:ea typeface="Arimo" panose="020B0604020202020204" charset="0"/>
                <a:cs typeface="Arimo" panose="020B0604020202020204" charset="0"/>
              </a:rPr>
              <a:t>pw.println</a:t>
            </a:r>
            <a:r>
              <a:rPr lang="fr-FR" sz="1700" b="1" i="0" dirty="0">
                <a:solidFill>
                  <a:srgbClr val="000099"/>
                </a:solidFill>
                <a:effectLst/>
                <a:latin typeface="Arimo" panose="020B0604020202020204" charset="0"/>
                <a:ea typeface="Arimo" panose="020B0604020202020204" charset="0"/>
                <a:cs typeface="Arimo" panose="020B0604020202020204" charset="0"/>
              </a:rPr>
              <a:t>("Chaîne de caractères");</a:t>
            </a:r>
            <a:r>
              <a:rPr lang="fr-FR" sz="1700" b="1" dirty="0">
                <a:latin typeface="Arimo" panose="020B0604020202020204" charset="0"/>
                <a:ea typeface="Arimo" panose="020B0604020202020204" charset="0"/>
                <a:cs typeface="Arimo" panose="020B0604020202020204" charset="0"/>
              </a:rPr>
              <a:t> </a:t>
            </a:r>
            <a:br>
              <a:rPr lang="fr-FR" sz="1700" b="1" dirty="0">
                <a:latin typeface="Arimo" panose="020B0604020202020204" charset="0"/>
                <a:ea typeface="Arimo" panose="020B0604020202020204" charset="0"/>
                <a:cs typeface="Arimo" panose="020B0604020202020204" charset="0"/>
              </a:rPr>
            </a:br>
            <a:endParaRPr lang="fr-FR" sz="1700" b="1" dirty="0">
              <a:latin typeface="Arimo" panose="020B0604020202020204" charset="0"/>
              <a:ea typeface="Arimo" panose="020B0604020202020204" charset="0"/>
              <a:cs typeface="Arimo" panose="020B0604020202020204" charset="0"/>
            </a:endParaRPr>
          </a:p>
        </p:txBody>
      </p:sp>
      <p:grpSp>
        <p:nvGrpSpPr>
          <p:cNvPr id="2" name="Group 129984">
            <a:extLst>
              <a:ext uri="{FF2B5EF4-FFF2-40B4-BE49-F238E27FC236}">
                <a16:creationId xmlns="" xmlns:a16="http://schemas.microsoft.com/office/drawing/2014/main" id="{F5400925-E269-B705-9989-FCC264886B64}"/>
              </a:ext>
            </a:extLst>
          </p:cNvPr>
          <p:cNvGrpSpPr/>
          <p:nvPr/>
        </p:nvGrpSpPr>
        <p:grpSpPr>
          <a:xfrm>
            <a:off x="1822360" y="4962418"/>
            <a:ext cx="8660131" cy="1483992"/>
            <a:chOff x="0" y="0"/>
            <a:chExt cx="8660327" cy="1484377"/>
          </a:xfrm>
        </p:grpSpPr>
        <p:sp>
          <p:nvSpPr>
            <p:cNvPr id="4" name="Rectangle 3">
              <a:extLst>
                <a:ext uri="{FF2B5EF4-FFF2-40B4-BE49-F238E27FC236}">
                  <a16:creationId xmlns="" xmlns:a16="http://schemas.microsoft.com/office/drawing/2014/main" id="{57D98EC8-D256-558B-6D94-9B5EDC639C6E}"/>
                </a:ext>
              </a:extLst>
            </p:cNvPr>
            <p:cNvSpPr/>
            <p:nvPr/>
          </p:nvSpPr>
          <p:spPr>
            <a:xfrm>
              <a:off x="3660839" y="929360"/>
              <a:ext cx="2519942" cy="228029"/>
            </a:xfrm>
            <a:prstGeom prst="rect">
              <a:avLst/>
            </a:prstGeom>
            <a:ln>
              <a:noFill/>
            </a:ln>
          </p:spPr>
          <p:txBody>
            <a:bodyPr vert="horz" lIns="0" tIns="0" rIns="0" bIns="0" rtlCol="0">
              <a:noAutofit/>
            </a:bodyPr>
            <a:lstStyle/>
            <a:p>
              <a:pPr>
                <a:lnSpc>
                  <a:spcPct val="107000"/>
                </a:lnSpc>
                <a:spcAft>
                  <a:spcPts val="800"/>
                </a:spcAft>
              </a:pPr>
              <a:r>
                <a:rPr lang="fr-FR" sz="1200">
                  <a:solidFill>
                    <a:srgbClr val="000000"/>
                  </a:solidFill>
                  <a:effectLst/>
                  <a:latin typeface="Garamond" panose="02020404030301010803" pitchFamily="18" charset="0"/>
                  <a:ea typeface="Garamond" panose="02020404030301010803" pitchFamily="18" charset="0"/>
                  <a:cs typeface="Garamond" panose="02020404030301010803" pitchFamily="18" charset="0"/>
                </a:rPr>
                <a:t> </a:t>
              </a:r>
              <a:endParaRPr lang="fr-FR" sz="1100">
                <a:solidFill>
                  <a:srgbClr val="000000"/>
                </a:solidFill>
                <a:effectLst/>
                <a:latin typeface="Calibri" panose="020F0502020204030204" pitchFamily="34" charset="0"/>
                <a:ea typeface="Calibri" panose="020F0502020204030204" pitchFamily="34" charset="0"/>
              </a:endParaRPr>
            </a:p>
          </p:txBody>
        </p:sp>
        <p:sp>
          <p:nvSpPr>
            <p:cNvPr id="6" name="Shape 11595">
              <a:extLst>
                <a:ext uri="{FF2B5EF4-FFF2-40B4-BE49-F238E27FC236}">
                  <a16:creationId xmlns="" xmlns:a16="http://schemas.microsoft.com/office/drawing/2014/main" id="{EFEBCFC4-15C1-3D74-B678-49DCE02C2F8B}"/>
                </a:ext>
              </a:extLst>
            </p:cNvPr>
            <p:cNvSpPr/>
            <p:nvPr/>
          </p:nvSpPr>
          <p:spPr>
            <a:xfrm>
              <a:off x="1440177" y="0"/>
              <a:ext cx="1801368" cy="633984"/>
            </a:xfrm>
            <a:custGeom>
              <a:avLst/>
              <a:gdLst/>
              <a:ahLst/>
              <a:cxnLst/>
              <a:rect l="0" t="0" r="0" b="0"/>
              <a:pathLst>
                <a:path w="1801368" h="633984">
                  <a:moveTo>
                    <a:pt x="0" y="0"/>
                  </a:moveTo>
                  <a:lnTo>
                    <a:pt x="0" y="633984"/>
                  </a:lnTo>
                  <a:lnTo>
                    <a:pt x="1801368" y="633984"/>
                  </a:lnTo>
                  <a:lnTo>
                    <a:pt x="1801368" y="0"/>
                  </a:lnTo>
                  <a:close/>
                </a:path>
              </a:pathLst>
            </a:custGeom>
            <a:ln w="0" cap="rnd">
              <a:miter lim="101600"/>
            </a:ln>
          </p:spPr>
          <p:style>
            <a:lnRef idx="1">
              <a:srgbClr val="000000"/>
            </a:lnRef>
            <a:fillRef idx="0">
              <a:srgbClr val="000000">
                <a:alpha val="0"/>
              </a:srgbClr>
            </a:fillRef>
            <a:effectRef idx="0">
              <a:scrgbClr r="0" g="0" b="0"/>
            </a:effectRef>
            <a:fontRef idx="none"/>
          </p:style>
          <p:txBody>
            <a:bodyPr/>
            <a:lstStyle/>
            <a:p>
              <a:endParaRPr lang="fr-FR"/>
            </a:p>
          </p:txBody>
        </p:sp>
        <p:sp>
          <p:nvSpPr>
            <p:cNvPr id="7" name="Rectangle 6">
              <a:extLst>
                <a:ext uri="{FF2B5EF4-FFF2-40B4-BE49-F238E27FC236}">
                  <a16:creationId xmlns="" xmlns:a16="http://schemas.microsoft.com/office/drawing/2014/main" id="{14E84E7E-5F25-CAA6-7C42-20EFFFF58A21}"/>
                </a:ext>
              </a:extLst>
            </p:cNvPr>
            <p:cNvSpPr/>
            <p:nvPr/>
          </p:nvSpPr>
          <p:spPr>
            <a:xfrm>
              <a:off x="1537719" y="94476"/>
              <a:ext cx="1652082" cy="219364"/>
            </a:xfrm>
            <a:prstGeom prst="rect">
              <a:avLst/>
            </a:prstGeom>
            <a:ln>
              <a:noFill/>
            </a:ln>
          </p:spPr>
          <p:txBody>
            <a:bodyPr vert="horz" lIns="0" tIns="0" rIns="0" bIns="0" rtlCol="0">
              <a:noAutofit/>
            </a:bodyPr>
            <a:lstStyle/>
            <a:p>
              <a:pPr>
                <a:lnSpc>
                  <a:spcPct val="107000"/>
                </a:lnSpc>
                <a:spcAft>
                  <a:spcPts val="800"/>
                </a:spcAft>
              </a:pPr>
              <a:r>
                <a:rPr lang="fr-FR" sz="1400" b="1">
                  <a:solidFill>
                    <a:srgbClr val="CC0000"/>
                  </a:solidFill>
                  <a:effectLst/>
                  <a:latin typeface="Arial" panose="020B0604020202020204" pitchFamily="34" charset="0"/>
                  <a:ea typeface="Arial" panose="020B0604020202020204" pitchFamily="34" charset="0"/>
                </a:rPr>
                <a:t>is:InputStream</a:t>
              </a:r>
              <a:endParaRPr lang="fr-FR" sz="1100">
                <a:solidFill>
                  <a:srgbClr val="000000"/>
                </a:solidFill>
                <a:effectLst/>
                <a:latin typeface="Calibri" panose="020F0502020204030204" pitchFamily="34" charset="0"/>
                <a:ea typeface="Calibri" panose="020F0502020204030204" pitchFamily="34" charset="0"/>
              </a:endParaRPr>
            </a:p>
          </p:txBody>
        </p:sp>
        <p:sp>
          <p:nvSpPr>
            <p:cNvPr id="9" name="Rectangle 8">
              <a:extLst>
                <a:ext uri="{FF2B5EF4-FFF2-40B4-BE49-F238E27FC236}">
                  <a16:creationId xmlns="" xmlns:a16="http://schemas.microsoft.com/office/drawing/2014/main" id="{0C55ACB4-2809-CB2C-5B6C-C429DB95FF55}"/>
                </a:ext>
              </a:extLst>
            </p:cNvPr>
            <p:cNvSpPr/>
            <p:nvPr/>
          </p:nvSpPr>
          <p:spPr>
            <a:xfrm>
              <a:off x="1537719" y="412992"/>
              <a:ext cx="1021533" cy="219363"/>
            </a:xfrm>
            <a:prstGeom prst="rect">
              <a:avLst/>
            </a:prstGeom>
            <a:ln>
              <a:noFill/>
            </a:ln>
          </p:spPr>
          <p:txBody>
            <a:bodyPr vert="horz" lIns="0" tIns="0" rIns="0" bIns="0" rtlCol="0">
              <a:noAutofit/>
            </a:bodyPr>
            <a:lstStyle/>
            <a:p>
              <a:pPr>
                <a:lnSpc>
                  <a:spcPct val="107000"/>
                </a:lnSpc>
                <a:spcAft>
                  <a:spcPts val="800"/>
                </a:spcAft>
              </a:pPr>
              <a:r>
                <a:rPr lang="fr-FR" sz="1400" b="1">
                  <a:solidFill>
                    <a:srgbClr val="CC0000"/>
                  </a:solidFill>
                  <a:effectLst/>
                  <a:latin typeface="Arial" panose="020B0604020202020204" pitchFamily="34" charset="0"/>
                  <a:ea typeface="Arial" panose="020B0604020202020204" pitchFamily="34" charset="0"/>
                </a:rPr>
                <a:t>read():int</a:t>
              </a:r>
              <a:endParaRPr lang="fr-FR" sz="1100">
                <a:solidFill>
                  <a:srgbClr val="000000"/>
                </a:solidFill>
                <a:effectLst/>
                <a:latin typeface="Calibri" panose="020F0502020204030204" pitchFamily="34" charset="0"/>
                <a:ea typeface="Calibri" panose="020F0502020204030204" pitchFamily="34" charset="0"/>
              </a:endParaRPr>
            </a:p>
          </p:txBody>
        </p:sp>
        <p:sp>
          <p:nvSpPr>
            <p:cNvPr id="10" name="Shape 11598">
              <a:extLst>
                <a:ext uri="{FF2B5EF4-FFF2-40B4-BE49-F238E27FC236}">
                  <a16:creationId xmlns="" xmlns:a16="http://schemas.microsoft.com/office/drawing/2014/main" id="{CD8DA682-803C-9A1B-605E-F8AC33AAE131}"/>
                </a:ext>
              </a:extLst>
            </p:cNvPr>
            <p:cNvSpPr/>
            <p:nvPr/>
          </p:nvSpPr>
          <p:spPr>
            <a:xfrm>
              <a:off x="1440177" y="288036"/>
              <a:ext cx="1801368" cy="0"/>
            </a:xfrm>
            <a:custGeom>
              <a:avLst/>
              <a:gdLst/>
              <a:ahLst/>
              <a:cxnLst/>
              <a:rect l="0" t="0" r="0" b="0"/>
              <a:pathLst>
                <a:path w="1801368">
                  <a:moveTo>
                    <a:pt x="0" y="0"/>
                  </a:moveTo>
                  <a:lnTo>
                    <a:pt x="1801368" y="0"/>
                  </a:lnTo>
                </a:path>
              </a:pathLst>
            </a:custGeom>
            <a:ln w="0" cap="rnd">
              <a:round/>
            </a:ln>
          </p:spPr>
          <p:style>
            <a:lnRef idx="1">
              <a:srgbClr val="000000"/>
            </a:lnRef>
            <a:fillRef idx="0">
              <a:srgbClr val="000000">
                <a:alpha val="0"/>
              </a:srgbClr>
            </a:fillRef>
            <a:effectRef idx="0">
              <a:scrgbClr r="0" g="0" b="0"/>
            </a:effectRef>
            <a:fontRef idx="none"/>
          </p:style>
          <p:txBody>
            <a:bodyPr/>
            <a:lstStyle/>
            <a:p>
              <a:endParaRPr lang="fr-FR"/>
            </a:p>
          </p:txBody>
        </p:sp>
        <p:sp>
          <p:nvSpPr>
            <p:cNvPr id="11" name="Shape 11600">
              <a:extLst>
                <a:ext uri="{FF2B5EF4-FFF2-40B4-BE49-F238E27FC236}">
                  <a16:creationId xmlns="" xmlns:a16="http://schemas.microsoft.com/office/drawing/2014/main" id="{4C8EBF78-1E34-63DD-B508-6C443E797F31}"/>
                </a:ext>
              </a:extLst>
            </p:cNvPr>
            <p:cNvSpPr/>
            <p:nvPr/>
          </p:nvSpPr>
          <p:spPr>
            <a:xfrm>
              <a:off x="3672837" y="13717"/>
              <a:ext cx="2159508" cy="633984"/>
            </a:xfrm>
            <a:custGeom>
              <a:avLst/>
              <a:gdLst/>
              <a:ahLst/>
              <a:cxnLst/>
              <a:rect l="0" t="0" r="0" b="0"/>
              <a:pathLst>
                <a:path w="2159508" h="633984">
                  <a:moveTo>
                    <a:pt x="0" y="0"/>
                  </a:moveTo>
                  <a:lnTo>
                    <a:pt x="0" y="633984"/>
                  </a:lnTo>
                  <a:lnTo>
                    <a:pt x="2159508" y="633984"/>
                  </a:lnTo>
                  <a:lnTo>
                    <a:pt x="2159508" y="0"/>
                  </a:lnTo>
                  <a:close/>
                </a:path>
              </a:pathLst>
            </a:custGeom>
            <a:ln w="0" cap="rnd">
              <a:miter lim="101600"/>
            </a:ln>
          </p:spPr>
          <p:style>
            <a:lnRef idx="1">
              <a:srgbClr val="000000"/>
            </a:lnRef>
            <a:fillRef idx="0">
              <a:srgbClr val="000000">
                <a:alpha val="0"/>
              </a:srgbClr>
            </a:fillRef>
            <a:effectRef idx="0">
              <a:scrgbClr r="0" g="0" b="0"/>
            </a:effectRef>
            <a:fontRef idx="none"/>
          </p:style>
          <p:txBody>
            <a:bodyPr/>
            <a:lstStyle/>
            <a:p>
              <a:endParaRPr lang="fr-FR"/>
            </a:p>
          </p:txBody>
        </p:sp>
        <p:sp>
          <p:nvSpPr>
            <p:cNvPr id="12" name="Rectangle 11">
              <a:extLst>
                <a:ext uri="{FF2B5EF4-FFF2-40B4-BE49-F238E27FC236}">
                  <a16:creationId xmlns="" xmlns:a16="http://schemas.microsoft.com/office/drawing/2014/main" id="{44ED5F2A-601D-19A3-ED3E-69CB6D1695B3}"/>
                </a:ext>
              </a:extLst>
            </p:cNvPr>
            <p:cNvSpPr/>
            <p:nvPr/>
          </p:nvSpPr>
          <p:spPr>
            <a:xfrm>
              <a:off x="3770379" y="108193"/>
              <a:ext cx="2544880" cy="219364"/>
            </a:xfrm>
            <a:prstGeom prst="rect">
              <a:avLst/>
            </a:prstGeom>
            <a:ln>
              <a:noFill/>
            </a:ln>
          </p:spPr>
          <p:txBody>
            <a:bodyPr vert="horz" lIns="0" tIns="0" rIns="0" bIns="0" rtlCol="0">
              <a:noAutofit/>
            </a:bodyPr>
            <a:lstStyle/>
            <a:p>
              <a:pPr>
                <a:lnSpc>
                  <a:spcPct val="107000"/>
                </a:lnSpc>
                <a:spcAft>
                  <a:spcPts val="800"/>
                </a:spcAft>
              </a:pPr>
              <a:r>
                <a:rPr lang="fr-FR" sz="1400" b="1">
                  <a:solidFill>
                    <a:srgbClr val="006500"/>
                  </a:solidFill>
                  <a:effectLst/>
                  <a:latin typeface="Arial" panose="020B0604020202020204" pitchFamily="34" charset="0"/>
                  <a:ea typeface="Arial" panose="020B0604020202020204" pitchFamily="34" charset="0"/>
                </a:rPr>
                <a:t>Isr:InputStreamReader</a:t>
              </a:r>
              <a:endParaRPr lang="fr-FR" sz="1100">
                <a:solidFill>
                  <a:srgbClr val="000000"/>
                </a:solidFill>
                <a:effectLst/>
                <a:latin typeface="Calibri" panose="020F0502020204030204" pitchFamily="34" charset="0"/>
                <a:ea typeface="Calibri" panose="020F0502020204030204" pitchFamily="34" charset="0"/>
              </a:endParaRPr>
            </a:p>
          </p:txBody>
        </p:sp>
        <p:sp>
          <p:nvSpPr>
            <p:cNvPr id="13" name="Rectangle 12">
              <a:extLst>
                <a:ext uri="{FF2B5EF4-FFF2-40B4-BE49-F238E27FC236}">
                  <a16:creationId xmlns="" xmlns:a16="http://schemas.microsoft.com/office/drawing/2014/main" id="{252418E9-4ADD-85A8-8978-76D816B87052}"/>
                </a:ext>
              </a:extLst>
            </p:cNvPr>
            <p:cNvSpPr/>
            <p:nvPr/>
          </p:nvSpPr>
          <p:spPr>
            <a:xfrm>
              <a:off x="3770379" y="428233"/>
              <a:ext cx="1021533" cy="219363"/>
            </a:xfrm>
            <a:prstGeom prst="rect">
              <a:avLst/>
            </a:prstGeom>
            <a:ln>
              <a:noFill/>
            </a:ln>
          </p:spPr>
          <p:txBody>
            <a:bodyPr vert="horz" lIns="0" tIns="0" rIns="0" bIns="0" rtlCol="0">
              <a:noAutofit/>
            </a:bodyPr>
            <a:lstStyle/>
            <a:p>
              <a:pPr>
                <a:lnSpc>
                  <a:spcPct val="107000"/>
                </a:lnSpc>
                <a:spcAft>
                  <a:spcPts val="800"/>
                </a:spcAft>
              </a:pPr>
              <a:r>
                <a:rPr lang="fr-FR" sz="1400" b="1">
                  <a:solidFill>
                    <a:srgbClr val="006500"/>
                  </a:solidFill>
                  <a:effectLst/>
                  <a:latin typeface="Arial" panose="020B0604020202020204" pitchFamily="34" charset="0"/>
                  <a:ea typeface="Arial" panose="020B0604020202020204" pitchFamily="34" charset="0"/>
                </a:rPr>
                <a:t>read():int</a:t>
              </a:r>
              <a:endParaRPr lang="fr-FR" sz="1100">
                <a:solidFill>
                  <a:srgbClr val="000000"/>
                </a:solidFill>
                <a:effectLst/>
                <a:latin typeface="Calibri" panose="020F0502020204030204" pitchFamily="34" charset="0"/>
                <a:ea typeface="Calibri" panose="020F0502020204030204" pitchFamily="34" charset="0"/>
              </a:endParaRPr>
            </a:p>
          </p:txBody>
        </p:sp>
        <p:sp>
          <p:nvSpPr>
            <p:cNvPr id="14" name="Shape 11603">
              <a:extLst>
                <a:ext uri="{FF2B5EF4-FFF2-40B4-BE49-F238E27FC236}">
                  <a16:creationId xmlns="" xmlns:a16="http://schemas.microsoft.com/office/drawing/2014/main" id="{C01036EB-D406-B7BB-9204-3ACE03D7E724}"/>
                </a:ext>
              </a:extLst>
            </p:cNvPr>
            <p:cNvSpPr/>
            <p:nvPr/>
          </p:nvSpPr>
          <p:spPr>
            <a:xfrm>
              <a:off x="3672837" y="288037"/>
              <a:ext cx="2159508" cy="15240"/>
            </a:xfrm>
            <a:custGeom>
              <a:avLst/>
              <a:gdLst/>
              <a:ahLst/>
              <a:cxnLst/>
              <a:rect l="0" t="0" r="0" b="0"/>
              <a:pathLst>
                <a:path w="2159508" h="15240">
                  <a:moveTo>
                    <a:pt x="0" y="0"/>
                  </a:moveTo>
                  <a:lnTo>
                    <a:pt x="2159508" y="15240"/>
                  </a:lnTo>
                </a:path>
              </a:pathLst>
            </a:custGeom>
            <a:ln w="0" cap="rnd">
              <a:round/>
            </a:ln>
          </p:spPr>
          <p:style>
            <a:lnRef idx="1">
              <a:srgbClr val="000000"/>
            </a:lnRef>
            <a:fillRef idx="0">
              <a:srgbClr val="000000">
                <a:alpha val="0"/>
              </a:srgbClr>
            </a:fillRef>
            <a:effectRef idx="0">
              <a:scrgbClr r="0" g="0" b="0"/>
            </a:effectRef>
            <a:fontRef idx="none"/>
          </p:style>
          <p:txBody>
            <a:bodyPr/>
            <a:lstStyle/>
            <a:p>
              <a:endParaRPr lang="fr-FR"/>
            </a:p>
          </p:txBody>
        </p:sp>
        <p:sp>
          <p:nvSpPr>
            <p:cNvPr id="15" name="Shape 11605">
              <a:extLst>
                <a:ext uri="{FF2B5EF4-FFF2-40B4-BE49-F238E27FC236}">
                  <a16:creationId xmlns="" xmlns:a16="http://schemas.microsoft.com/office/drawing/2014/main" id="{0597EB3B-B0F9-9C6B-DAB5-6C014993C16F}"/>
                </a:ext>
              </a:extLst>
            </p:cNvPr>
            <p:cNvSpPr/>
            <p:nvPr/>
          </p:nvSpPr>
          <p:spPr>
            <a:xfrm>
              <a:off x="6481569" y="13717"/>
              <a:ext cx="2016252" cy="633984"/>
            </a:xfrm>
            <a:custGeom>
              <a:avLst/>
              <a:gdLst/>
              <a:ahLst/>
              <a:cxnLst/>
              <a:rect l="0" t="0" r="0" b="0"/>
              <a:pathLst>
                <a:path w="2016252" h="633984">
                  <a:moveTo>
                    <a:pt x="0" y="0"/>
                  </a:moveTo>
                  <a:lnTo>
                    <a:pt x="0" y="633984"/>
                  </a:lnTo>
                  <a:lnTo>
                    <a:pt x="2016252" y="633984"/>
                  </a:lnTo>
                  <a:lnTo>
                    <a:pt x="2016252" y="0"/>
                  </a:lnTo>
                  <a:close/>
                </a:path>
              </a:pathLst>
            </a:custGeom>
            <a:ln w="0" cap="rnd">
              <a:miter lim="101600"/>
            </a:ln>
          </p:spPr>
          <p:style>
            <a:lnRef idx="1">
              <a:srgbClr val="000000"/>
            </a:lnRef>
            <a:fillRef idx="0">
              <a:srgbClr val="000000">
                <a:alpha val="0"/>
              </a:srgbClr>
            </a:fillRef>
            <a:effectRef idx="0">
              <a:scrgbClr r="0" g="0" b="0"/>
            </a:effectRef>
            <a:fontRef idx="none"/>
          </p:style>
          <p:txBody>
            <a:bodyPr/>
            <a:lstStyle/>
            <a:p>
              <a:endParaRPr lang="fr-FR"/>
            </a:p>
          </p:txBody>
        </p:sp>
        <p:sp>
          <p:nvSpPr>
            <p:cNvPr id="16" name="Rectangle 15">
              <a:extLst>
                <a:ext uri="{FF2B5EF4-FFF2-40B4-BE49-F238E27FC236}">
                  <a16:creationId xmlns="" xmlns:a16="http://schemas.microsoft.com/office/drawing/2014/main" id="{E08F1683-5A35-8E32-36A6-BAB5E51BFBC2}"/>
                </a:ext>
              </a:extLst>
            </p:cNvPr>
            <p:cNvSpPr/>
            <p:nvPr/>
          </p:nvSpPr>
          <p:spPr>
            <a:xfrm>
              <a:off x="6577586" y="108193"/>
              <a:ext cx="2082741" cy="219364"/>
            </a:xfrm>
            <a:prstGeom prst="rect">
              <a:avLst/>
            </a:prstGeom>
            <a:ln>
              <a:noFill/>
            </a:ln>
          </p:spPr>
          <p:txBody>
            <a:bodyPr vert="horz" lIns="0" tIns="0" rIns="0" bIns="0" rtlCol="0">
              <a:noAutofit/>
            </a:bodyPr>
            <a:lstStyle/>
            <a:p>
              <a:pPr>
                <a:lnSpc>
                  <a:spcPct val="107000"/>
                </a:lnSpc>
                <a:spcAft>
                  <a:spcPts val="800"/>
                </a:spcAft>
              </a:pPr>
              <a:r>
                <a:rPr lang="fr-FR" sz="1400" b="1">
                  <a:solidFill>
                    <a:srgbClr val="000099"/>
                  </a:solidFill>
                  <a:effectLst/>
                  <a:latin typeface="Arial" panose="020B0604020202020204" pitchFamily="34" charset="0"/>
                  <a:ea typeface="Arial" panose="020B0604020202020204" pitchFamily="34" charset="0"/>
                </a:rPr>
                <a:t>br:BufferedReader</a:t>
              </a:r>
              <a:endParaRPr lang="fr-FR" sz="1100">
                <a:solidFill>
                  <a:srgbClr val="000000"/>
                </a:solidFill>
                <a:effectLst/>
                <a:latin typeface="Calibri" panose="020F0502020204030204" pitchFamily="34" charset="0"/>
                <a:ea typeface="Calibri" panose="020F0502020204030204" pitchFamily="34" charset="0"/>
              </a:endParaRPr>
            </a:p>
          </p:txBody>
        </p:sp>
        <p:sp>
          <p:nvSpPr>
            <p:cNvPr id="17" name="Rectangle 16">
              <a:extLst>
                <a:ext uri="{FF2B5EF4-FFF2-40B4-BE49-F238E27FC236}">
                  <a16:creationId xmlns="" xmlns:a16="http://schemas.microsoft.com/office/drawing/2014/main" id="{A0AC5E4F-CF41-A769-D370-BC9042656039}"/>
                </a:ext>
              </a:extLst>
            </p:cNvPr>
            <p:cNvSpPr/>
            <p:nvPr/>
          </p:nvSpPr>
          <p:spPr>
            <a:xfrm>
              <a:off x="6577586" y="428233"/>
              <a:ext cx="1900293" cy="219363"/>
            </a:xfrm>
            <a:prstGeom prst="rect">
              <a:avLst/>
            </a:prstGeom>
            <a:ln>
              <a:noFill/>
            </a:ln>
          </p:spPr>
          <p:txBody>
            <a:bodyPr vert="horz" lIns="0" tIns="0" rIns="0" bIns="0" rtlCol="0">
              <a:noAutofit/>
            </a:bodyPr>
            <a:lstStyle/>
            <a:p>
              <a:pPr>
                <a:lnSpc>
                  <a:spcPct val="107000"/>
                </a:lnSpc>
                <a:spcAft>
                  <a:spcPts val="800"/>
                </a:spcAft>
              </a:pPr>
              <a:r>
                <a:rPr lang="fr-FR" sz="1400" b="1" dirty="0" err="1">
                  <a:solidFill>
                    <a:srgbClr val="000099"/>
                  </a:solidFill>
                  <a:effectLst/>
                  <a:latin typeface="Arial" panose="020B0604020202020204" pitchFamily="34" charset="0"/>
                  <a:ea typeface="Arial" panose="020B0604020202020204" pitchFamily="34" charset="0"/>
                </a:rPr>
                <a:t>readLine</a:t>
              </a:r>
              <a:r>
                <a:rPr lang="fr-FR" sz="1400" b="1" dirty="0">
                  <a:solidFill>
                    <a:srgbClr val="000099"/>
                  </a:solidFill>
                  <a:effectLst/>
                  <a:latin typeface="Arial" panose="020B0604020202020204" pitchFamily="34" charset="0"/>
                  <a:ea typeface="Arial" panose="020B0604020202020204" pitchFamily="34" charset="0"/>
                </a:rPr>
                <a:t>():String</a:t>
              </a:r>
              <a:endParaRPr lang="fr-FR" sz="1100" dirty="0">
                <a:solidFill>
                  <a:srgbClr val="000000"/>
                </a:solidFill>
                <a:effectLst/>
                <a:latin typeface="Calibri" panose="020F0502020204030204" pitchFamily="34" charset="0"/>
                <a:ea typeface="Calibri" panose="020F0502020204030204" pitchFamily="34" charset="0"/>
              </a:endParaRPr>
            </a:p>
          </p:txBody>
        </p:sp>
        <p:sp>
          <p:nvSpPr>
            <p:cNvPr id="18" name="Shape 11608">
              <a:extLst>
                <a:ext uri="{FF2B5EF4-FFF2-40B4-BE49-F238E27FC236}">
                  <a16:creationId xmlns="" xmlns:a16="http://schemas.microsoft.com/office/drawing/2014/main" id="{22449E56-CF8E-F3B2-2A72-E808149936CC}"/>
                </a:ext>
              </a:extLst>
            </p:cNvPr>
            <p:cNvSpPr/>
            <p:nvPr/>
          </p:nvSpPr>
          <p:spPr>
            <a:xfrm>
              <a:off x="6481569" y="301753"/>
              <a:ext cx="2016252" cy="1524"/>
            </a:xfrm>
            <a:custGeom>
              <a:avLst/>
              <a:gdLst/>
              <a:ahLst/>
              <a:cxnLst/>
              <a:rect l="0" t="0" r="0" b="0"/>
              <a:pathLst>
                <a:path w="2016252" h="1524">
                  <a:moveTo>
                    <a:pt x="0" y="0"/>
                  </a:moveTo>
                  <a:lnTo>
                    <a:pt x="2016252" y="1524"/>
                  </a:lnTo>
                </a:path>
              </a:pathLst>
            </a:custGeom>
            <a:ln w="0" cap="rnd">
              <a:round/>
            </a:ln>
          </p:spPr>
          <p:style>
            <a:lnRef idx="1">
              <a:srgbClr val="000000"/>
            </a:lnRef>
            <a:fillRef idx="0">
              <a:srgbClr val="000000">
                <a:alpha val="0"/>
              </a:srgbClr>
            </a:fillRef>
            <a:effectRef idx="0">
              <a:scrgbClr r="0" g="0" b="0"/>
            </a:effectRef>
            <a:fontRef idx="none"/>
          </p:style>
          <p:txBody>
            <a:bodyPr/>
            <a:lstStyle/>
            <a:p>
              <a:endParaRPr lang="fr-FR"/>
            </a:p>
          </p:txBody>
        </p:sp>
        <p:sp>
          <p:nvSpPr>
            <p:cNvPr id="19" name="Shape 11609">
              <a:extLst>
                <a:ext uri="{FF2B5EF4-FFF2-40B4-BE49-F238E27FC236}">
                  <a16:creationId xmlns="" xmlns:a16="http://schemas.microsoft.com/office/drawing/2014/main" id="{648E8AF4-A5B3-D890-31EC-52C3D7717697}"/>
                </a:ext>
              </a:extLst>
            </p:cNvPr>
            <p:cNvSpPr/>
            <p:nvPr/>
          </p:nvSpPr>
          <p:spPr>
            <a:xfrm>
              <a:off x="3241545" y="178308"/>
              <a:ext cx="435864" cy="71629"/>
            </a:xfrm>
            <a:custGeom>
              <a:avLst/>
              <a:gdLst/>
              <a:ahLst/>
              <a:cxnLst/>
              <a:rect l="0" t="0" r="0" b="0"/>
              <a:pathLst>
                <a:path w="435864" h="76200">
                  <a:moveTo>
                    <a:pt x="76200" y="0"/>
                  </a:moveTo>
                  <a:lnTo>
                    <a:pt x="76200" y="33528"/>
                  </a:lnTo>
                  <a:lnTo>
                    <a:pt x="434340" y="33529"/>
                  </a:lnTo>
                  <a:lnTo>
                    <a:pt x="435864" y="38100"/>
                  </a:lnTo>
                  <a:lnTo>
                    <a:pt x="434340" y="41148"/>
                  </a:lnTo>
                  <a:lnTo>
                    <a:pt x="431292" y="42673"/>
                  </a:lnTo>
                  <a:lnTo>
                    <a:pt x="76200" y="42672"/>
                  </a:lnTo>
                  <a:lnTo>
                    <a:pt x="76200" y="76200"/>
                  </a:lnTo>
                  <a:lnTo>
                    <a:pt x="0" y="38100"/>
                  </a:lnTo>
                  <a:lnTo>
                    <a:pt x="76200" y="0"/>
                  </a:lnTo>
                  <a:close/>
                </a:path>
              </a:pathLst>
            </a:custGeom>
            <a:ln w="0" cap="rnd">
              <a:round/>
            </a:ln>
          </p:spPr>
          <p:style>
            <a:lnRef idx="0">
              <a:srgbClr val="000000">
                <a:alpha val="0"/>
              </a:srgbClr>
            </a:lnRef>
            <a:fillRef idx="1">
              <a:srgbClr val="000000"/>
            </a:fillRef>
            <a:effectRef idx="0">
              <a:scrgbClr r="0" g="0" b="0"/>
            </a:effectRef>
            <a:fontRef idx="none"/>
          </p:style>
          <p:txBody>
            <a:bodyPr/>
            <a:lstStyle/>
            <a:p>
              <a:endParaRPr lang="fr-FR"/>
            </a:p>
          </p:txBody>
        </p:sp>
        <p:sp>
          <p:nvSpPr>
            <p:cNvPr id="20" name="Shape 11610">
              <a:extLst>
                <a:ext uri="{FF2B5EF4-FFF2-40B4-BE49-F238E27FC236}">
                  <a16:creationId xmlns="" xmlns:a16="http://schemas.microsoft.com/office/drawing/2014/main" id="{787605B5-17CA-C6E5-C396-1356A2126159}"/>
                </a:ext>
              </a:extLst>
            </p:cNvPr>
            <p:cNvSpPr/>
            <p:nvPr/>
          </p:nvSpPr>
          <p:spPr>
            <a:xfrm>
              <a:off x="5833869" y="178309"/>
              <a:ext cx="652273" cy="76200"/>
            </a:xfrm>
            <a:custGeom>
              <a:avLst/>
              <a:gdLst/>
              <a:ahLst/>
              <a:cxnLst/>
              <a:rect l="0" t="0" r="0" b="0"/>
              <a:pathLst>
                <a:path w="652273" h="76200">
                  <a:moveTo>
                    <a:pt x="76200" y="0"/>
                  </a:moveTo>
                  <a:lnTo>
                    <a:pt x="76200" y="33528"/>
                  </a:lnTo>
                  <a:lnTo>
                    <a:pt x="650749" y="33528"/>
                  </a:lnTo>
                  <a:lnTo>
                    <a:pt x="652273" y="38100"/>
                  </a:lnTo>
                  <a:lnTo>
                    <a:pt x="650749" y="41148"/>
                  </a:lnTo>
                  <a:lnTo>
                    <a:pt x="647700" y="42672"/>
                  </a:lnTo>
                  <a:lnTo>
                    <a:pt x="76200" y="42672"/>
                  </a:lnTo>
                  <a:lnTo>
                    <a:pt x="76200" y="76200"/>
                  </a:lnTo>
                  <a:lnTo>
                    <a:pt x="0" y="38100"/>
                  </a:lnTo>
                  <a:lnTo>
                    <a:pt x="76200" y="0"/>
                  </a:lnTo>
                  <a:close/>
                </a:path>
              </a:pathLst>
            </a:custGeom>
            <a:ln w="0" cap="rnd">
              <a:round/>
            </a:ln>
          </p:spPr>
          <p:style>
            <a:lnRef idx="0">
              <a:srgbClr val="000000">
                <a:alpha val="0"/>
              </a:srgbClr>
            </a:lnRef>
            <a:fillRef idx="1">
              <a:srgbClr val="000000"/>
            </a:fillRef>
            <a:effectRef idx="0">
              <a:scrgbClr r="0" g="0" b="0"/>
            </a:effectRef>
            <a:fontRef idx="none"/>
          </p:style>
          <p:txBody>
            <a:bodyPr/>
            <a:lstStyle/>
            <a:p>
              <a:endParaRPr lang="fr-FR"/>
            </a:p>
          </p:txBody>
        </p:sp>
        <p:sp>
          <p:nvSpPr>
            <p:cNvPr id="21" name="Shape 11611">
              <a:extLst>
                <a:ext uri="{FF2B5EF4-FFF2-40B4-BE49-F238E27FC236}">
                  <a16:creationId xmlns="" xmlns:a16="http://schemas.microsoft.com/office/drawing/2014/main" id="{541F9A7E-A288-6FC1-8EC2-FA5C576434FF}"/>
                </a:ext>
              </a:extLst>
            </p:cNvPr>
            <p:cNvSpPr/>
            <p:nvPr/>
          </p:nvSpPr>
          <p:spPr>
            <a:xfrm>
              <a:off x="0" y="359664"/>
              <a:ext cx="1440177" cy="0"/>
            </a:xfrm>
            <a:custGeom>
              <a:avLst/>
              <a:gdLst/>
              <a:ahLst/>
              <a:cxnLst/>
              <a:rect l="0" t="0" r="0" b="0"/>
              <a:pathLst>
                <a:path w="1440177">
                  <a:moveTo>
                    <a:pt x="1440177" y="0"/>
                  </a:moveTo>
                  <a:lnTo>
                    <a:pt x="0" y="0"/>
                  </a:lnTo>
                </a:path>
              </a:pathLst>
            </a:custGeom>
            <a:ln w="0" cap="rnd">
              <a:round/>
            </a:ln>
          </p:spPr>
          <p:style>
            <a:lnRef idx="1">
              <a:srgbClr val="000000"/>
            </a:lnRef>
            <a:fillRef idx="0">
              <a:srgbClr val="000000">
                <a:alpha val="0"/>
              </a:srgbClr>
            </a:fillRef>
            <a:effectRef idx="0">
              <a:scrgbClr r="0" g="0" b="0"/>
            </a:effectRef>
            <a:fontRef idx="none"/>
          </p:style>
          <p:txBody>
            <a:bodyPr/>
            <a:lstStyle/>
            <a:p>
              <a:endParaRPr lang="fr-FR"/>
            </a:p>
          </p:txBody>
        </p:sp>
        <p:sp>
          <p:nvSpPr>
            <p:cNvPr id="22" name="Shape 11612">
              <a:extLst>
                <a:ext uri="{FF2B5EF4-FFF2-40B4-BE49-F238E27FC236}">
                  <a16:creationId xmlns="" xmlns:a16="http://schemas.microsoft.com/office/drawing/2014/main" id="{8C96FEB0-3010-15E8-5C6E-2048A7C4B410}"/>
                </a:ext>
              </a:extLst>
            </p:cNvPr>
            <p:cNvSpPr/>
            <p:nvPr/>
          </p:nvSpPr>
          <p:spPr>
            <a:xfrm>
              <a:off x="355092" y="297180"/>
              <a:ext cx="580641" cy="126492"/>
            </a:xfrm>
            <a:custGeom>
              <a:avLst/>
              <a:gdLst/>
              <a:ahLst/>
              <a:cxnLst/>
              <a:rect l="0" t="0" r="0" b="0"/>
              <a:pathLst>
                <a:path w="580641" h="126492">
                  <a:moveTo>
                    <a:pt x="454149" y="0"/>
                  </a:moveTo>
                  <a:lnTo>
                    <a:pt x="580641" y="62484"/>
                  </a:lnTo>
                  <a:lnTo>
                    <a:pt x="454149" y="126492"/>
                  </a:lnTo>
                  <a:lnTo>
                    <a:pt x="499651" y="68580"/>
                  </a:lnTo>
                  <a:lnTo>
                    <a:pt x="4572" y="68580"/>
                  </a:lnTo>
                  <a:lnTo>
                    <a:pt x="1524" y="67056"/>
                  </a:lnTo>
                  <a:lnTo>
                    <a:pt x="0" y="62484"/>
                  </a:lnTo>
                  <a:lnTo>
                    <a:pt x="1524" y="59436"/>
                  </a:lnTo>
                  <a:lnTo>
                    <a:pt x="4572" y="57912"/>
                  </a:lnTo>
                  <a:lnTo>
                    <a:pt x="500761" y="57912"/>
                  </a:lnTo>
                  <a:lnTo>
                    <a:pt x="454149" y="0"/>
                  </a:lnTo>
                  <a:close/>
                </a:path>
              </a:pathLst>
            </a:custGeom>
            <a:ln w="0" cap="rnd">
              <a:round/>
            </a:ln>
          </p:spPr>
          <p:style>
            <a:lnRef idx="0">
              <a:srgbClr val="000000">
                <a:alpha val="0"/>
              </a:srgbClr>
            </a:lnRef>
            <a:fillRef idx="1">
              <a:srgbClr val="000000"/>
            </a:fillRef>
            <a:effectRef idx="0">
              <a:scrgbClr r="0" g="0" b="0"/>
            </a:effectRef>
            <a:fontRef idx="none"/>
          </p:style>
          <p:txBody>
            <a:bodyPr/>
            <a:lstStyle/>
            <a:p>
              <a:endParaRPr lang="fr-FR"/>
            </a:p>
          </p:txBody>
        </p:sp>
        <p:sp>
          <p:nvSpPr>
            <p:cNvPr id="23" name="Rectangle 22">
              <a:extLst>
                <a:ext uri="{FF2B5EF4-FFF2-40B4-BE49-F238E27FC236}">
                  <a16:creationId xmlns="" xmlns:a16="http://schemas.microsoft.com/office/drawing/2014/main" id="{F2604836-AD68-B561-44B7-AAD58CEF441E}"/>
                </a:ext>
              </a:extLst>
            </p:cNvPr>
            <p:cNvSpPr/>
            <p:nvPr/>
          </p:nvSpPr>
          <p:spPr>
            <a:xfrm>
              <a:off x="216407" y="52271"/>
              <a:ext cx="558308" cy="281236"/>
            </a:xfrm>
            <a:prstGeom prst="rect">
              <a:avLst/>
            </a:prstGeom>
            <a:ln>
              <a:noFill/>
            </a:ln>
          </p:spPr>
          <p:txBody>
            <a:bodyPr vert="horz" lIns="0" tIns="0" rIns="0" bIns="0" rtlCol="0">
              <a:noAutofit/>
            </a:bodyPr>
            <a:lstStyle/>
            <a:p>
              <a:pPr>
                <a:lnSpc>
                  <a:spcPct val="107000"/>
                </a:lnSpc>
                <a:spcAft>
                  <a:spcPts val="800"/>
                </a:spcAft>
              </a:pPr>
              <a:r>
                <a:rPr lang="fr-FR" sz="1800" b="1">
                  <a:solidFill>
                    <a:srgbClr val="000000"/>
                  </a:solidFill>
                  <a:effectLst/>
                  <a:latin typeface="Arial" panose="020B0604020202020204" pitchFamily="34" charset="0"/>
                  <a:ea typeface="Arial" panose="020B0604020202020204" pitchFamily="34" charset="0"/>
                </a:rPr>
                <a:t>Lire</a:t>
              </a:r>
              <a:endParaRPr lang="fr-FR" sz="1100">
                <a:solidFill>
                  <a:srgbClr val="000000"/>
                </a:solidFill>
                <a:effectLst/>
                <a:latin typeface="Calibri" panose="020F0502020204030204" pitchFamily="34" charset="0"/>
                <a:ea typeface="Calibri" panose="020F0502020204030204" pitchFamily="34" charset="0"/>
              </a:endParaRPr>
            </a:p>
          </p:txBody>
        </p:sp>
        <p:sp>
          <p:nvSpPr>
            <p:cNvPr id="24" name="Shape 11615">
              <a:extLst>
                <a:ext uri="{FF2B5EF4-FFF2-40B4-BE49-F238E27FC236}">
                  <a16:creationId xmlns="" xmlns:a16="http://schemas.microsoft.com/office/drawing/2014/main" id="{08FDE338-286E-64D2-B576-90623CE98707}"/>
                </a:ext>
              </a:extLst>
            </p:cNvPr>
            <p:cNvSpPr/>
            <p:nvPr/>
          </p:nvSpPr>
          <p:spPr>
            <a:xfrm>
              <a:off x="1440177" y="836676"/>
              <a:ext cx="1801368" cy="633984"/>
            </a:xfrm>
            <a:custGeom>
              <a:avLst/>
              <a:gdLst/>
              <a:ahLst/>
              <a:cxnLst/>
              <a:rect l="0" t="0" r="0" b="0"/>
              <a:pathLst>
                <a:path w="1801368" h="633984">
                  <a:moveTo>
                    <a:pt x="0" y="0"/>
                  </a:moveTo>
                  <a:lnTo>
                    <a:pt x="0" y="633984"/>
                  </a:lnTo>
                  <a:lnTo>
                    <a:pt x="1801368" y="633984"/>
                  </a:lnTo>
                  <a:lnTo>
                    <a:pt x="1801368" y="0"/>
                  </a:lnTo>
                  <a:close/>
                </a:path>
              </a:pathLst>
            </a:custGeom>
            <a:ln w="0" cap="rnd">
              <a:miter lim="101600"/>
            </a:ln>
          </p:spPr>
          <p:style>
            <a:lnRef idx="1">
              <a:srgbClr val="000000"/>
            </a:lnRef>
            <a:fillRef idx="0">
              <a:srgbClr val="000000">
                <a:alpha val="0"/>
              </a:srgbClr>
            </a:fillRef>
            <a:effectRef idx="0">
              <a:scrgbClr r="0" g="0" b="0"/>
            </a:effectRef>
            <a:fontRef idx="none"/>
          </p:style>
          <p:txBody>
            <a:bodyPr/>
            <a:lstStyle/>
            <a:p>
              <a:endParaRPr lang="fr-FR"/>
            </a:p>
          </p:txBody>
        </p:sp>
        <p:sp>
          <p:nvSpPr>
            <p:cNvPr id="25" name="Rectangle 24">
              <a:extLst>
                <a:ext uri="{FF2B5EF4-FFF2-40B4-BE49-F238E27FC236}">
                  <a16:creationId xmlns="" xmlns:a16="http://schemas.microsoft.com/office/drawing/2014/main" id="{F756860B-C6E2-2031-3593-AE8211BB5672}"/>
                </a:ext>
              </a:extLst>
            </p:cNvPr>
            <p:cNvSpPr/>
            <p:nvPr/>
          </p:nvSpPr>
          <p:spPr>
            <a:xfrm>
              <a:off x="1465118" y="905371"/>
              <a:ext cx="1927744" cy="219362"/>
            </a:xfrm>
            <a:prstGeom prst="rect">
              <a:avLst/>
            </a:prstGeom>
            <a:ln>
              <a:noFill/>
            </a:ln>
          </p:spPr>
          <p:txBody>
            <a:bodyPr vert="horz" lIns="0" tIns="0" rIns="0" bIns="0" rtlCol="0">
              <a:noAutofit/>
            </a:bodyPr>
            <a:lstStyle/>
            <a:p>
              <a:pPr>
                <a:lnSpc>
                  <a:spcPct val="107000"/>
                </a:lnSpc>
                <a:spcAft>
                  <a:spcPts val="800"/>
                </a:spcAft>
              </a:pPr>
              <a:r>
                <a:rPr lang="fr-FR" sz="1400" b="1">
                  <a:solidFill>
                    <a:srgbClr val="CC0000"/>
                  </a:solidFill>
                  <a:effectLst/>
                  <a:latin typeface="Arial" panose="020B0604020202020204" pitchFamily="34" charset="0"/>
                  <a:ea typeface="Arial" panose="020B0604020202020204" pitchFamily="34" charset="0"/>
                </a:rPr>
                <a:t>os:OutputStream</a:t>
              </a:r>
              <a:endParaRPr lang="fr-FR" sz="1100">
                <a:solidFill>
                  <a:srgbClr val="000000"/>
                </a:solidFill>
                <a:effectLst/>
                <a:latin typeface="Calibri" panose="020F0502020204030204" pitchFamily="34" charset="0"/>
                <a:ea typeface="Calibri" panose="020F0502020204030204" pitchFamily="34" charset="0"/>
              </a:endParaRPr>
            </a:p>
          </p:txBody>
        </p:sp>
        <p:sp>
          <p:nvSpPr>
            <p:cNvPr id="26" name="Rectangle 25">
              <a:extLst>
                <a:ext uri="{FF2B5EF4-FFF2-40B4-BE49-F238E27FC236}">
                  <a16:creationId xmlns="" xmlns:a16="http://schemas.microsoft.com/office/drawing/2014/main" id="{0F24A033-BDBD-52A7-5190-8EE4B793D8CB}"/>
                </a:ext>
              </a:extLst>
            </p:cNvPr>
            <p:cNvSpPr/>
            <p:nvPr/>
          </p:nvSpPr>
          <p:spPr>
            <a:xfrm>
              <a:off x="1537719" y="1249668"/>
              <a:ext cx="1770570" cy="219362"/>
            </a:xfrm>
            <a:prstGeom prst="rect">
              <a:avLst/>
            </a:prstGeom>
            <a:ln>
              <a:noFill/>
            </a:ln>
          </p:spPr>
          <p:txBody>
            <a:bodyPr vert="horz" lIns="0" tIns="0" rIns="0" bIns="0" rtlCol="0">
              <a:noAutofit/>
            </a:bodyPr>
            <a:lstStyle/>
            <a:p>
              <a:pPr>
                <a:lnSpc>
                  <a:spcPct val="107000"/>
                </a:lnSpc>
                <a:spcAft>
                  <a:spcPts val="800"/>
                </a:spcAft>
              </a:pPr>
              <a:r>
                <a:rPr lang="fr-FR" sz="1400" b="1">
                  <a:solidFill>
                    <a:srgbClr val="CC0000"/>
                  </a:solidFill>
                  <a:effectLst/>
                  <a:latin typeface="Arial" panose="020B0604020202020204" pitchFamily="34" charset="0"/>
                  <a:ea typeface="Arial" panose="020B0604020202020204" pitchFamily="34" charset="0"/>
                </a:rPr>
                <a:t>wrire(intc):void</a:t>
              </a:r>
              <a:endParaRPr lang="fr-FR" sz="1100">
                <a:solidFill>
                  <a:srgbClr val="000000"/>
                </a:solidFill>
                <a:effectLst/>
                <a:latin typeface="Calibri" panose="020F0502020204030204" pitchFamily="34" charset="0"/>
                <a:ea typeface="Calibri" panose="020F0502020204030204" pitchFamily="34" charset="0"/>
              </a:endParaRPr>
            </a:p>
          </p:txBody>
        </p:sp>
        <p:sp>
          <p:nvSpPr>
            <p:cNvPr id="27" name="Shape 11618">
              <a:extLst>
                <a:ext uri="{FF2B5EF4-FFF2-40B4-BE49-F238E27FC236}">
                  <a16:creationId xmlns="" xmlns:a16="http://schemas.microsoft.com/office/drawing/2014/main" id="{994D8AA3-A609-A785-B4D6-2311CC7C1E55}"/>
                </a:ext>
              </a:extLst>
            </p:cNvPr>
            <p:cNvSpPr/>
            <p:nvPr/>
          </p:nvSpPr>
          <p:spPr>
            <a:xfrm>
              <a:off x="1440177" y="1124712"/>
              <a:ext cx="1801368" cy="0"/>
            </a:xfrm>
            <a:custGeom>
              <a:avLst/>
              <a:gdLst/>
              <a:ahLst/>
              <a:cxnLst/>
              <a:rect l="0" t="0" r="0" b="0"/>
              <a:pathLst>
                <a:path w="1801368">
                  <a:moveTo>
                    <a:pt x="0" y="0"/>
                  </a:moveTo>
                  <a:lnTo>
                    <a:pt x="1801368" y="0"/>
                  </a:lnTo>
                </a:path>
              </a:pathLst>
            </a:custGeom>
            <a:ln w="0" cap="rnd">
              <a:round/>
            </a:ln>
          </p:spPr>
          <p:style>
            <a:lnRef idx="1">
              <a:srgbClr val="000000"/>
            </a:lnRef>
            <a:fillRef idx="0">
              <a:srgbClr val="000000">
                <a:alpha val="0"/>
              </a:srgbClr>
            </a:fillRef>
            <a:effectRef idx="0">
              <a:scrgbClr r="0" g="0" b="0"/>
            </a:effectRef>
            <a:fontRef idx="none"/>
          </p:style>
          <p:txBody>
            <a:bodyPr/>
            <a:lstStyle/>
            <a:p>
              <a:endParaRPr lang="fr-FR"/>
            </a:p>
          </p:txBody>
        </p:sp>
        <p:sp>
          <p:nvSpPr>
            <p:cNvPr id="28" name="Shape 11620">
              <a:extLst>
                <a:ext uri="{FF2B5EF4-FFF2-40B4-BE49-F238E27FC236}">
                  <a16:creationId xmlns="" xmlns:a16="http://schemas.microsoft.com/office/drawing/2014/main" id="{AF53A07E-3A7A-D389-1F1D-C4E53B620A9A}"/>
                </a:ext>
              </a:extLst>
            </p:cNvPr>
            <p:cNvSpPr/>
            <p:nvPr/>
          </p:nvSpPr>
          <p:spPr>
            <a:xfrm>
              <a:off x="3672836" y="850392"/>
              <a:ext cx="2159509" cy="633985"/>
            </a:xfrm>
            <a:custGeom>
              <a:avLst/>
              <a:gdLst/>
              <a:ahLst/>
              <a:cxnLst/>
              <a:rect l="0" t="0" r="0" b="0"/>
              <a:pathLst>
                <a:path w="2159509" h="633985">
                  <a:moveTo>
                    <a:pt x="0" y="0"/>
                  </a:moveTo>
                  <a:lnTo>
                    <a:pt x="0" y="633985"/>
                  </a:lnTo>
                  <a:lnTo>
                    <a:pt x="2159509" y="633985"/>
                  </a:lnTo>
                  <a:lnTo>
                    <a:pt x="2159509" y="0"/>
                  </a:lnTo>
                  <a:close/>
                </a:path>
              </a:pathLst>
            </a:custGeom>
            <a:ln w="0" cap="rnd">
              <a:miter lim="101600"/>
            </a:ln>
          </p:spPr>
          <p:style>
            <a:lnRef idx="1">
              <a:srgbClr val="000000"/>
            </a:lnRef>
            <a:fillRef idx="0">
              <a:srgbClr val="000000">
                <a:alpha val="0"/>
              </a:srgbClr>
            </a:fillRef>
            <a:effectRef idx="0">
              <a:scrgbClr r="0" g="0" b="0"/>
            </a:effectRef>
            <a:fontRef idx="none"/>
          </p:style>
          <p:txBody>
            <a:bodyPr/>
            <a:lstStyle/>
            <a:p>
              <a:endParaRPr lang="fr-FR"/>
            </a:p>
          </p:txBody>
        </p:sp>
        <p:sp>
          <p:nvSpPr>
            <p:cNvPr id="29" name="Rectangle 28">
              <a:extLst>
                <a:ext uri="{FF2B5EF4-FFF2-40B4-BE49-F238E27FC236}">
                  <a16:creationId xmlns="" xmlns:a16="http://schemas.microsoft.com/office/drawing/2014/main" id="{9B6EE3F6-164C-64AE-5790-C81432073A07}"/>
                </a:ext>
              </a:extLst>
            </p:cNvPr>
            <p:cNvSpPr/>
            <p:nvPr/>
          </p:nvSpPr>
          <p:spPr>
            <a:xfrm>
              <a:off x="3770379" y="944868"/>
              <a:ext cx="1628709" cy="219362"/>
            </a:xfrm>
            <a:prstGeom prst="rect">
              <a:avLst/>
            </a:prstGeom>
            <a:ln>
              <a:noFill/>
            </a:ln>
          </p:spPr>
          <p:txBody>
            <a:bodyPr vert="horz" lIns="0" tIns="0" rIns="0" bIns="0" rtlCol="0">
              <a:noAutofit/>
            </a:bodyPr>
            <a:lstStyle/>
            <a:p>
              <a:pPr>
                <a:lnSpc>
                  <a:spcPct val="107000"/>
                </a:lnSpc>
                <a:spcAft>
                  <a:spcPts val="800"/>
                </a:spcAft>
              </a:pPr>
              <a:r>
                <a:rPr lang="fr-FR" sz="1400" b="1">
                  <a:solidFill>
                    <a:srgbClr val="006500"/>
                  </a:solidFill>
                  <a:effectLst/>
                  <a:latin typeface="Arial" panose="020B0604020202020204" pitchFamily="34" charset="0"/>
                  <a:ea typeface="Arial" panose="020B0604020202020204" pitchFamily="34" charset="0"/>
                </a:rPr>
                <a:t>pw:PrintWriter</a:t>
              </a:r>
              <a:endParaRPr lang="fr-FR" sz="1100">
                <a:solidFill>
                  <a:srgbClr val="000000"/>
                </a:solidFill>
                <a:effectLst/>
                <a:latin typeface="Calibri" panose="020F0502020204030204" pitchFamily="34" charset="0"/>
                <a:ea typeface="Calibri" panose="020F0502020204030204" pitchFamily="34" charset="0"/>
              </a:endParaRPr>
            </a:p>
          </p:txBody>
        </p:sp>
        <p:sp>
          <p:nvSpPr>
            <p:cNvPr id="30" name="Rectangle 29">
              <a:extLst>
                <a:ext uri="{FF2B5EF4-FFF2-40B4-BE49-F238E27FC236}">
                  <a16:creationId xmlns="" xmlns:a16="http://schemas.microsoft.com/office/drawing/2014/main" id="{703CB34E-37D2-CCE0-9711-B8870D8C4168}"/>
                </a:ext>
              </a:extLst>
            </p:cNvPr>
            <p:cNvSpPr/>
            <p:nvPr/>
          </p:nvSpPr>
          <p:spPr>
            <a:xfrm>
              <a:off x="3770379" y="1264908"/>
              <a:ext cx="2332029" cy="219362"/>
            </a:xfrm>
            <a:prstGeom prst="rect">
              <a:avLst/>
            </a:prstGeom>
            <a:ln>
              <a:noFill/>
            </a:ln>
          </p:spPr>
          <p:txBody>
            <a:bodyPr vert="horz" lIns="0" tIns="0" rIns="0" bIns="0" rtlCol="0">
              <a:noAutofit/>
            </a:bodyPr>
            <a:lstStyle/>
            <a:p>
              <a:pPr>
                <a:lnSpc>
                  <a:spcPct val="107000"/>
                </a:lnSpc>
                <a:spcAft>
                  <a:spcPts val="800"/>
                </a:spcAft>
              </a:pPr>
              <a:r>
                <a:rPr lang="fr-FR" sz="1400" b="1">
                  <a:solidFill>
                    <a:srgbClr val="006500"/>
                  </a:solidFill>
                  <a:effectLst/>
                  <a:latin typeface="Arial" panose="020B0604020202020204" pitchFamily="34" charset="0"/>
                  <a:ea typeface="Arial" panose="020B0604020202020204" pitchFamily="34" charset="0"/>
                </a:rPr>
                <a:t>println(String s):void</a:t>
              </a:r>
              <a:endParaRPr lang="fr-FR" sz="1100">
                <a:solidFill>
                  <a:srgbClr val="000000"/>
                </a:solidFill>
                <a:effectLst/>
                <a:latin typeface="Calibri" panose="020F0502020204030204" pitchFamily="34" charset="0"/>
                <a:ea typeface="Calibri" panose="020F0502020204030204" pitchFamily="34" charset="0"/>
              </a:endParaRPr>
            </a:p>
          </p:txBody>
        </p:sp>
        <p:sp>
          <p:nvSpPr>
            <p:cNvPr id="31" name="Shape 11623">
              <a:extLst>
                <a:ext uri="{FF2B5EF4-FFF2-40B4-BE49-F238E27FC236}">
                  <a16:creationId xmlns="" xmlns:a16="http://schemas.microsoft.com/office/drawing/2014/main" id="{5AFEBC71-B2BB-A865-4441-346B24F47E87}"/>
                </a:ext>
              </a:extLst>
            </p:cNvPr>
            <p:cNvSpPr/>
            <p:nvPr/>
          </p:nvSpPr>
          <p:spPr>
            <a:xfrm>
              <a:off x="3672837" y="1124712"/>
              <a:ext cx="2159508" cy="15240"/>
            </a:xfrm>
            <a:custGeom>
              <a:avLst/>
              <a:gdLst/>
              <a:ahLst/>
              <a:cxnLst/>
              <a:rect l="0" t="0" r="0" b="0"/>
              <a:pathLst>
                <a:path w="2159508" h="15240">
                  <a:moveTo>
                    <a:pt x="0" y="0"/>
                  </a:moveTo>
                  <a:lnTo>
                    <a:pt x="2159508" y="15240"/>
                  </a:lnTo>
                </a:path>
              </a:pathLst>
            </a:custGeom>
            <a:ln w="0" cap="rnd">
              <a:round/>
            </a:ln>
          </p:spPr>
          <p:style>
            <a:lnRef idx="1">
              <a:srgbClr val="000000"/>
            </a:lnRef>
            <a:fillRef idx="0">
              <a:srgbClr val="000000">
                <a:alpha val="0"/>
              </a:srgbClr>
            </a:fillRef>
            <a:effectRef idx="0">
              <a:scrgbClr r="0" g="0" b="0"/>
            </a:effectRef>
            <a:fontRef idx="none"/>
          </p:style>
          <p:txBody>
            <a:bodyPr/>
            <a:lstStyle/>
            <a:p>
              <a:endParaRPr lang="fr-FR"/>
            </a:p>
          </p:txBody>
        </p:sp>
        <p:sp>
          <p:nvSpPr>
            <p:cNvPr id="448" name="Shape 11625">
              <a:extLst>
                <a:ext uri="{FF2B5EF4-FFF2-40B4-BE49-F238E27FC236}">
                  <a16:creationId xmlns="" xmlns:a16="http://schemas.microsoft.com/office/drawing/2014/main" id="{82BFACF4-4E09-DC93-5B6B-602031AB15DD}"/>
                </a:ext>
              </a:extLst>
            </p:cNvPr>
            <p:cNvSpPr/>
            <p:nvPr/>
          </p:nvSpPr>
          <p:spPr>
            <a:xfrm>
              <a:off x="0" y="1150621"/>
              <a:ext cx="1440177" cy="0"/>
            </a:xfrm>
            <a:custGeom>
              <a:avLst/>
              <a:gdLst/>
              <a:ahLst/>
              <a:cxnLst/>
              <a:rect l="0" t="0" r="0" b="0"/>
              <a:pathLst>
                <a:path w="1440177">
                  <a:moveTo>
                    <a:pt x="1440177" y="0"/>
                  </a:moveTo>
                  <a:lnTo>
                    <a:pt x="0" y="0"/>
                  </a:lnTo>
                </a:path>
              </a:pathLst>
            </a:custGeom>
            <a:ln w="0" cap="rnd">
              <a:round/>
            </a:ln>
          </p:spPr>
          <p:style>
            <a:lnRef idx="1">
              <a:srgbClr val="000000"/>
            </a:lnRef>
            <a:fillRef idx="0">
              <a:srgbClr val="000000">
                <a:alpha val="0"/>
              </a:srgbClr>
            </a:fillRef>
            <a:effectRef idx="0">
              <a:scrgbClr r="0" g="0" b="0"/>
            </a:effectRef>
            <a:fontRef idx="none"/>
          </p:style>
          <p:txBody>
            <a:bodyPr/>
            <a:lstStyle/>
            <a:p>
              <a:endParaRPr lang="fr-FR"/>
            </a:p>
          </p:txBody>
        </p:sp>
        <p:sp>
          <p:nvSpPr>
            <p:cNvPr id="449" name="Shape 11626">
              <a:extLst>
                <a:ext uri="{FF2B5EF4-FFF2-40B4-BE49-F238E27FC236}">
                  <a16:creationId xmlns="" xmlns:a16="http://schemas.microsoft.com/office/drawing/2014/main" id="{983E730E-FC6F-919A-CD78-BC584577CFC1}"/>
                </a:ext>
              </a:extLst>
            </p:cNvPr>
            <p:cNvSpPr/>
            <p:nvPr/>
          </p:nvSpPr>
          <p:spPr>
            <a:xfrm>
              <a:off x="359664" y="1088136"/>
              <a:ext cx="580641" cy="126492"/>
            </a:xfrm>
            <a:custGeom>
              <a:avLst/>
              <a:gdLst/>
              <a:ahLst/>
              <a:cxnLst/>
              <a:rect l="0" t="0" r="0" b="0"/>
              <a:pathLst>
                <a:path w="580641" h="126492">
                  <a:moveTo>
                    <a:pt x="126492" y="0"/>
                  </a:moveTo>
                  <a:lnTo>
                    <a:pt x="79880" y="57912"/>
                  </a:lnTo>
                  <a:lnTo>
                    <a:pt x="576069" y="57912"/>
                  </a:lnTo>
                  <a:lnTo>
                    <a:pt x="579117" y="59436"/>
                  </a:lnTo>
                  <a:lnTo>
                    <a:pt x="580641" y="62485"/>
                  </a:lnTo>
                  <a:lnTo>
                    <a:pt x="579117" y="65532"/>
                  </a:lnTo>
                  <a:lnTo>
                    <a:pt x="576069" y="67056"/>
                  </a:lnTo>
                  <a:lnTo>
                    <a:pt x="79792" y="67056"/>
                  </a:lnTo>
                  <a:lnTo>
                    <a:pt x="126492" y="126492"/>
                  </a:lnTo>
                  <a:lnTo>
                    <a:pt x="0" y="62485"/>
                  </a:lnTo>
                  <a:lnTo>
                    <a:pt x="126492" y="0"/>
                  </a:lnTo>
                  <a:close/>
                </a:path>
              </a:pathLst>
            </a:custGeom>
            <a:ln w="0" cap="rnd">
              <a:round/>
            </a:ln>
          </p:spPr>
          <p:style>
            <a:lnRef idx="0">
              <a:srgbClr val="000000">
                <a:alpha val="0"/>
              </a:srgbClr>
            </a:lnRef>
            <a:fillRef idx="1">
              <a:srgbClr val="000000"/>
            </a:fillRef>
            <a:effectRef idx="0">
              <a:scrgbClr r="0" g="0" b="0"/>
            </a:effectRef>
            <a:fontRef idx="none"/>
          </p:style>
          <p:txBody>
            <a:bodyPr/>
            <a:lstStyle/>
            <a:p>
              <a:endParaRPr lang="fr-FR"/>
            </a:p>
          </p:txBody>
        </p:sp>
        <p:sp>
          <p:nvSpPr>
            <p:cNvPr id="450" name="Rectangle 449">
              <a:extLst>
                <a:ext uri="{FF2B5EF4-FFF2-40B4-BE49-F238E27FC236}">
                  <a16:creationId xmlns="" xmlns:a16="http://schemas.microsoft.com/office/drawing/2014/main" id="{DA0F7669-75B8-58FF-71B0-24B0D12B4DEA}"/>
                </a:ext>
              </a:extLst>
            </p:cNvPr>
            <p:cNvSpPr/>
            <p:nvPr/>
          </p:nvSpPr>
          <p:spPr>
            <a:xfrm>
              <a:off x="216407" y="888946"/>
              <a:ext cx="1198688" cy="281236"/>
            </a:xfrm>
            <a:prstGeom prst="rect">
              <a:avLst/>
            </a:prstGeom>
            <a:ln>
              <a:noFill/>
            </a:ln>
          </p:spPr>
          <p:txBody>
            <a:bodyPr vert="horz" lIns="0" tIns="0" rIns="0" bIns="0" rtlCol="0">
              <a:noAutofit/>
            </a:bodyPr>
            <a:lstStyle/>
            <a:p>
              <a:pPr>
                <a:lnSpc>
                  <a:spcPct val="107000"/>
                </a:lnSpc>
                <a:spcAft>
                  <a:spcPts val="800"/>
                </a:spcAft>
              </a:pPr>
              <a:r>
                <a:rPr lang="fr-FR" sz="1800" b="1">
                  <a:solidFill>
                    <a:srgbClr val="000000"/>
                  </a:solidFill>
                  <a:effectLst/>
                  <a:latin typeface="Arial" panose="020B0604020202020204" pitchFamily="34" charset="0"/>
                  <a:ea typeface="Arial" panose="020B0604020202020204" pitchFamily="34" charset="0"/>
                </a:rPr>
                <a:t>Envoyer</a:t>
              </a:r>
              <a:endParaRPr lang="fr-FR" sz="1100">
                <a:solidFill>
                  <a:srgbClr val="000000"/>
                </a:solidFill>
                <a:effectLst/>
                <a:latin typeface="Calibri" panose="020F0502020204030204" pitchFamily="34" charset="0"/>
                <a:ea typeface="Calibri" panose="020F0502020204030204" pitchFamily="34" charset="0"/>
              </a:endParaRPr>
            </a:p>
          </p:txBody>
        </p:sp>
      </p:grpSp>
      <p:sp>
        <p:nvSpPr>
          <p:cNvPr id="455" name="Shape 11609">
            <a:extLst>
              <a:ext uri="{FF2B5EF4-FFF2-40B4-BE49-F238E27FC236}">
                <a16:creationId xmlns="" xmlns:a16="http://schemas.microsoft.com/office/drawing/2014/main" id="{D2895FE3-958B-A01F-A4E1-6A1DA029C66E}"/>
              </a:ext>
            </a:extLst>
          </p:cNvPr>
          <p:cNvSpPr/>
          <p:nvPr/>
        </p:nvSpPr>
        <p:spPr>
          <a:xfrm>
            <a:off x="5063832" y="5972856"/>
            <a:ext cx="435854" cy="71610"/>
          </a:xfrm>
          <a:custGeom>
            <a:avLst/>
            <a:gdLst/>
            <a:ahLst/>
            <a:cxnLst/>
            <a:rect l="0" t="0" r="0" b="0"/>
            <a:pathLst>
              <a:path w="435864" h="76200">
                <a:moveTo>
                  <a:pt x="76200" y="0"/>
                </a:moveTo>
                <a:lnTo>
                  <a:pt x="76200" y="33528"/>
                </a:lnTo>
                <a:lnTo>
                  <a:pt x="434340" y="33529"/>
                </a:lnTo>
                <a:lnTo>
                  <a:pt x="435864" y="38100"/>
                </a:lnTo>
                <a:lnTo>
                  <a:pt x="434340" y="41148"/>
                </a:lnTo>
                <a:lnTo>
                  <a:pt x="431292" y="42673"/>
                </a:lnTo>
                <a:lnTo>
                  <a:pt x="76200" y="42672"/>
                </a:lnTo>
                <a:lnTo>
                  <a:pt x="76200" y="76200"/>
                </a:lnTo>
                <a:lnTo>
                  <a:pt x="0" y="38100"/>
                </a:lnTo>
                <a:lnTo>
                  <a:pt x="76200" y="0"/>
                </a:lnTo>
                <a:close/>
              </a:path>
            </a:pathLst>
          </a:custGeom>
          <a:ln w="0" cap="rnd">
            <a:round/>
          </a:ln>
        </p:spPr>
        <p:style>
          <a:lnRef idx="0">
            <a:srgbClr val="000000">
              <a:alpha val="0"/>
            </a:srgbClr>
          </a:lnRef>
          <a:fillRef idx="1">
            <a:srgbClr val="000000"/>
          </a:fillRef>
          <a:effectRef idx="0">
            <a:scrgbClr r="0" g="0" b="0"/>
          </a:effectRef>
          <a:fontRef idx="none"/>
        </p:style>
        <p:txBody>
          <a:bodyPr/>
          <a:lstStyle/>
          <a:p>
            <a:endParaRPr lang="fr-FR"/>
          </a:p>
        </p:txBody>
      </p:sp>
    </p:spTree>
    <p:extLst>
      <p:ext uri="{BB962C8B-B14F-4D97-AF65-F5344CB8AC3E}">
        <p14:creationId xmlns:p14="http://schemas.microsoft.com/office/powerpoint/2010/main" val="39146135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54"/>
        <p:cNvGrpSpPr/>
        <p:nvPr/>
      </p:nvGrpSpPr>
      <p:grpSpPr>
        <a:xfrm>
          <a:off x="0" y="0"/>
          <a:ext cx="0" cy="0"/>
          <a:chOff x="0" y="0"/>
          <a:chExt cx="0" cy="0"/>
        </a:xfrm>
      </p:grpSpPr>
      <p:cxnSp>
        <p:nvCxnSpPr>
          <p:cNvPr id="470" name="Google Shape;470;p27"/>
          <p:cNvCxnSpPr/>
          <p:nvPr/>
        </p:nvCxnSpPr>
        <p:spPr>
          <a:xfrm>
            <a:off x="6289044" y="6278419"/>
            <a:ext cx="244214" cy="0"/>
          </a:xfrm>
          <a:prstGeom prst="straightConnector1">
            <a:avLst/>
          </a:prstGeom>
          <a:noFill/>
          <a:ln w="9525" cap="flat" cmpd="sng">
            <a:solidFill>
              <a:schemeClr val="lt1"/>
            </a:solidFill>
            <a:prstDash val="solid"/>
            <a:round/>
            <a:headEnd type="none" w="med" len="med"/>
            <a:tailEnd type="stealth" w="med" len="med"/>
          </a:ln>
        </p:spPr>
      </p:cxnSp>
      <p:sp>
        <p:nvSpPr>
          <p:cNvPr id="474" name="Google Shape;474;p27"/>
          <p:cNvSpPr txBox="1">
            <a:spLocks noGrp="1"/>
          </p:cNvSpPr>
          <p:nvPr>
            <p:ph type="subTitle" idx="1"/>
          </p:nvPr>
        </p:nvSpPr>
        <p:spPr>
          <a:xfrm>
            <a:off x="1370400" y="403061"/>
            <a:ext cx="2263024" cy="391331"/>
          </a:xfrm>
          <a:prstGeom prst="rect">
            <a:avLst/>
          </a:prstGeom>
        </p:spPr>
        <p:txBody>
          <a:bodyPr spcFirstLastPara="1" wrap="square" lIns="112085" tIns="112085" rIns="112085" bIns="112085" anchor="t" anchorCtr="0">
            <a:noAutofit/>
          </a:bodyPr>
          <a:lstStyle/>
          <a:p>
            <a:pPr marL="0" indent="0"/>
            <a:r>
              <a:rPr lang="fr-FR" dirty="0"/>
              <a:t>UCAO-UUT ISTIN</a:t>
            </a:r>
          </a:p>
        </p:txBody>
      </p:sp>
      <p:sp>
        <p:nvSpPr>
          <p:cNvPr id="475" name="Google Shape;475;p27"/>
          <p:cNvSpPr txBox="1">
            <a:spLocks noGrp="1"/>
          </p:cNvSpPr>
          <p:nvPr>
            <p:ph type="subTitle" idx="2"/>
          </p:nvPr>
        </p:nvSpPr>
        <p:spPr>
          <a:xfrm>
            <a:off x="8189585" y="403060"/>
            <a:ext cx="3238440" cy="391331"/>
          </a:xfrm>
          <a:prstGeom prst="rect">
            <a:avLst/>
          </a:prstGeom>
        </p:spPr>
        <p:txBody>
          <a:bodyPr spcFirstLastPara="1" wrap="square" lIns="112085" tIns="112085" rIns="112085" bIns="112085" anchor="t" anchorCtr="0">
            <a:noAutofit/>
          </a:bodyPr>
          <a:lstStyle/>
          <a:p>
            <a:pPr marL="0" indent="0">
              <a:buSzPts val="1100"/>
            </a:pPr>
            <a:r>
              <a:rPr lang="en" dirty="0"/>
              <a:t>Année académique 2022 — 2023</a:t>
            </a:r>
            <a:endParaRPr dirty="0"/>
          </a:p>
        </p:txBody>
      </p:sp>
      <p:sp>
        <p:nvSpPr>
          <p:cNvPr id="6" name="ZoneTexte 5">
            <a:extLst>
              <a:ext uri="{FF2B5EF4-FFF2-40B4-BE49-F238E27FC236}">
                <a16:creationId xmlns="" xmlns:a16="http://schemas.microsoft.com/office/drawing/2014/main" id="{73B9DBE9-8339-92A2-BC33-D423F567F391}"/>
              </a:ext>
            </a:extLst>
          </p:cNvPr>
          <p:cNvSpPr txBox="1"/>
          <p:nvPr/>
        </p:nvSpPr>
        <p:spPr>
          <a:xfrm>
            <a:off x="1686721" y="2558542"/>
            <a:ext cx="9204646" cy="2595519"/>
          </a:xfrm>
          <a:prstGeom prst="rect">
            <a:avLst/>
          </a:prstGeom>
          <a:noFill/>
        </p:spPr>
        <p:txBody>
          <a:bodyPr wrap="square">
            <a:spAutoFit/>
          </a:bodyPr>
          <a:lstStyle/>
          <a:p>
            <a:pPr algn="just">
              <a:lnSpc>
                <a:spcPct val="150000"/>
              </a:lnSpc>
              <a:buClr>
                <a:schemeClr val="tx2"/>
              </a:buClr>
            </a:pPr>
            <a:r>
              <a:rPr lang="fr-FR" sz="2800" dirty="0">
                <a:solidFill>
                  <a:schemeClr val="tx1"/>
                </a:solidFill>
                <a:latin typeface="Arimo" panose="020B0604020202020204" charset="0"/>
                <a:ea typeface="Arimo" panose="020B0604020202020204" charset="0"/>
                <a:cs typeface="Arimo" panose="020B0604020202020204" charset="0"/>
              </a:rPr>
              <a:t>En Java, il existe, deux techniques pour créer un thread:</a:t>
            </a:r>
          </a:p>
          <a:p>
            <a:pPr marL="350330" indent="-350330" algn="just">
              <a:lnSpc>
                <a:spcPct val="150000"/>
              </a:lnSpc>
              <a:buClr>
                <a:schemeClr val="tx2"/>
              </a:buClr>
              <a:buFont typeface="Wingdings" panose="05000000000000000000" pitchFamily="2" charset="2"/>
              <a:buChar char="v"/>
            </a:pPr>
            <a:r>
              <a:rPr lang="fr-FR" sz="2800" dirty="0">
                <a:solidFill>
                  <a:schemeClr val="tx1"/>
                </a:solidFill>
                <a:latin typeface="Arimo" panose="020B0604020202020204" charset="0"/>
                <a:ea typeface="Arimo" panose="020B0604020202020204" charset="0"/>
                <a:cs typeface="Arimo" panose="020B0604020202020204" charset="0"/>
              </a:rPr>
              <a:t>Soit vous dérivez votre thread de la classe </a:t>
            </a:r>
            <a:r>
              <a:rPr lang="fr-FR" sz="2800" dirty="0" err="1">
                <a:solidFill>
                  <a:schemeClr val="tx1"/>
                </a:solidFill>
                <a:latin typeface="Arimo" panose="020B0604020202020204" charset="0"/>
                <a:ea typeface="Arimo" panose="020B0604020202020204" charset="0"/>
                <a:cs typeface="Arimo" panose="020B0604020202020204" charset="0"/>
              </a:rPr>
              <a:t>java.lang.Thread</a:t>
            </a:r>
            <a:r>
              <a:rPr lang="fr-FR" sz="2800" dirty="0">
                <a:solidFill>
                  <a:schemeClr val="tx1"/>
                </a:solidFill>
                <a:latin typeface="Arimo" panose="020B0604020202020204" charset="0"/>
                <a:ea typeface="Arimo" panose="020B0604020202020204" charset="0"/>
                <a:cs typeface="Arimo" panose="020B0604020202020204" charset="0"/>
              </a:rPr>
              <a:t>, </a:t>
            </a:r>
          </a:p>
          <a:p>
            <a:pPr marL="350330" indent="-350330" algn="just">
              <a:lnSpc>
                <a:spcPct val="150000"/>
              </a:lnSpc>
              <a:buClr>
                <a:schemeClr val="tx2"/>
              </a:buClr>
              <a:buFont typeface="Wingdings" panose="05000000000000000000" pitchFamily="2" charset="2"/>
              <a:buChar char="v"/>
            </a:pPr>
            <a:r>
              <a:rPr lang="fr-FR" sz="2800" dirty="0">
                <a:solidFill>
                  <a:schemeClr val="tx1"/>
                </a:solidFill>
                <a:latin typeface="Arimo" panose="020B0604020202020204" charset="0"/>
                <a:ea typeface="Arimo" panose="020B0604020202020204" charset="0"/>
                <a:cs typeface="Arimo" panose="020B0604020202020204" charset="0"/>
              </a:rPr>
              <a:t>soit vous implémentez l'interface </a:t>
            </a:r>
            <a:r>
              <a:rPr lang="fr-FR" sz="2800" dirty="0" err="1">
                <a:solidFill>
                  <a:schemeClr val="tx1"/>
                </a:solidFill>
                <a:latin typeface="Arimo" panose="020B0604020202020204" charset="0"/>
                <a:ea typeface="Arimo" panose="020B0604020202020204" charset="0"/>
                <a:cs typeface="Arimo" panose="020B0604020202020204" charset="0"/>
              </a:rPr>
              <a:t>java.lang.Runnable</a:t>
            </a:r>
            <a:r>
              <a:rPr lang="fr-FR" sz="2800" dirty="0">
                <a:solidFill>
                  <a:schemeClr val="tx1"/>
                </a:solidFill>
                <a:latin typeface="Arimo" panose="020B0604020202020204" charset="0"/>
                <a:ea typeface="Arimo" panose="020B0604020202020204" charset="0"/>
                <a:cs typeface="Arimo" panose="020B0604020202020204" charset="0"/>
              </a:rPr>
              <a:t>. </a:t>
            </a:r>
          </a:p>
        </p:txBody>
      </p:sp>
      <p:sp>
        <p:nvSpPr>
          <p:cNvPr id="8" name="ZoneTexte 7">
            <a:extLst>
              <a:ext uri="{FF2B5EF4-FFF2-40B4-BE49-F238E27FC236}">
                <a16:creationId xmlns="" xmlns:a16="http://schemas.microsoft.com/office/drawing/2014/main" id="{1BD238C5-AD5E-9CFB-3752-A361F4995CA1}"/>
              </a:ext>
            </a:extLst>
          </p:cNvPr>
          <p:cNvSpPr txBox="1"/>
          <p:nvPr/>
        </p:nvSpPr>
        <p:spPr>
          <a:xfrm>
            <a:off x="2636328" y="1275470"/>
            <a:ext cx="6265666" cy="1077218"/>
          </a:xfrm>
          <a:prstGeom prst="rect">
            <a:avLst/>
          </a:prstGeom>
          <a:noFill/>
        </p:spPr>
        <p:txBody>
          <a:bodyPr wrap="square">
            <a:spAutoFit/>
          </a:bodyPr>
          <a:lstStyle/>
          <a:p>
            <a:pPr algn="ctr"/>
            <a:r>
              <a:rPr lang="fr-FR" sz="3200" b="1" i="1" dirty="0">
                <a:solidFill>
                  <a:srgbClr val="99284C"/>
                </a:solidFill>
                <a:latin typeface="Arial-BoldItalicMT"/>
              </a:rPr>
              <a:t>Création et démarrage d'un thread </a:t>
            </a:r>
            <a:endParaRPr lang="fr-FR" sz="3200" dirty="0"/>
          </a:p>
        </p:txBody>
      </p:sp>
    </p:spTree>
    <p:extLst>
      <p:ext uri="{BB962C8B-B14F-4D97-AF65-F5344CB8AC3E}">
        <p14:creationId xmlns:p14="http://schemas.microsoft.com/office/powerpoint/2010/main" val="376837612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54"/>
        <p:cNvGrpSpPr/>
        <p:nvPr/>
      </p:nvGrpSpPr>
      <p:grpSpPr>
        <a:xfrm>
          <a:off x="0" y="0"/>
          <a:ext cx="0" cy="0"/>
          <a:chOff x="0" y="0"/>
          <a:chExt cx="0" cy="0"/>
        </a:xfrm>
      </p:grpSpPr>
      <p:cxnSp>
        <p:nvCxnSpPr>
          <p:cNvPr id="470" name="Google Shape;470;p27"/>
          <p:cNvCxnSpPr/>
          <p:nvPr/>
        </p:nvCxnSpPr>
        <p:spPr>
          <a:xfrm>
            <a:off x="6289044" y="6278419"/>
            <a:ext cx="244214" cy="0"/>
          </a:xfrm>
          <a:prstGeom prst="straightConnector1">
            <a:avLst/>
          </a:prstGeom>
          <a:noFill/>
          <a:ln w="9525" cap="flat" cmpd="sng">
            <a:solidFill>
              <a:schemeClr val="lt1"/>
            </a:solidFill>
            <a:prstDash val="solid"/>
            <a:round/>
            <a:headEnd type="none" w="med" len="med"/>
            <a:tailEnd type="stealth" w="med" len="med"/>
          </a:ln>
        </p:spPr>
      </p:cxnSp>
      <p:sp>
        <p:nvSpPr>
          <p:cNvPr id="474" name="Google Shape;474;p27"/>
          <p:cNvSpPr txBox="1">
            <a:spLocks noGrp="1"/>
          </p:cNvSpPr>
          <p:nvPr>
            <p:ph type="subTitle" idx="1"/>
          </p:nvPr>
        </p:nvSpPr>
        <p:spPr>
          <a:xfrm>
            <a:off x="1387984" y="373890"/>
            <a:ext cx="2263024" cy="391331"/>
          </a:xfrm>
          <a:prstGeom prst="rect">
            <a:avLst/>
          </a:prstGeom>
        </p:spPr>
        <p:txBody>
          <a:bodyPr spcFirstLastPara="1" wrap="square" lIns="112085" tIns="112085" rIns="112085" bIns="112085" anchor="t" anchorCtr="0">
            <a:noAutofit/>
          </a:bodyPr>
          <a:lstStyle/>
          <a:p>
            <a:pPr marL="0" indent="0"/>
            <a:r>
              <a:rPr lang="fr-FR" dirty="0"/>
              <a:t>UCAO-UUT ISTIN</a:t>
            </a:r>
          </a:p>
        </p:txBody>
      </p:sp>
      <p:sp>
        <p:nvSpPr>
          <p:cNvPr id="475" name="Google Shape;475;p27"/>
          <p:cNvSpPr txBox="1">
            <a:spLocks noGrp="1"/>
          </p:cNvSpPr>
          <p:nvPr>
            <p:ph type="subTitle" idx="2"/>
          </p:nvPr>
        </p:nvSpPr>
        <p:spPr>
          <a:xfrm>
            <a:off x="8172001" y="399310"/>
            <a:ext cx="3238440" cy="391331"/>
          </a:xfrm>
          <a:prstGeom prst="rect">
            <a:avLst/>
          </a:prstGeom>
        </p:spPr>
        <p:txBody>
          <a:bodyPr spcFirstLastPara="1" wrap="square" lIns="112085" tIns="112085" rIns="112085" bIns="112085" anchor="t" anchorCtr="0">
            <a:noAutofit/>
          </a:bodyPr>
          <a:lstStyle/>
          <a:p>
            <a:pPr marL="0" indent="0">
              <a:buSzPts val="1100"/>
            </a:pPr>
            <a:r>
              <a:rPr lang="en" dirty="0"/>
              <a:t>Année académique 2022 — 2023</a:t>
            </a:r>
            <a:endParaRPr dirty="0"/>
          </a:p>
        </p:txBody>
      </p:sp>
      <p:sp>
        <p:nvSpPr>
          <p:cNvPr id="8" name="ZoneTexte 7">
            <a:extLst>
              <a:ext uri="{FF2B5EF4-FFF2-40B4-BE49-F238E27FC236}">
                <a16:creationId xmlns="" xmlns:a16="http://schemas.microsoft.com/office/drawing/2014/main" id="{1BD238C5-AD5E-9CFB-3752-A361F4995CA1}"/>
              </a:ext>
            </a:extLst>
          </p:cNvPr>
          <p:cNvSpPr txBox="1"/>
          <p:nvPr/>
        </p:nvSpPr>
        <p:spPr>
          <a:xfrm>
            <a:off x="1578239" y="760370"/>
            <a:ext cx="9421609" cy="954107"/>
          </a:xfrm>
          <a:prstGeom prst="rect">
            <a:avLst/>
          </a:prstGeom>
          <a:noFill/>
        </p:spPr>
        <p:txBody>
          <a:bodyPr wrap="square" anchor="t">
            <a:spAutoFit/>
          </a:bodyPr>
          <a:lstStyle/>
          <a:p>
            <a:pPr algn="ctr"/>
            <a:r>
              <a:rPr lang="fr-FR" sz="2800" b="1" i="1" dirty="0">
                <a:solidFill>
                  <a:srgbClr val="99284C"/>
                </a:solidFill>
                <a:latin typeface="Arial-BoldItalicMT"/>
              </a:rPr>
              <a:t>Recevoir et envoyer des objets (Sérialisation et Désérialisation</a:t>
            </a:r>
            <a:endParaRPr lang="fr-FR" sz="2800" dirty="0"/>
          </a:p>
        </p:txBody>
      </p:sp>
      <p:sp>
        <p:nvSpPr>
          <p:cNvPr id="3" name="ZoneTexte 2">
            <a:extLst>
              <a:ext uri="{FF2B5EF4-FFF2-40B4-BE49-F238E27FC236}">
                <a16:creationId xmlns="" xmlns:a16="http://schemas.microsoft.com/office/drawing/2014/main" id="{E20A5616-30AE-A204-E13B-E3214488FCBE}"/>
              </a:ext>
            </a:extLst>
          </p:cNvPr>
          <p:cNvSpPr txBox="1"/>
          <p:nvPr/>
        </p:nvSpPr>
        <p:spPr>
          <a:xfrm>
            <a:off x="1798577" y="1457084"/>
            <a:ext cx="9391526" cy="7548220"/>
          </a:xfrm>
          <a:prstGeom prst="rect">
            <a:avLst/>
          </a:prstGeom>
          <a:noFill/>
        </p:spPr>
        <p:txBody>
          <a:bodyPr wrap="square">
            <a:spAutoFit/>
          </a:bodyPr>
          <a:lstStyle/>
          <a:p>
            <a:pPr marL="285750" indent="-285750">
              <a:lnSpc>
                <a:spcPct val="150000"/>
              </a:lnSpc>
              <a:buFont typeface="Wingdings" panose="05000000000000000000" pitchFamily="2" charset="2"/>
              <a:buChar char="q"/>
            </a:pPr>
            <a:r>
              <a:rPr lang="fr-FR" sz="1700" b="1" i="0" dirty="0">
                <a:solidFill>
                  <a:srgbClr val="000000"/>
                </a:solidFill>
                <a:effectLst/>
                <a:latin typeface="Arimo" panose="020B0604020202020204" charset="0"/>
                <a:ea typeface="Arimo" panose="020B0604020202020204" charset="0"/>
                <a:cs typeface="Arimo" panose="020B0604020202020204" charset="0"/>
              </a:rPr>
              <a:t>Une classe </a:t>
            </a:r>
            <a:r>
              <a:rPr lang="fr-FR" sz="1700" b="1" i="0" dirty="0" err="1">
                <a:solidFill>
                  <a:srgbClr val="000000"/>
                </a:solidFill>
                <a:effectLst/>
                <a:latin typeface="Arimo" panose="020B0604020202020204" charset="0"/>
                <a:ea typeface="Arimo" panose="020B0604020202020204" charset="0"/>
                <a:cs typeface="Arimo" panose="020B0604020202020204" charset="0"/>
              </a:rPr>
              <a:t>Sérializable</a:t>
            </a:r>
            <a:r>
              <a:rPr lang="fr-FR" sz="1700" b="1" i="0" dirty="0">
                <a:solidFill>
                  <a:srgbClr val="000000"/>
                </a:solidFill>
                <a:effectLst/>
                <a:latin typeface="Arimo" panose="020B0604020202020204" charset="0"/>
                <a:ea typeface="Arimo" panose="020B0604020202020204" charset="0"/>
                <a:cs typeface="Arimo" panose="020B0604020202020204" charset="0"/>
              </a:rPr>
              <a:t>:</a:t>
            </a:r>
          </a:p>
          <a:p>
            <a:pPr marL="540000" indent="-285750">
              <a:lnSpc>
                <a:spcPct val="150000"/>
              </a:lnSpc>
              <a:buFont typeface="Wingdings" panose="05000000000000000000" pitchFamily="2" charset="2"/>
              <a:buChar char="v"/>
            </a:pPr>
            <a:r>
              <a:rPr lang="fr-FR" sz="1700" b="1" i="0" dirty="0">
                <a:solidFill>
                  <a:srgbClr val="000000"/>
                </a:solidFill>
                <a:effectLst/>
                <a:latin typeface="Arimo" panose="020B0604020202020204" charset="0"/>
                <a:ea typeface="Arimo" panose="020B0604020202020204" charset="0"/>
                <a:cs typeface="Arimo" panose="020B0604020202020204" charset="0"/>
              </a:rPr>
              <a:t>public class Voiture </a:t>
            </a:r>
            <a:r>
              <a:rPr lang="fr-FR" sz="1700" b="1" i="0" dirty="0" err="1">
                <a:solidFill>
                  <a:srgbClr val="996500"/>
                </a:solidFill>
                <a:effectLst/>
                <a:latin typeface="Arimo" panose="020B0604020202020204" charset="0"/>
                <a:ea typeface="Arimo" panose="020B0604020202020204" charset="0"/>
                <a:cs typeface="Arimo" panose="020B0604020202020204" charset="0"/>
              </a:rPr>
              <a:t>implements</a:t>
            </a:r>
            <a:r>
              <a:rPr lang="fr-FR" sz="1700" b="1" i="0" dirty="0">
                <a:solidFill>
                  <a:srgbClr val="996500"/>
                </a:solidFill>
                <a:effectLst/>
                <a:latin typeface="Arimo" panose="020B0604020202020204" charset="0"/>
                <a:ea typeface="Arimo" panose="020B0604020202020204" charset="0"/>
                <a:cs typeface="Arimo" panose="020B0604020202020204" charset="0"/>
              </a:rPr>
              <a:t> </a:t>
            </a:r>
            <a:r>
              <a:rPr lang="fr-FR" sz="1700" b="1" i="0" dirty="0" err="1">
                <a:solidFill>
                  <a:srgbClr val="996500"/>
                </a:solidFill>
                <a:effectLst/>
                <a:latin typeface="Arimo" panose="020B0604020202020204" charset="0"/>
                <a:ea typeface="Arimo" panose="020B0604020202020204" charset="0"/>
                <a:cs typeface="Arimo" panose="020B0604020202020204" charset="0"/>
              </a:rPr>
              <a:t>Serializable</a:t>
            </a:r>
            <a:r>
              <a:rPr lang="fr-FR" sz="1700" b="1" i="0" dirty="0">
                <a:solidFill>
                  <a:srgbClr val="000000"/>
                </a:solidFill>
                <a:effectLst/>
                <a:latin typeface="Arimo" panose="020B0604020202020204" charset="0"/>
                <a:ea typeface="Arimo" panose="020B0604020202020204" charset="0"/>
                <a:cs typeface="Arimo" panose="020B0604020202020204" charset="0"/>
              </a:rPr>
              <a:t>{</a:t>
            </a:r>
            <a:r>
              <a:rPr lang="fr-FR" sz="1700" b="1" dirty="0">
                <a:latin typeface="Arimo" panose="020B0604020202020204" charset="0"/>
                <a:ea typeface="Arimo" panose="020B0604020202020204" charset="0"/>
                <a:cs typeface="Arimo" panose="020B0604020202020204" charset="0"/>
              </a:rPr>
              <a:t> </a:t>
            </a:r>
          </a:p>
          <a:p>
            <a:pPr marL="254250">
              <a:lnSpc>
                <a:spcPct val="150000"/>
              </a:lnSpc>
            </a:pPr>
            <a:r>
              <a:rPr lang="fr-FR" sz="1700" b="1" i="0" dirty="0">
                <a:solidFill>
                  <a:srgbClr val="000000"/>
                </a:solidFill>
                <a:effectLst/>
                <a:latin typeface="Arimo" panose="020B0604020202020204" charset="0"/>
                <a:ea typeface="Arimo" panose="020B0604020202020204" charset="0"/>
                <a:cs typeface="Arimo" panose="020B0604020202020204" charset="0"/>
              </a:rPr>
              <a:t>	String mat; </a:t>
            </a:r>
            <a:r>
              <a:rPr lang="fr-FR" sz="1700" b="1" i="0" dirty="0" err="1">
                <a:solidFill>
                  <a:srgbClr val="000000"/>
                </a:solidFill>
                <a:effectLst/>
                <a:latin typeface="Arimo" panose="020B0604020202020204" charset="0"/>
                <a:ea typeface="Arimo" panose="020B0604020202020204" charset="0"/>
                <a:cs typeface="Arimo" panose="020B0604020202020204" charset="0"/>
              </a:rPr>
              <a:t>int</a:t>
            </a:r>
            <a:r>
              <a:rPr lang="fr-FR" sz="1700" b="1" i="0" dirty="0">
                <a:solidFill>
                  <a:srgbClr val="000000"/>
                </a:solidFill>
                <a:effectLst/>
                <a:latin typeface="Arimo" panose="020B0604020202020204" charset="0"/>
                <a:ea typeface="Arimo" panose="020B0604020202020204" charset="0"/>
                <a:cs typeface="Arimo" panose="020B0604020202020204" charset="0"/>
              </a:rPr>
              <a:t> carburant;</a:t>
            </a:r>
            <a:br>
              <a:rPr lang="fr-FR" sz="1700" b="1" i="0" dirty="0">
                <a:solidFill>
                  <a:srgbClr val="000000"/>
                </a:solidFill>
                <a:effectLst/>
                <a:latin typeface="Arimo" panose="020B0604020202020204" charset="0"/>
                <a:ea typeface="Arimo" panose="020B0604020202020204" charset="0"/>
                <a:cs typeface="Arimo" panose="020B0604020202020204" charset="0"/>
              </a:rPr>
            </a:br>
            <a:r>
              <a:rPr lang="fr-FR" sz="1700" b="1" i="0" dirty="0">
                <a:solidFill>
                  <a:srgbClr val="000000"/>
                </a:solidFill>
                <a:effectLst/>
                <a:latin typeface="Arimo" panose="020B0604020202020204" charset="0"/>
                <a:ea typeface="Arimo" panose="020B0604020202020204" charset="0"/>
                <a:cs typeface="Arimo" panose="020B0604020202020204" charset="0"/>
              </a:rPr>
              <a:t>	public Voiture(String m, </a:t>
            </a:r>
            <a:r>
              <a:rPr lang="fr-FR" sz="1700" b="1" i="0" dirty="0" err="1">
                <a:solidFill>
                  <a:srgbClr val="000000"/>
                </a:solidFill>
                <a:effectLst/>
                <a:latin typeface="Arimo" panose="020B0604020202020204" charset="0"/>
                <a:ea typeface="Arimo" panose="020B0604020202020204" charset="0"/>
                <a:cs typeface="Arimo" panose="020B0604020202020204" charset="0"/>
              </a:rPr>
              <a:t>int</a:t>
            </a:r>
            <a:r>
              <a:rPr lang="fr-FR" sz="1700" b="1" i="0" dirty="0">
                <a:solidFill>
                  <a:srgbClr val="000000"/>
                </a:solidFill>
                <a:effectLst/>
                <a:latin typeface="Arimo" panose="020B0604020202020204" charset="0"/>
                <a:ea typeface="Arimo" panose="020B0604020202020204" charset="0"/>
                <a:cs typeface="Arimo" panose="020B0604020202020204" charset="0"/>
              </a:rPr>
              <a:t> c) { mat=m; carburant=c;}</a:t>
            </a:r>
            <a:r>
              <a:rPr lang="fr-FR" sz="1700" b="1" dirty="0">
                <a:latin typeface="Arimo" panose="020B0604020202020204" charset="0"/>
                <a:ea typeface="Arimo" panose="020B0604020202020204" charset="0"/>
                <a:cs typeface="Arimo" panose="020B0604020202020204" charset="0"/>
              </a:rPr>
              <a:t> </a:t>
            </a:r>
            <a:br>
              <a:rPr lang="fr-FR" sz="1700" b="1" dirty="0">
                <a:latin typeface="Arimo" panose="020B0604020202020204" charset="0"/>
                <a:ea typeface="Arimo" panose="020B0604020202020204" charset="0"/>
                <a:cs typeface="Arimo" panose="020B0604020202020204" charset="0"/>
              </a:rPr>
            </a:br>
            <a:r>
              <a:rPr lang="fr-FR" sz="1700" b="1" dirty="0">
                <a:latin typeface="Arimo" panose="020B0604020202020204" charset="0"/>
                <a:ea typeface="Arimo" panose="020B0604020202020204" charset="0"/>
                <a:cs typeface="Arimo" panose="020B0604020202020204" charset="0"/>
              </a:rPr>
              <a:t>    }</a:t>
            </a:r>
            <a:endParaRPr lang="fr-FR" sz="1700" b="1" dirty="0">
              <a:solidFill>
                <a:srgbClr val="000099"/>
              </a:solidFill>
              <a:latin typeface="Arimo" panose="020B0604020202020204" charset="0"/>
              <a:ea typeface="Arimo" panose="020B0604020202020204" charset="0"/>
              <a:cs typeface="Arimo" panose="020B0604020202020204" charset="0"/>
            </a:endParaRPr>
          </a:p>
          <a:p>
            <a:pPr marL="324000" indent="-285750">
              <a:lnSpc>
                <a:spcPct val="150000"/>
              </a:lnSpc>
              <a:buFont typeface="Wingdings" panose="05000000000000000000" pitchFamily="2" charset="2"/>
              <a:buChar char="q"/>
            </a:pPr>
            <a:r>
              <a:rPr lang="fr-FR" sz="1700" b="1" i="0" dirty="0">
                <a:solidFill>
                  <a:srgbClr val="000000"/>
                </a:solidFill>
                <a:effectLst/>
                <a:latin typeface="Arimo" panose="020B0604020202020204" charset="0"/>
                <a:ea typeface="Arimo" panose="020B0604020202020204" charset="0"/>
                <a:cs typeface="Arimo" panose="020B0604020202020204" charset="0"/>
              </a:rPr>
              <a:t>Pour sérialiser un objet (envoyer un objet vers le client)</a:t>
            </a:r>
            <a:br>
              <a:rPr lang="fr-FR" sz="1700" b="1" i="0" dirty="0">
                <a:solidFill>
                  <a:srgbClr val="000000"/>
                </a:solidFill>
                <a:effectLst/>
                <a:latin typeface="Arimo" panose="020B0604020202020204" charset="0"/>
                <a:ea typeface="Arimo" panose="020B0604020202020204" charset="0"/>
                <a:cs typeface="Arimo" panose="020B0604020202020204" charset="0"/>
              </a:rPr>
            </a:br>
            <a:r>
              <a:rPr lang="fr-FR" sz="1700" b="1" i="0" dirty="0" err="1">
                <a:solidFill>
                  <a:srgbClr val="CC0000"/>
                </a:solidFill>
                <a:effectLst/>
                <a:latin typeface="Arimo" panose="020B0604020202020204" charset="0"/>
                <a:ea typeface="Arimo" panose="020B0604020202020204" charset="0"/>
                <a:cs typeface="Arimo" panose="020B0604020202020204" charset="0"/>
              </a:rPr>
              <a:t>OutputStream</a:t>
            </a:r>
            <a:r>
              <a:rPr lang="fr-FR" sz="1700" b="1" i="0" dirty="0">
                <a:solidFill>
                  <a:srgbClr val="CC0000"/>
                </a:solidFill>
                <a:effectLst/>
                <a:latin typeface="Arimo" panose="020B0604020202020204" charset="0"/>
                <a:ea typeface="Arimo" panose="020B0604020202020204" charset="0"/>
                <a:cs typeface="Arimo" panose="020B0604020202020204" charset="0"/>
              </a:rPr>
              <a:t> os=</a:t>
            </a:r>
            <a:r>
              <a:rPr lang="fr-FR" sz="1700" b="1" i="0" dirty="0" err="1">
                <a:solidFill>
                  <a:srgbClr val="996500"/>
                </a:solidFill>
                <a:effectLst/>
                <a:latin typeface="Arimo" panose="020B0604020202020204" charset="0"/>
                <a:ea typeface="Arimo" panose="020B0604020202020204" charset="0"/>
                <a:cs typeface="Arimo" panose="020B0604020202020204" charset="0"/>
              </a:rPr>
              <a:t>sock</a:t>
            </a:r>
            <a:r>
              <a:rPr lang="fr-FR" sz="1700" b="1" i="0" dirty="0" err="1">
                <a:solidFill>
                  <a:srgbClr val="CC0000"/>
                </a:solidFill>
                <a:effectLst/>
                <a:latin typeface="Arimo" panose="020B0604020202020204" charset="0"/>
                <a:ea typeface="Arimo" panose="020B0604020202020204" charset="0"/>
                <a:cs typeface="Arimo" panose="020B0604020202020204" charset="0"/>
              </a:rPr>
              <a:t>.getOutputStream</a:t>
            </a:r>
            <a:r>
              <a:rPr lang="fr-FR" sz="1700" b="1" i="0" dirty="0">
                <a:solidFill>
                  <a:srgbClr val="CC0000"/>
                </a:solidFill>
                <a:effectLst/>
                <a:latin typeface="Arimo" panose="020B0604020202020204" charset="0"/>
                <a:ea typeface="Arimo" panose="020B0604020202020204" charset="0"/>
                <a:cs typeface="Arimo" panose="020B0604020202020204" charset="0"/>
              </a:rPr>
              <a:t>();</a:t>
            </a:r>
            <a:br>
              <a:rPr lang="fr-FR" sz="1700" b="1" i="0" dirty="0">
                <a:solidFill>
                  <a:srgbClr val="CC0000"/>
                </a:solidFill>
                <a:effectLst/>
                <a:latin typeface="Arimo" panose="020B0604020202020204" charset="0"/>
                <a:ea typeface="Arimo" panose="020B0604020202020204" charset="0"/>
                <a:cs typeface="Arimo" panose="020B0604020202020204" charset="0"/>
              </a:rPr>
            </a:br>
            <a:r>
              <a:rPr lang="fr-FR" sz="1700" b="1" i="0" dirty="0" err="1">
                <a:solidFill>
                  <a:srgbClr val="000099"/>
                </a:solidFill>
                <a:effectLst/>
                <a:latin typeface="Arimo" panose="020B0604020202020204" charset="0"/>
                <a:ea typeface="Arimo" panose="020B0604020202020204" charset="0"/>
                <a:cs typeface="Arimo" panose="020B0604020202020204" charset="0"/>
              </a:rPr>
              <a:t>ObjectOutputStream</a:t>
            </a:r>
            <a:r>
              <a:rPr lang="fr-FR" sz="1700" b="1" i="0" dirty="0">
                <a:solidFill>
                  <a:srgbClr val="000099"/>
                </a:solidFill>
                <a:effectLst/>
                <a:latin typeface="Arimo" panose="020B0604020202020204" charset="0"/>
                <a:ea typeface="Arimo" panose="020B0604020202020204" charset="0"/>
                <a:cs typeface="Arimo" panose="020B0604020202020204" charset="0"/>
              </a:rPr>
              <a:t> </a:t>
            </a:r>
            <a:r>
              <a:rPr lang="fr-FR" sz="1700" b="1" i="0" dirty="0" err="1">
                <a:solidFill>
                  <a:srgbClr val="000099"/>
                </a:solidFill>
                <a:effectLst/>
                <a:latin typeface="Arimo" panose="020B0604020202020204" charset="0"/>
                <a:ea typeface="Arimo" panose="020B0604020202020204" charset="0"/>
                <a:cs typeface="Arimo" panose="020B0604020202020204" charset="0"/>
              </a:rPr>
              <a:t>oos</a:t>
            </a:r>
            <a:r>
              <a:rPr lang="fr-FR" sz="1700" b="1" i="0" dirty="0">
                <a:solidFill>
                  <a:srgbClr val="000099"/>
                </a:solidFill>
                <a:effectLst/>
                <a:latin typeface="Arimo" panose="020B0604020202020204" charset="0"/>
                <a:ea typeface="Arimo" panose="020B0604020202020204" charset="0"/>
                <a:cs typeface="Arimo" panose="020B0604020202020204" charset="0"/>
              </a:rPr>
              <a:t>=new </a:t>
            </a:r>
            <a:r>
              <a:rPr lang="fr-FR" sz="1700" b="1" i="0" dirty="0" err="1">
                <a:solidFill>
                  <a:srgbClr val="000099"/>
                </a:solidFill>
                <a:effectLst/>
                <a:latin typeface="Arimo" panose="020B0604020202020204" charset="0"/>
                <a:ea typeface="Arimo" panose="020B0604020202020204" charset="0"/>
                <a:cs typeface="Arimo" panose="020B0604020202020204" charset="0"/>
              </a:rPr>
              <a:t>ObjectOutputStream</a:t>
            </a:r>
            <a:r>
              <a:rPr lang="fr-FR" sz="1700" b="1" i="0" dirty="0">
                <a:solidFill>
                  <a:srgbClr val="000099"/>
                </a:solidFill>
                <a:effectLst/>
                <a:latin typeface="Arimo" panose="020B0604020202020204" charset="0"/>
                <a:ea typeface="Arimo" panose="020B0604020202020204" charset="0"/>
                <a:cs typeface="Arimo" panose="020B0604020202020204" charset="0"/>
              </a:rPr>
              <a:t>(os);</a:t>
            </a:r>
            <a:br>
              <a:rPr lang="fr-FR" sz="1700" b="1" i="0" dirty="0">
                <a:solidFill>
                  <a:srgbClr val="000099"/>
                </a:solidFill>
                <a:effectLst/>
                <a:latin typeface="Arimo" panose="020B0604020202020204" charset="0"/>
                <a:ea typeface="Arimo" panose="020B0604020202020204" charset="0"/>
                <a:cs typeface="Arimo" panose="020B0604020202020204" charset="0"/>
              </a:rPr>
            </a:br>
            <a:r>
              <a:rPr lang="fr-FR" sz="1700" b="1" i="0" dirty="0">
                <a:solidFill>
                  <a:srgbClr val="000000"/>
                </a:solidFill>
                <a:effectLst/>
                <a:latin typeface="Arimo" panose="020B0604020202020204" charset="0"/>
                <a:ea typeface="Arimo" panose="020B0604020202020204" charset="0"/>
                <a:cs typeface="Arimo" panose="020B0604020202020204" charset="0"/>
              </a:rPr>
              <a:t>Voiture v1=new Voiture("v212",50);</a:t>
            </a:r>
            <a:br>
              <a:rPr lang="fr-FR" sz="1700" b="1" i="0" dirty="0">
                <a:solidFill>
                  <a:srgbClr val="000000"/>
                </a:solidFill>
                <a:effectLst/>
                <a:latin typeface="Arimo" panose="020B0604020202020204" charset="0"/>
                <a:ea typeface="Arimo" panose="020B0604020202020204" charset="0"/>
                <a:cs typeface="Arimo" panose="020B0604020202020204" charset="0"/>
              </a:rPr>
            </a:br>
            <a:r>
              <a:rPr lang="fr-FR" sz="1700" b="1" i="0" dirty="0" err="1">
                <a:solidFill>
                  <a:srgbClr val="000099"/>
                </a:solidFill>
                <a:effectLst/>
                <a:latin typeface="Arimo" panose="020B0604020202020204" charset="0"/>
                <a:ea typeface="Arimo" panose="020B0604020202020204" charset="0"/>
                <a:cs typeface="Arimo" panose="020B0604020202020204" charset="0"/>
              </a:rPr>
              <a:t>oos.writeObject</a:t>
            </a:r>
            <a:r>
              <a:rPr lang="fr-FR" sz="1700" b="1" i="0" dirty="0">
                <a:solidFill>
                  <a:srgbClr val="000099"/>
                </a:solidFill>
                <a:effectLst/>
                <a:latin typeface="Arimo" panose="020B0604020202020204" charset="0"/>
                <a:ea typeface="Arimo" panose="020B0604020202020204" charset="0"/>
                <a:cs typeface="Arimo" panose="020B0604020202020204" charset="0"/>
              </a:rPr>
              <a:t>(v1);</a:t>
            </a:r>
          </a:p>
          <a:p>
            <a:pPr marL="324000" indent="-285750">
              <a:lnSpc>
                <a:spcPct val="150000"/>
              </a:lnSpc>
              <a:buFont typeface="Wingdings" panose="05000000000000000000" pitchFamily="2" charset="2"/>
              <a:buChar char="q"/>
            </a:pPr>
            <a:r>
              <a:rPr lang="fr-FR" sz="1700" b="1" i="0" dirty="0">
                <a:solidFill>
                  <a:srgbClr val="CC9900"/>
                </a:solidFill>
                <a:effectLst/>
                <a:latin typeface="Arimo" panose="020B0604020202020204" charset="0"/>
                <a:ea typeface="Arimo" panose="020B0604020202020204" charset="0"/>
                <a:cs typeface="Arimo" panose="020B0604020202020204" charset="0"/>
              </a:rPr>
              <a:t> </a:t>
            </a:r>
            <a:r>
              <a:rPr lang="fr-FR" sz="1700" b="1" i="0" dirty="0">
                <a:solidFill>
                  <a:srgbClr val="000000"/>
                </a:solidFill>
                <a:effectLst/>
                <a:latin typeface="Arimo" panose="020B0604020202020204" charset="0"/>
                <a:ea typeface="Arimo" panose="020B0604020202020204" charset="0"/>
                <a:cs typeface="Arimo" panose="020B0604020202020204" charset="0"/>
              </a:rPr>
              <a:t>Pour lire un objet envoyé par le client ( désérialisation)</a:t>
            </a:r>
            <a:br>
              <a:rPr lang="fr-FR" sz="1700" b="1" i="0" dirty="0">
                <a:solidFill>
                  <a:srgbClr val="000000"/>
                </a:solidFill>
                <a:effectLst/>
                <a:latin typeface="Arimo" panose="020B0604020202020204" charset="0"/>
                <a:ea typeface="Arimo" panose="020B0604020202020204" charset="0"/>
                <a:cs typeface="Arimo" panose="020B0604020202020204" charset="0"/>
              </a:rPr>
            </a:br>
            <a:r>
              <a:rPr lang="fr-FR" sz="1700" b="1" i="0" dirty="0" err="1">
                <a:solidFill>
                  <a:srgbClr val="CC0000"/>
                </a:solidFill>
                <a:effectLst/>
                <a:latin typeface="Arimo" panose="020B0604020202020204" charset="0"/>
                <a:ea typeface="Arimo" panose="020B0604020202020204" charset="0"/>
                <a:cs typeface="Arimo" panose="020B0604020202020204" charset="0"/>
              </a:rPr>
              <a:t>InputStream</a:t>
            </a:r>
            <a:r>
              <a:rPr lang="fr-FR" sz="1700" b="1" i="0" dirty="0">
                <a:solidFill>
                  <a:srgbClr val="CC0000"/>
                </a:solidFill>
                <a:effectLst/>
                <a:latin typeface="Arimo" panose="020B0604020202020204" charset="0"/>
                <a:ea typeface="Arimo" panose="020B0604020202020204" charset="0"/>
                <a:cs typeface="Arimo" panose="020B0604020202020204" charset="0"/>
              </a:rPr>
              <a:t> </a:t>
            </a:r>
            <a:r>
              <a:rPr lang="fr-FR" sz="1700" b="1" i="0" dirty="0" err="1">
                <a:solidFill>
                  <a:srgbClr val="CC0000"/>
                </a:solidFill>
                <a:effectLst/>
                <a:latin typeface="Arimo" panose="020B0604020202020204" charset="0"/>
                <a:ea typeface="Arimo" panose="020B0604020202020204" charset="0"/>
                <a:cs typeface="Arimo" panose="020B0604020202020204" charset="0"/>
              </a:rPr>
              <a:t>is</a:t>
            </a:r>
            <a:r>
              <a:rPr lang="fr-FR" sz="1700" b="1" i="0" dirty="0">
                <a:solidFill>
                  <a:srgbClr val="CC0000"/>
                </a:solidFill>
                <a:effectLst/>
                <a:latin typeface="Arimo" panose="020B0604020202020204" charset="0"/>
                <a:ea typeface="Arimo" panose="020B0604020202020204" charset="0"/>
                <a:cs typeface="Arimo" panose="020B0604020202020204" charset="0"/>
              </a:rPr>
              <a:t>=</a:t>
            </a:r>
            <a:r>
              <a:rPr lang="fr-FR" sz="1700" b="1" i="0" dirty="0" err="1">
                <a:solidFill>
                  <a:srgbClr val="996500"/>
                </a:solidFill>
                <a:effectLst/>
                <a:latin typeface="Arimo" panose="020B0604020202020204" charset="0"/>
                <a:ea typeface="Arimo" panose="020B0604020202020204" charset="0"/>
                <a:cs typeface="Arimo" panose="020B0604020202020204" charset="0"/>
              </a:rPr>
              <a:t>sock</a:t>
            </a:r>
            <a:r>
              <a:rPr lang="fr-FR" sz="1700" b="1" i="0" dirty="0" err="1">
                <a:solidFill>
                  <a:srgbClr val="CC0000"/>
                </a:solidFill>
                <a:effectLst/>
                <a:latin typeface="Arimo" panose="020B0604020202020204" charset="0"/>
                <a:ea typeface="Arimo" panose="020B0604020202020204" charset="0"/>
                <a:cs typeface="Arimo" panose="020B0604020202020204" charset="0"/>
              </a:rPr>
              <a:t>.getInputStream</a:t>
            </a:r>
            <a:r>
              <a:rPr lang="fr-FR" sz="1700" b="1" i="0" dirty="0">
                <a:solidFill>
                  <a:srgbClr val="CC0000"/>
                </a:solidFill>
                <a:effectLst/>
                <a:latin typeface="Arimo" panose="020B0604020202020204" charset="0"/>
                <a:ea typeface="Arimo" panose="020B0604020202020204" charset="0"/>
                <a:cs typeface="Arimo" panose="020B0604020202020204" charset="0"/>
              </a:rPr>
              <a:t>();</a:t>
            </a:r>
            <a:br>
              <a:rPr lang="fr-FR" sz="1700" b="1" i="0" dirty="0">
                <a:solidFill>
                  <a:srgbClr val="CC0000"/>
                </a:solidFill>
                <a:effectLst/>
                <a:latin typeface="Arimo" panose="020B0604020202020204" charset="0"/>
                <a:ea typeface="Arimo" panose="020B0604020202020204" charset="0"/>
                <a:cs typeface="Arimo" panose="020B0604020202020204" charset="0"/>
              </a:rPr>
            </a:br>
            <a:r>
              <a:rPr lang="fr-FR" sz="1700" b="1" i="0" dirty="0" err="1">
                <a:solidFill>
                  <a:srgbClr val="000099"/>
                </a:solidFill>
                <a:effectLst/>
                <a:latin typeface="Arimo" panose="020B0604020202020204" charset="0"/>
                <a:ea typeface="Arimo" panose="020B0604020202020204" charset="0"/>
                <a:cs typeface="Arimo" panose="020B0604020202020204" charset="0"/>
              </a:rPr>
              <a:t>ObjectInputStream</a:t>
            </a:r>
            <a:r>
              <a:rPr lang="fr-FR" sz="1700" b="1" i="0" dirty="0">
                <a:solidFill>
                  <a:srgbClr val="000099"/>
                </a:solidFill>
                <a:effectLst/>
                <a:latin typeface="Arimo" panose="020B0604020202020204" charset="0"/>
                <a:ea typeface="Arimo" panose="020B0604020202020204" charset="0"/>
                <a:cs typeface="Arimo" panose="020B0604020202020204" charset="0"/>
              </a:rPr>
              <a:t> </a:t>
            </a:r>
            <a:r>
              <a:rPr lang="fr-FR" sz="1700" b="1" i="0" dirty="0" err="1">
                <a:solidFill>
                  <a:srgbClr val="000099"/>
                </a:solidFill>
                <a:effectLst/>
                <a:latin typeface="Arimo" panose="020B0604020202020204" charset="0"/>
                <a:ea typeface="Arimo" panose="020B0604020202020204" charset="0"/>
                <a:cs typeface="Arimo" panose="020B0604020202020204" charset="0"/>
              </a:rPr>
              <a:t>ois</a:t>
            </a:r>
            <a:r>
              <a:rPr lang="fr-FR" sz="1700" b="1" i="0" dirty="0">
                <a:solidFill>
                  <a:srgbClr val="000099"/>
                </a:solidFill>
                <a:effectLst/>
                <a:latin typeface="Arimo" panose="020B0604020202020204" charset="0"/>
                <a:ea typeface="Arimo" panose="020B0604020202020204" charset="0"/>
                <a:cs typeface="Arimo" panose="020B0604020202020204" charset="0"/>
              </a:rPr>
              <a:t>=new </a:t>
            </a:r>
            <a:r>
              <a:rPr lang="fr-FR" sz="1700" b="1" i="0" dirty="0" err="1">
                <a:solidFill>
                  <a:srgbClr val="000099"/>
                </a:solidFill>
                <a:effectLst/>
                <a:latin typeface="Arimo" panose="020B0604020202020204" charset="0"/>
                <a:ea typeface="Arimo" panose="020B0604020202020204" charset="0"/>
                <a:cs typeface="Arimo" panose="020B0604020202020204" charset="0"/>
              </a:rPr>
              <a:t>ObjectInputStream</a:t>
            </a:r>
            <a:r>
              <a:rPr lang="fr-FR" sz="1700" b="1" i="0" dirty="0">
                <a:solidFill>
                  <a:srgbClr val="000099"/>
                </a:solidFill>
                <a:effectLst/>
                <a:latin typeface="Arimo" panose="020B0604020202020204" charset="0"/>
                <a:ea typeface="Arimo" panose="020B0604020202020204" charset="0"/>
                <a:cs typeface="Arimo" panose="020B0604020202020204" charset="0"/>
              </a:rPr>
              <a:t>(</a:t>
            </a:r>
            <a:r>
              <a:rPr lang="fr-FR" sz="1700" b="1" i="0" dirty="0" err="1">
                <a:solidFill>
                  <a:srgbClr val="000099"/>
                </a:solidFill>
                <a:effectLst/>
                <a:latin typeface="Arimo" panose="020B0604020202020204" charset="0"/>
                <a:ea typeface="Arimo" panose="020B0604020202020204" charset="0"/>
                <a:cs typeface="Arimo" panose="020B0604020202020204" charset="0"/>
              </a:rPr>
              <a:t>is</a:t>
            </a:r>
            <a:r>
              <a:rPr lang="fr-FR" sz="1700" b="1" i="0" dirty="0">
                <a:solidFill>
                  <a:srgbClr val="000099"/>
                </a:solidFill>
                <a:effectLst/>
                <a:latin typeface="Arimo" panose="020B0604020202020204" charset="0"/>
                <a:ea typeface="Arimo" panose="020B0604020202020204" charset="0"/>
                <a:cs typeface="Arimo" panose="020B0604020202020204" charset="0"/>
              </a:rPr>
              <a:t>);</a:t>
            </a:r>
            <a:br>
              <a:rPr lang="fr-FR" sz="1700" b="1" i="0" dirty="0">
                <a:solidFill>
                  <a:srgbClr val="000099"/>
                </a:solidFill>
                <a:effectLst/>
                <a:latin typeface="Arimo" panose="020B0604020202020204" charset="0"/>
                <a:ea typeface="Arimo" panose="020B0604020202020204" charset="0"/>
                <a:cs typeface="Arimo" panose="020B0604020202020204" charset="0"/>
              </a:rPr>
            </a:br>
            <a:r>
              <a:rPr lang="fr-FR" sz="1700" b="1" i="0" dirty="0">
                <a:solidFill>
                  <a:srgbClr val="000099"/>
                </a:solidFill>
                <a:effectLst/>
                <a:latin typeface="Arimo" panose="020B0604020202020204" charset="0"/>
                <a:ea typeface="Arimo" panose="020B0604020202020204" charset="0"/>
                <a:cs typeface="Arimo" panose="020B0604020202020204" charset="0"/>
              </a:rPr>
              <a:t>Voiture v=(Voiture) </a:t>
            </a:r>
            <a:r>
              <a:rPr lang="fr-FR" sz="1700" b="1" i="0" dirty="0" err="1">
                <a:solidFill>
                  <a:srgbClr val="000099"/>
                </a:solidFill>
                <a:effectLst/>
                <a:latin typeface="Arimo" panose="020B0604020202020204" charset="0"/>
                <a:ea typeface="Arimo" panose="020B0604020202020204" charset="0"/>
                <a:cs typeface="Arimo" panose="020B0604020202020204" charset="0"/>
              </a:rPr>
              <a:t>ois.readObject</a:t>
            </a:r>
            <a:r>
              <a:rPr lang="fr-FR" sz="1700" b="1" i="0" dirty="0">
                <a:solidFill>
                  <a:srgbClr val="000099"/>
                </a:solidFill>
                <a:effectLst/>
                <a:latin typeface="Arimo" panose="020B0604020202020204" charset="0"/>
                <a:ea typeface="Arimo" panose="020B0604020202020204" charset="0"/>
                <a:cs typeface="Arimo" panose="020B0604020202020204" charset="0"/>
              </a:rPr>
              <a:t>();</a:t>
            </a:r>
            <a:r>
              <a:rPr lang="fr-FR" sz="1700" b="1" dirty="0">
                <a:latin typeface="Arimo" panose="020B0604020202020204" charset="0"/>
                <a:ea typeface="Arimo" panose="020B0604020202020204" charset="0"/>
                <a:cs typeface="Arimo" panose="020B0604020202020204" charset="0"/>
              </a:rPr>
              <a:t> </a:t>
            </a:r>
            <a:r>
              <a:rPr lang="fr-FR" sz="1600" dirty="0"/>
              <a:t/>
            </a:r>
            <a:br>
              <a:rPr lang="fr-FR" sz="1600" dirty="0"/>
            </a:br>
            <a:endParaRPr lang="fr-FR" sz="1700" b="1" dirty="0">
              <a:solidFill>
                <a:srgbClr val="000099"/>
              </a:solidFill>
              <a:latin typeface="Arimo" panose="020B0604020202020204" charset="0"/>
              <a:ea typeface="Arimo" panose="020B0604020202020204" charset="0"/>
              <a:cs typeface="Arimo" panose="020B0604020202020204" charset="0"/>
            </a:endParaRPr>
          </a:p>
          <a:p>
            <a:pPr marL="254250"/>
            <a:endParaRPr lang="fr-FR" sz="1700" b="1" dirty="0">
              <a:solidFill>
                <a:srgbClr val="000099"/>
              </a:solidFill>
              <a:latin typeface="Arimo" panose="020B0604020202020204" charset="0"/>
              <a:ea typeface="Arimo" panose="020B0604020202020204" charset="0"/>
              <a:cs typeface="Arimo" panose="020B0604020202020204" charset="0"/>
            </a:endParaRPr>
          </a:p>
          <a:p>
            <a:pPr marL="254250"/>
            <a:endParaRPr lang="fr-FR" sz="1700" b="1" dirty="0">
              <a:solidFill>
                <a:srgbClr val="000099"/>
              </a:solidFill>
              <a:latin typeface="Arimo" panose="020B0604020202020204" charset="0"/>
              <a:ea typeface="Arimo" panose="020B0604020202020204" charset="0"/>
              <a:cs typeface="Arimo" panose="020B0604020202020204" charset="0"/>
            </a:endParaRPr>
          </a:p>
          <a:p>
            <a:pPr marL="254250"/>
            <a:endParaRPr lang="fr-FR" sz="1700" b="1" dirty="0">
              <a:solidFill>
                <a:srgbClr val="000099"/>
              </a:solidFill>
              <a:latin typeface="Arimo" panose="020B0604020202020204" charset="0"/>
              <a:ea typeface="Arimo" panose="020B0604020202020204" charset="0"/>
              <a:cs typeface="Arimo" panose="020B0604020202020204" charset="0"/>
            </a:endParaRPr>
          </a:p>
          <a:p>
            <a:pPr marL="254250"/>
            <a:endParaRPr lang="fr-FR" sz="1700" b="1" dirty="0">
              <a:solidFill>
                <a:srgbClr val="000099"/>
              </a:solidFill>
              <a:latin typeface="Arimo" panose="020B0604020202020204" charset="0"/>
              <a:ea typeface="Arimo" panose="020B0604020202020204" charset="0"/>
              <a:cs typeface="Arimo" panose="020B0604020202020204" charset="0"/>
            </a:endParaRPr>
          </a:p>
          <a:p>
            <a:pPr marL="254250"/>
            <a:endParaRPr lang="fr-FR" sz="1700" b="1" dirty="0">
              <a:solidFill>
                <a:srgbClr val="000099"/>
              </a:solidFill>
              <a:latin typeface="Arimo" panose="020B0604020202020204" charset="0"/>
              <a:ea typeface="Arimo" panose="020B0604020202020204" charset="0"/>
              <a:cs typeface="Arimo" panose="020B0604020202020204" charset="0"/>
            </a:endParaRPr>
          </a:p>
          <a:p>
            <a:pPr marL="254250"/>
            <a:endParaRPr lang="fr-FR" sz="1700" b="1" dirty="0">
              <a:solidFill>
                <a:srgbClr val="000099"/>
              </a:solidFill>
              <a:latin typeface="Arimo" panose="020B0604020202020204" charset="0"/>
              <a:ea typeface="Arimo" panose="020B0604020202020204" charset="0"/>
              <a:cs typeface="Arimo" panose="020B0604020202020204" charset="0"/>
            </a:endParaRPr>
          </a:p>
        </p:txBody>
      </p:sp>
      <p:sp>
        <p:nvSpPr>
          <p:cNvPr id="455" name="Shape 11609">
            <a:extLst>
              <a:ext uri="{FF2B5EF4-FFF2-40B4-BE49-F238E27FC236}">
                <a16:creationId xmlns="" xmlns:a16="http://schemas.microsoft.com/office/drawing/2014/main" id="{D2895FE3-958B-A01F-A4E1-6A1DA029C66E}"/>
              </a:ext>
            </a:extLst>
          </p:cNvPr>
          <p:cNvSpPr/>
          <p:nvPr/>
        </p:nvSpPr>
        <p:spPr>
          <a:xfrm>
            <a:off x="5063832" y="5972856"/>
            <a:ext cx="435854" cy="71610"/>
          </a:xfrm>
          <a:custGeom>
            <a:avLst/>
            <a:gdLst/>
            <a:ahLst/>
            <a:cxnLst/>
            <a:rect l="0" t="0" r="0" b="0"/>
            <a:pathLst>
              <a:path w="435864" h="76200">
                <a:moveTo>
                  <a:pt x="76200" y="0"/>
                </a:moveTo>
                <a:lnTo>
                  <a:pt x="76200" y="33528"/>
                </a:lnTo>
                <a:lnTo>
                  <a:pt x="434340" y="33529"/>
                </a:lnTo>
                <a:lnTo>
                  <a:pt x="435864" y="38100"/>
                </a:lnTo>
                <a:lnTo>
                  <a:pt x="434340" y="41148"/>
                </a:lnTo>
                <a:lnTo>
                  <a:pt x="431292" y="42673"/>
                </a:lnTo>
                <a:lnTo>
                  <a:pt x="76200" y="42672"/>
                </a:lnTo>
                <a:lnTo>
                  <a:pt x="76200" y="76200"/>
                </a:lnTo>
                <a:lnTo>
                  <a:pt x="0" y="38100"/>
                </a:lnTo>
                <a:lnTo>
                  <a:pt x="76200" y="0"/>
                </a:lnTo>
                <a:close/>
              </a:path>
            </a:pathLst>
          </a:custGeom>
          <a:ln w="0" cap="rnd">
            <a:round/>
          </a:ln>
        </p:spPr>
        <p:style>
          <a:lnRef idx="0">
            <a:srgbClr val="000000">
              <a:alpha val="0"/>
            </a:srgbClr>
          </a:lnRef>
          <a:fillRef idx="1">
            <a:srgbClr val="000000"/>
          </a:fillRef>
          <a:effectRef idx="0">
            <a:scrgbClr r="0" g="0" b="0"/>
          </a:effectRef>
          <a:fontRef idx="none"/>
        </p:style>
        <p:txBody>
          <a:bodyPr/>
          <a:lstStyle/>
          <a:p>
            <a:endParaRPr lang="fr-FR"/>
          </a:p>
        </p:txBody>
      </p:sp>
    </p:spTree>
    <p:extLst>
      <p:ext uri="{BB962C8B-B14F-4D97-AF65-F5344CB8AC3E}">
        <p14:creationId xmlns:p14="http://schemas.microsoft.com/office/powerpoint/2010/main" val="233074958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54"/>
        <p:cNvGrpSpPr/>
        <p:nvPr/>
      </p:nvGrpSpPr>
      <p:grpSpPr>
        <a:xfrm>
          <a:off x="0" y="0"/>
          <a:ext cx="0" cy="0"/>
          <a:chOff x="0" y="0"/>
          <a:chExt cx="0" cy="0"/>
        </a:xfrm>
      </p:grpSpPr>
      <p:cxnSp>
        <p:nvCxnSpPr>
          <p:cNvPr id="470" name="Google Shape;470;p27"/>
          <p:cNvCxnSpPr/>
          <p:nvPr/>
        </p:nvCxnSpPr>
        <p:spPr>
          <a:xfrm>
            <a:off x="6289044" y="6278419"/>
            <a:ext cx="244214" cy="0"/>
          </a:xfrm>
          <a:prstGeom prst="straightConnector1">
            <a:avLst/>
          </a:prstGeom>
          <a:noFill/>
          <a:ln w="9525" cap="flat" cmpd="sng">
            <a:solidFill>
              <a:schemeClr val="lt1"/>
            </a:solidFill>
            <a:prstDash val="solid"/>
            <a:round/>
            <a:headEnd type="none" w="med" len="med"/>
            <a:tailEnd type="stealth" w="med" len="med"/>
          </a:ln>
        </p:spPr>
      </p:cxnSp>
      <p:sp>
        <p:nvSpPr>
          <p:cNvPr id="474" name="Google Shape;474;p27"/>
          <p:cNvSpPr txBox="1">
            <a:spLocks noGrp="1"/>
          </p:cNvSpPr>
          <p:nvPr>
            <p:ph type="subTitle" idx="1"/>
          </p:nvPr>
        </p:nvSpPr>
        <p:spPr>
          <a:xfrm>
            <a:off x="1387984" y="373890"/>
            <a:ext cx="2263024" cy="391331"/>
          </a:xfrm>
          <a:prstGeom prst="rect">
            <a:avLst/>
          </a:prstGeom>
        </p:spPr>
        <p:txBody>
          <a:bodyPr spcFirstLastPara="1" wrap="square" lIns="112085" tIns="112085" rIns="112085" bIns="112085" anchor="t" anchorCtr="0">
            <a:noAutofit/>
          </a:bodyPr>
          <a:lstStyle/>
          <a:p>
            <a:pPr marL="0" indent="0"/>
            <a:r>
              <a:rPr lang="fr-FR" dirty="0"/>
              <a:t>UCAO-UUT ISTIN</a:t>
            </a:r>
          </a:p>
        </p:txBody>
      </p:sp>
      <p:sp>
        <p:nvSpPr>
          <p:cNvPr id="475" name="Google Shape;475;p27"/>
          <p:cNvSpPr txBox="1">
            <a:spLocks noGrp="1"/>
          </p:cNvSpPr>
          <p:nvPr>
            <p:ph type="subTitle" idx="2"/>
          </p:nvPr>
        </p:nvSpPr>
        <p:spPr>
          <a:xfrm>
            <a:off x="8172001" y="399310"/>
            <a:ext cx="3238440" cy="391331"/>
          </a:xfrm>
          <a:prstGeom prst="rect">
            <a:avLst/>
          </a:prstGeom>
        </p:spPr>
        <p:txBody>
          <a:bodyPr spcFirstLastPara="1" wrap="square" lIns="112085" tIns="112085" rIns="112085" bIns="112085" anchor="t" anchorCtr="0">
            <a:noAutofit/>
          </a:bodyPr>
          <a:lstStyle/>
          <a:p>
            <a:pPr marL="0" indent="0">
              <a:buSzPts val="1100"/>
            </a:pPr>
            <a:r>
              <a:rPr lang="en" dirty="0"/>
              <a:t>Année académique 2022 — 2023</a:t>
            </a:r>
            <a:endParaRPr dirty="0"/>
          </a:p>
        </p:txBody>
      </p:sp>
      <p:sp>
        <p:nvSpPr>
          <p:cNvPr id="8" name="ZoneTexte 7">
            <a:extLst>
              <a:ext uri="{FF2B5EF4-FFF2-40B4-BE49-F238E27FC236}">
                <a16:creationId xmlns="" xmlns:a16="http://schemas.microsoft.com/office/drawing/2014/main" id="{1BD238C5-AD5E-9CFB-3752-A361F4995CA1}"/>
              </a:ext>
            </a:extLst>
          </p:cNvPr>
          <p:cNvSpPr txBox="1"/>
          <p:nvPr/>
        </p:nvSpPr>
        <p:spPr>
          <a:xfrm>
            <a:off x="1578239" y="760370"/>
            <a:ext cx="9421609" cy="954107"/>
          </a:xfrm>
          <a:prstGeom prst="rect">
            <a:avLst/>
          </a:prstGeom>
          <a:noFill/>
        </p:spPr>
        <p:txBody>
          <a:bodyPr wrap="square" anchor="t">
            <a:spAutoFit/>
          </a:bodyPr>
          <a:lstStyle/>
          <a:p>
            <a:pPr algn="ctr"/>
            <a:r>
              <a:rPr lang="fr-FR" sz="2800" b="1" i="1" dirty="0">
                <a:solidFill>
                  <a:srgbClr val="99284C"/>
                </a:solidFill>
                <a:latin typeface="Arial-BoldItalicMT"/>
              </a:rPr>
              <a:t>Recevoir et envoyer des objets (Sérialisation et Désérialisation</a:t>
            </a:r>
            <a:endParaRPr lang="fr-FR" sz="2800" dirty="0"/>
          </a:p>
        </p:txBody>
      </p:sp>
      <p:sp>
        <p:nvSpPr>
          <p:cNvPr id="455" name="Shape 11609">
            <a:extLst>
              <a:ext uri="{FF2B5EF4-FFF2-40B4-BE49-F238E27FC236}">
                <a16:creationId xmlns="" xmlns:a16="http://schemas.microsoft.com/office/drawing/2014/main" id="{D2895FE3-958B-A01F-A4E1-6A1DA029C66E}"/>
              </a:ext>
            </a:extLst>
          </p:cNvPr>
          <p:cNvSpPr/>
          <p:nvPr/>
        </p:nvSpPr>
        <p:spPr>
          <a:xfrm>
            <a:off x="5063832" y="5972856"/>
            <a:ext cx="435854" cy="71610"/>
          </a:xfrm>
          <a:custGeom>
            <a:avLst/>
            <a:gdLst/>
            <a:ahLst/>
            <a:cxnLst/>
            <a:rect l="0" t="0" r="0" b="0"/>
            <a:pathLst>
              <a:path w="435864" h="76200">
                <a:moveTo>
                  <a:pt x="76200" y="0"/>
                </a:moveTo>
                <a:lnTo>
                  <a:pt x="76200" y="33528"/>
                </a:lnTo>
                <a:lnTo>
                  <a:pt x="434340" y="33529"/>
                </a:lnTo>
                <a:lnTo>
                  <a:pt x="435864" y="38100"/>
                </a:lnTo>
                <a:lnTo>
                  <a:pt x="434340" y="41148"/>
                </a:lnTo>
                <a:lnTo>
                  <a:pt x="431292" y="42673"/>
                </a:lnTo>
                <a:lnTo>
                  <a:pt x="76200" y="42672"/>
                </a:lnTo>
                <a:lnTo>
                  <a:pt x="76200" y="76200"/>
                </a:lnTo>
                <a:lnTo>
                  <a:pt x="0" y="38100"/>
                </a:lnTo>
                <a:lnTo>
                  <a:pt x="76200" y="0"/>
                </a:lnTo>
                <a:close/>
              </a:path>
            </a:pathLst>
          </a:custGeom>
          <a:ln w="0" cap="rnd">
            <a:round/>
          </a:ln>
        </p:spPr>
        <p:style>
          <a:lnRef idx="0">
            <a:srgbClr val="000000">
              <a:alpha val="0"/>
            </a:srgbClr>
          </a:lnRef>
          <a:fillRef idx="1">
            <a:srgbClr val="000000"/>
          </a:fillRef>
          <a:effectRef idx="0">
            <a:scrgbClr r="0" g="0" b="0"/>
          </a:effectRef>
          <a:fontRef idx="none"/>
        </p:style>
        <p:txBody>
          <a:bodyPr/>
          <a:lstStyle/>
          <a:p>
            <a:endParaRPr lang="fr-FR"/>
          </a:p>
        </p:txBody>
      </p:sp>
      <p:sp>
        <p:nvSpPr>
          <p:cNvPr id="2" name="Rectangle 31">
            <a:extLst>
              <a:ext uri="{FF2B5EF4-FFF2-40B4-BE49-F238E27FC236}">
                <a16:creationId xmlns="" xmlns:a16="http://schemas.microsoft.com/office/drawing/2014/main" id="{402AADE2-9EF4-774F-CFC3-AFC8959427D2}"/>
              </a:ext>
            </a:extLst>
          </p:cNvPr>
          <p:cNvSpPr>
            <a:spLocks noChangeArrowheads="1"/>
          </p:cNvSpPr>
          <p:nvPr/>
        </p:nvSpPr>
        <p:spPr bwMode="auto">
          <a:xfrm>
            <a:off x="2198077" y="3094893"/>
            <a:ext cx="127984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FR"/>
          </a:p>
        </p:txBody>
      </p:sp>
      <p:grpSp>
        <p:nvGrpSpPr>
          <p:cNvPr id="4" name="Group 129816">
            <a:extLst>
              <a:ext uri="{FF2B5EF4-FFF2-40B4-BE49-F238E27FC236}">
                <a16:creationId xmlns="" xmlns:a16="http://schemas.microsoft.com/office/drawing/2014/main" id="{C042ADB8-D10E-0627-12AB-CEE07EC9F6EA}"/>
              </a:ext>
            </a:extLst>
          </p:cNvPr>
          <p:cNvGrpSpPr/>
          <p:nvPr/>
        </p:nvGrpSpPr>
        <p:grpSpPr>
          <a:xfrm>
            <a:off x="2028606" y="3094893"/>
            <a:ext cx="7882100" cy="1483996"/>
            <a:chOff x="0" y="0"/>
            <a:chExt cx="7882332" cy="1484377"/>
          </a:xfrm>
        </p:grpSpPr>
        <p:sp>
          <p:nvSpPr>
            <p:cNvPr id="11" name="Shape 11690">
              <a:extLst>
                <a:ext uri="{FF2B5EF4-FFF2-40B4-BE49-F238E27FC236}">
                  <a16:creationId xmlns="" xmlns:a16="http://schemas.microsoft.com/office/drawing/2014/main" id="{CD7BC6EA-CCF9-CB06-2B7C-6AFF854898D7}"/>
                </a:ext>
              </a:extLst>
            </p:cNvPr>
            <p:cNvSpPr/>
            <p:nvPr/>
          </p:nvSpPr>
          <p:spPr>
            <a:xfrm>
              <a:off x="1440177" y="0"/>
              <a:ext cx="1801368" cy="633984"/>
            </a:xfrm>
            <a:custGeom>
              <a:avLst/>
              <a:gdLst/>
              <a:ahLst/>
              <a:cxnLst/>
              <a:rect l="0" t="0" r="0" b="0"/>
              <a:pathLst>
                <a:path w="1801368" h="633984">
                  <a:moveTo>
                    <a:pt x="0" y="0"/>
                  </a:moveTo>
                  <a:lnTo>
                    <a:pt x="0" y="633984"/>
                  </a:lnTo>
                  <a:lnTo>
                    <a:pt x="1801368" y="633984"/>
                  </a:lnTo>
                  <a:lnTo>
                    <a:pt x="1801368" y="0"/>
                  </a:lnTo>
                  <a:close/>
                </a:path>
              </a:pathLst>
            </a:custGeom>
            <a:ln w="0" cap="rnd">
              <a:miter lim="101600"/>
            </a:ln>
          </p:spPr>
          <p:style>
            <a:lnRef idx="1">
              <a:srgbClr val="000000"/>
            </a:lnRef>
            <a:fillRef idx="0">
              <a:srgbClr val="000000">
                <a:alpha val="0"/>
              </a:srgbClr>
            </a:fillRef>
            <a:effectRef idx="0">
              <a:scrgbClr r="0" g="0" b="0"/>
            </a:effectRef>
            <a:fontRef idx="none"/>
          </p:style>
          <p:txBody>
            <a:bodyPr/>
            <a:lstStyle/>
            <a:p>
              <a:endParaRPr lang="fr-FR"/>
            </a:p>
          </p:txBody>
        </p:sp>
        <p:sp>
          <p:nvSpPr>
            <p:cNvPr id="12" name="Rectangle 11">
              <a:extLst>
                <a:ext uri="{FF2B5EF4-FFF2-40B4-BE49-F238E27FC236}">
                  <a16:creationId xmlns="" xmlns:a16="http://schemas.microsoft.com/office/drawing/2014/main" id="{ADC125D8-208C-3A0F-EC25-58E9D44E5CFC}"/>
                </a:ext>
              </a:extLst>
            </p:cNvPr>
            <p:cNvSpPr/>
            <p:nvPr/>
          </p:nvSpPr>
          <p:spPr>
            <a:xfrm>
              <a:off x="1537719" y="94476"/>
              <a:ext cx="1652082" cy="219364"/>
            </a:xfrm>
            <a:prstGeom prst="rect">
              <a:avLst/>
            </a:prstGeom>
            <a:ln>
              <a:noFill/>
            </a:ln>
          </p:spPr>
          <p:txBody>
            <a:bodyPr vert="horz" lIns="0" tIns="0" rIns="0" bIns="0" rtlCol="0">
              <a:noAutofit/>
            </a:bodyPr>
            <a:lstStyle/>
            <a:p>
              <a:pPr>
                <a:lnSpc>
                  <a:spcPct val="107000"/>
                </a:lnSpc>
                <a:spcAft>
                  <a:spcPts val="800"/>
                </a:spcAft>
              </a:pPr>
              <a:r>
                <a:rPr lang="fr-FR" sz="1400" b="1">
                  <a:solidFill>
                    <a:srgbClr val="CC0000"/>
                  </a:solidFill>
                  <a:effectLst/>
                  <a:latin typeface="Arial" panose="020B0604020202020204" pitchFamily="34" charset="0"/>
                  <a:ea typeface="Arial" panose="020B0604020202020204" pitchFamily="34" charset="0"/>
                </a:rPr>
                <a:t>is:InputStream</a:t>
              </a:r>
              <a:endParaRPr lang="fr-FR" sz="1100">
                <a:solidFill>
                  <a:srgbClr val="000000"/>
                </a:solidFill>
                <a:effectLst/>
                <a:latin typeface="Calibri" panose="020F0502020204030204" pitchFamily="34" charset="0"/>
                <a:ea typeface="Calibri" panose="020F0502020204030204" pitchFamily="34" charset="0"/>
              </a:endParaRPr>
            </a:p>
          </p:txBody>
        </p:sp>
        <p:sp>
          <p:nvSpPr>
            <p:cNvPr id="13" name="Rectangle 12">
              <a:extLst>
                <a:ext uri="{FF2B5EF4-FFF2-40B4-BE49-F238E27FC236}">
                  <a16:creationId xmlns="" xmlns:a16="http://schemas.microsoft.com/office/drawing/2014/main" id="{5976DDF1-4E71-C014-FE27-5C5E1CB626AB}"/>
                </a:ext>
              </a:extLst>
            </p:cNvPr>
            <p:cNvSpPr/>
            <p:nvPr/>
          </p:nvSpPr>
          <p:spPr>
            <a:xfrm>
              <a:off x="1537719" y="412992"/>
              <a:ext cx="1021533" cy="219363"/>
            </a:xfrm>
            <a:prstGeom prst="rect">
              <a:avLst/>
            </a:prstGeom>
            <a:ln>
              <a:noFill/>
            </a:ln>
          </p:spPr>
          <p:txBody>
            <a:bodyPr vert="horz" lIns="0" tIns="0" rIns="0" bIns="0" rtlCol="0">
              <a:noAutofit/>
            </a:bodyPr>
            <a:lstStyle/>
            <a:p>
              <a:pPr>
                <a:lnSpc>
                  <a:spcPct val="107000"/>
                </a:lnSpc>
                <a:spcAft>
                  <a:spcPts val="800"/>
                </a:spcAft>
              </a:pPr>
              <a:r>
                <a:rPr lang="fr-FR" sz="1400" b="1">
                  <a:solidFill>
                    <a:srgbClr val="CC0000"/>
                  </a:solidFill>
                  <a:effectLst/>
                  <a:latin typeface="Arial" panose="020B0604020202020204" pitchFamily="34" charset="0"/>
                  <a:ea typeface="Arial" panose="020B0604020202020204" pitchFamily="34" charset="0"/>
                </a:rPr>
                <a:t>read():int</a:t>
              </a:r>
              <a:endParaRPr lang="fr-FR" sz="1100">
                <a:solidFill>
                  <a:srgbClr val="000000"/>
                </a:solidFill>
                <a:effectLst/>
                <a:latin typeface="Calibri" panose="020F0502020204030204" pitchFamily="34" charset="0"/>
                <a:ea typeface="Calibri" panose="020F0502020204030204" pitchFamily="34" charset="0"/>
              </a:endParaRPr>
            </a:p>
          </p:txBody>
        </p:sp>
        <p:sp>
          <p:nvSpPr>
            <p:cNvPr id="14" name="Shape 11693">
              <a:extLst>
                <a:ext uri="{FF2B5EF4-FFF2-40B4-BE49-F238E27FC236}">
                  <a16:creationId xmlns="" xmlns:a16="http://schemas.microsoft.com/office/drawing/2014/main" id="{F7EF698C-DE56-600A-3DE7-7974D638C5E2}"/>
                </a:ext>
              </a:extLst>
            </p:cNvPr>
            <p:cNvSpPr/>
            <p:nvPr/>
          </p:nvSpPr>
          <p:spPr>
            <a:xfrm>
              <a:off x="1440177" y="288036"/>
              <a:ext cx="1801368" cy="0"/>
            </a:xfrm>
            <a:custGeom>
              <a:avLst/>
              <a:gdLst/>
              <a:ahLst/>
              <a:cxnLst/>
              <a:rect l="0" t="0" r="0" b="0"/>
              <a:pathLst>
                <a:path w="1801368">
                  <a:moveTo>
                    <a:pt x="0" y="0"/>
                  </a:moveTo>
                  <a:lnTo>
                    <a:pt x="1801368" y="0"/>
                  </a:lnTo>
                </a:path>
              </a:pathLst>
            </a:custGeom>
            <a:ln w="0" cap="rnd">
              <a:round/>
            </a:ln>
          </p:spPr>
          <p:style>
            <a:lnRef idx="1">
              <a:srgbClr val="000000"/>
            </a:lnRef>
            <a:fillRef idx="0">
              <a:srgbClr val="000000">
                <a:alpha val="0"/>
              </a:srgbClr>
            </a:fillRef>
            <a:effectRef idx="0">
              <a:scrgbClr r="0" g="0" b="0"/>
            </a:effectRef>
            <a:fontRef idx="none"/>
          </p:style>
          <p:txBody>
            <a:bodyPr/>
            <a:lstStyle/>
            <a:p>
              <a:endParaRPr lang="fr-FR"/>
            </a:p>
          </p:txBody>
        </p:sp>
        <p:sp>
          <p:nvSpPr>
            <p:cNvPr id="15" name="Shape 11695">
              <a:extLst>
                <a:ext uri="{FF2B5EF4-FFF2-40B4-BE49-F238E27FC236}">
                  <a16:creationId xmlns="" xmlns:a16="http://schemas.microsoft.com/office/drawing/2014/main" id="{619D9249-736B-7263-788A-6FC25030C096}"/>
                </a:ext>
              </a:extLst>
            </p:cNvPr>
            <p:cNvSpPr/>
            <p:nvPr/>
          </p:nvSpPr>
          <p:spPr>
            <a:xfrm>
              <a:off x="3672837" y="13717"/>
              <a:ext cx="2159508" cy="633984"/>
            </a:xfrm>
            <a:custGeom>
              <a:avLst/>
              <a:gdLst/>
              <a:ahLst/>
              <a:cxnLst/>
              <a:rect l="0" t="0" r="0" b="0"/>
              <a:pathLst>
                <a:path w="2159508" h="633984">
                  <a:moveTo>
                    <a:pt x="0" y="0"/>
                  </a:moveTo>
                  <a:lnTo>
                    <a:pt x="0" y="633984"/>
                  </a:lnTo>
                  <a:lnTo>
                    <a:pt x="2159508" y="633984"/>
                  </a:lnTo>
                  <a:lnTo>
                    <a:pt x="2159508" y="0"/>
                  </a:lnTo>
                  <a:close/>
                </a:path>
              </a:pathLst>
            </a:custGeom>
            <a:ln w="0" cap="rnd">
              <a:miter lim="101600"/>
            </a:ln>
          </p:spPr>
          <p:style>
            <a:lnRef idx="1">
              <a:srgbClr val="000000"/>
            </a:lnRef>
            <a:fillRef idx="0">
              <a:srgbClr val="000000">
                <a:alpha val="0"/>
              </a:srgbClr>
            </a:fillRef>
            <a:effectRef idx="0">
              <a:scrgbClr r="0" g="0" b="0"/>
            </a:effectRef>
            <a:fontRef idx="none"/>
          </p:style>
          <p:txBody>
            <a:bodyPr/>
            <a:lstStyle/>
            <a:p>
              <a:endParaRPr lang="fr-FR"/>
            </a:p>
          </p:txBody>
        </p:sp>
        <p:sp>
          <p:nvSpPr>
            <p:cNvPr id="16" name="Rectangle 15">
              <a:extLst>
                <a:ext uri="{FF2B5EF4-FFF2-40B4-BE49-F238E27FC236}">
                  <a16:creationId xmlns="" xmlns:a16="http://schemas.microsoft.com/office/drawing/2014/main" id="{6047E9F0-37E2-9586-6975-D083D3D2F647}"/>
                </a:ext>
              </a:extLst>
            </p:cNvPr>
            <p:cNvSpPr/>
            <p:nvPr/>
          </p:nvSpPr>
          <p:spPr>
            <a:xfrm>
              <a:off x="3770379" y="108193"/>
              <a:ext cx="2529742" cy="219364"/>
            </a:xfrm>
            <a:prstGeom prst="rect">
              <a:avLst/>
            </a:prstGeom>
            <a:ln>
              <a:noFill/>
            </a:ln>
          </p:spPr>
          <p:txBody>
            <a:bodyPr vert="horz" lIns="0" tIns="0" rIns="0" bIns="0" rtlCol="0">
              <a:noAutofit/>
            </a:bodyPr>
            <a:lstStyle/>
            <a:p>
              <a:pPr>
                <a:lnSpc>
                  <a:spcPct val="107000"/>
                </a:lnSpc>
                <a:spcAft>
                  <a:spcPts val="800"/>
                </a:spcAft>
              </a:pPr>
              <a:r>
                <a:rPr lang="fr-FR" sz="1400" b="1">
                  <a:solidFill>
                    <a:srgbClr val="000099"/>
                  </a:solidFill>
                  <a:effectLst/>
                  <a:latin typeface="Arial" panose="020B0604020202020204" pitchFamily="34" charset="0"/>
                  <a:ea typeface="Arial" panose="020B0604020202020204" pitchFamily="34" charset="0"/>
                </a:rPr>
                <a:t>ois:ObjectInputStream</a:t>
              </a:r>
              <a:endParaRPr lang="fr-FR" sz="1100">
                <a:solidFill>
                  <a:srgbClr val="000000"/>
                </a:solidFill>
                <a:effectLst/>
                <a:latin typeface="Calibri" panose="020F0502020204030204" pitchFamily="34" charset="0"/>
                <a:ea typeface="Calibri" panose="020F0502020204030204" pitchFamily="34" charset="0"/>
              </a:endParaRPr>
            </a:p>
          </p:txBody>
        </p:sp>
        <p:sp>
          <p:nvSpPr>
            <p:cNvPr id="17" name="Rectangle 16">
              <a:extLst>
                <a:ext uri="{FF2B5EF4-FFF2-40B4-BE49-F238E27FC236}">
                  <a16:creationId xmlns="" xmlns:a16="http://schemas.microsoft.com/office/drawing/2014/main" id="{920CF617-B996-F227-2750-301FCBD237F1}"/>
                </a:ext>
              </a:extLst>
            </p:cNvPr>
            <p:cNvSpPr/>
            <p:nvPr/>
          </p:nvSpPr>
          <p:spPr>
            <a:xfrm>
              <a:off x="3770379" y="428233"/>
              <a:ext cx="2199177" cy="219363"/>
            </a:xfrm>
            <a:prstGeom prst="rect">
              <a:avLst/>
            </a:prstGeom>
            <a:ln>
              <a:noFill/>
            </a:ln>
          </p:spPr>
          <p:txBody>
            <a:bodyPr vert="horz" lIns="0" tIns="0" rIns="0" bIns="0" rtlCol="0">
              <a:noAutofit/>
            </a:bodyPr>
            <a:lstStyle/>
            <a:p>
              <a:pPr>
                <a:lnSpc>
                  <a:spcPct val="107000"/>
                </a:lnSpc>
                <a:spcAft>
                  <a:spcPts val="800"/>
                </a:spcAft>
              </a:pPr>
              <a:r>
                <a:rPr lang="fr-FR" sz="1400" b="1">
                  <a:solidFill>
                    <a:srgbClr val="000099"/>
                  </a:solidFill>
                  <a:effectLst/>
                  <a:latin typeface="Arial" panose="020B0604020202020204" pitchFamily="34" charset="0"/>
                  <a:ea typeface="Arial" panose="020B0604020202020204" pitchFamily="34" charset="0"/>
                </a:rPr>
                <a:t>readObject():Object</a:t>
              </a:r>
              <a:endParaRPr lang="fr-FR" sz="1100">
                <a:solidFill>
                  <a:srgbClr val="000000"/>
                </a:solidFill>
                <a:effectLst/>
                <a:latin typeface="Calibri" panose="020F0502020204030204" pitchFamily="34" charset="0"/>
                <a:ea typeface="Calibri" panose="020F0502020204030204" pitchFamily="34" charset="0"/>
              </a:endParaRPr>
            </a:p>
          </p:txBody>
        </p:sp>
        <p:sp>
          <p:nvSpPr>
            <p:cNvPr id="18" name="Shape 11698">
              <a:extLst>
                <a:ext uri="{FF2B5EF4-FFF2-40B4-BE49-F238E27FC236}">
                  <a16:creationId xmlns="" xmlns:a16="http://schemas.microsoft.com/office/drawing/2014/main" id="{BCC2B858-B1F3-FFC7-0A08-29CAB9E73F5E}"/>
                </a:ext>
              </a:extLst>
            </p:cNvPr>
            <p:cNvSpPr/>
            <p:nvPr/>
          </p:nvSpPr>
          <p:spPr>
            <a:xfrm>
              <a:off x="3672837" y="288037"/>
              <a:ext cx="2159508" cy="15240"/>
            </a:xfrm>
            <a:custGeom>
              <a:avLst/>
              <a:gdLst/>
              <a:ahLst/>
              <a:cxnLst/>
              <a:rect l="0" t="0" r="0" b="0"/>
              <a:pathLst>
                <a:path w="2159508" h="15240">
                  <a:moveTo>
                    <a:pt x="0" y="0"/>
                  </a:moveTo>
                  <a:lnTo>
                    <a:pt x="2159508" y="15240"/>
                  </a:lnTo>
                </a:path>
              </a:pathLst>
            </a:custGeom>
            <a:ln w="0" cap="rnd">
              <a:round/>
            </a:ln>
          </p:spPr>
          <p:style>
            <a:lnRef idx="1">
              <a:srgbClr val="000000"/>
            </a:lnRef>
            <a:fillRef idx="0">
              <a:srgbClr val="000000">
                <a:alpha val="0"/>
              </a:srgbClr>
            </a:fillRef>
            <a:effectRef idx="0">
              <a:scrgbClr r="0" g="0" b="0"/>
            </a:effectRef>
            <a:fontRef idx="none"/>
          </p:style>
          <p:txBody>
            <a:bodyPr/>
            <a:lstStyle/>
            <a:p>
              <a:endParaRPr lang="fr-FR"/>
            </a:p>
          </p:txBody>
        </p:sp>
        <p:sp>
          <p:nvSpPr>
            <p:cNvPr id="19" name="Shape 11699">
              <a:extLst>
                <a:ext uri="{FF2B5EF4-FFF2-40B4-BE49-F238E27FC236}">
                  <a16:creationId xmlns="" xmlns:a16="http://schemas.microsoft.com/office/drawing/2014/main" id="{94DD222B-9DAE-493E-9F4B-437D3EC1487F}"/>
                </a:ext>
              </a:extLst>
            </p:cNvPr>
            <p:cNvSpPr/>
            <p:nvPr/>
          </p:nvSpPr>
          <p:spPr>
            <a:xfrm>
              <a:off x="5866080" y="301753"/>
              <a:ext cx="2016252" cy="1524"/>
            </a:xfrm>
            <a:custGeom>
              <a:avLst/>
              <a:gdLst/>
              <a:ahLst/>
              <a:cxnLst/>
              <a:rect l="0" t="0" r="0" b="0"/>
              <a:pathLst>
                <a:path w="2016252" h="1524">
                  <a:moveTo>
                    <a:pt x="0" y="0"/>
                  </a:moveTo>
                  <a:lnTo>
                    <a:pt x="2016252" y="1524"/>
                  </a:lnTo>
                </a:path>
              </a:pathLst>
            </a:custGeom>
            <a:ln w="0" cap="rnd">
              <a:round/>
            </a:ln>
          </p:spPr>
          <p:style>
            <a:lnRef idx="1">
              <a:srgbClr val="000000"/>
            </a:lnRef>
            <a:fillRef idx="0">
              <a:srgbClr val="000000">
                <a:alpha val="0"/>
              </a:srgbClr>
            </a:fillRef>
            <a:effectRef idx="0">
              <a:scrgbClr r="0" g="0" b="0"/>
            </a:effectRef>
            <a:fontRef idx="none"/>
          </p:style>
          <p:txBody>
            <a:bodyPr/>
            <a:lstStyle/>
            <a:p>
              <a:endParaRPr lang="fr-FR"/>
            </a:p>
          </p:txBody>
        </p:sp>
        <p:sp>
          <p:nvSpPr>
            <p:cNvPr id="20" name="Shape 11700">
              <a:extLst>
                <a:ext uri="{FF2B5EF4-FFF2-40B4-BE49-F238E27FC236}">
                  <a16:creationId xmlns="" xmlns:a16="http://schemas.microsoft.com/office/drawing/2014/main" id="{455690EC-BEDE-13BB-3461-8286CC3FDBF9}"/>
                </a:ext>
              </a:extLst>
            </p:cNvPr>
            <p:cNvSpPr/>
            <p:nvPr/>
          </p:nvSpPr>
          <p:spPr>
            <a:xfrm flipV="1">
              <a:off x="3241545" y="35177"/>
              <a:ext cx="435864" cy="143130"/>
            </a:xfrm>
            <a:custGeom>
              <a:avLst/>
              <a:gdLst/>
              <a:ahLst/>
              <a:cxnLst/>
              <a:rect l="0" t="0" r="0" b="0"/>
              <a:pathLst>
                <a:path w="435864" h="76200">
                  <a:moveTo>
                    <a:pt x="76200" y="0"/>
                  </a:moveTo>
                  <a:lnTo>
                    <a:pt x="76200" y="33528"/>
                  </a:lnTo>
                  <a:lnTo>
                    <a:pt x="434340" y="33529"/>
                  </a:lnTo>
                  <a:lnTo>
                    <a:pt x="435864" y="38100"/>
                  </a:lnTo>
                  <a:lnTo>
                    <a:pt x="434340" y="41148"/>
                  </a:lnTo>
                  <a:lnTo>
                    <a:pt x="431292" y="42673"/>
                  </a:lnTo>
                  <a:lnTo>
                    <a:pt x="76200" y="42672"/>
                  </a:lnTo>
                  <a:lnTo>
                    <a:pt x="76200" y="76200"/>
                  </a:lnTo>
                  <a:lnTo>
                    <a:pt x="0" y="38100"/>
                  </a:lnTo>
                  <a:lnTo>
                    <a:pt x="76200" y="0"/>
                  </a:lnTo>
                  <a:close/>
                </a:path>
              </a:pathLst>
            </a:custGeom>
            <a:ln w="0" cap="rnd">
              <a:round/>
            </a:ln>
          </p:spPr>
          <p:style>
            <a:lnRef idx="0">
              <a:srgbClr val="000000">
                <a:alpha val="0"/>
              </a:srgbClr>
            </a:lnRef>
            <a:fillRef idx="1">
              <a:srgbClr val="000000"/>
            </a:fillRef>
            <a:effectRef idx="0">
              <a:scrgbClr r="0" g="0" b="0"/>
            </a:effectRef>
            <a:fontRef idx="none"/>
          </p:style>
          <p:txBody>
            <a:bodyPr/>
            <a:lstStyle/>
            <a:p>
              <a:endParaRPr lang="fr-FR"/>
            </a:p>
          </p:txBody>
        </p:sp>
        <p:sp>
          <p:nvSpPr>
            <p:cNvPr id="21" name="Shape 11701">
              <a:extLst>
                <a:ext uri="{FF2B5EF4-FFF2-40B4-BE49-F238E27FC236}">
                  <a16:creationId xmlns="" xmlns:a16="http://schemas.microsoft.com/office/drawing/2014/main" id="{99EAD4FA-FC11-D1AF-8A24-8F55D2818577}"/>
                </a:ext>
              </a:extLst>
            </p:cNvPr>
            <p:cNvSpPr/>
            <p:nvPr/>
          </p:nvSpPr>
          <p:spPr>
            <a:xfrm>
              <a:off x="0" y="359664"/>
              <a:ext cx="1440177" cy="0"/>
            </a:xfrm>
            <a:custGeom>
              <a:avLst/>
              <a:gdLst/>
              <a:ahLst/>
              <a:cxnLst/>
              <a:rect l="0" t="0" r="0" b="0"/>
              <a:pathLst>
                <a:path w="1440177">
                  <a:moveTo>
                    <a:pt x="1440177" y="0"/>
                  </a:moveTo>
                  <a:lnTo>
                    <a:pt x="0" y="0"/>
                  </a:lnTo>
                </a:path>
              </a:pathLst>
            </a:custGeom>
            <a:ln w="0" cap="rnd">
              <a:round/>
            </a:ln>
          </p:spPr>
          <p:style>
            <a:lnRef idx="1">
              <a:srgbClr val="000000"/>
            </a:lnRef>
            <a:fillRef idx="0">
              <a:srgbClr val="000000">
                <a:alpha val="0"/>
              </a:srgbClr>
            </a:fillRef>
            <a:effectRef idx="0">
              <a:scrgbClr r="0" g="0" b="0"/>
            </a:effectRef>
            <a:fontRef idx="none"/>
          </p:style>
          <p:txBody>
            <a:bodyPr/>
            <a:lstStyle/>
            <a:p>
              <a:endParaRPr lang="fr-FR"/>
            </a:p>
          </p:txBody>
        </p:sp>
        <p:sp>
          <p:nvSpPr>
            <p:cNvPr id="22" name="Shape 11702">
              <a:extLst>
                <a:ext uri="{FF2B5EF4-FFF2-40B4-BE49-F238E27FC236}">
                  <a16:creationId xmlns="" xmlns:a16="http://schemas.microsoft.com/office/drawing/2014/main" id="{B1302CBF-76AF-C7FB-41C3-BB30DB071E85}"/>
                </a:ext>
              </a:extLst>
            </p:cNvPr>
            <p:cNvSpPr/>
            <p:nvPr/>
          </p:nvSpPr>
          <p:spPr>
            <a:xfrm>
              <a:off x="355092" y="297180"/>
              <a:ext cx="580641" cy="126492"/>
            </a:xfrm>
            <a:custGeom>
              <a:avLst/>
              <a:gdLst/>
              <a:ahLst/>
              <a:cxnLst/>
              <a:rect l="0" t="0" r="0" b="0"/>
              <a:pathLst>
                <a:path w="580641" h="126492">
                  <a:moveTo>
                    <a:pt x="454149" y="0"/>
                  </a:moveTo>
                  <a:lnTo>
                    <a:pt x="580641" y="62484"/>
                  </a:lnTo>
                  <a:lnTo>
                    <a:pt x="454149" y="126492"/>
                  </a:lnTo>
                  <a:lnTo>
                    <a:pt x="499651" y="68580"/>
                  </a:lnTo>
                  <a:lnTo>
                    <a:pt x="4572" y="68580"/>
                  </a:lnTo>
                  <a:lnTo>
                    <a:pt x="1524" y="67056"/>
                  </a:lnTo>
                  <a:lnTo>
                    <a:pt x="0" y="62484"/>
                  </a:lnTo>
                  <a:lnTo>
                    <a:pt x="1524" y="59436"/>
                  </a:lnTo>
                  <a:lnTo>
                    <a:pt x="4572" y="57912"/>
                  </a:lnTo>
                  <a:lnTo>
                    <a:pt x="500761" y="57912"/>
                  </a:lnTo>
                  <a:lnTo>
                    <a:pt x="454149" y="0"/>
                  </a:lnTo>
                  <a:close/>
                </a:path>
              </a:pathLst>
            </a:custGeom>
            <a:ln w="0" cap="rnd">
              <a:round/>
            </a:ln>
          </p:spPr>
          <p:style>
            <a:lnRef idx="0">
              <a:srgbClr val="000000">
                <a:alpha val="0"/>
              </a:srgbClr>
            </a:lnRef>
            <a:fillRef idx="1">
              <a:srgbClr val="000000"/>
            </a:fillRef>
            <a:effectRef idx="0">
              <a:scrgbClr r="0" g="0" b="0"/>
            </a:effectRef>
            <a:fontRef idx="none"/>
          </p:style>
          <p:txBody>
            <a:bodyPr/>
            <a:lstStyle/>
            <a:p>
              <a:endParaRPr lang="fr-FR"/>
            </a:p>
          </p:txBody>
        </p:sp>
        <p:sp>
          <p:nvSpPr>
            <p:cNvPr id="23" name="Rectangle 22">
              <a:extLst>
                <a:ext uri="{FF2B5EF4-FFF2-40B4-BE49-F238E27FC236}">
                  <a16:creationId xmlns="" xmlns:a16="http://schemas.microsoft.com/office/drawing/2014/main" id="{15F9E501-9AEA-D3DC-00D7-04BC17A5BCF2}"/>
                </a:ext>
              </a:extLst>
            </p:cNvPr>
            <p:cNvSpPr/>
            <p:nvPr/>
          </p:nvSpPr>
          <p:spPr>
            <a:xfrm>
              <a:off x="216407" y="52271"/>
              <a:ext cx="558308" cy="281236"/>
            </a:xfrm>
            <a:prstGeom prst="rect">
              <a:avLst/>
            </a:prstGeom>
            <a:ln>
              <a:noFill/>
            </a:ln>
          </p:spPr>
          <p:txBody>
            <a:bodyPr vert="horz" lIns="0" tIns="0" rIns="0" bIns="0" rtlCol="0">
              <a:noAutofit/>
            </a:bodyPr>
            <a:lstStyle/>
            <a:p>
              <a:pPr>
                <a:lnSpc>
                  <a:spcPct val="107000"/>
                </a:lnSpc>
                <a:spcAft>
                  <a:spcPts val="800"/>
                </a:spcAft>
              </a:pPr>
              <a:r>
                <a:rPr lang="fr-FR" sz="1800" b="1">
                  <a:solidFill>
                    <a:srgbClr val="000000"/>
                  </a:solidFill>
                  <a:effectLst/>
                  <a:latin typeface="Arial" panose="020B0604020202020204" pitchFamily="34" charset="0"/>
                  <a:ea typeface="Arial" panose="020B0604020202020204" pitchFamily="34" charset="0"/>
                </a:rPr>
                <a:t>Lire</a:t>
              </a:r>
              <a:endParaRPr lang="fr-FR" sz="1100">
                <a:solidFill>
                  <a:srgbClr val="000000"/>
                </a:solidFill>
                <a:effectLst/>
                <a:latin typeface="Calibri" panose="020F0502020204030204" pitchFamily="34" charset="0"/>
                <a:ea typeface="Calibri" panose="020F0502020204030204" pitchFamily="34" charset="0"/>
              </a:endParaRPr>
            </a:p>
          </p:txBody>
        </p:sp>
        <p:sp>
          <p:nvSpPr>
            <p:cNvPr id="24" name="Shape 11705">
              <a:extLst>
                <a:ext uri="{FF2B5EF4-FFF2-40B4-BE49-F238E27FC236}">
                  <a16:creationId xmlns="" xmlns:a16="http://schemas.microsoft.com/office/drawing/2014/main" id="{0DD9AD19-DAA6-D0B7-EDBB-E32CC9E2161D}"/>
                </a:ext>
              </a:extLst>
            </p:cNvPr>
            <p:cNvSpPr/>
            <p:nvPr/>
          </p:nvSpPr>
          <p:spPr>
            <a:xfrm>
              <a:off x="1440177" y="836676"/>
              <a:ext cx="1801368" cy="633984"/>
            </a:xfrm>
            <a:custGeom>
              <a:avLst/>
              <a:gdLst/>
              <a:ahLst/>
              <a:cxnLst/>
              <a:rect l="0" t="0" r="0" b="0"/>
              <a:pathLst>
                <a:path w="1801368" h="633984">
                  <a:moveTo>
                    <a:pt x="0" y="0"/>
                  </a:moveTo>
                  <a:lnTo>
                    <a:pt x="0" y="633984"/>
                  </a:lnTo>
                  <a:lnTo>
                    <a:pt x="1801368" y="633984"/>
                  </a:lnTo>
                  <a:lnTo>
                    <a:pt x="1801368" y="0"/>
                  </a:lnTo>
                  <a:close/>
                </a:path>
              </a:pathLst>
            </a:custGeom>
            <a:ln w="0" cap="rnd">
              <a:miter lim="101600"/>
            </a:ln>
          </p:spPr>
          <p:style>
            <a:lnRef idx="1">
              <a:srgbClr val="000000"/>
            </a:lnRef>
            <a:fillRef idx="0">
              <a:srgbClr val="000000">
                <a:alpha val="0"/>
              </a:srgbClr>
            </a:fillRef>
            <a:effectRef idx="0">
              <a:scrgbClr r="0" g="0" b="0"/>
            </a:effectRef>
            <a:fontRef idx="none"/>
          </p:style>
          <p:txBody>
            <a:bodyPr/>
            <a:lstStyle/>
            <a:p>
              <a:endParaRPr lang="fr-FR"/>
            </a:p>
          </p:txBody>
        </p:sp>
        <p:sp>
          <p:nvSpPr>
            <p:cNvPr id="25" name="Rectangle 24">
              <a:extLst>
                <a:ext uri="{FF2B5EF4-FFF2-40B4-BE49-F238E27FC236}">
                  <a16:creationId xmlns="" xmlns:a16="http://schemas.microsoft.com/office/drawing/2014/main" id="{74E93730-65CC-6971-4029-8C4C2C43B534}"/>
                </a:ext>
              </a:extLst>
            </p:cNvPr>
            <p:cNvSpPr/>
            <p:nvPr/>
          </p:nvSpPr>
          <p:spPr>
            <a:xfrm>
              <a:off x="1537719" y="931152"/>
              <a:ext cx="1927744" cy="219362"/>
            </a:xfrm>
            <a:prstGeom prst="rect">
              <a:avLst/>
            </a:prstGeom>
            <a:ln>
              <a:noFill/>
            </a:ln>
          </p:spPr>
          <p:txBody>
            <a:bodyPr vert="horz" lIns="0" tIns="0" rIns="0" bIns="0" rtlCol="0">
              <a:noAutofit/>
            </a:bodyPr>
            <a:lstStyle/>
            <a:p>
              <a:pPr>
                <a:lnSpc>
                  <a:spcPct val="107000"/>
                </a:lnSpc>
                <a:spcAft>
                  <a:spcPts val="800"/>
                </a:spcAft>
              </a:pPr>
              <a:r>
                <a:rPr lang="fr-FR" sz="1400" b="1">
                  <a:solidFill>
                    <a:srgbClr val="CC0000"/>
                  </a:solidFill>
                  <a:effectLst/>
                  <a:latin typeface="Arial" panose="020B0604020202020204" pitchFamily="34" charset="0"/>
                  <a:ea typeface="Arial" panose="020B0604020202020204" pitchFamily="34" charset="0"/>
                </a:rPr>
                <a:t>os:OutputStream</a:t>
              </a:r>
              <a:endParaRPr lang="fr-FR" sz="1100">
                <a:solidFill>
                  <a:srgbClr val="000000"/>
                </a:solidFill>
                <a:effectLst/>
                <a:latin typeface="Calibri" panose="020F0502020204030204" pitchFamily="34" charset="0"/>
                <a:ea typeface="Calibri" panose="020F0502020204030204" pitchFamily="34" charset="0"/>
              </a:endParaRPr>
            </a:p>
          </p:txBody>
        </p:sp>
        <p:sp>
          <p:nvSpPr>
            <p:cNvPr id="26" name="Rectangle 25">
              <a:extLst>
                <a:ext uri="{FF2B5EF4-FFF2-40B4-BE49-F238E27FC236}">
                  <a16:creationId xmlns="" xmlns:a16="http://schemas.microsoft.com/office/drawing/2014/main" id="{2CFC9803-14B2-5A8E-0475-9A4CA5576CAA}"/>
                </a:ext>
              </a:extLst>
            </p:cNvPr>
            <p:cNvSpPr/>
            <p:nvPr/>
          </p:nvSpPr>
          <p:spPr>
            <a:xfrm>
              <a:off x="1537719" y="1249668"/>
              <a:ext cx="1770570" cy="219362"/>
            </a:xfrm>
            <a:prstGeom prst="rect">
              <a:avLst/>
            </a:prstGeom>
            <a:ln>
              <a:noFill/>
            </a:ln>
          </p:spPr>
          <p:txBody>
            <a:bodyPr vert="horz" lIns="0" tIns="0" rIns="0" bIns="0" rtlCol="0">
              <a:noAutofit/>
            </a:bodyPr>
            <a:lstStyle/>
            <a:p>
              <a:pPr>
                <a:lnSpc>
                  <a:spcPct val="107000"/>
                </a:lnSpc>
                <a:spcAft>
                  <a:spcPts val="800"/>
                </a:spcAft>
              </a:pPr>
              <a:r>
                <a:rPr lang="fr-FR" sz="1400" b="1">
                  <a:solidFill>
                    <a:srgbClr val="CC0000"/>
                  </a:solidFill>
                  <a:effectLst/>
                  <a:latin typeface="Arial" panose="020B0604020202020204" pitchFamily="34" charset="0"/>
                  <a:ea typeface="Arial" panose="020B0604020202020204" pitchFamily="34" charset="0"/>
                </a:rPr>
                <a:t>wrire(intc):void</a:t>
              </a:r>
              <a:endParaRPr lang="fr-FR" sz="1100">
                <a:solidFill>
                  <a:srgbClr val="000000"/>
                </a:solidFill>
                <a:effectLst/>
                <a:latin typeface="Calibri" panose="020F0502020204030204" pitchFamily="34" charset="0"/>
                <a:ea typeface="Calibri" panose="020F0502020204030204" pitchFamily="34" charset="0"/>
              </a:endParaRPr>
            </a:p>
          </p:txBody>
        </p:sp>
        <p:sp>
          <p:nvSpPr>
            <p:cNvPr id="27" name="Shape 11708">
              <a:extLst>
                <a:ext uri="{FF2B5EF4-FFF2-40B4-BE49-F238E27FC236}">
                  <a16:creationId xmlns="" xmlns:a16="http://schemas.microsoft.com/office/drawing/2014/main" id="{FEDC92DE-2B0C-869F-4B5F-6809F84E6530}"/>
                </a:ext>
              </a:extLst>
            </p:cNvPr>
            <p:cNvSpPr/>
            <p:nvPr/>
          </p:nvSpPr>
          <p:spPr>
            <a:xfrm>
              <a:off x="1440177" y="1175090"/>
              <a:ext cx="1801368" cy="0"/>
            </a:xfrm>
            <a:custGeom>
              <a:avLst/>
              <a:gdLst/>
              <a:ahLst/>
              <a:cxnLst/>
              <a:rect l="0" t="0" r="0" b="0"/>
              <a:pathLst>
                <a:path w="1801368">
                  <a:moveTo>
                    <a:pt x="0" y="0"/>
                  </a:moveTo>
                  <a:lnTo>
                    <a:pt x="1801368" y="0"/>
                  </a:lnTo>
                </a:path>
              </a:pathLst>
            </a:custGeom>
            <a:ln w="0" cap="rnd">
              <a:round/>
            </a:ln>
          </p:spPr>
          <p:style>
            <a:lnRef idx="1">
              <a:srgbClr val="000000"/>
            </a:lnRef>
            <a:fillRef idx="0">
              <a:srgbClr val="000000">
                <a:alpha val="0"/>
              </a:srgbClr>
            </a:fillRef>
            <a:effectRef idx="0">
              <a:scrgbClr r="0" g="0" b="0"/>
            </a:effectRef>
            <a:fontRef idx="none"/>
          </p:style>
          <p:txBody>
            <a:bodyPr/>
            <a:lstStyle/>
            <a:p>
              <a:endParaRPr lang="fr-FR"/>
            </a:p>
          </p:txBody>
        </p:sp>
        <p:sp>
          <p:nvSpPr>
            <p:cNvPr id="28" name="Shape 11710">
              <a:extLst>
                <a:ext uri="{FF2B5EF4-FFF2-40B4-BE49-F238E27FC236}">
                  <a16:creationId xmlns="" xmlns:a16="http://schemas.microsoft.com/office/drawing/2014/main" id="{FE25EA6D-A3E3-E0B9-3295-C968049E55A1}"/>
                </a:ext>
              </a:extLst>
            </p:cNvPr>
            <p:cNvSpPr/>
            <p:nvPr/>
          </p:nvSpPr>
          <p:spPr>
            <a:xfrm>
              <a:off x="3672836" y="850392"/>
              <a:ext cx="2447545" cy="633985"/>
            </a:xfrm>
            <a:custGeom>
              <a:avLst/>
              <a:gdLst/>
              <a:ahLst/>
              <a:cxnLst/>
              <a:rect l="0" t="0" r="0" b="0"/>
              <a:pathLst>
                <a:path w="2447545" h="633985">
                  <a:moveTo>
                    <a:pt x="0" y="0"/>
                  </a:moveTo>
                  <a:lnTo>
                    <a:pt x="0" y="633985"/>
                  </a:lnTo>
                  <a:lnTo>
                    <a:pt x="2447545" y="633985"/>
                  </a:lnTo>
                  <a:lnTo>
                    <a:pt x="2447545" y="0"/>
                  </a:lnTo>
                  <a:close/>
                </a:path>
              </a:pathLst>
            </a:custGeom>
            <a:ln w="0" cap="rnd">
              <a:miter lim="101600"/>
            </a:ln>
          </p:spPr>
          <p:style>
            <a:lnRef idx="1">
              <a:srgbClr val="000000"/>
            </a:lnRef>
            <a:fillRef idx="0">
              <a:srgbClr val="000000">
                <a:alpha val="0"/>
              </a:srgbClr>
            </a:fillRef>
            <a:effectRef idx="0">
              <a:scrgbClr r="0" g="0" b="0"/>
            </a:effectRef>
            <a:fontRef idx="none"/>
          </p:style>
          <p:txBody>
            <a:bodyPr/>
            <a:lstStyle/>
            <a:p>
              <a:endParaRPr lang="fr-FR"/>
            </a:p>
          </p:txBody>
        </p:sp>
        <p:sp>
          <p:nvSpPr>
            <p:cNvPr id="29" name="Rectangle 28">
              <a:extLst>
                <a:ext uri="{FF2B5EF4-FFF2-40B4-BE49-F238E27FC236}">
                  <a16:creationId xmlns="" xmlns:a16="http://schemas.microsoft.com/office/drawing/2014/main" id="{7A84CBB7-7C7E-29C2-9447-3294AAF77FF5}"/>
                </a:ext>
              </a:extLst>
            </p:cNvPr>
            <p:cNvSpPr/>
            <p:nvPr/>
          </p:nvSpPr>
          <p:spPr>
            <a:xfrm>
              <a:off x="3770379" y="944868"/>
              <a:ext cx="2803377" cy="219362"/>
            </a:xfrm>
            <a:prstGeom prst="rect">
              <a:avLst/>
            </a:prstGeom>
            <a:ln>
              <a:noFill/>
            </a:ln>
          </p:spPr>
          <p:txBody>
            <a:bodyPr vert="horz" lIns="0" tIns="0" rIns="0" bIns="0" rtlCol="0">
              <a:noAutofit/>
            </a:bodyPr>
            <a:lstStyle/>
            <a:p>
              <a:pPr>
                <a:lnSpc>
                  <a:spcPct val="107000"/>
                </a:lnSpc>
                <a:spcAft>
                  <a:spcPts val="800"/>
                </a:spcAft>
              </a:pPr>
              <a:r>
                <a:rPr lang="fr-FR" sz="1400" b="1">
                  <a:solidFill>
                    <a:srgbClr val="006500"/>
                  </a:solidFill>
                  <a:effectLst/>
                  <a:latin typeface="Arial" panose="020B0604020202020204" pitchFamily="34" charset="0"/>
                  <a:ea typeface="Arial" panose="020B0604020202020204" pitchFamily="34" charset="0"/>
                </a:rPr>
                <a:t>oos:ObjectOutputStream</a:t>
              </a:r>
              <a:endParaRPr lang="fr-FR" sz="1100">
                <a:solidFill>
                  <a:srgbClr val="000000"/>
                </a:solidFill>
                <a:effectLst/>
                <a:latin typeface="Calibri" panose="020F0502020204030204" pitchFamily="34" charset="0"/>
                <a:ea typeface="Calibri" panose="020F0502020204030204" pitchFamily="34" charset="0"/>
              </a:endParaRPr>
            </a:p>
          </p:txBody>
        </p:sp>
        <p:sp>
          <p:nvSpPr>
            <p:cNvPr id="30" name="Rectangle 29">
              <a:extLst>
                <a:ext uri="{FF2B5EF4-FFF2-40B4-BE49-F238E27FC236}">
                  <a16:creationId xmlns="" xmlns:a16="http://schemas.microsoft.com/office/drawing/2014/main" id="{EC95EC65-9027-5A16-56BF-51F69CFC1572}"/>
                </a:ext>
              </a:extLst>
            </p:cNvPr>
            <p:cNvSpPr/>
            <p:nvPr/>
          </p:nvSpPr>
          <p:spPr>
            <a:xfrm>
              <a:off x="3770379" y="1264908"/>
              <a:ext cx="2946187" cy="219362"/>
            </a:xfrm>
            <a:prstGeom prst="rect">
              <a:avLst/>
            </a:prstGeom>
            <a:ln>
              <a:noFill/>
            </a:ln>
          </p:spPr>
          <p:txBody>
            <a:bodyPr vert="horz" lIns="0" tIns="0" rIns="0" bIns="0" rtlCol="0">
              <a:noAutofit/>
            </a:bodyPr>
            <a:lstStyle/>
            <a:p>
              <a:pPr>
                <a:lnSpc>
                  <a:spcPct val="107000"/>
                </a:lnSpc>
                <a:spcAft>
                  <a:spcPts val="800"/>
                </a:spcAft>
              </a:pPr>
              <a:r>
                <a:rPr lang="fr-FR" sz="1400" b="1" dirty="0" err="1">
                  <a:solidFill>
                    <a:srgbClr val="006500"/>
                  </a:solidFill>
                  <a:effectLst/>
                  <a:latin typeface="Arial" panose="020B0604020202020204" pitchFamily="34" charset="0"/>
                  <a:ea typeface="Arial" panose="020B0604020202020204" pitchFamily="34" charset="0"/>
                </a:rPr>
                <a:t>writeObject</a:t>
              </a:r>
              <a:r>
                <a:rPr lang="fr-FR" sz="1400" b="1" dirty="0">
                  <a:solidFill>
                    <a:srgbClr val="006500"/>
                  </a:solidFill>
                  <a:effectLst/>
                  <a:latin typeface="Arial" panose="020B0604020202020204" pitchFamily="34" charset="0"/>
                  <a:ea typeface="Arial" panose="020B0604020202020204" pitchFamily="34" charset="0"/>
                </a:rPr>
                <a:t>(Object o):</a:t>
              </a:r>
              <a:r>
                <a:rPr lang="fr-FR" sz="1400" b="1" dirty="0" err="1">
                  <a:solidFill>
                    <a:srgbClr val="006500"/>
                  </a:solidFill>
                  <a:effectLst/>
                  <a:latin typeface="Arial" panose="020B0604020202020204" pitchFamily="34" charset="0"/>
                  <a:ea typeface="Arial" panose="020B0604020202020204" pitchFamily="34" charset="0"/>
                </a:rPr>
                <a:t>void</a:t>
              </a:r>
              <a:endParaRPr lang="fr-FR" sz="1100" dirty="0">
                <a:solidFill>
                  <a:srgbClr val="000000"/>
                </a:solidFill>
                <a:effectLst/>
                <a:latin typeface="Calibri" panose="020F0502020204030204" pitchFamily="34" charset="0"/>
                <a:ea typeface="Calibri" panose="020F0502020204030204" pitchFamily="34" charset="0"/>
              </a:endParaRPr>
            </a:p>
          </p:txBody>
        </p:sp>
        <p:sp>
          <p:nvSpPr>
            <p:cNvPr id="31" name="Shape 11714">
              <a:extLst>
                <a:ext uri="{FF2B5EF4-FFF2-40B4-BE49-F238E27FC236}">
                  <a16:creationId xmlns="" xmlns:a16="http://schemas.microsoft.com/office/drawing/2014/main" id="{42F00670-6B61-CC75-42FC-1CFF804C8941}"/>
                </a:ext>
              </a:extLst>
            </p:cNvPr>
            <p:cNvSpPr/>
            <p:nvPr/>
          </p:nvSpPr>
          <p:spPr>
            <a:xfrm>
              <a:off x="0" y="1150621"/>
              <a:ext cx="1440177" cy="0"/>
            </a:xfrm>
            <a:custGeom>
              <a:avLst/>
              <a:gdLst/>
              <a:ahLst/>
              <a:cxnLst/>
              <a:rect l="0" t="0" r="0" b="0"/>
              <a:pathLst>
                <a:path w="1440177">
                  <a:moveTo>
                    <a:pt x="1440177" y="0"/>
                  </a:moveTo>
                  <a:lnTo>
                    <a:pt x="0" y="0"/>
                  </a:lnTo>
                </a:path>
              </a:pathLst>
            </a:custGeom>
            <a:ln w="0" cap="rnd">
              <a:round/>
            </a:ln>
          </p:spPr>
          <p:style>
            <a:lnRef idx="1">
              <a:srgbClr val="000000"/>
            </a:lnRef>
            <a:fillRef idx="0">
              <a:srgbClr val="000000">
                <a:alpha val="0"/>
              </a:srgbClr>
            </a:fillRef>
            <a:effectRef idx="0">
              <a:scrgbClr r="0" g="0" b="0"/>
            </a:effectRef>
            <a:fontRef idx="none"/>
          </p:style>
          <p:txBody>
            <a:bodyPr/>
            <a:lstStyle/>
            <a:p>
              <a:endParaRPr lang="fr-FR"/>
            </a:p>
          </p:txBody>
        </p:sp>
        <p:sp>
          <p:nvSpPr>
            <p:cNvPr id="448" name="Shape 11715">
              <a:extLst>
                <a:ext uri="{FF2B5EF4-FFF2-40B4-BE49-F238E27FC236}">
                  <a16:creationId xmlns="" xmlns:a16="http://schemas.microsoft.com/office/drawing/2014/main" id="{767E9A25-53F4-ABED-1FD8-7EA5AD17E75B}"/>
                </a:ext>
              </a:extLst>
            </p:cNvPr>
            <p:cNvSpPr/>
            <p:nvPr/>
          </p:nvSpPr>
          <p:spPr>
            <a:xfrm>
              <a:off x="359664" y="1088136"/>
              <a:ext cx="580641" cy="126492"/>
            </a:xfrm>
            <a:custGeom>
              <a:avLst/>
              <a:gdLst/>
              <a:ahLst/>
              <a:cxnLst/>
              <a:rect l="0" t="0" r="0" b="0"/>
              <a:pathLst>
                <a:path w="580641" h="126492">
                  <a:moveTo>
                    <a:pt x="126492" y="0"/>
                  </a:moveTo>
                  <a:lnTo>
                    <a:pt x="79880" y="57912"/>
                  </a:lnTo>
                  <a:lnTo>
                    <a:pt x="576069" y="57912"/>
                  </a:lnTo>
                  <a:lnTo>
                    <a:pt x="579117" y="59436"/>
                  </a:lnTo>
                  <a:lnTo>
                    <a:pt x="580641" y="62485"/>
                  </a:lnTo>
                  <a:lnTo>
                    <a:pt x="579117" y="65532"/>
                  </a:lnTo>
                  <a:lnTo>
                    <a:pt x="576069" y="67056"/>
                  </a:lnTo>
                  <a:lnTo>
                    <a:pt x="79792" y="67056"/>
                  </a:lnTo>
                  <a:lnTo>
                    <a:pt x="126492" y="126492"/>
                  </a:lnTo>
                  <a:lnTo>
                    <a:pt x="0" y="62485"/>
                  </a:lnTo>
                  <a:lnTo>
                    <a:pt x="126492" y="0"/>
                  </a:lnTo>
                  <a:close/>
                </a:path>
              </a:pathLst>
            </a:custGeom>
            <a:ln w="0" cap="rnd">
              <a:round/>
            </a:ln>
          </p:spPr>
          <p:style>
            <a:lnRef idx="0">
              <a:srgbClr val="000000">
                <a:alpha val="0"/>
              </a:srgbClr>
            </a:lnRef>
            <a:fillRef idx="1">
              <a:srgbClr val="000000"/>
            </a:fillRef>
            <a:effectRef idx="0">
              <a:scrgbClr r="0" g="0" b="0"/>
            </a:effectRef>
            <a:fontRef idx="none"/>
          </p:style>
          <p:txBody>
            <a:bodyPr/>
            <a:lstStyle/>
            <a:p>
              <a:endParaRPr lang="fr-FR"/>
            </a:p>
          </p:txBody>
        </p:sp>
        <p:sp>
          <p:nvSpPr>
            <p:cNvPr id="449" name="Rectangle 448">
              <a:extLst>
                <a:ext uri="{FF2B5EF4-FFF2-40B4-BE49-F238E27FC236}">
                  <a16:creationId xmlns="" xmlns:a16="http://schemas.microsoft.com/office/drawing/2014/main" id="{E66BA267-7489-A9D9-88A9-FB01798D2D49}"/>
                </a:ext>
              </a:extLst>
            </p:cNvPr>
            <p:cNvSpPr/>
            <p:nvPr/>
          </p:nvSpPr>
          <p:spPr>
            <a:xfrm>
              <a:off x="216407" y="888946"/>
              <a:ext cx="1198688" cy="281236"/>
            </a:xfrm>
            <a:prstGeom prst="rect">
              <a:avLst/>
            </a:prstGeom>
            <a:ln>
              <a:noFill/>
            </a:ln>
          </p:spPr>
          <p:txBody>
            <a:bodyPr vert="horz" lIns="0" tIns="0" rIns="0" bIns="0" rtlCol="0">
              <a:noAutofit/>
            </a:bodyPr>
            <a:lstStyle/>
            <a:p>
              <a:pPr>
                <a:lnSpc>
                  <a:spcPct val="107000"/>
                </a:lnSpc>
                <a:spcAft>
                  <a:spcPts val="800"/>
                </a:spcAft>
              </a:pPr>
              <a:r>
                <a:rPr lang="fr-FR" sz="1800" b="1">
                  <a:solidFill>
                    <a:srgbClr val="000000"/>
                  </a:solidFill>
                  <a:effectLst/>
                  <a:latin typeface="Arial" panose="020B0604020202020204" pitchFamily="34" charset="0"/>
                  <a:ea typeface="Arial" panose="020B0604020202020204" pitchFamily="34" charset="0"/>
                </a:rPr>
                <a:t>Envoyer</a:t>
              </a:r>
              <a:endParaRPr lang="fr-FR" sz="1100">
                <a:solidFill>
                  <a:srgbClr val="000000"/>
                </a:solidFill>
                <a:effectLst/>
                <a:latin typeface="Calibri" panose="020F0502020204030204" pitchFamily="34" charset="0"/>
                <a:ea typeface="Calibri" panose="020F0502020204030204" pitchFamily="34" charset="0"/>
              </a:endParaRPr>
            </a:p>
          </p:txBody>
        </p:sp>
        <p:sp>
          <p:nvSpPr>
            <p:cNvPr id="450" name="Shape 11717">
              <a:extLst>
                <a:ext uri="{FF2B5EF4-FFF2-40B4-BE49-F238E27FC236}">
                  <a16:creationId xmlns="" xmlns:a16="http://schemas.microsoft.com/office/drawing/2014/main" id="{2A1B78C3-F3F0-3E8D-BAD8-7AF38DE73A9D}"/>
                </a:ext>
              </a:extLst>
            </p:cNvPr>
            <p:cNvSpPr/>
            <p:nvPr/>
          </p:nvSpPr>
          <p:spPr>
            <a:xfrm>
              <a:off x="3672837" y="1150621"/>
              <a:ext cx="2447544" cy="0"/>
            </a:xfrm>
            <a:custGeom>
              <a:avLst/>
              <a:gdLst/>
              <a:ahLst/>
              <a:cxnLst/>
              <a:rect l="0" t="0" r="0" b="0"/>
              <a:pathLst>
                <a:path w="2447544">
                  <a:moveTo>
                    <a:pt x="0" y="0"/>
                  </a:moveTo>
                  <a:lnTo>
                    <a:pt x="2447544" y="0"/>
                  </a:lnTo>
                </a:path>
              </a:pathLst>
            </a:custGeom>
            <a:ln w="0" cap="rnd">
              <a:round/>
            </a:ln>
          </p:spPr>
          <p:style>
            <a:lnRef idx="1">
              <a:srgbClr val="000000"/>
            </a:lnRef>
            <a:fillRef idx="0">
              <a:srgbClr val="000000">
                <a:alpha val="0"/>
              </a:srgbClr>
            </a:fillRef>
            <a:effectRef idx="0">
              <a:scrgbClr r="0" g="0" b="0"/>
            </a:effectRef>
            <a:fontRef idx="none"/>
          </p:style>
          <p:txBody>
            <a:bodyPr/>
            <a:lstStyle/>
            <a:p>
              <a:endParaRPr lang="fr-FR"/>
            </a:p>
          </p:txBody>
        </p:sp>
      </p:grpSp>
      <p:sp>
        <p:nvSpPr>
          <p:cNvPr id="451" name="Shape 11700">
            <a:extLst>
              <a:ext uri="{FF2B5EF4-FFF2-40B4-BE49-F238E27FC236}">
                <a16:creationId xmlns="" xmlns:a16="http://schemas.microsoft.com/office/drawing/2014/main" id="{23B2F308-DE69-1F58-5242-5AADC84FD936}"/>
              </a:ext>
            </a:extLst>
          </p:cNvPr>
          <p:cNvSpPr/>
          <p:nvPr/>
        </p:nvSpPr>
        <p:spPr>
          <a:xfrm flipV="1">
            <a:off x="5281776" y="4021017"/>
            <a:ext cx="435851" cy="143093"/>
          </a:xfrm>
          <a:custGeom>
            <a:avLst/>
            <a:gdLst/>
            <a:ahLst/>
            <a:cxnLst/>
            <a:rect l="0" t="0" r="0" b="0"/>
            <a:pathLst>
              <a:path w="435864" h="76200">
                <a:moveTo>
                  <a:pt x="76200" y="0"/>
                </a:moveTo>
                <a:lnTo>
                  <a:pt x="76200" y="33528"/>
                </a:lnTo>
                <a:lnTo>
                  <a:pt x="434340" y="33529"/>
                </a:lnTo>
                <a:lnTo>
                  <a:pt x="435864" y="38100"/>
                </a:lnTo>
                <a:lnTo>
                  <a:pt x="434340" y="41148"/>
                </a:lnTo>
                <a:lnTo>
                  <a:pt x="431292" y="42673"/>
                </a:lnTo>
                <a:lnTo>
                  <a:pt x="76200" y="42672"/>
                </a:lnTo>
                <a:lnTo>
                  <a:pt x="76200" y="76200"/>
                </a:lnTo>
                <a:lnTo>
                  <a:pt x="0" y="38100"/>
                </a:lnTo>
                <a:lnTo>
                  <a:pt x="76200" y="0"/>
                </a:lnTo>
                <a:close/>
              </a:path>
            </a:pathLst>
          </a:custGeom>
          <a:ln w="0" cap="rnd">
            <a:round/>
          </a:ln>
        </p:spPr>
        <p:style>
          <a:lnRef idx="0">
            <a:srgbClr val="000000">
              <a:alpha val="0"/>
            </a:srgbClr>
          </a:lnRef>
          <a:fillRef idx="1">
            <a:srgbClr val="000000"/>
          </a:fillRef>
          <a:effectRef idx="0">
            <a:scrgbClr r="0" g="0" b="0"/>
          </a:effectRef>
          <a:fontRef idx="none"/>
        </p:style>
        <p:txBody>
          <a:bodyPr/>
          <a:lstStyle/>
          <a:p>
            <a:endParaRPr lang="fr-FR"/>
          </a:p>
        </p:txBody>
      </p:sp>
    </p:spTree>
    <p:extLst>
      <p:ext uri="{BB962C8B-B14F-4D97-AF65-F5344CB8AC3E}">
        <p14:creationId xmlns:p14="http://schemas.microsoft.com/office/powerpoint/2010/main" val="394137030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54"/>
        <p:cNvGrpSpPr/>
        <p:nvPr/>
      </p:nvGrpSpPr>
      <p:grpSpPr>
        <a:xfrm>
          <a:off x="0" y="0"/>
          <a:ext cx="0" cy="0"/>
          <a:chOff x="0" y="0"/>
          <a:chExt cx="0" cy="0"/>
        </a:xfrm>
      </p:grpSpPr>
      <p:cxnSp>
        <p:nvCxnSpPr>
          <p:cNvPr id="470" name="Google Shape;470;p27"/>
          <p:cNvCxnSpPr/>
          <p:nvPr/>
        </p:nvCxnSpPr>
        <p:spPr>
          <a:xfrm>
            <a:off x="6289044" y="6278419"/>
            <a:ext cx="244214" cy="0"/>
          </a:xfrm>
          <a:prstGeom prst="straightConnector1">
            <a:avLst/>
          </a:prstGeom>
          <a:noFill/>
          <a:ln w="9525" cap="flat" cmpd="sng">
            <a:solidFill>
              <a:schemeClr val="lt1"/>
            </a:solidFill>
            <a:prstDash val="solid"/>
            <a:round/>
            <a:headEnd type="none" w="med" len="med"/>
            <a:tailEnd type="stealth" w="med" len="med"/>
          </a:ln>
        </p:spPr>
      </p:cxnSp>
      <p:sp>
        <p:nvSpPr>
          <p:cNvPr id="474" name="Google Shape;474;p27"/>
          <p:cNvSpPr txBox="1">
            <a:spLocks noGrp="1"/>
          </p:cNvSpPr>
          <p:nvPr>
            <p:ph type="subTitle" idx="1"/>
          </p:nvPr>
        </p:nvSpPr>
        <p:spPr>
          <a:xfrm>
            <a:off x="1387984" y="373890"/>
            <a:ext cx="2263024" cy="391331"/>
          </a:xfrm>
          <a:prstGeom prst="rect">
            <a:avLst/>
          </a:prstGeom>
        </p:spPr>
        <p:txBody>
          <a:bodyPr spcFirstLastPara="1" wrap="square" lIns="112085" tIns="112085" rIns="112085" bIns="112085" anchor="t" anchorCtr="0">
            <a:noAutofit/>
          </a:bodyPr>
          <a:lstStyle/>
          <a:p>
            <a:pPr marL="0" indent="0"/>
            <a:r>
              <a:rPr lang="fr-FR" dirty="0"/>
              <a:t>UCAO-UUT ISTIN</a:t>
            </a:r>
          </a:p>
        </p:txBody>
      </p:sp>
      <p:sp>
        <p:nvSpPr>
          <p:cNvPr id="475" name="Google Shape;475;p27"/>
          <p:cNvSpPr txBox="1">
            <a:spLocks noGrp="1"/>
          </p:cNvSpPr>
          <p:nvPr>
            <p:ph type="subTitle" idx="2"/>
          </p:nvPr>
        </p:nvSpPr>
        <p:spPr>
          <a:xfrm>
            <a:off x="8172001" y="399310"/>
            <a:ext cx="3238440" cy="391331"/>
          </a:xfrm>
          <a:prstGeom prst="rect">
            <a:avLst/>
          </a:prstGeom>
        </p:spPr>
        <p:txBody>
          <a:bodyPr spcFirstLastPara="1" wrap="square" lIns="112085" tIns="112085" rIns="112085" bIns="112085" anchor="t" anchorCtr="0">
            <a:noAutofit/>
          </a:bodyPr>
          <a:lstStyle/>
          <a:p>
            <a:pPr marL="0" indent="0">
              <a:buSzPts val="1100"/>
            </a:pPr>
            <a:r>
              <a:rPr lang="en" dirty="0"/>
              <a:t>Année académique 2022 — 2023</a:t>
            </a:r>
            <a:endParaRPr dirty="0"/>
          </a:p>
        </p:txBody>
      </p:sp>
      <p:sp>
        <p:nvSpPr>
          <p:cNvPr id="8" name="ZoneTexte 7">
            <a:extLst>
              <a:ext uri="{FF2B5EF4-FFF2-40B4-BE49-F238E27FC236}">
                <a16:creationId xmlns="" xmlns:a16="http://schemas.microsoft.com/office/drawing/2014/main" id="{1BD238C5-AD5E-9CFB-3752-A361F4995CA1}"/>
              </a:ext>
            </a:extLst>
          </p:cNvPr>
          <p:cNvSpPr txBox="1"/>
          <p:nvPr/>
        </p:nvSpPr>
        <p:spPr>
          <a:xfrm>
            <a:off x="1578239" y="760370"/>
            <a:ext cx="9421609" cy="523220"/>
          </a:xfrm>
          <a:prstGeom prst="rect">
            <a:avLst/>
          </a:prstGeom>
          <a:noFill/>
        </p:spPr>
        <p:txBody>
          <a:bodyPr wrap="square" anchor="t">
            <a:spAutoFit/>
          </a:bodyPr>
          <a:lstStyle/>
          <a:p>
            <a:pPr algn="ctr"/>
            <a:r>
              <a:rPr lang="fr-FR" sz="2800" b="1" i="1" dirty="0">
                <a:solidFill>
                  <a:srgbClr val="99284C"/>
                </a:solidFill>
                <a:latin typeface="Arial-BoldItalicMT"/>
              </a:rPr>
              <a:t>Serveur </a:t>
            </a:r>
            <a:r>
              <a:rPr lang="fr-FR" sz="2800" b="1" i="1" dirty="0" err="1">
                <a:solidFill>
                  <a:srgbClr val="99284C"/>
                </a:solidFill>
                <a:latin typeface="Arial-BoldItalicMT"/>
              </a:rPr>
              <a:t>Multi-Threads</a:t>
            </a:r>
            <a:endParaRPr lang="fr-FR" sz="2800" dirty="0"/>
          </a:p>
        </p:txBody>
      </p:sp>
      <p:sp>
        <p:nvSpPr>
          <p:cNvPr id="455" name="Shape 11609">
            <a:extLst>
              <a:ext uri="{FF2B5EF4-FFF2-40B4-BE49-F238E27FC236}">
                <a16:creationId xmlns="" xmlns:a16="http://schemas.microsoft.com/office/drawing/2014/main" id="{D2895FE3-958B-A01F-A4E1-6A1DA029C66E}"/>
              </a:ext>
            </a:extLst>
          </p:cNvPr>
          <p:cNvSpPr/>
          <p:nvPr/>
        </p:nvSpPr>
        <p:spPr>
          <a:xfrm>
            <a:off x="5063832" y="6623493"/>
            <a:ext cx="435854" cy="71610"/>
          </a:xfrm>
          <a:custGeom>
            <a:avLst/>
            <a:gdLst/>
            <a:ahLst/>
            <a:cxnLst/>
            <a:rect l="0" t="0" r="0" b="0"/>
            <a:pathLst>
              <a:path w="435864" h="76200">
                <a:moveTo>
                  <a:pt x="76200" y="0"/>
                </a:moveTo>
                <a:lnTo>
                  <a:pt x="76200" y="33528"/>
                </a:lnTo>
                <a:lnTo>
                  <a:pt x="434340" y="33529"/>
                </a:lnTo>
                <a:lnTo>
                  <a:pt x="435864" y="38100"/>
                </a:lnTo>
                <a:lnTo>
                  <a:pt x="434340" y="41148"/>
                </a:lnTo>
                <a:lnTo>
                  <a:pt x="431292" y="42673"/>
                </a:lnTo>
                <a:lnTo>
                  <a:pt x="76200" y="42672"/>
                </a:lnTo>
                <a:lnTo>
                  <a:pt x="76200" y="76200"/>
                </a:lnTo>
                <a:lnTo>
                  <a:pt x="0" y="38100"/>
                </a:lnTo>
                <a:lnTo>
                  <a:pt x="76200" y="0"/>
                </a:lnTo>
                <a:close/>
              </a:path>
            </a:pathLst>
          </a:custGeom>
          <a:ln w="0" cap="rnd">
            <a:round/>
          </a:ln>
        </p:spPr>
        <p:style>
          <a:lnRef idx="0">
            <a:srgbClr val="000000">
              <a:alpha val="0"/>
            </a:srgbClr>
          </a:lnRef>
          <a:fillRef idx="1">
            <a:srgbClr val="000000"/>
          </a:fillRef>
          <a:effectRef idx="0">
            <a:scrgbClr r="0" g="0" b="0"/>
          </a:effectRef>
          <a:fontRef idx="none"/>
        </p:style>
        <p:txBody>
          <a:bodyPr/>
          <a:lstStyle/>
          <a:p>
            <a:endParaRPr lang="fr-FR"/>
          </a:p>
        </p:txBody>
      </p:sp>
      <p:sp>
        <p:nvSpPr>
          <p:cNvPr id="7" name="ZoneTexte 6">
            <a:extLst>
              <a:ext uri="{FF2B5EF4-FFF2-40B4-BE49-F238E27FC236}">
                <a16:creationId xmlns="" xmlns:a16="http://schemas.microsoft.com/office/drawing/2014/main" id="{A5802447-D295-F4DD-F13F-87482E4BB667}"/>
              </a:ext>
            </a:extLst>
          </p:cNvPr>
          <p:cNvSpPr txBox="1"/>
          <p:nvPr/>
        </p:nvSpPr>
        <p:spPr>
          <a:xfrm>
            <a:off x="1720874" y="1283590"/>
            <a:ext cx="9421609" cy="3726982"/>
          </a:xfrm>
          <a:prstGeom prst="rect">
            <a:avLst/>
          </a:prstGeom>
          <a:noFill/>
        </p:spPr>
        <p:txBody>
          <a:bodyPr wrap="square">
            <a:spAutoFit/>
          </a:bodyPr>
          <a:lstStyle/>
          <a:p>
            <a:pPr marL="342900" indent="-342900" algn="just">
              <a:lnSpc>
                <a:spcPct val="150000"/>
              </a:lnSpc>
              <a:buClr>
                <a:schemeClr val="tx2"/>
              </a:buClr>
              <a:buFont typeface="Wingdings" panose="05000000000000000000" pitchFamily="2" charset="2"/>
              <a:buChar char="q"/>
            </a:pPr>
            <a:r>
              <a:rPr lang="fr-FR" sz="2000" b="1" dirty="0">
                <a:latin typeface="Arimo" panose="020B0604020202020204" charset="0"/>
                <a:ea typeface="Arimo" panose="020B0604020202020204" charset="0"/>
                <a:cs typeface="Arimo" panose="020B0604020202020204" charset="0"/>
              </a:rPr>
              <a:t>Pour qu’un serveur puisse communiquer avec plusieurs client en même temps, il faut que:</a:t>
            </a:r>
          </a:p>
          <a:p>
            <a:pPr marL="540000" indent="-342900" algn="just">
              <a:lnSpc>
                <a:spcPct val="150000"/>
              </a:lnSpc>
              <a:buFont typeface="Wingdings" panose="05000000000000000000" pitchFamily="2" charset="2"/>
              <a:buChar char="v"/>
            </a:pPr>
            <a:r>
              <a:rPr lang="fr-FR" sz="2000" dirty="0">
                <a:latin typeface="Arimo" panose="020B0604020202020204" charset="0"/>
                <a:ea typeface="Arimo" panose="020B0604020202020204" charset="0"/>
                <a:cs typeface="Arimo" panose="020B0604020202020204" charset="0"/>
              </a:rPr>
              <a:t> Le serveur puisse attendre une connexion à tout moment.</a:t>
            </a:r>
          </a:p>
          <a:p>
            <a:pPr marL="540000" indent="-342900" algn="just">
              <a:lnSpc>
                <a:spcPct val="150000"/>
              </a:lnSpc>
              <a:buFont typeface="Wingdings" panose="05000000000000000000" pitchFamily="2" charset="2"/>
              <a:buChar char="v"/>
            </a:pPr>
            <a:r>
              <a:rPr lang="fr-FR" sz="2000" dirty="0">
                <a:latin typeface="Arimo" panose="020B0604020202020204" charset="0"/>
                <a:ea typeface="Arimo" panose="020B0604020202020204" charset="0"/>
                <a:cs typeface="Arimo" panose="020B0604020202020204" charset="0"/>
              </a:rPr>
              <a:t>Pour chaque connexion, il faut créer un nouveau thread associé à la socket du client connecté, puis attendre à nouveau une nouvelle connexion</a:t>
            </a:r>
          </a:p>
          <a:p>
            <a:pPr marL="540000" indent="-342900" algn="just">
              <a:lnSpc>
                <a:spcPct val="150000"/>
              </a:lnSpc>
              <a:buFont typeface="Wingdings" panose="05000000000000000000" pitchFamily="2" charset="2"/>
              <a:buChar char="v"/>
            </a:pPr>
            <a:r>
              <a:rPr lang="fr-FR" sz="2000" dirty="0">
                <a:latin typeface="Arimo" panose="020B0604020202020204" charset="0"/>
                <a:ea typeface="Arimo" panose="020B0604020202020204" charset="0"/>
                <a:cs typeface="Arimo" panose="020B0604020202020204" charset="0"/>
              </a:rPr>
              <a:t>Le thread créé doit s’occuper des opérations d’entrées-sorties (</a:t>
            </a:r>
            <a:r>
              <a:rPr lang="fr-FR" sz="2000" dirty="0" err="1">
                <a:latin typeface="Arimo" panose="020B0604020202020204" charset="0"/>
                <a:ea typeface="Arimo" panose="020B0604020202020204" charset="0"/>
                <a:cs typeface="Arimo" panose="020B0604020202020204" charset="0"/>
              </a:rPr>
              <a:t>read</a:t>
            </a:r>
            <a:r>
              <a:rPr lang="fr-FR" sz="2000" dirty="0">
                <a:latin typeface="Arimo" panose="020B0604020202020204" charset="0"/>
                <a:ea typeface="Arimo" panose="020B0604020202020204" charset="0"/>
                <a:cs typeface="Arimo" panose="020B0604020202020204" charset="0"/>
              </a:rPr>
              <a:t>/</a:t>
            </a:r>
            <a:r>
              <a:rPr lang="fr-FR" sz="2000" dirty="0" err="1">
                <a:latin typeface="Arimo" panose="020B0604020202020204" charset="0"/>
                <a:ea typeface="Arimo" panose="020B0604020202020204" charset="0"/>
                <a:cs typeface="Arimo" panose="020B0604020202020204" charset="0"/>
              </a:rPr>
              <a:t>write</a:t>
            </a:r>
            <a:r>
              <a:rPr lang="fr-FR" sz="2000" dirty="0">
                <a:latin typeface="Arimo" panose="020B0604020202020204" charset="0"/>
                <a:ea typeface="Arimo" panose="020B0604020202020204" charset="0"/>
                <a:cs typeface="Arimo" panose="020B0604020202020204" charset="0"/>
              </a:rPr>
              <a:t>) pour communiquer avec le client indépendamment des autres activités du serveur</a:t>
            </a:r>
          </a:p>
        </p:txBody>
      </p:sp>
    </p:spTree>
    <p:extLst>
      <p:ext uri="{BB962C8B-B14F-4D97-AF65-F5344CB8AC3E}">
        <p14:creationId xmlns:p14="http://schemas.microsoft.com/office/powerpoint/2010/main" val="35202033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54"/>
        <p:cNvGrpSpPr/>
        <p:nvPr/>
      </p:nvGrpSpPr>
      <p:grpSpPr>
        <a:xfrm>
          <a:off x="0" y="0"/>
          <a:ext cx="0" cy="0"/>
          <a:chOff x="0" y="0"/>
          <a:chExt cx="0" cy="0"/>
        </a:xfrm>
      </p:grpSpPr>
      <p:cxnSp>
        <p:nvCxnSpPr>
          <p:cNvPr id="470" name="Google Shape;470;p27"/>
          <p:cNvCxnSpPr/>
          <p:nvPr/>
        </p:nvCxnSpPr>
        <p:spPr>
          <a:xfrm>
            <a:off x="6289044" y="6278419"/>
            <a:ext cx="244214" cy="0"/>
          </a:xfrm>
          <a:prstGeom prst="straightConnector1">
            <a:avLst/>
          </a:prstGeom>
          <a:noFill/>
          <a:ln w="9525" cap="flat" cmpd="sng">
            <a:solidFill>
              <a:schemeClr val="lt1"/>
            </a:solidFill>
            <a:prstDash val="solid"/>
            <a:round/>
            <a:headEnd type="none" w="med" len="med"/>
            <a:tailEnd type="stealth" w="med" len="med"/>
          </a:ln>
        </p:spPr>
      </p:cxnSp>
      <p:sp>
        <p:nvSpPr>
          <p:cNvPr id="474" name="Google Shape;474;p27"/>
          <p:cNvSpPr txBox="1">
            <a:spLocks noGrp="1"/>
          </p:cNvSpPr>
          <p:nvPr>
            <p:ph type="subTitle" idx="1"/>
          </p:nvPr>
        </p:nvSpPr>
        <p:spPr>
          <a:xfrm>
            <a:off x="1387984" y="373890"/>
            <a:ext cx="2263024" cy="391331"/>
          </a:xfrm>
          <a:prstGeom prst="rect">
            <a:avLst/>
          </a:prstGeom>
        </p:spPr>
        <p:txBody>
          <a:bodyPr spcFirstLastPara="1" wrap="square" lIns="112085" tIns="112085" rIns="112085" bIns="112085" anchor="t" anchorCtr="0">
            <a:noAutofit/>
          </a:bodyPr>
          <a:lstStyle/>
          <a:p>
            <a:pPr marL="0" indent="0"/>
            <a:r>
              <a:rPr lang="fr-FR" dirty="0"/>
              <a:t>UCAO-UUT ISTIN</a:t>
            </a:r>
          </a:p>
        </p:txBody>
      </p:sp>
      <p:sp>
        <p:nvSpPr>
          <p:cNvPr id="475" name="Google Shape;475;p27"/>
          <p:cNvSpPr txBox="1">
            <a:spLocks noGrp="1"/>
          </p:cNvSpPr>
          <p:nvPr>
            <p:ph type="subTitle" idx="2"/>
          </p:nvPr>
        </p:nvSpPr>
        <p:spPr>
          <a:xfrm>
            <a:off x="8172001" y="399310"/>
            <a:ext cx="3238440" cy="391331"/>
          </a:xfrm>
          <a:prstGeom prst="rect">
            <a:avLst/>
          </a:prstGeom>
        </p:spPr>
        <p:txBody>
          <a:bodyPr spcFirstLastPara="1" wrap="square" lIns="112085" tIns="112085" rIns="112085" bIns="112085" anchor="t" anchorCtr="0">
            <a:noAutofit/>
          </a:bodyPr>
          <a:lstStyle/>
          <a:p>
            <a:pPr marL="0" indent="0">
              <a:buSzPts val="1100"/>
            </a:pPr>
            <a:r>
              <a:rPr lang="en" dirty="0"/>
              <a:t>Année académique 2022 — 2023</a:t>
            </a:r>
            <a:endParaRPr dirty="0"/>
          </a:p>
        </p:txBody>
      </p:sp>
      <p:sp>
        <p:nvSpPr>
          <p:cNvPr id="8" name="ZoneTexte 7">
            <a:extLst>
              <a:ext uri="{FF2B5EF4-FFF2-40B4-BE49-F238E27FC236}">
                <a16:creationId xmlns="" xmlns:a16="http://schemas.microsoft.com/office/drawing/2014/main" id="{1BD238C5-AD5E-9CFB-3752-A361F4995CA1}"/>
              </a:ext>
            </a:extLst>
          </p:cNvPr>
          <p:cNvSpPr txBox="1"/>
          <p:nvPr/>
        </p:nvSpPr>
        <p:spPr>
          <a:xfrm>
            <a:off x="1578239" y="760370"/>
            <a:ext cx="9421609" cy="523220"/>
          </a:xfrm>
          <a:prstGeom prst="rect">
            <a:avLst/>
          </a:prstGeom>
          <a:noFill/>
        </p:spPr>
        <p:txBody>
          <a:bodyPr wrap="square" anchor="t">
            <a:spAutoFit/>
          </a:bodyPr>
          <a:lstStyle/>
          <a:p>
            <a:pPr algn="ctr"/>
            <a:r>
              <a:rPr lang="fr-FR" sz="2800" b="1" i="1" dirty="0">
                <a:solidFill>
                  <a:srgbClr val="99284C"/>
                </a:solidFill>
                <a:latin typeface="Arial-BoldItalicMT"/>
              </a:rPr>
              <a:t>Connexion </a:t>
            </a:r>
            <a:r>
              <a:rPr lang="fr-FR" sz="2800" b="1" i="1" dirty="0" err="1">
                <a:solidFill>
                  <a:srgbClr val="99284C"/>
                </a:solidFill>
                <a:latin typeface="Arial-BoldItalicMT"/>
              </a:rPr>
              <a:t>Multi-Threads</a:t>
            </a:r>
            <a:endParaRPr lang="fr-FR" sz="2800" dirty="0"/>
          </a:p>
        </p:txBody>
      </p:sp>
      <p:sp>
        <p:nvSpPr>
          <p:cNvPr id="455" name="Shape 11609">
            <a:extLst>
              <a:ext uri="{FF2B5EF4-FFF2-40B4-BE49-F238E27FC236}">
                <a16:creationId xmlns="" xmlns:a16="http://schemas.microsoft.com/office/drawing/2014/main" id="{D2895FE3-958B-A01F-A4E1-6A1DA029C66E}"/>
              </a:ext>
            </a:extLst>
          </p:cNvPr>
          <p:cNvSpPr/>
          <p:nvPr/>
        </p:nvSpPr>
        <p:spPr>
          <a:xfrm>
            <a:off x="5063832" y="6623493"/>
            <a:ext cx="435854" cy="71610"/>
          </a:xfrm>
          <a:custGeom>
            <a:avLst/>
            <a:gdLst/>
            <a:ahLst/>
            <a:cxnLst/>
            <a:rect l="0" t="0" r="0" b="0"/>
            <a:pathLst>
              <a:path w="435864" h="76200">
                <a:moveTo>
                  <a:pt x="76200" y="0"/>
                </a:moveTo>
                <a:lnTo>
                  <a:pt x="76200" y="33528"/>
                </a:lnTo>
                <a:lnTo>
                  <a:pt x="434340" y="33529"/>
                </a:lnTo>
                <a:lnTo>
                  <a:pt x="435864" y="38100"/>
                </a:lnTo>
                <a:lnTo>
                  <a:pt x="434340" y="41148"/>
                </a:lnTo>
                <a:lnTo>
                  <a:pt x="431292" y="42673"/>
                </a:lnTo>
                <a:lnTo>
                  <a:pt x="76200" y="42672"/>
                </a:lnTo>
                <a:lnTo>
                  <a:pt x="76200" y="76200"/>
                </a:lnTo>
                <a:lnTo>
                  <a:pt x="0" y="38100"/>
                </a:lnTo>
                <a:lnTo>
                  <a:pt x="76200" y="0"/>
                </a:lnTo>
                <a:close/>
              </a:path>
            </a:pathLst>
          </a:custGeom>
          <a:ln w="0" cap="rnd">
            <a:round/>
          </a:ln>
        </p:spPr>
        <p:style>
          <a:lnRef idx="0">
            <a:srgbClr val="000000">
              <a:alpha val="0"/>
            </a:srgbClr>
          </a:lnRef>
          <a:fillRef idx="1">
            <a:srgbClr val="000000"/>
          </a:fillRef>
          <a:effectRef idx="0">
            <a:scrgbClr r="0" g="0" b="0"/>
          </a:effectRef>
          <a:fontRef idx="none"/>
        </p:style>
        <p:txBody>
          <a:bodyPr/>
          <a:lstStyle/>
          <a:p>
            <a:endParaRPr lang="fr-FR"/>
          </a:p>
        </p:txBody>
      </p:sp>
      <p:pic>
        <p:nvPicPr>
          <p:cNvPr id="5" name="Image 4">
            <a:extLst>
              <a:ext uri="{FF2B5EF4-FFF2-40B4-BE49-F238E27FC236}">
                <a16:creationId xmlns="" xmlns:a16="http://schemas.microsoft.com/office/drawing/2014/main" id="{AFAF1AA9-75A7-A8C2-6C4C-EEBBD276C33F}"/>
              </a:ext>
            </a:extLst>
          </p:cNvPr>
          <p:cNvPicPr>
            <a:picLocks noChangeAspect="1"/>
          </p:cNvPicPr>
          <p:nvPr/>
        </p:nvPicPr>
        <p:blipFill>
          <a:blip r:embed="rId3"/>
          <a:stretch>
            <a:fillRect/>
          </a:stretch>
        </p:blipFill>
        <p:spPr>
          <a:xfrm>
            <a:off x="3109179" y="1283590"/>
            <a:ext cx="6580065" cy="5428288"/>
          </a:xfrm>
          <a:prstGeom prst="rect">
            <a:avLst/>
          </a:prstGeom>
        </p:spPr>
      </p:pic>
    </p:spTree>
    <p:extLst>
      <p:ext uri="{BB962C8B-B14F-4D97-AF65-F5344CB8AC3E}">
        <p14:creationId xmlns:p14="http://schemas.microsoft.com/office/powerpoint/2010/main" val="148208317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454"/>
        <p:cNvGrpSpPr/>
        <p:nvPr/>
      </p:nvGrpSpPr>
      <p:grpSpPr>
        <a:xfrm>
          <a:off x="0" y="0"/>
          <a:ext cx="0" cy="0"/>
          <a:chOff x="0" y="0"/>
          <a:chExt cx="0" cy="0"/>
        </a:xfrm>
      </p:grpSpPr>
      <p:cxnSp>
        <p:nvCxnSpPr>
          <p:cNvPr id="470" name="Google Shape;470;p27"/>
          <p:cNvCxnSpPr/>
          <p:nvPr/>
        </p:nvCxnSpPr>
        <p:spPr>
          <a:xfrm>
            <a:off x="6289044" y="6278419"/>
            <a:ext cx="244214" cy="0"/>
          </a:xfrm>
          <a:prstGeom prst="straightConnector1">
            <a:avLst/>
          </a:prstGeom>
          <a:noFill/>
          <a:ln w="9525" cap="flat" cmpd="sng">
            <a:solidFill>
              <a:schemeClr val="lt1"/>
            </a:solidFill>
            <a:prstDash val="solid"/>
            <a:round/>
            <a:headEnd type="none" w="med" len="med"/>
            <a:tailEnd type="stealth" w="med" len="med"/>
          </a:ln>
        </p:spPr>
      </p:cxnSp>
      <p:sp>
        <p:nvSpPr>
          <p:cNvPr id="474" name="Google Shape;474;p27"/>
          <p:cNvSpPr txBox="1">
            <a:spLocks noGrp="1"/>
          </p:cNvSpPr>
          <p:nvPr>
            <p:ph type="subTitle" idx="1"/>
          </p:nvPr>
        </p:nvSpPr>
        <p:spPr>
          <a:xfrm>
            <a:off x="1387984" y="373890"/>
            <a:ext cx="2263024" cy="391331"/>
          </a:xfrm>
          <a:prstGeom prst="rect">
            <a:avLst/>
          </a:prstGeom>
        </p:spPr>
        <p:txBody>
          <a:bodyPr spcFirstLastPara="1" wrap="square" lIns="112085" tIns="112085" rIns="112085" bIns="112085" anchor="t" anchorCtr="0">
            <a:noAutofit/>
          </a:bodyPr>
          <a:lstStyle/>
          <a:p>
            <a:pPr marL="0" indent="0"/>
            <a:r>
              <a:rPr lang="fr-FR" dirty="0"/>
              <a:t>UCAO-UUT ISTIN</a:t>
            </a:r>
          </a:p>
        </p:txBody>
      </p:sp>
      <p:sp>
        <p:nvSpPr>
          <p:cNvPr id="475" name="Google Shape;475;p27"/>
          <p:cNvSpPr txBox="1">
            <a:spLocks noGrp="1"/>
          </p:cNvSpPr>
          <p:nvPr>
            <p:ph type="subTitle" idx="2"/>
          </p:nvPr>
        </p:nvSpPr>
        <p:spPr>
          <a:xfrm>
            <a:off x="8172001" y="399310"/>
            <a:ext cx="3238440" cy="391331"/>
          </a:xfrm>
          <a:prstGeom prst="rect">
            <a:avLst/>
          </a:prstGeom>
        </p:spPr>
        <p:txBody>
          <a:bodyPr spcFirstLastPara="1" wrap="square" lIns="112085" tIns="112085" rIns="112085" bIns="112085" anchor="t" anchorCtr="0">
            <a:noAutofit/>
          </a:bodyPr>
          <a:lstStyle/>
          <a:p>
            <a:pPr marL="0" indent="0">
              <a:buSzPts val="1100"/>
            </a:pPr>
            <a:r>
              <a:rPr lang="en" dirty="0"/>
              <a:t>Année académique 2022 — 2023</a:t>
            </a:r>
            <a:endParaRPr dirty="0"/>
          </a:p>
        </p:txBody>
      </p:sp>
      <p:sp>
        <p:nvSpPr>
          <p:cNvPr id="8" name="ZoneTexte 7">
            <a:extLst>
              <a:ext uri="{FF2B5EF4-FFF2-40B4-BE49-F238E27FC236}">
                <a16:creationId xmlns="" xmlns:a16="http://schemas.microsoft.com/office/drawing/2014/main" id="{1BD238C5-AD5E-9CFB-3752-A361F4995CA1}"/>
              </a:ext>
            </a:extLst>
          </p:cNvPr>
          <p:cNvSpPr txBox="1"/>
          <p:nvPr/>
        </p:nvSpPr>
        <p:spPr>
          <a:xfrm>
            <a:off x="1578239" y="760370"/>
            <a:ext cx="9421609" cy="523220"/>
          </a:xfrm>
          <a:prstGeom prst="rect">
            <a:avLst/>
          </a:prstGeom>
          <a:noFill/>
        </p:spPr>
        <p:txBody>
          <a:bodyPr wrap="square" anchor="t">
            <a:spAutoFit/>
          </a:bodyPr>
          <a:lstStyle/>
          <a:p>
            <a:pPr algn="ctr"/>
            <a:r>
              <a:rPr lang="fr-FR" sz="2800" b="1" i="1" dirty="0">
                <a:solidFill>
                  <a:srgbClr val="99284C"/>
                </a:solidFill>
                <a:latin typeface="Arial-BoldItalicMT"/>
              </a:rPr>
              <a:t>Implémentation d’un serveur multi-thread</a:t>
            </a:r>
            <a:endParaRPr lang="fr-FR" sz="2800" dirty="0"/>
          </a:p>
        </p:txBody>
      </p:sp>
      <p:sp>
        <p:nvSpPr>
          <p:cNvPr id="455" name="Shape 11609">
            <a:extLst>
              <a:ext uri="{FF2B5EF4-FFF2-40B4-BE49-F238E27FC236}">
                <a16:creationId xmlns="" xmlns:a16="http://schemas.microsoft.com/office/drawing/2014/main" id="{D2895FE3-958B-A01F-A4E1-6A1DA029C66E}"/>
              </a:ext>
            </a:extLst>
          </p:cNvPr>
          <p:cNvSpPr/>
          <p:nvPr/>
        </p:nvSpPr>
        <p:spPr>
          <a:xfrm>
            <a:off x="5063832" y="6623493"/>
            <a:ext cx="435854" cy="71610"/>
          </a:xfrm>
          <a:custGeom>
            <a:avLst/>
            <a:gdLst/>
            <a:ahLst/>
            <a:cxnLst/>
            <a:rect l="0" t="0" r="0" b="0"/>
            <a:pathLst>
              <a:path w="435864" h="76200">
                <a:moveTo>
                  <a:pt x="76200" y="0"/>
                </a:moveTo>
                <a:lnTo>
                  <a:pt x="76200" y="33528"/>
                </a:lnTo>
                <a:lnTo>
                  <a:pt x="434340" y="33529"/>
                </a:lnTo>
                <a:lnTo>
                  <a:pt x="435864" y="38100"/>
                </a:lnTo>
                <a:lnTo>
                  <a:pt x="434340" y="41148"/>
                </a:lnTo>
                <a:lnTo>
                  <a:pt x="431292" y="42673"/>
                </a:lnTo>
                <a:lnTo>
                  <a:pt x="76200" y="42672"/>
                </a:lnTo>
                <a:lnTo>
                  <a:pt x="76200" y="76200"/>
                </a:lnTo>
                <a:lnTo>
                  <a:pt x="0" y="38100"/>
                </a:lnTo>
                <a:lnTo>
                  <a:pt x="76200" y="0"/>
                </a:lnTo>
                <a:close/>
              </a:path>
            </a:pathLst>
          </a:custGeom>
          <a:ln w="0" cap="rnd">
            <a:round/>
          </a:ln>
        </p:spPr>
        <p:style>
          <a:lnRef idx="0">
            <a:srgbClr val="000000">
              <a:alpha val="0"/>
            </a:srgbClr>
          </a:lnRef>
          <a:fillRef idx="1">
            <a:srgbClr val="000000"/>
          </a:fillRef>
          <a:effectRef idx="0">
            <a:scrgbClr r="0" g="0" b="0"/>
          </a:effectRef>
          <a:fontRef idx="none"/>
        </p:style>
        <p:txBody>
          <a:bodyPr/>
          <a:lstStyle/>
          <a:p>
            <a:endParaRPr lang="fr-FR"/>
          </a:p>
        </p:txBody>
      </p:sp>
      <p:sp>
        <p:nvSpPr>
          <p:cNvPr id="3" name="ZoneTexte 2">
            <a:extLst>
              <a:ext uri="{FF2B5EF4-FFF2-40B4-BE49-F238E27FC236}">
                <a16:creationId xmlns="" xmlns:a16="http://schemas.microsoft.com/office/drawing/2014/main" id="{49AEE868-0C81-F5AA-5D6B-7A7D0A19998F}"/>
              </a:ext>
            </a:extLst>
          </p:cNvPr>
          <p:cNvSpPr txBox="1"/>
          <p:nvPr/>
        </p:nvSpPr>
        <p:spPr>
          <a:xfrm>
            <a:off x="2107003" y="1967453"/>
            <a:ext cx="8750001" cy="5062924"/>
          </a:xfrm>
          <a:prstGeom prst="rect">
            <a:avLst/>
          </a:prstGeom>
          <a:noFill/>
        </p:spPr>
        <p:txBody>
          <a:bodyPr wrap="square">
            <a:spAutoFit/>
          </a:bodyPr>
          <a:lstStyle/>
          <a:p>
            <a:r>
              <a:rPr lang="fr-FR" sz="1700" b="0" i="0" dirty="0">
                <a:solidFill>
                  <a:srgbClr val="000099"/>
                </a:solidFill>
                <a:effectLst/>
                <a:latin typeface="Arimo" panose="020B0604020202020204" charset="0"/>
                <a:ea typeface="Arimo" panose="020B0604020202020204" charset="0"/>
                <a:cs typeface="Arimo" panose="020B0604020202020204" charset="0"/>
              </a:rPr>
              <a:t/>
            </a:r>
            <a:br>
              <a:rPr lang="fr-FR" sz="1700" b="0" i="0" dirty="0">
                <a:solidFill>
                  <a:srgbClr val="000099"/>
                </a:solidFill>
                <a:effectLst/>
                <a:latin typeface="Arimo" panose="020B0604020202020204" charset="0"/>
                <a:ea typeface="Arimo" panose="020B0604020202020204" charset="0"/>
                <a:cs typeface="Arimo" panose="020B0604020202020204" charset="0"/>
              </a:rPr>
            </a:br>
            <a:r>
              <a:rPr lang="fr-FR" sz="1700" b="1" i="0" dirty="0">
                <a:solidFill>
                  <a:srgbClr val="000000"/>
                </a:solidFill>
                <a:effectLst/>
                <a:latin typeface="Arimo" panose="020B0604020202020204" charset="0"/>
                <a:ea typeface="Arimo" panose="020B0604020202020204" charset="0"/>
                <a:cs typeface="Arimo" panose="020B0604020202020204" charset="0"/>
              </a:rPr>
              <a:t>import java.io.*; import java.net.*;</a:t>
            </a:r>
            <a:br>
              <a:rPr lang="fr-FR" sz="1700" b="1" i="0" dirty="0">
                <a:solidFill>
                  <a:srgbClr val="000000"/>
                </a:solidFill>
                <a:effectLst/>
                <a:latin typeface="Arimo" panose="020B0604020202020204" charset="0"/>
                <a:ea typeface="Arimo" panose="020B0604020202020204" charset="0"/>
                <a:cs typeface="Arimo" panose="020B0604020202020204" charset="0"/>
              </a:rPr>
            </a:br>
            <a:r>
              <a:rPr lang="fr-FR" sz="1700" b="1" dirty="0">
                <a:latin typeface="Arimo" panose="020B0604020202020204" charset="0"/>
                <a:ea typeface="Arimo" panose="020B0604020202020204" charset="0"/>
                <a:cs typeface="Arimo" panose="020B0604020202020204" charset="0"/>
              </a:rPr>
              <a:t>      </a:t>
            </a:r>
            <a:r>
              <a:rPr lang="fr-FR" sz="1700" b="1" i="0" dirty="0">
                <a:solidFill>
                  <a:srgbClr val="000000"/>
                </a:solidFill>
                <a:effectLst/>
                <a:latin typeface="Arimo" panose="020B0604020202020204" charset="0"/>
                <a:ea typeface="Arimo" panose="020B0604020202020204" charset="0"/>
                <a:cs typeface="Arimo" panose="020B0604020202020204" charset="0"/>
              </a:rPr>
              <a:t>public class </a:t>
            </a:r>
            <a:r>
              <a:rPr lang="fr-FR" sz="1700" b="1" i="0" dirty="0" err="1">
                <a:solidFill>
                  <a:srgbClr val="000000"/>
                </a:solidFill>
                <a:effectLst/>
                <a:latin typeface="Arimo" panose="020B0604020202020204" charset="0"/>
                <a:ea typeface="Arimo" panose="020B0604020202020204" charset="0"/>
                <a:cs typeface="Arimo" panose="020B0604020202020204" charset="0"/>
              </a:rPr>
              <a:t>ServeurMultiThread</a:t>
            </a:r>
            <a:r>
              <a:rPr lang="fr-FR" sz="1700" b="1" i="0" dirty="0">
                <a:solidFill>
                  <a:srgbClr val="000000"/>
                </a:solidFill>
                <a:effectLst/>
                <a:latin typeface="Arimo" panose="020B0604020202020204" charset="0"/>
                <a:ea typeface="Arimo" panose="020B0604020202020204" charset="0"/>
                <a:cs typeface="Arimo" panose="020B0604020202020204" charset="0"/>
              </a:rPr>
              <a:t> </a:t>
            </a:r>
            <a:r>
              <a:rPr lang="fr-FR" sz="1700" b="1" i="0" dirty="0" err="1">
                <a:solidFill>
                  <a:srgbClr val="000099"/>
                </a:solidFill>
                <a:effectLst/>
                <a:latin typeface="Arimo" panose="020B0604020202020204" charset="0"/>
                <a:ea typeface="Arimo" panose="020B0604020202020204" charset="0"/>
                <a:cs typeface="Arimo" panose="020B0604020202020204" charset="0"/>
              </a:rPr>
              <a:t>extends</a:t>
            </a:r>
            <a:r>
              <a:rPr lang="fr-FR" sz="1700" b="1" i="0" dirty="0">
                <a:solidFill>
                  <a:srgbClr val="000099"/>
                </a:solidFill>
                <a:effectLst/>
                <a:latin typeface="Arimo" panose="020B0604020202020204" charset="0"/>
                <a:ea typeface="Arimo" panose="020B0604020202020204" charset="0"/>
                <a:cs typeface="Arimo" panose="020B0604020202020204" charset="0"/>
              </a:rPr>
              <a:t> Thread </a:t>
            </a:r>
            <a:r>
              <a:rPr lang="fr-FR" sz="1700" b="1" i="0" dirty="0">
                <a:solidFill>
                  <a:srgbClr val="000000"/>
                </a:solidFill>
                <a:effectLst/>
                <a:latin typeface="Arimo" panose="020B0604020202020204" charset="0"/>
                <a:ea typeface="Arimo" panose="020B0604020202020204" charset="0"/>
                <a:cs typeface="Arimo" panose="020B0604020202020204" charset="0"/>
              </a:rPr>
              <a:t>{</a:t>
            </a:r>
            <a:br>
              <a:rPr lang="fr-FR" sz="1700" b="1" i="0" dirty="0">
                <a:solidFill>
                  <a:srgbClr val="000000"/>
                </a:solidFill>
                <a:effectLst/>
                <a:latin typeface="Arimo" panose="020B0604020202020204" charset="0"/>
                <a:ea typeface="Arimo" panose="020B0604020202020204" charset="0"/>
                <a:cs typeface="Arimo" panose="020B0604020202020204" charset="0"/>
              </a:rPr>
            </a:br>
            <a:r>
              <a:rPr lang="fr-FR" sz="1700" b="1" i="0" dirty="0">
                <a:solidFill>
                  <a:srgbClr val="000000"/>
                </a:solidFill>
                <a:effectLst/>
                <a:latin typeface="Arimo" panose="020B0604020202020204" charset="0"/>
                <a:ea typeface="Arimo" panose="020B0604020202020204" charset="0"/>
                <a:cs typeface="Arimo" panose="020B0604020202020204" charset="0"/>
              </a:rPr>
              <a:t>             </a:t>
            </a:r>
            <a:r>
              <a:rPr lang="fr-FR" sz="1700" b="1" i="0" dirty="0" err="1">
                <a:solidFill>
                  <a:srgbClr val="000000"/>
                </a:solidFill>
                <a:effectLst/>
                <a:latin typeface="Arimo" panose="020B0604020202020204" charset="0"/>
                <a:ea typeface="Arimo" panose="020B0604020202020204" charset="0"/>
                <a:cs typeface="Arimo" panose="020B0604020202020204" charset="0"/>
              </a:rPr>
              <a:t>int</a:t>
            </a:r>
            <a:r>
              <a:rPr lang="fr-FR" sz="1700" b="1" i="0" dirty="0">
                <a:solidFill>
                  <a:srgbClr val="000000"/>
                </a:solidFill>
                <a:effectLst/>
                <a:latin typeface="Arimo" panose="020B0604020202020204" charset="0"/>
                <a:ea typeface="Arimo" panose="020B0604020202020204" charset="0"/>
                <a:cs typeface="Arimo" panose="020B0604020202020204" charset="0"/>
              </a:rPr>
              <a:t> </a:t>
            </a:r>
            <a:r>
              <a:rPr lang="fr-FR" sz="1700" b="1" i="0" dirty="0" err="1">
                <a:solidFill>
                  <a:srgbClr val="CC0000"/>
                </a:solidFill>
                <a:effectLst/>
                <a:latin typeface="Arimo" panose="020B0604020202020204" charset="0"/>
                <a:ea typeface="Arimo" panose="020B0604020202020204" charset="0"/>
                <a:cs typeface="Arimo" panose="020B0604020202020204" charset="0"/>
              </a:rPr>
              <a:t>nbClients</a:t>
            </a:r>
            <a:r>
              <a:rPr lang="fr-FR" sz="1700" b="1" i="0" dirty="0">
                <a:solidFill>
                  <a:srgbClr val="000000"/>
                </a:solidFill>
                <a:effectLst/>
                <a:latin typeface="Arimo" panose="020B0604020202020204" charset="0"/>
                <a:ea typeface="Arimo" panose="020B0604020202020204" charset="0"/>
                <a:cs typeface="Arimo" panose="020B0604020202020204" charset="0"/>
              </a:rPr>
              <a:t>=0; </a:t>
            </a:r>
            <a:r>
              <a:rPr lang="fr-FR" sz="1700" b="1" i="0" dirty="0">
                <a:solidFill>
                  <a:srgbClr val="006500"/>
                </a:solidFill>
                <a:effectLst/>
                <a:latin typeface="Arimo" panose="020B0604020202020204" charset="0"/>
                <a:ea typeface="Arimo" panose="020B0604020202020204" charset="0"/>
                <a:cs typeface="Arimo" panose="020B0604020202020204" charset="0"/>
              </a:rPr>
              <a:t>// pour compter le nombre de clients connectés</a:t>
            </a:r>
            <a:br>
              <a:rPr lang="fr-FR" sz="1700" b="1" i="0" dirty="0">
                <a:solidFill>
                  <a:srgbClr val="006500"/>
                </a:solidFill>
                <a:effectLst/>
                <a:latin typeface="Arimo" panose="020B0604020202020204" charset="0"/>
                <a:ea typeface="Arimo" panose="020B0604020202020204" charset="0"/>
                <a:cs typeface="Arimo" panose="020B0604020202020204" charset="0"/>
              </a:rPr>
            </a:br>
            <a:r>
              <a:rPr lang="fr-FR" sz="1700" b="1" i="0" dirty="0">
                <a:solidFill>
                  <a:srgbClr val="006500"/>
                </a:solidFill>
                <a:effectLst/>
                <a:latin typeface="Arimo" panose="020B0604020202020204" charset="0"/>
                <a:ea typeface="Arimo" panose="020B0604020202020204" charset="0"/>
                <a:cs typeface="Arimo" panose="020B0604020202020204" charset="0"/>
              </a:rPr>
              <a:t>             </a:t>
            </a:r>
            <a:r>
              <a:rPr lang="fr-FR" sz="1700" b="1" i="0" dirty="0">
                <a:solidFill>
                  <a:srgbClr val="CC9900"/>
                </a:solidFill>
                <a:effectLst/>
                <a:latin typeface="Arimo" panose="020B0604020202020204" charset="0"/>
                <a:ea typeface="Arimo" panose="020B0604020202020204" charset="0"/>
                <a:cs typeface="Arimo" panose="020B0604020202020204" charset="0"/>
              </a:rPr>
              <a:t>public </a:t>
            </a:r>
            <a:r>
              <a:rPr lang="fr-FR" sz="1700" b="1" i="0" dirty="0" err="1">
                <a:solidFill>
                  <a:srgbClr val="CC9900"/>
                </a:solidFill>
                <a:effectLst/>
                <a:latin typeface="Arimo" panose="020B0604020202020204" charset="0"/>
                <a:ea typeface="Arimo" panose="020B0604020202020204" charset="0"/>
                <a:cs typeface="Arimo" panose="020B0604020202020204" charset="0"/>
              </a:rPr>
              <a:t>void</a:t>
            </a:r>
            <a:r>
              <a:rPr lang="fr-FR" sz="1700" b="1" i="0" dirty="0">
                <a:solidFill>
                  <a:srgbClr val="CC9900"/>
                </a:solidFill>
                <a:effectLst/>
                <a:latin typeface="Arimo" panose="020B0604020202020204" charset="0"/>
                <a:ea typeface="Arimo" panose="020B0604020202020204" charset="0"/>
                <a:cs typeface="Arimo" panose="020B0604020202020204" charset="0"/>
              </a:rPr>
              <a:t> run(){</a:t>
            </a:r>
            <a:br>
              <a:rPr lang="fr-FR" sz="1700" b="1" i="0" dirty="0">
                <a:solidFill>
                  <a:srgbClr val="CC9900"/>
                </a:solidFill>
                <a:effectLst/>
                <a:latin typeface="Arimo" panose="020B0604020202020204" charset="0"/>
                <a:ea typeface="Arimo" panose="020B0604020202020204" charset="0"/>
                <a:cs typeface="Arimo" panose="020B0604020202020204" charset="0"/>
              </a:rPr>
            </a:br>
            <a:r>
              <a:rPr lang="fr-FR" sz="1700" b="1" i="0" dirty="0">
                <a:solidFill>
                  <a:srgbClr val="CC9900"/>
                </a:solidFill>
                <a:effectLst/>
                <a:latin typeface="Arimo" panose="020B0604020202020204" charset="0"/>
                <a:ea typeface="Arimo" panose="020B0604020202020204" charset="0"/>
                <a:cs typeface="Arimo" panose="020B0604020202020204" charset="0"/>
              </a:rPr>
              <a:t>                   </a:t>
            </a:r>
            <a:r>
              <a:rPr lang="fr-FR" sz="1700" b="1" i="0" dirty="0" err="1">
                <a:solidFill>
                  <a:srgbClr val="000000"/>
                </a:solidFill>
                <a:effectLst/>
                <a:latin typeface="Arimo" panose="020B0604020202020204" charset="0"/>
                <a:ea typeface="Arimo" panose="020B0604020202020204" charset="0"/>
                <a:cs typeface="Arimo" panose="020B0604020202020204" charset="0"/>
              </a:rPr>
              <a:t>try</a:t>
            </a:r>
            <a:r>
              <a:rPr lang="fr-FR" sz="1700" b="1" i="0" dirty="0">
                <a:solidFill>
                  <a:srgbClr val="000000"/>
                </a:solidFill>
                <a:effectLst/>
                <a:latin typeface="Arimo" panose="020B0604020202020204" charset="0"/>
                <a:ea typeface="Arimo" panose="020B0604020202020204" charset="0"/>
                <a:cs typeface="Arimo" panose="020B0604020202020204" charset="0"/>
              </a:rPr>
              <a:t> {</a:t>
            </a:r>
            <a:br>
              <a:rPr lang="fr-FR" sz="1700" b="1" i="0" dirty="0">
                <a:solidFill>
                  <a:srgbClr val="000000"/>
                </a:solidFill>
                <a:effectLst/>
                <a:latin typeface="Arimo" panose="020B0604020202020204" charset="0"/>
                <a:ea typeface="Arimo" panose="020B0604020202020204" charset="0"/>
                <a:cs typeface="Arimo" panose="020B0604020202020204" charset="0"/>
              </a:rPr>
            </a:br>
            <a:r>
              <a:rPr lang="fr-FR" sz="1700" b="1" i="0" dirty="0">
                <a:solidFill>
                  <a:srgbClr val="000000"/>
                </a:solidFill>
                <a:effectLst/>
                <a:latin typeface="Arimo" panose="020B0604020202020204" charset="0"/>
                <a:ea typeface="Arimo" panose="020B0604020202020204" charset="0"/>
                <a:cs typeface="Arimo" panose="020B0604020202020204" charset="0"/>
              </a:rPr>
              <a:t>                             </a:t>
            </a:r>
            <a:r>
              <a:rPr lang="fr-FR" sz="1700" b="1" i="0" dirty="0" err="1">
                <a:solidFill>
                  <a:srgbClr val="000000"/>
                </a:solidFill>
                <a:effectLst/>
                <a:latin typeface="Arimo" panose="020B0604020202020204" charset="0"/>
                <a:ea typeface="Arimo" panose="020B0604020202020204" charset="0"/>
                <a:cs typeface="Arimo" panose="020B0604020202020204" charset="0"/>
              </a:rPr>
              <a:t>System.</a:t>
            </a:r>
            <a:r>
              <a:rPr lang="fr-FR" sz="1700" b="1" i="1" dirty="0" err="1">
                <a:solidFill>
                  <a:srgbClr val="000000"/>
                </a:solidFill>
                <a:effectLst/>
                <a:latin typeface="Arimo" panose="020B0604020202020204" charset="0"/>
                <a:ea typeface="Arimo" panose="020B0604020202020204" charset="0"/>
                <a:cs typeface="Arimo" panose="020B0604020202020204" charset="0"/>
              </a:rPr>
              <a:t>out</a:t>
            </a:r>
            <a:r>
              <a:rPr lang="fr-FR" sz="1700" b="1" i="0" dirty="0" err="1">
                <a:solidFill>
                  <a:srgbClr val="000000"/>
                </a:solidFill>
                <a:effectLst/>
                <a:latin typeface="Arimo" panose="020B0604020202020204" charset="0"/>
                <a:ea typeface="Arimo" panose="020B0604020202020204" charset="0"/>
                <a:cs typeface="Arimo" panose="020B0604020202020204" charset="0"/>
              </a:rPr>
              <a:t>.println</a:t>
            </a:r>
            <a:r>
              <a:rPr lang="fr-FR" sz="1700" b="1" i="0" dirty="0">
                <a:solidFill>
                  <a:srgbClr val="000000"/>
                </a:solidFill>
                <a:effectLst/>
                <a:latin typeface="Arimo" panose="020B0604020202020204" charset="0"/>
                <a:ea typeface="Arimo" panose="020B0604020202020204" charset="0"/>
                <a:cs typeface="Arimo" panose="020B0604020202020204" charset="0"/>
              </a:rPr>
              <a:t>("J'attend une connexion");</a:t>
            </a:r>
            <a:br>
              <a:rPr lang="fr-FR" sz="1700" b="1" i="0" dirty="0">
                <a:solidFill>
                  <a:srgbClr val="000000"/>
                </a:solidFill>
                <a:effectLst/>
                <a:latin typeface="Arimo" panose="020B0604020202020204" charset="0"/>
                <a:ea typeface="Arimo" panose="020B0604020202020204" charset="0"/>
                <a:cs typeface="Arimo" panose="020B0604020202020204" charset="0"/>
              </a:rPr>
            </a:br>
            <a:r>
              <a:rPr lang="fr-FR" sz="1700" b="1" i="0" dirty="0">
                <a:solidFill>
                  <a:srgbClr val="000000"/>
                </a:solidFill>
                <a:effectLst/>
                <a:latin typeface="Arimo" panose="020B0604020202020204" charset="0"/>
                <a:ea typeface="Arimo" panose="020B0604020202020204" charset="0"/>
                <a:cs typeface="Arimo" panose="020B0604020202020204" charset="0"/>
              </a:rPr>
              <a:t>                             </a:t>
            </a:r>
            <a:r>
              <a:rPr lang="fr-FR" sz="1700" b="1" i="0" dirty="0" err="1">
                <a:solidFill>
                  <a:srgbClr val="000000"/>
                </a:solidFill>
                <a:effectLst/>
                <a:latin typeface="Arimo" panose="020B0604020202020204" charset="0"/>
                <a:ea typeface="Arimo" panose="020B0604020202020204" charset="0"/>
                <a:cs typeface="Arimo" panose="020B0604020202020204" charset="0"/>
              </a:rPr>
              <a:t>ServerSocket</a:t>
            </a:r>
            <a:r>
              <a:rPr lang="fr-FR" sz="1700" b="1" i="0" dirty="0">
                <a:solidFill>
                  <a:srgbClr val="000000"/>
                </a:solidFill>
                <a:effectLst/>
                <a:latin typeface="Arimo" panose="020B0604020202020204" charset="0"/>
                <a:ea typeface="Arimo" panose="020B0604020202020204" charset="0"/>
                <a:cs typeface="Arimo" panose="020B0604020202020204" charset="0"/>
              </a:rPr>
              <a:t> </a:t>
            </a:r>
            <a:r>
              <a:rPr lang="fr-FR" sz="1700" b="1" i="0" dirty="0" err="1">
                <a:solidFill>
                  <a:srgbClr val="000000"/>
                </a:solidFill>
                <a:effectLst/>
                <a:latin typeface="Arimo" panose="020B0604020202020204" charset="0"/>
                <a:ea typeface="Arimo" panose="020B0604020202020204" charset="0"/>
                <a:cs typeface="Arimo" panose="020B0604020202020204" charset="0"/>
              </a:rPr>
              <a:t>ss</a:t>
            </a:r>
            <a:r>
              <a:rPr lang="fr-FR" sz="1700" b="1" i="0" dirty="0">
                <a:solidFill>
                  <a:srgbClr val="000000"/>
                </a:solidFill>
                <a:effectLst/>
                <a:latin typeface="Arimo" panose="020B0604020202020204" charset="0"/>
                <a:ea typeface="Arimo" panose="020B0604020202020204" charset="0"/>
                <a:cs typeface="Arimo" panose="020B0604020202020204" charset="0"/>
              </a:rPr>
              <a:t>=new </a:t>
            </a:r>
            <a:r>
              <a:rPr lang="fr-FR" sz="1700" b="1" i="0" dirty="0" err="1">
                <a:solidFill>
                  <a:srgbClr val="000000"/>
                </a:solidFill>
                <a:effectLst/>
                <a:latin typeface="Arimo" panose="020B0604020202020204" charset="0"/>
                <a:ea typeface="Arimo" panose="020B0604020202020204" charset="0"/>
                <a:cs typeface="Arimo" panose="020B0604020202020204" charset="0"/>
              </a:rPr>
              <a:t>ServerSocket</a:t>
            </a:r>
            <a:r>
              <a:rPr lang="fr-FR" sz="1700" b="1" i="0" dirty="0">
                <a:solidFill>
                  <a:srgbClr val="000000"/>
                </a:solidFill>
                <a:effectLst/>
                <a:latin typeface="Arimo" panose="020B0604020202020204" charset="0"/>
                <a:ea typeface="Arimo" panose="020B0604020202020204" charset="0"/>
                <a:cs typeface="Arimo" panose="020B0604020202020204" charset="0"/>
              </a:rPr>
              <a:t>(4321);</a:t>
            </a:r>
            <a:br>
              <a:rPr lang="fr-FR" sz="1700" b="1" i="0" dirty="0">
                <a:solidFill>
                  <a:srgbClr val="000000"/>
                </a:solidFill>
                <a:effectLst/>
                <a:latin typeface="Arimo" panose="020B0604020202020204" charset="0"/>
                <a:ea typeface="Arimo" panose="020B0604020202020204" charset="0"/>
                <a:cs typeface="Arimo" panose="020B0604020202020204" charset="0"/>
              </a:rPr>
            </a:br>
            <a:r>
              <a:rPr lang="fr-FR" sz="1700" b="1" i="0" dirty="0">
                <a:solidFill>
                  <a:srgbClr val="000000"/>
                </a:solidFill>
                <a:effectLst/>
                <a:latin typeface="Arimo" panose="020B0604020202020204" charset="0"/>
                <a:ea typeface="Arimo" panose="020B0604020202020204" charset="0"/>
                <a:cs typeface="Arimo" panose="020B0604020202020204" charset="0"/>
              </a:rPr>
              <a:t>                             </a:t>
            </a:r>
            <a:r>
              <a:rPr lang="fr-FR" sz="1700" b="1" i="0" dirty="0" err="1">
                <a:solidFill>
                  <a:srgbClr val="000000"/>
                </a:solidFill>
                <a:effectLst/>
                <a:latin typeface="Arimo" panose="020B0604020202020204" charset="0"/>
                <a:ea typeface="Arimo" panose="020B0604020202020204" charset="0"/>
                <a:cs typeface="Arimo" panose="020B0604020202020204" charset="0"/>
              </a:rPr>
              <a:t>while</a:t>
            </a:r>
            <a:r>
              <a:rPr lang="fr-FR" sz="1700" b="1" i="0" dirty="0">
                <a:solidFill>
                  <a:srgbClr val="000000"/>
                </a:solidFill>
                <a:effectLst/>
                <a:latin typeface="Arimo" panose="020B0604020202020204" charset="0"/>
                <a:ea typeface="Arimo" panose="020B0604020202020204" charset="0"/>
                <a:cs typeface="Arimo" panose="020B0604020202020204" charset="0"/>
              </a:rPr>
              <a:t>(</a:t>
            </a:r>
            <a:r>
              <a:rPr lang="fr-FR" sz="1700" b="1" i="0" dirty="0" err="1">
                <a:solidFill>
                  <a:srgbClr val="000000"/>
                </a:solidFill>
                <a:effectLst/>
                <a:latin typeface="Arimo" panose="020B0604020202020204" charset="0"/>
                <a:ea typeface="Arimo" panose="020B0604020202020204" charset="0"/>
                <a:cs typeface="Arimo" panose="020B0604020202020204" charset="0"/>
              </a:rPr>
              <a:t>true</a:t>
            </a:r>
            <a:r>
              <a:rPr lang="fr-FR" sz="1700" b="1" i="0" dirty="0">
                <a:solidFill>
                  <a:srgbClr val="000000"/>
                </a:solidFill>
                <a:effectLst/>
                <a:latin typeface="Arimo" panose="020B0604020202020204" charset="0"/>
                <a:ea typeface="Arimo" panose="020B0604020202020204" charset="0"/>
                <a:cs typeface="Arimo" panose="020B0604020202020204" charset="0"/>
              </a:rPr>
              <a:t>){</a:t>
            </a:r>
            <a:br>
              <a:rPr lang="fr-FR" sz="1700" b="1" i="0" dirty="0">
                <a:solidFill>
                  <a:srgbClr val="000000"/>
                </a:solidFill>
                <a:effectLst/>
                <a:latin typeface="Arimo" panose="020B0604020202020204" charset="0"/>
                <a:ea typeface="Arimo" panose="020B0604020202020204" charset="0"/>
                <a:cs typeface="Arimo" panose="020B0604020202020204" charset="0"/>
              </a:rPr>
            </a:br>
            <a:r>
              <a:rPr lang="fr-FR" sz="1700" b="1" i="0" dirty="0">
                <a:solidFill>
                  <a:srgbClr val="000000"/>
                </a:solidFill>
                <a:effectLst/>
                <a:latin typeface="Arimo" panose="020B0604020202020204" charset="0"/>
                <a:ea typeface="Arimo" panose="020B0604020202020204" charset="0"/>
                <a:cs typeface="Arimo" panose="020B0604020202020204" charset="0"/>
              </a:rPr>
              <a:t>                                      Socket </a:t>
            </a:r>
            <a:r>
              <a:rPr lang="fr-FR" sz="1700" b="1" i="0" dirty="0">
                <a:solidFill>
                  <a:srgbClr val="CC0000"/>
                </a:solidFill>
                <a:effectLst/>
                <a:latin typeface="Arimo" panose="020B0604020202020204" charset="0"/>
                <a:ea typeface="Arimo" panose="020B0604020202020204" charset="0"/>
                <a:cs typeface="Arimo" panose="020B0604020202020204" charset="0"/>
              </a:rPr>
              <a:t>s</a:t>
            </a:r>
            <a:r>
              <a:rPr lang="fr-FR" sz="1700" b="1" i="0" dirty="0">
                <a:solidFill>
                  <a:srgbClr val="000000"/>
                </a:solidFill>
                <a:effectLst/>
                <a:latin typeface="Arimo" panose="020B0604020202020204" charset="0"/>
                <a:ea typeface="Arimo" panose="020B0604020202020204" charset="0"/>
                <a:cs typeface="Arimo" panose="020B0604020202020204" charset="0"/>
              </a:rPr>
              <a:t>=</a:t>
            </a:r>
            <a:r>
              <a:rPr lang="fr-FR" sz="1700" b="1" i="0" dirty="0" err="1">
                <a:solidFill>
                  <a:srgbClr val="000000"/>
                </a:solidFill>
                <a:effectLst/>
                <a:latin typeface="Arimo" panose="020B0604020202020204" charset="0"/>
                <a:ea typeface="Arimo" panose="020B0604020202020204" charset="0"/>
                <a:cs typeface="Arimo" panose="020B0604020202020204" charset="0"/>
              </a:rPr>
              <a:t>ss.accept</a:t>
            </a:r>
            <a:r>
              <a:rPr lang="fr-FR" sz="1700" b="1" i="0" dirty="0">
                <a:solidFill>
                  <a:srgbClr val="000000"/>
                </a:solidFill>
                <a:effectLst/>
                <a:latin typeface="Arimo" panose="020B0604020202020204" charset="0"/>
                <a:ea typeface="Arimo" panose="020B0604020202020204" charset="0"/>
                <a:cs typeface="Arimo" panose="020B0604020202020204" charset="0"/>
              </a:rPr>
              <a:t>();</a:t>
            </a:r>
            <a:br>
              <a:rPr lang="fr-FR" sz="1700" b="1" i="0" dirty="0">
                <a:solidFill>
                  <a:srgbClr val="000000"/>
                </a:solidFill>
                <a:effectLst/>
                <a:latin typeface="Arimo" panose="020B0604020202020204" charset="0"/>
                <a:ea typeface="Arimo" panose="020B0604020202020204" charset="0"/>
                <a:cs typeface="Arimo" panose="020B0604020202020204" charset="0"/>
              </a:rPr>
            </a:br>
            <a:r>
              <a:rPr lang="fr-FR" sz="1700" b="1" i="0" dirty="0">
                <a:solidFill>
                  <a:srgbClr val="000000"/>
                </a:solidFill>
                <a:effectLst/>
                <a:latin typeface="Arimo" panose="020B0604020202020204" charset="0"/>
                <a:ea typeface="Arimo" panose="020B0604020202020204" charset="0"/>
                <a:cs typeface="Arimo" panose="020B0604020202020204" charset="0"/>
              </a:rPr>
              <a:t>                                      ++</a:t>
            </a:r>
            <a:r>
              <a:rPr lang="fr-FR" sz="1700" b="1" i="0" dirty="0" err="1">
                <a:solidFill>
                  <a:srgbClr val="CC0000"/>
                </a:solidFill>
                <a:effectLst/>
                <a:latin typeface="Arimo" panose="020B0604020202020204" charset="0"/>
                <a:ea typeface="Arimo" panose="020B0604020202020204" charset="0"/>
                <a:cs typeface="Arimo" panose="020B0604020202020204" charset="0"/>
              </a:rPr>
              <a:t>nbClients</a:t>
            </a:r>
            <a:r>
              <a:rPr lang="fr-FR" sz="1700" b="1" i="0" dirty="0">
                <a:solidFill>
                  <a:srgbClr val="000000"/>
                </a:solidFill>
                <a:effectLst/>
                <a:latin typeface="Arimo" panose="020B0604020202020204" charset="0"/>
                <a:ea typeface="Arimo" panose="020B0604020202020204" charset="0"/>
                <a:cs typeface="Arimo" panose="020B0604020202020204" charset="0"/>
              </a:rPr>
              <a:t>;</a:t>
            </a:r>
            <a:br>
              <a:rPr lang="fr-FR" sz="1700" b="1" i="0" dirty="0">
                <a:solidFill>
                  <a:srgbClr val="000000"/>
                </a:solidFill>
                <a:effectLst/>
                <a:latin typeface="Arimo" panose="020B0604020202020204" charset="0"/>
                <a:ea typeface="Arimo" panose="020B0604020202020204" charset="0"/>
                <a:cs typeface="Arimo" panose="020B0604020202020204" charset="0"/>
              </a:rPr>
            </a:br>
            <a:r>
              <a:rPr lang="fr-FR" sz="1700" b="1" i="0" dirty="0">
                <a:solidFill>
                  <a:srgbClr val="000000"/>
                </a:solidFill>
                <a:effectLst/>
                <a:latin typeface="Arimo" panose="020B0604020202020204" charset="0"/>
                <a:ea typeface="Arimo" panose="020B0604020202020204" charset="0"/>
                <a:cs typeface="Arimo" panose="020B0604020202020204" charset="0"/>
              </a:rPr>
              <a:t>                                      </a:t>
            </a:r>
            <a:r>
              <a:rPr lang="fr-FR" sz="1700" b="1" i="0" dirty="0">
                <a:solidFill>
                  <a:srgbClr val="006500"/>
                </a:solidFill>
                <a:effectLst/>
                <a:latin typeface="Arimo" panose="020B0604020202020204" charset="0"/>
                <a:ea typeface="Arimo" panose="020B0604020202020204" charset="0"/>
                <a:cs typeface="Arimo" panose="020B0604020202020204" charset="0"/>
              </a:rPr>
              <a:t>new </a:t>
            </a:r>
            <a:r>
              <a:rPr lang="fr-FR" sz="1700" b="1" i="0" dirty="0" err="1">
                <a:solidFill>
                  <a:srgbClr val="006500"/>
                </a:solidFill>
                <a:effectLst/>
                <a:latin typeface="Arimo" panose="020B0604020202020204" charset="0"/>
                <a:ea typeface="Arimo" panose="020B0604020202020204" charset="0"/>
                <a:cs typeface="Arimo" panose="020B0604020202020204" charset="0"/>
              </a:rPr>
              <a:t>ServiceClient</a:t>
            </a:r>
            <a:r>
              <a:rPr lang="fr-FR" sz="1700" b="1" i="0" dirty="0">
                <a:solidFill>
                  <a:srgbClr val="006500"/>
                </a:solidFill>
                <a:effectLst/>
                <a:latin typeface="Arimo" panose="020B0604020202020204" charset="0"/>
                <a:ea typeface="Arimo" panose="020B0604020202020204" charset="0"/>
                <a:cs typeface="Arimo" panose="020B0604020202020204" charset="0"/>
              </a:rPr>
              <a:t>(</a:t>
            </a:r>
            <a:r>
              <a:rPr lang="fr-FR" sz="1700" b="1" i="0" dirty="0" err="1">
                <a:solidFill>
                  <a:srgbClr val="CC0000"/>
                </a:solidFill>
                <a:effectLst/>
                <a:latin typeface="Arimo" panose="020B0604020202020204" charset="0"/>
                <a:ea typeface="Arimo" panose="020B0604020202020204" charset="0"/>
                <a:cs typeface="Arimo" panose="020B0604020202020204" charset="0"/>
              </a:rPr>
              <a:t>s,nbClients</a:t>
            </a:r>
            <a:r>
              <a:rPr lang="fr-FR" sz="1700" b="1" i="0" dirty="0">
                <a:solidFill>
                  <a:srgbClr val="006500"/>
                </a:solidFill>
                <a:effectLst/>
                <a:latin typeface="Arimo" panose="020B0604020202020204" charset="0"/>
                <a:ea typeface="Arimo" panose="020B0604020202020204" charset="0"/>
                <a:cs typeface="Arimo" panose="020B0604020202020204" charset="0"/>
              </a:rPr>
              <a:t>).start();</a:t>
            </a:r>
            <a:br>
              <a:rPr lang="fr-FR" sz="1700" b="1" i="0" dirty="0">
                <a:solidFill>
                  <a:srgbClr val="006500"/>
                </a:solidFill>
                <a:effectLst/>
                <a:latin typeface="Arimo" panose="020B0604020202020204" charset="0"/>
                <a:ea typeface="Arimo" panose="020B0604020202020204" charset="0"/>
                <a:cs typeface="Arimo" panose="020B0604020202020204" charset="0"/>
              </a:rPr>
            </a:br>
            <a:r>
              <a:rPr lang="fr-FR" sz="1700" b="1" i="0" dirty="0">
                <a:solidFill>
                  <a:srgbClr val="006500"/>
                </a:solidFill>
                <a:effectLst/>
                <a:latin typeface="Arimo" panose="020B0604020202020204" charset="0"/>
                <a:ea typeface="Arimo" panose="020B0604020202020204" charset="0"/>
                <a:cs typeface="Arimo" panose="020B0604020202020204" charset="0"/>
              </a:rPr>
              <a:t>                              </a:t>
            </a:r>
            <a:r>
              <a:rPr lang="fr-FR" sz="1700" b="1" i="0" dirty="0">
                <a:solidFill>
                  <a:srgbClr val="000000"/>
                </a:solidFill>
                <a:effectLst/>
                <a:latin typeface="Arimo" panose="020B0604020202020204" charset="0"/>
                <a:ea typeface="Arimo" panose="020B0604020202020204" charset="0"/>
                <a:cs typeface="Arimo" panose="020B0604020202020204" charset="0"/>
              </a:rPr>
              <a:t>}</a:t>
            </a:r>
            <a:br>
              <a:rPr lang="fr-FR" sz="1700" b="1" i="0" dirty="0">
                <a:solidFill>
                  <a:srgbClr val="000000"/>
                </a:solidFill>
                <a:effectLst/>
                <a:latin typeface="Arimo" panose="020B0604020202020204" charset="0"/>
                <a:ea typeface="Arimo" panose="020B0604020202020204" charset="0"/>
                <a:cs typeface="Arimo" panose="020B0604020202020204" charset="0"/>
              </a:rPr>
            </a:br>
            <a:r>
              <a:rPr lang="fr-FR" sz="1700" b="1" i="0" dirty="0">
                <a:solidFill>
                  <a:srgbClr val="000000"/>
                </a:solidFill>
                <a:effectLst/>
                <a:latin typeface="Arimo" panose="020B0604020202020204" charset="0"/>
                <a:ea typeface="Arimo" panose="020B0604020202020204" charset="0"/>
                <a:cs typeface="Arimo" panose="020B0604020202020204" charset="0"/>
              </a:rPr>
              <a:t>                      } catch (</a:t>
            </a:r>
            <a:r>
              <a:rPr lang="fr-FR" sz="1700" b="1" i="0" dirty="0" err="1">
                <a:solidFill>
                  <a:srgbClr val="000000"/>
                </a:solidFill>
                <a:effectLst/>
                <a:latin typeface="Arimo" panose="020B0604020202020204" charset="0"/>
                <a:ea typeface="Arimo" panose="020B0604020202020204" charset="0"/>
                <a:cs typeface="Arimo" panose="020B0604020202020204" charset="0"/>
              </a:rPr>
              <a:t>IOException</a:t>
            </a:r>
            <a:r>
              <a:rPr lang="fr-FR" sz="1700" b="1" i="0" dirty="0">
                <a:solidFill>
                  <a:srgbClr val="000000"/>
                </a:solidFill>
                <a:effectLst/>
                <a:latin typeface="Arimo" panose="020B0604020202020204" charset="0"/>
                <a:ea typeface="Arimo" panose="020B0604020202020204" charset="0"/>
                <a:cs typeface="Arimo" panose="020B0604020202020204" charset="0"/>
              </a:rPr>
              <a:t> e) {</a:t>
            </a:r>
            <a:r>
              <a:rPr lang="fr-FR" sz="1700" b="1" i="0" dirty="0" err="1">
                <a:solidFill>
                  <a:srgbClr val="000000"/>
                </a:solidFill>
                <a:effectLst/>
                <a:latin typeface="Arimo" panose="020B0604020202020204" charset="0"/>
                <a:ea typeface="Arimo" panose="020B0604020202020204" charset="0"/>
                <a:cs typeface="Arimo" panose="020B0604020202020204" charset="0"/>
              </a:rPr>
              <a:t>e.printStackTrace</a:t>
            </a:r>
            <a:r>
              <a:rPr lang="fr-FR" sz="1700" b="1" i="0" dirty="0">
                <a:solidFill>
                  <a:srgbClr val="000000"/>
                </a:solidFill>
                <a:effectLst/>
                <a:latin typeface="Arimo" panose="020B0604020202020204" charset="0"/>
                <a:ea typeface="Arimo" panose="020B0604020202020204" charset="0"/>
                <a:cs typeface="Arimo" panose="020B0604020202020204" charset="0"/>
              </a:rPr>
              <a:t>();}</a:t>
            </a:r>
            <a:br>
              <a:rPr lang="fr-FR" sz="1700" b="1" i="0" dirty="0">
                <a:solidFill>
                  <a:srgbClr val="000000"/>
                </a:solidFill>
                <a:effectLst/>
                <a:latin typeface="Arimo" panose="020B0604020202020204" charset="0"/>
                <a:ea typeface="Arimo" panose="020B0604020202020204" charset="0"/>
                <a:cs typeface="Arimo" panose="020B0604020202020204" charset="0"/>
              </a:rPr>
            </a:br>
            <a:r>
              <a:rPr lang="fr-FR" sz="1700" b="1" i="0" dirty="0">
                <a:solidFill>
                  <a:srgbClr val="000000"/>
                </a:solidFill>
                <a:effectLst/>
                <a:latin typeface="Arimo" panose="020B0604020202020204" charset="0"/>
                <a:ea typeface="Arimo" panose="020B0604020202020204" charset="0"/>
                <a:cs typeface="Arimo" panose="020B0604020202020204" charset="0"/>
              </a:rPr>
              <a:t>             </a:t>
            </a:r>
            <a:r>
              <a:rPr lang="fr-FR" sz="1700" b="1" i="0" dirty="0">
                <a:solidFill>
                  <a:srgbClr val="CC9900"/>
                </a:solidFill>
                <a:effectLst/>
                <a:latin typeface="Arimo" panose="020B0604020202020204" charset="0"/>
                <a:ea typeface="Arimo" panose="020B0604020202020204" charset="0"/>
                <a:cs typeface="Arimo" panose="020B0604020202020204" charset="0"/>
              </a:rPr>
              <a:t>} </a:t>
            </a:r>
            <a:r>
              <a:rPr lang="fr-FR" sz="1700" b="1" i="0" dirty="0">
                <a:solidFill>
                  <a:srgbClr val="006500"/>
                </a:solidFill>
                <a:effectLst/>
                <a:latin typeface="Arimo" panose="020B0604020202020204" charset="0"/>
                <a:ea typeface="Arimo" panose="020B0604020202020204" charset="0"/>
                <a:cs typeface="Arimo" panose="020B0604020202020204" charset="0"/>
              </a:rPr>
              <a:t>// Fin de la méthode run</a:t>
            </a:r>
            <a:br>
              <a:rPr lang="fr-FR" sz="1700" b="1" i="0" dirty="0">
                <a:solidFill>
                  <a:srgbClr val="006500"/>
                </a:solidFill>
                <a:effectLst/>
                <a:latin typeface="Arimo" panose="020B0604020202020204" charset="0"/>
                <a:ea typeface="Arimo" panose="020B0604020202020204" charset="0"/>
                <a:cs typeface="Arimo" panose="020B0604020202020204" charset="0"/>
              </a:rPr>
            </a:br>
            <a:r>
              <a:rPr lang="fr-FR" sz="1700" b="1" i="0" dirty="0">
                <a:solidFill>
                  <a:srgbClr val="006500"/>
                </a:solidFill>
                <a:effectLst/>
                <a:latin typeface="Arimo" panose="020B0604020202020204" charset="0"/>
                <a:ea typeface="Arimo" panose="020B0604020202020204" charset="0"/>
                <a:cs typeface="Arimo" panose="020B0604020202020204" charset="0"/>
              </a:rPr>
              <a:t>      </a:t>
            </a:r>
            <a:r>
              <a:rPr lang="fr-FR" sz="1700" b="1" i="0" dirty="0">
                <a:solidFill>
                  <a:srgbClr val="000000"/>
                </a:solidFill>
                <a:effectLst/>
                <a:latin typeface="Arimo" panose="020B0604020202020204" charset="0"/>
                <a:ea typeface="Arimo" panose="020B0604020202020204" charset="0"/>
                <a:cs typeface="Arimo" panose="020B0604020202020204" charset="0"/>
              </a:rPr>
              <a:t>public </a:t>
            </a:r>
            <a:r>
              <a:rPr lang="fr-FR" sz="1700" b="1" i="0" dirty="0" err="1">
                <a:solidFill>
                  <a:srgbClr val="000000"/>
                </a:solidFill>
                <a:effectLst/>
                <a:latin typeface="Arimo" panose="020B0604020202020204" charset="0"/>
                <a:ea typeface="Arimo" panose="020B0604020202020204" charset="0"/>
                <a:cs typeface="Arimo" panose="020B0604020202020204" charset="0"/>
              </a:rPr>
              <a:t>static</a:t>
            </a:r>
            <a:r>
              <a:rPr lang="fr-FR" sz="1700" b="1" i="0" dirty="0">
                <a:solidFill>
                  <a:srgbClr val="000000"/>
                </a:solidFill>
                <a:effectLst/>
                <a:latin typeface="Arimo" panose="020B0604020202020204" charset="0"/>
                <a:ea typeface="Arimo" panose="020B0604020202020204" charset="0"/>
                <a:cs typeface="Arimo" panose="020B0604020202020204" charset="0"/>
              </a:rPr>
              <a:t> </a:t>
            </a:r>
            <a:r>
              <a:rPr lang="fr-FR" sz="1700" b="1" i="0" dirty="0" err="1">
                <a:solidFill>
                  <a:srgbClr val="000000"/>
                </a:solidFill>
                <a:effectLst/>
                <a:latin typeface="Arimo" panose="020B0604020202020204" charset="0"/>
                <a:ea typeface="Arimo" panose="020B0604020202020204" charset="0"/>
                <a:cs typeface="Arimo" panose="020B0604020202020204" charset="0"/>
              </a:rPr>
              <a:t>void</a:t>
            </a:r>
            <a:r>
              <a:rPr lang="fr-FR" sz="1700" b="1" i="0" dirty="0">
                <a:solidFill>
                  <a:srgbClr val="000000"/>
                </a:solidFill>
                <a:effectLst/>
                <a:latin typeface="Arimo" panose="020B0604020202020204" charset="0"/>
                <a:ea typeface="Arimo" panose="020B0604020202020204" charset="0"/>
                <a:cs typeface="Arimo" panose="020B0604020202020204" charset="0"/>
              </a:rPr>
              <a:t> main(String[] args) {</a:t>
            </a:r>
            <a:br>
              <a:rPr lang="fr-FR" sz="1700" b="1" i="0" dirty="0">
                <a:solidFill>
                  <a:srgbClr val="000000"/>
                </a:solidFill>
                <a:effectLst/>
                <a:latin typeface="Arimo" panose="020B0604020202020204" charset="0"/>
                <a:ea typeface="Arimo" panose="020B0604020202020204" charset="0"/>
                <a:cs typeface="Arimo" panose="020B0604020202020204" charset="0"/>
              </a:rPr>
            </a:br>
            <a:r>
              <a:rPr lang="fr-FR" sz="1700" b="1" i="0" dirty="0">
                <a:solidFill>
                  <a:srgbClr val="000000"/>
                </a:solidFill>
                <a:effectLst/>
                <a:latin typeface="Arimo" panose="020B0604020202020204" charset="0"/>
                <a:ea typeface="Arimo" panose="020B0604020202020204" charset="0"/>
                <a:cs typeface="Arimo" panose="020B0604020202020204" charset="0"/>
              </a:rPr>
              <a:t>           </a:t>
            </a:r>
            <a:r>
              <a:rPr lang="fr-FR" sz="1700" b="1" i="0" dirty="0">
                <a:solidFill>
                  <a:srgbClr val="000099"/>
                </a:solidFill>
                <a:effectLst/>
                <a:latin typeface="Arimo" panose="020B0604020202020204" charset="0"/>
                <a:ea typeface="Arimo" panose="020B0604020202020204" charset="0"/>
                <a:cs typeface="Arimo" panose="020B0604020202020204" charset="0"/>
              </a:rPr>
              <a:t>new </a:t>
            </a:r>
            <a:r>
              <a:rPr lang="fr-FR" sz="1700" b="1" i="0" dirty="0" err="1">
                <a:solidFill>
                  <a:srgbClr val="000099"/>
                </a:solidFill>
                <a:effectLst/>
                <a:latin typeface="Arimo" panose="020B0604020202020204" charset="0"/>
                <a:ea typeface="Arimo" panose="020B0604020202020204" charset="0"/>
                <a:cs typeface="Arimo" panose="020B0604020202020204" charset="0"/>
              </a:rPr>
              <a:t>ServeurMultiThread</a:t>
            </a:r>
            <a:r>
              <a:rPr lang="fr-FR" sz="1700" b="1" i="0" dirty="0">
                <a:solidFill>
                  <a:srgbClr val="000099"/>
                </a:solidFill>
                <a:effectLst/>
                <a:latin typeface="Arimo" panose="020B0604020202020204" charset="0"/>
                <a:ea typeface="Arimo" panose="020B0604020202020204" charset="0"/>
                <a:cs typeface="Arimo" panose="020B0604020202020204" charset="0"/>
              </a:rPr>
              <a:t>().start();</a:t>
            </a:r>
            <a:r>
              <a:rPr lang="fr-FR" sz="1700" b="1" dirty="0">
                <a:latin typeface="Arimo" panose="020B0604020202020204" charset="0"/>
                <a:ea typeface="Arimo" panose="020B0604020202020204" charset="0"/>
                <a:cs typeface="Arimo" panose="020B0604020202020204" charset="0"/>
              </a:rPr>
              <a:t> </a:t>
            </a:r>
            <a:br>
              <a:rPr lang="fr-FR" sz="1700" b="1" dirty="0">
                <a:latin typeface="Arimo" panose="020B0604020202020204" charset="0"/>
                <a:ea typeface="Arimo" panose="020B0604020202020204" charset="0"/>
                <a:cs typeface="Arimo" panose="020B0604020202020204" charset="0"/>
              </a:rPr>
            </a:br>
            <a:r>
              <a:rPr lang="fr-FR" sz="1700" b="1" dirty="0">
                <a:latin typeface="Arimo" panose="020B0604020202020204" charset="0"/>
                <a:ea typeface="Arimo" panose="020B0604020202020204" charset="0"/>
                <a:cs typeface="Arimo" panose="020B0604020202020204" charset="0"/>
              </a:rPr>
              <a:t>      }</a:t>
            </a:r>
          </a:p>
          <a:p>
            <a:r>
              <a:rPr lang="fr-FR" sz="1700" b="1" dirty="0">
                <a:latin typeface="Arimo" panose="020B0604020202020204" charset="0"/>
                <a:ea typeface="Arimo" panose="020B0604020202020204" charset="0"/>
                <a:cs typeface="Arimo" panose="020B0604020202020204" charset="0"/>
              </a:rPr>
              <a:t>}</a:t>
            </a:r>
          </a:p>
        </p:txBody>
      </p:sp>
      <p:sp>
        <p:nvSpPr>
          <p:cNvPr id="9" name="ZoneTexte 8">
            <a:extLst>
              <a:ext uri="{FF2B5EF4-FFF2-40B4-BE49-F238E27FC236}">
                <a16:creationId xmlns="" xmlns:a16="http://schemas.microsoft.com/office/drawing/2014/main" id="{168E201D-45D7-DD88-B260-2E5B4B2777F9}"/>
              </a:ext>
            </a:extLst>
          </p:cNvPr>
          <p:cNvSpPr txBox="1"/>
          <p:nvPr/>
        </p:nvSpPr>
        <p:spPr>
          <a:xfrm>
            <a:off x="1771200" y="1474504"/>
            <a:ext cx="9421609" cy="646331"/>
          </a:xfrm>
          <a:prstGeom prst="rect">
            <a:avLst/>
          </a:prstGeom>
          <a:noFill/>
        </p:spPr>
        <p:txBody>
          <a:bodyPr wrap="square">
            <a:spAutoFit/>
          </a:bodyPr>
          <a:lstStyle/>
          <a:p>
            <a:pPr marL="285750" indent="-285750" algn="just">
              <a:buFont typeface="Wingdings" panose="05000000000000000000" pitchFamily="2" charset="2"/>
              <a:buChar char="q"/>
            </a:pPr>
            <a:r>
              <a:rPr lang="fr-FR" sz="1800" b="0" i="0" dirty="0">
                <a:solidFill>
                  <a:srgbClr val="000099"/>
                </a:solidFill>
                <a:effectLst/>
                <a:latin typeface="Arimo" panose="020B0604020202020204" charset="0"/>
                <a:ea typeface="Arimo" panose="020B0604020202020204" charset="0"/>
                <a:cs typeface="Arimo" panose="020B0604020202020204" charset="0"/>
              </a:rPr>
              <a:t>Le serveur se compose au minimum par deux classes: ServeurMultiThread.java : serveur principal</a:t>
            </a:r>
            <a:endParaRPr lang="fr-FR" dirty="0"/>
          </a:p>
        </p:txBody>
      </p:sp>
    </p:spTree>
    <p:extLst>
      <p:ext uri="{BB962C8B-B14F-4D97-AF65-F5344CB8AC3E}">
        <p14:creationId xmlns:p14="http://schemas.microsoft.com/office/powerpoint/2010/main" val="394697869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454"/>
        <p:cNvGrpSpPr/>
        <p:nvPr/>
      </p:nvGrpSpPr>
      <p:grpSpPr>
        <a:xfrm>
          <a:off x="0" y="0"/>
          <a:ext cx="0" cy="0"/>
          <a:chOff x="0" y="0"/>
          <a:chExt cx="0" cy="0"/>
        </a:xfrm>
      </p:grpSpPr>
      <p:cxnSp>
        <p:nvCxnSpPr>
          <p:cNvPr id="470" name="Google Shape;470;p27"/>
          <p:cNvCxnSpPr/>
          <p:nvPr/>
        </p:nvCxnSpPr>
        <p:spPr>
          <a:xfrm>
            <a:off x="6289044" y="6278419"/>
            <a:ext cx="244214" cy="0"/>
          </a:xfrm>
          <a:prstGeom prst="straightConnector1">
            <a:avLst/>
          </a:prstGeom>
          <a:noFill/>
          <a:ln w="9525" cap="flat" cmpd="sng">
            <a:solidFill>
              <a:schemeClr val="lt1"/>
            </a:solidFill>
            <a:prstDash val="solid"/>
            <a:round/>
            <a:headEnd type="none" w="med" len="med"/>
            <a:tailEnd type="stealth" w="med" len="med"/>
          </a:ln>
        </p:spPr>
      </p:cxnSp>
      <p:sp>
        <p:nvSpPr>
          <p:cNvPr id="474" name="Google Shape;474;p27"/>
          <p:cNvSpPr txBox="1">
            <a:spLocks noGrp="1"/>
          </p:cNvSpPr>
          <p:nvPr>
            <p:ph type="subTitle" idx="1"/>
          </p:nvPr>
        </p:nvSpPr>
        <p:spPr>
          <a:xfrm>
            <a:off x="1387984" y="373890"/>
            <a:ext cx="2263024" cy="391331"/>
          </a:xfrm>
          <a:prstGeom prst="rect">
            <a:avLst/>
          </a:prstGeom>
        </p:spPr>
        <p:txBody>
          <a:bodyPr spcFirstLastPara="1" wrap="square" lIns="112085" tIns="112085" rIns="112085" bIns="112085" anchor="t" anchorCtr="0">
            <a:noAutofit/>
          </a:bodyPr>
          <a:lstStyle/>
          <a:p>
            <a:pPr marL="0" indent="0"/>
            <a:r>
              <a:rPr lang="fr-FR" dirty="0"/>
              <a:t>UCAO-UUT ISTIN</a:t>
            </a:r>
          </a:p>
        </p:txBody>
      </p:sp>
      <p:sp>
        <p:nvSpPr>
          <p:cNvPr id="475" name="Google Shape;475;p27"/>
          <p:cNvSpPr txBox="1">
            <a:spLocks noGrp="1"/>
          </p:cNvSpPr>
          <p:nvPr>
            <p:ph type="subTitle" idx="2"/>
          </p:nvPr>
        </p:nvSpPr>
        <p:spPr>
          <a:xfrm>
            <a:off x="8172001" y="399310"/>
            <a:ext cx="3238440" cy="391331"/>
          </a:xfrm>
          <a:prstGeom prst="rect">
            <a:avLst/>
          </a:prstGeom>
        </p:spPr>
        <p:txBody>
          <a:bodyPr spcFirstLastPara="1" wrap="square" lIns="112085" tIns="112085" rIns="112085" bIns="112085" anchor="t" anchorCtr="0">
            <a:noAutofit/>
          </a:bodyPr>
          <a:lstStyle/>
          <a:p>
            <a:pPr marL="0" indent="0">
              <a:buSzPts val="1100"/>
            </a:pPr>
            <a:r>
              <a:rPr lang="en" dirty="0"/>
              <a:t>Année académique 2022 — 2023</a:t>
            </a:r>
            <a:endParaRPr dirty="0"/>
          </a:p>
        </p:txBody>
      </p:sp>
      <p:sp>
        <p:nvSpPr>
          <p:cNvPr id="8" name="ZoneTexte 7">
            <a:extLst>
              <a:ext uri="{FF2B5EF4-FFF2-40B4-BE49-F238E27FC236}">
                <a16:creationId xmlns="" xmlns:a16="http://schemas.microsoft.com/office/drawing/2014/main" id="{1BD238C5-AD5E-9CFB-3752-A361F4995CA1}"/>
              </a:ext>
            </a:extLst>
          </p:cNvPr>
          <p:cNvSpPr txBox="1"/>
          <p:nvPr/>
        </p:nvSpPr>
        <p:spPr>
          <a:xfrm>
            <a:off x="1578239" y="760370"/>
            <a:ext cx="9421609" cy="523220"/>
          </a:xfrm>
          <a:prstGeom prst="rect">
            <a:avLst/>
          </a:prstGeom>
          <a:noFill/>
        </p:spPr>
        <p:txBody>
          <a:bodyPr wrap="square" anchor="t">
            <a:spAutoFit/>
          </a:bodyPr>
          <a:lstStyle/>
          <a:p>
            <a:pPr algn="ctr"/>
            <a:r>
              <a:rPr lang="fr-FR" sz="2800" b="1" i="1" dirty="0">
                <a:solidFill>
                  <a:srgbClr val="99284C"/>
                </a:solidFill>
                <a:latin typeface="Arial-BoldItalicMT"/>
              </a:rPr>
              <a:t>Implémentation d’un serveur multi-thread</a:t>
            </a:r>
            <a:endParaRPr lang="fr-FR" sz="2800" dirty="0"/>
          </a:p>
        </p:txBody>
      </p:sp>
      <p:sp>
        <p:nvSpPr>
          <p:cNvPr id="455" name="Shape 11609">
            <a:extLst>
              <a:ext uri="{FF2B5EF4-FFF2-40B4-BE49-F238E27FC236}">
                <a16:creationId xmlns="" xmlns:a16="http://schemas.microsoft.com/office/drawing/2014/main" id="{D2895FE3-958B-A01F-A4E1-6A1DA029C66E}"/>
              </a:ext>
            </a:extLst>
          </p:cNvPr>
          <p:cNvSpPr/>
          <p:nvPr/>
        </p:nvSpPr>
        <p:spPr>
          <a:xfrm>
            <a:off x="5063832" y="6623493"/>
            <a:ext cx="435854" cy="71610"/>
          </a:xfrm>
          <a:custGeom>
            <a:avLst/>
            <a:gdLst/>
            <a:ahLst/>
            <a:cxnLst/>
            <a:rect l="0" t="0" r="0" b="0"/>
            <a:pathLst>
              <a:path w="435864" h="76200">
                <a:moveTo>
                  <a:pt x="76200" y="0"/>
                </a:moveTo>
                <a:lnTo>
                  <a:pt x="76200" y="33528"/>
                </a:lnTo>
                <a:lnTo>
                  <a:pt x="434340" y="33529"/>
                </a:lnTo>
                <a:lnTo>
                  <a:pt x="435864" y="38100"/>
                </a:lnTo>
                <a:lnTo>
                  <a:pt x="434340" y="41148"/>
                </a:lnTo>
                <a:lnTo>
                  <a:pt x="431292" y="42673"/>
                </a:lnTo>
                <a:lnTo>
                  <a:pt x="76200" y="42672"/>
                </a:lnTo>
                <a:lnTo>
                  <a:pt x="76200" y="76200"/>
                </a:lnTo>
                <a:lnTo>
                  <a:pt x="0" y="38100"/>
                </a:lnTo>
                <a:lnTo>
                  <a:pt x="76200" y="0"/>
                </a:lnTo>
                <a:close/>
              </a:path>
            </a:pathLst>
          </a:custGeom>
          <a:ln w="0" cap="rnd">
            <a:round/>
          </a:ln>
        </p:spPr>
        <p:style>
          <a:lnRef idx="0">
            <a:srgbClr val="000000">
              <a:alpha val="0"/>
            </a:srgbClr>
          </a:lnRef>
          <a:fillRef idx="1">
            <a:srgbClr val="000000"/>
          </a:fillRef>
          <a:effectRef idx="0">
            <a:scrgbClr r="0" g="0" b="0"/>
          </a:effectRef>
          <a:fontRef idx="none"/>
        </p:style>
        <p:txBody>
          <a:bodyPr/>
          <a:lstStyle/>
          <a:p>
            <a:endParaRPr lang="fr-FR"/>
          </a:p>
        </p:txBody>
      </p:sp>
      <p:sp>
        <p:nvSpPr>
          <p:cNvPr id="3" name="ZoneTexte 2">
            <a:extLst>
              <a:ext uri="{FF2B5EF4-FFF2-40B4-BE49-F238E27FC236}">
                <a16:creationId xmlns="" xmlns:a16="http://schemas.microsoft.com/office/drawing/2014/main" id="{49AEE868-0C81-F5AA-5D6B-7A7D0A19998F}"/>
              </a:ext>
            </a:extLst>
          </p:cNvPr>
          <p:cNvSpPr txBox="1"/>
          <p:nvPr/>
        </p:nvSpPr>
        <p:spPr>
          <a:xfrm>
            <a:off x="1919331" y="1788411"/>
            <a:ext cx="9421609" cy="5062924"/>
          </a:xfrm>
          <a:prstGeom prst="rect">
            <a:avLst/>
          </a:prstGeom>
          <a:noFill/>
        </p:spPr>
        <p:txBody>
          <a:bodyPr wrap="square">
            <a:spAutoFit/>
          </a:bodyPr>
          <a:lstStyle/>
          <a:p>
            <a:r>
              <a:rPr lang="fr-FR" sz="1800" b="1" i="0" dirty="0">
                <a:solidFill>
                  <a:srgbClr val="000000"/>
                </a:solidFill>
                <a:effectLst/>
                <a:latin typeface="Helvetica-Bold"/>
              </a:rPr>
              <a:t>import java.io.*; import java.net.*;</a:t>
            </a:r>
            <a:br>
              <a:rPr lang="fr-FR" sz="1800" b="1" i="0" dirty="0">
                <a:solidFill>
                  <a:srgbClr val="000000"/>
                </a:solidFill>
                <a:effectLst/>
                <a:latin typeface="Helvetica-Bold"/>
              </a:rPr>
            </a:br>
            <a:r>
              <a:rPr lang="fr-FR" sz="1800" b="1" i="0" dirty="0">
                <a:solidFill>
                  <a:srgbClr val="000000"/>
                </a:solidFill>
                <a:effectLst/>
                <a:latin typeface="Helvetica-Bold"/>
              </a:rPr>
              <a:t>public class </a:t>
            </a:r>
            <a:r>
              <a:rPr lang="fr-FR" sz="1800" b="1" i="0" dirty="0" err="1">
                <a:solidFill>
                  <a:srgbClr val="000000"/>
                </a:solidFill>
                <a:effectLst/>
                <a:latin typeface="Helvetica-Bold"/>
              </a:rPr>
              <a:t>ServiceClient</a:t>
            </a:r>
            <a:r>
              <a:rPr lang="fr-FR" sz="1800" b="1" i="0" dirty="0">
                <a:solidFill>
                  <a:srgbClr val="000000"/>
                </a:solidFill>
                <a:effectLst/>
                <a:latin typeface="Helvetica-Bold"/>
              </a:rPr>
              <a:t> </a:t>
            </a:r>
            <a:r>
              <a:rPr lang="fr-FR" sz="1800" b="1" i="0" dirty="0" err="1">
                <a:solidFill>
                  <a:srgbClr val="000099"/>
                </a:solidFill>
                <a:effectLst/>
                <a:latin typeface="Helvetica-Bold"/>
              </a:rPr>
              <a:t>extends</a:t>
            </a:r>
            <a:r>
              <a:rPr lang="fr-FR" sz="1800" b="1" i="0" dirty="0">
                <a:solidFill>
                  <a:srgbClr val="000099"/>
                </a:solidFill>
                <a:effectLst/>
                <a:latin typeface="Helvetica-Bold"/>
              </a:rPr>
              <a:t> Thread </a:t>
            </a:r>
            <a:r>
              <a:rPr lang="fr-FR" sz="1800" b="1" i="0" dirty="0">
                <a:solidFill>
                  <a:srgbClr val="000000"/>
                </a:solidFill>
                <a:effectLst/>
                <a:latin typeface="Helvetica-Bold"/>
              </a:rPr>
              <a:t>{</a:t>
            </a:r>
            <a:br>
              <a:rPr lang="fr-FR" sz="1800" b="1" i="0" dirty="0">
                <a:solidFill>
                  <a:srgbClr val="000000"/>
                </a:solidFill>
                <a:effectLst/>
                <a:latin typeface="Helvetica-Bold"/>
              </a:rPr>
            </a:br>
            <a:r>
              <a:rPr lang="fr-FR" sz="1800" b="1" i="0" dirty="0">
                <a:solidFill>
                  <a:srgbClr val="000000"/>
                </a:solidFill>
                <a:effectLst/>
                <a:latin typeface="Helvetica-Bold"/>
              </a:rPr>
              <a:t>       Socket client; </a:t>
            </a:r>
            <a:r>
              <a:rPr lang="fr-FR" sz="1800" b="1" i="0" dirty="0" err="1">
                <a:solidFill>
                  <a:srgbClr val="000000"/>
                </a:solidFill>
                <a:effectLst/>
                <a:latin typeface="Helvetica-Bold"/>
              </a:rPr>
              <a:t>int</a:t>
            </a:r>
            <a:r>
              <a:rPr lang="fr-FR" sz="1800" b="1" i="0" dirty="0">
                <a:solidFill>
                  <a:srgbClr val="000000"/>
                </a:solidFill>
                <a:effectLst/>
                <a:latin typeface="Helvetica-Bold"/>
              </a:rPr>
              <a:t> </a:t>
            </a:r>
            <a:r>
              <a:rPr lang="fr-FR" sz="1800" b="1" i="0" dirty="0" err="1">
                <a:solidFill>
                  <a:srgbClr val="000000"/>
                </a:solidFill>
                <a:effectLst/>
                <a:latin typeface="Helvetica-Bold"/>
              </a:rPr>
              <a:t>numero</a:t>
            </a:r>
            <a:r>
              <a:rPr lang="fr-FR" sz="1800" b="1" i="0" dirty="0">
                <a:solidFill>
                  <a:srgbClr val="000000"/>
                </a:solidFill>
                <a:effectLst/>
                <a:latin typeface="Helvetica-Bold"/>
              </a:rPr>
              <a:t>;</a:t>
            </a:r>
            <a:br>
              <a:rPr lang="fr-FR" sz="1800" b="1" i="0" dirty="0">
                <a:solidFill>
                  <a:srgbClr val="000000"/>
                </a:solidFill>
                <a:effectLst/>
                <a:latin typeface="Helvetica-Bold"/>
              </a:rPr>
            </a:br>
            <a:r>
              <a:rPr lang="fr-FR" sz="1800" b="1" i="0" dirty="0">
                <a:solidFill>
                  <a:srgbClr val="000000"/>
                </a:solidFill>
                <a:effectLst/>
                <a:latin typeface="Helvetica-Bold"/>
              </a:rPr>
              <a:t>       public </a:t>
            </a:r>
            <a:r>
              <a:rPr lang="fr-FR" sz="1800" b="1" i="0" dirty="0" err="1">
                <a:solidFill>
                  <a:srgbClr val="000000"/>
                </a:solidFill>
                <a:effectLst/>
                <a:latin typeface="Helvetica-Bold"/>
              </a:rPr>
              <a:t>ServiceClient</a:t>
            </a:r>
            <a:r>
              <a:rPr lang="fr-FR" sz="1800" b="1" i="0" dirty="0">
                <a:solidFill>
                  <a:srgbClr val="000000"/>
                </a:solidFill>
                <a:effectLst/>
                <a:latin typeface="Helvetica-Bold"/>
              </a:rPr>
              <a:t>(Socket </a:t>
            </a:r>
            <a:r>
              <a:rPr lang="fr-FR" sz="1800" b="1" i="0" dirty="0" err="1">
                <a:solidFill>
                  <a:srgbClr val="000000"/>
                </a:solidFill>
                <a:effectLst/>
                <a:latin typeface="Helvetica-Bold"/>
              </a:rPr>
              <a:t>s,int</a:t>
            </a:r>
            <a:r>
              <a:rPr lang="fr-FR" sz="1800" b="1" i="0" dirty="0">
                <a:solidFill>
                  <a:srgbClr val="000000"/>
                </a:solidFill>
                <a:effectLst/>
                <a:latin typeface="Helvetica-Bold"/>
              </a:rPr>
              <a:t> </a:t>
            </a:r>
            <a:r>
              <a:rPr lang="fr-FR" sz="1800" b="1" i="0" dirty="0" err="1">
                <a:solidFill>
                  <a:srgbClr val="000000"/>
                </a:solidFill>
                <a:effectLst/>
                <a:latin typeface="Helvetica-Bold"/>
              </a:rPr>
              <a:t>num</a:t>
            </a:r>
            <a:r>
              <a:rPr lang="fr-FR" sz="1800" b="1" i="0" dirty="0">
                <a:solidFill>
                  <a:srgbClr val="000000"/>
                </a:solidFill>
                <a:effectLst/>
                <a:latin typeface="Helvetica-Bold"/>
              </a:rPr>
              <a:t>){</a:t>
            </a:r>
            <a:r>
              <a:rPr lang="fr-FR" sz="1800" b="1" i="0" dirty="0">
                <a:solidFill>
                  <a:srgbClr val="000099"/>
                </a:solidFill>
                <a:effectLst/>
                <a:latin typeface="Helvetica-Bold"/>
              </a:rPr>
              <a:t>client=</a:t>
            </a:r>
            <a:r>
              <a:rPr lang="fr-FR" sz="1800" b="1" i="0" dirty="0" err="1">
                <a:solidFill>
                  <a:srgbClr val="000099"/>
                </a:solidFill>
                <a:effectLst/>
                <a:latin typeface="Helvetica-Bold"/>
              </a:rPr>
              <a:t>s;numero</a:t>
            </a:r>
            <a:r>
              <a:rPr lang="fr-FR" sz="1800" b="1" i="0" dirty="0">
                <a:solidFill>
                  <a:srgbClr val="000099"/>
                </a:solidFill>
                <a:effectLst/>
                <a:latin typeface="Helvetica-Bold"/>
              </a:rPr>
              <a:t>=</a:t>
            </a:r>
            <a:r>
              <a:rPr lang="fr-FR" sz="1800" b="1" i="0" dirty="0" err="1">
                <a:solidFill>
                  <a:srgbClr val="000099"/>
                </a:solidFill>
                <a:effectLst/>
                <a:latin typeface="Helvetica-Bold"/>
              </a:rPr>
              <a:t>num</a:t>
            </a:r>
            <a:r>
              <a:rPr lang="fr-FR" sz="1800" b="1" i="0" dirty="0">
                <a:solidFill>
                  <a:srgbClr val="000099"/>
                </a:solidFill>
                <a:effectLst/>
                <a:latin typeface="Helvetica-Bold"/>
              </a:rPr>
              <a:t>; </a:t>
            </a:r>
            <a:r>
              <a:rPr lang="fr-FR" sz="1800" b="1" i="0" dirty="0">
                <a:solidFill>
                  <a:srgbClr val="000000"/>
                </a:solidFill>
                <a:effectLst/>
                <a:latin typeface="Helvetica-Bold"/>
              </a:rPr>
              <a:t>}</a:t>
            </a:r>
            <a:br>
              <a:rPr lang="fr-FR" sz="1800" b="1" i="0" dirty="0">
                <a:solidFill>
                  <a:srgbClr val="000000"/>
                </a:solidFill>
                <a:effectLst/>
                <a:latin typeface="Helvetica-Bold"/>
              </a:rPr>
            </a:br>
            <a:r>
              <a:rPr lang="fr-FR" sz="1800" b="1" i="0" dirty="0">
                <a:solidFill>
                  <a:srgbClr val="000000"/>
                </a:solidFill>
                <a:effectLst/>
                <a:latin typeface="Helvetica-Bold"/>
              </a:rPr>
              <a:t>       public </a:t>
            </a:r>
            <a:r>
              <a:rPr lang="fr-FR" sz="1800" b="1" i="0" dirty="0" err="1">
                <a:solidFill>
                  <a:srgbClr val="000000"/>
                </a:solidFill>
                <a:effectLst/>
                <a:latin typeface="Helvetica-Bold"/>
              </a:rPr>
              <a:t>void</a:t>
            </a:r>
            <a:r>
              <a:rPr lang="fr-FR" sz="1800" b="1" i="0" dirty="0">
                <a:solidFill>
                  <a:srgbClr val="000000"/>
                </a:solidFill>
                <a:effectLst/>
                <a:latin typeface="Helvetica-Bold"/>
              </a:rPr>
              <a:t> run(){</a:t>
            </a:r>
            <a:br>
              <a:rPr lang="fr-FR" sz="1800" b="1" i="0" dirty="0">
                <a:solidFill>
                  <a:srgbClr val="000000"/>
                </a:solidFill>
                <a:effectLst/>
                <a:latin typeface="Helvetica-Bold"/>
              </a:rPr>
            </a:br>
            <a:r>
              <a:rPr lang="fr-FR" sz="1800" b="1" i="0" dirty="0">
                <a:solidFill>
                  <a:srgbClr val="000000"/>
                </a:solidFill>
                <a:effectLst/>
                <a:latin typeface="Helvetica-Bold"/>
              </a:rPr>
              <a:t>            </a:t>
            </a:r>
            <a:r>
              <a:rPr lang="fr-FR" sz="1800" b="1" i="0" dirty="0" err="1">
                <a:solidFill>
                  <a:srgbClr val="000000"/>
                </a:solidFill>
                <a:effectLst/>
                <a:latin typeface="Helvetica-Bold"/>
              </a:rPr>
              <a:t>try</a:t>
            </a:r>
            <a:r>
              <a:rPr lang="fr-FR" sz="1800" b="1" i="0" dirty="0">
                <a:solidFill>
                  <a:srgbClr val="000000"/>
                </a:solidFill>
                <a:effectLst/>
                <a:latin typeface="Helvetica-Bold"/>
              </a:rPr>
              <a:t> {</a:t>
            </a:r>
            <a:br>
              <a:rPr lang="fr-FR" sz="1800" b="1" i="0" dirty="0">
                <a:solidFill>
                  <a:srgbClr val="000000"/>
                </a:solidFill>
                <a:effectLst/>
                <a:latin typeface="Helvetica-Bold"/>
              </a:rPr>
            </a:br>
            <a:r>
              <a:rPr lang="fr-FR" sz="1800" b="1" i="0" dirty="0">
                <a:solidFill>
                  <a:srgbClr val="000000"/>
                </a:solidFill>
                <a:effectLst/>
                <a:latin typeface="Helvetica-Bold"/>
              </a:rPr>
              <a:t>                     </a:t>
            </a:r>
            <a:r>
              <a:rPr lang="fr-FR" sz="1800" b="1" i="0" dirty="0" err="1">
                <a:solidFill>
                  <a:srgbClr val="006500"/>
                </a:solidFill>
                <a:effectLst/>
                <a:latin typeface="Helvetica-Bold"/>
              </a:rPr>
              <a:t>BufferedReader</a:t>
            </a:r>
            <a:r>
              <a:rPr lang="fr-FR" sz="1800" b="1" i="0" dirty="0">
                <a:solidFill>
                  <a:srgbClr val="006500"/>
                </a:solidFill>
                <a:effectLst/>
                <a:latin typeface="Helvetica-Bold"/>
              </a:rPr>
              <a:t> in=new </a:t>
            </a:r>
            <a:r>
              <a:rPr lang="fr-FR" sz="1800" b="1" i="0" dirty="0" err="1">
                <a:solidFill>
                  <a:srgbClr val="006500"/>
                </a:solidFill>
                <a:effectLst/>
                <a:latin typeface="Helvetica-Bold"/>
              </a:rPr>
              <a:t>BufferedReader</a:t>
            </a:r>
            <a:r>
              <a:rPr lang="fr-FR" sz="1800" b="1" i="0" dirty="0">
                <a:solidFill>
                  <a:srgbClr val="006500"/>
                </a:solidFill>
                <a:effectLst/>
                <a:latin typeface="Helvetica-Bold"/>
              </a:rPr>
              <a:t>(</a:t>
            </a:r>
            <a:br>
              <a:rPr lang="fr-FR" sz="1800" b="1" i="0" dirty="0">
                <a:solidFill>
                  <a:srgbClr val="006500"/>
                </a:solidFill>
                <a:effectLst/>
                <a:latin typeface="Helvetica-Bold"/>
              </a:rPr>
            </a:br>
            <a:r>
              <a:rPr lang="fr-FR" sz="1800" b="1" i="0" dirty="0">
                <a:solidFill>
                  <a:srgbClr val="006500"/>
                </a:solidFill>
                <a:effectLst/>
                <a:latin typeface="Helvetica-Bold"/>
              </a:rPr>
              <a:t>                     new </a:t>
            </a:r>
            <a:r>
              <a:rPr lang="fr-FR" sz="1800" b="1" i="0" dirty="0" err="1">
                <a:solidFill>
                  <a:srgbClr val="006500"/>
                </a:solidFill>
                <a:effectLst/>
                <a:latin typeface="Helvetica-Bold"/>
              </a:rPr>
              <a:t>InputStreamReader</a:t>
            </a:r>
            <a:r>
              <a:rPr lang="fr-FR" sz="1800" b="1" i="0" dirty="0">
                <a:solidFill>
                  <a:srgbClr val="006500"/>
                </a:solidFill>
                <a:effectLst/>
                <a:latin typeface="Helvetica-Bold"/>
              </a:rPr>
              <a:t>(</a:t>
            </a:r>
            <a:r>
              <a:rPr lang="fr-FR" sz="1800" b="1" i="0" dirty="0" err="1">
                <a:solidFill>
                  <a:srgbClr val="006500"/>
                </a:solidFill>
                <a:effectLst/>
                <a:latin typeface="Helvetica-Bold"/>
              </a:rPr>
              <a:t>client.getInputStream</a:t>
            </a:r>
            <a:r>
              <a:rPr lang="fr-FR" sz="1800" b="1" i="0" dirty="0">
                <a:solidFill>
                  <a:srgbClr val="006500"/>
                </a:solidFill>
                <a:effectLst/>
                <a:latin typeface="Helvetica-Bold"/>
              </a:rPr>
              <a:t>()));</a:t>
            </a:r>
            <a:br>
              <a:rPr lang="fr-FR" sz="1800" b="1" i="0" dirty="0">
                <a:solidFill>
                  <a:srgbClr val="006500"/>
                </a:solidFill>
                <a:effectLst/>
                <a:latin typeface="Helvetica-Bold"/>
              </a:rPr>
            </a:br>
            <a:r>
              <a:rPr lang="fr-FR" sz="1800" b="1" i="0" dirty="0">
                <a:solidFill>
                  <a:srgbClr val="006500"/>
                </a:solidFill>
                <a:effectLst/>
                <a:latin typeface="Helvetica-Bold"/>
              </a:rPr>
              <a:t>	       </a:t>
            </a:r>
            <a:r>
              <a:rPr lang="fr-FR" sz="1800" b="1" i="0" dirty="0" err="1">
                <a:solidFill>
                  <a:srgbClr val="006500"/>
                </a:solidFill>
                <a:effectLst/>
                <a:latin typeface="Helvetica-Bold"/>
              </a:rPr>
              <a:t>PrintWriter</a:t>
            </a:r>
            <a:r>
              <a:rPr lang="fr-FR" sz="1800" b="1" i="0" dirty="0">
                <a:solidFill>
                  <a:srgbClr val="006500"/>
                </a:solidFill>
                <a:effectLst/>
                <a:latin typeface="Helvetica-Bold"/>
              </a:rPr>
              <a:t> out=new </a:t>
            </a:r>
            <a:r>
              <a:rPr lang="fr-FR" sz="1800" b="1" i="0" dirty="0" err="1">
                <a:solidFill>
                  <a:srgbClr val="006500"/>
                </a:solidFill>
                <a:effectLst/>
                <a:latin typeface="Helvetica-Bold"/>
              </a:rPr>
              <a:t>PrintWriter</a:t>
            </a:r>
            <a:r>
              <a:rPr lang="fr-FR" sz="1800" b="1" i="0" dirty="0">
                <a:solidFill>
                  <a:srgbClr val="006500"/>
                </a:solidFill>
                <a:effectLst/>
                <a:latin typeface="Helvetica-Bold"/>
              </a:rPr>
              <a:t>(</a:t>
            </a:r>
            <a:r>
              <a:rPr lang="fr-FR" sz="1800" b="1" i="0" dirty="0" err="1">
                <a:solidFill>
                  <a:srgbClr val="006500"/>
                </a:solidFill>
                <a:effectLst/>
                <a:latin typeface="Helvetica-Bold"/>
              </a:rPr>
              <a:t>client.getOutputStream</a:t>
            </a:r>
            <a:r>
              <a:rPr lang="fr-FR" sz="1800" b="1" i="0" dirty="0">
                <a:solidFill>
                  <a:srgbClr val="006500"/>
                </a:solidFill>
                <a:effectLst/>
                <a:latin typeface="Helvetica-Bold"/>
              </a:rPr>
              <a:t>(),</a:t>
            </a:r>
            <a:r>
              <a:rPr lang="fr-FR" sz="1800" b="1" i="0" dirty="0" err="1">
                <a:solidFill>
                  <a:srgbClr val="006500"/>
                </a:solidFill>
                <a:effectLst/>
                <a:latin typeface="Helvetica-Bold"/>
              </a:rPr>
              <a:t>true</a:t>
            </a:r>
            <a:r>
              <a:rPr lang="fr-FR" sz="1800" b="1" i="0" dirty="0">
                <a:solidFill>
                  <a:srgbClr val="006500"/>
                </a:solidFill>
                <a:effectLst/>
                <a:latin typeface="Helvetica-Bold"/>
              </a:rPr>
              <a:t>);</a:t>
            </a:r>
            <a:br>
              <a:rPr lang="fr-FR" sz="1800" b="1" i="0" dirty="0">
                <a:solidFill>
                  <a:srgbClr val="006500"/>
                </a:solidFill>
                <a:effectLst/>
                <a:latin typeface="Helvetica-Bold"/>
              </a:rPr>
            </a:br>
            <a:r>
              <a:rPr lang="fr-FR" sz="1800" b="1" i="0" dirty="0">
                <a:solidFill>
                  <a:srgbClr val="006500"/>
                </a:solidFill>
                <a:effectLst/>
                <a:latin typeface="Helvetica-Bold"/>
              </a:rPr>
              <a:t>	       </a:t>
            </a:r>
            <a:r>
              <a:rPr lang="fr-FR" sz="1800" b="1" i="0" dirty="0" err="1">
                <a:solidFill>
                  <a:srgbClr val="000000"/>
                </a:solidFill>
                <a:effectLst/>
                <a:latin typeface="Helvetica-Bold"/>
              </a:rPr>
              <a:t>System.out.println</a:t>
            </a:r>
            <a:r>
              <a:rPr lang="fr-FR" sz="1800" b="1" i="0" dirty="0">
                <a:solidFill>
                  <a:srgbClr val="000000"/>
                </a:solidFill>
                <a:effectLst/>
                <a:latin typeface="Helvetica-Bold"/>
              </a:rPr>
              <a:t>("Client </a:t>
            </a:r>
            <a:r>
              <a:rPr lang="fr-FR" sz="1800" b="1" i="0" dirty="0" err="1">
                <a:solidFill>
                  <a:srgbClr val="000000"/>
                </a:solidFill>
                <a:effectLst/>
                <a:latin typeface="Helvetica-Bold"/>
              </a:rPr>
              <a:t>Num</a:t>
            </a:r>
            <a:r>
              <a:rPr lang="fr-FR" sz="1800" b="1" i="0" dirty="0">
                <a:solidFill>
                  <a:srgbClr val="000000"/>
                </a:solidFill>
                <a:effectLst/>
                <a:latin typeface="Helvetica-Bold"/>
              </a:rPr>
              <a:t> "+</a:t>
            </a:r>
            <a:r>
              <a:rPr lang="fr-FR" sz="1800" b="1" i="0" dirty="0" err="1">
                <a:solidFill>
                  <a:srgbClr val="000000"/>
                </a:solidFill>
                <a:effectLst/>
                <a:latin typeface="Helvetica-Bold"/>
              </a:rPr>
              <a:t>numero</a:t>
            </a:r>
            <a:r>
              <a:rPr lang="fr-FR" sz="1800" b="1" i="0" dirty="0">
                <a:solidFill>
                  <a:srgbClr val="000000"/>
                </a:solidFill>
                <a:effectLst/>
                <a:latin typeface="Helvetica-Bold"/>
              </a:rPr>
              <a:t>);</a:t>
            </a:r>
            <a:br>
              <a:rPr lang="fr-FR" sz="1800" b="1" i="0" dirty="0">
                <a:solidFill>
                  <a:srgbClr val="000000"/>
                </a:solidFill>
                <a:effectLst/>
                <a:latin typeface="Helvetica-Bold"/>
              </a:rPr>
            </a:br>
            <a:r>
              <a:rPr lang="fr-FR" sz="1800" b="1" i="0" dirty="0">
                <a:solidFill>
                  <a:srgbClr val="000000"/>
                </a:solidFill>
                <a:effectLst/>
                <a:latin typeface="Helvetica-Bold"/>
              </a:rPr>
              <a:t>                      </a:t>
            </a:r>
            <a:r>
              <a:rPr lang="fr-FR" sz="1800" b="1" i="0" dirty="0" err="1">
                <a:solidFill>
                  <a:srgbClr val="CC0000"/>
                </a:solidFill>
                <a:effectLst/>
                <a:latin typeface="Helvetica-Bold"/>
              </a:rPr>
              <a:t>out.println</a:t>
            </a:r>
            <a:r>
              <a:rPr lang="fr-FR" sz="1800" b="1" i="0" dirty="0">
                <a:solidFill>
                  <a:srgbClr val="CC0000"/>
                </a:solidFill>
                <a:effectLst/>
                <a:latin typeface="Helvetica-Bold"/>
              </a:rPr>
              <a:t>("Vous </a:t>
            </a:r>
            <a:r>
              <a:rPr lang="fr-FR" sz="1800" b="1" i="0" dirty="0" err="1">
                <a:solidFill>
                  <a:srgbClr val="CC0000"/>
                </a:solidFill>
                <a:effectLst/>
                <a:latin typeface="Helvetica-Bold"/>
              </a:rPr>
              <a:t>etes</a:t>
            </a:r>
            <a:r>
              <a:rPr lang="fr-FR" sz="1800" b="1" i="0" dirty="0">
                <a:solidFill>
                  <a:srgbClr val="CC0000"/>
                </a:solidFill>
                <a:effectLst/>
                <a:latin typeface="Helvetica-Bold"/>
              </a:rPr>
              <a:t> le client </a:t>
            </a:r>
            <a:r>
              <a:rPr lang="fr-FR" sz="1800" b="1" i="0" dirty="0" err="1">
                <a:solidFill>
                  <a:srgbClr val="CC0000"/>
                </a:solidFill>
                <a:effectLst/>
                <a:latin typeface="Helvetica-Bold"/>
              </a:rPr>
              <a:t>num</a:t>
            </a:r>
            <a:r>
              <a:rPr lang="fr-FR" sz="1800" b="1" i="0" dirty="0">
                <a:solidFill>
                  <a:srgbClr val="CC0000"/>
                </a:solidFill>
                <a:effectLst/>
                <a:latin typeface="Helvetica-Bold"/>
              </a:rPr>
              <a:t> "+</a:t>
            </a:r>
            <a:r>
              <a:rPr lang="fr-FR" sz="1800" b="1" i="0" dirty="0" err="1">
                <a:solidFill>
                  <a:srgbClr val="CC0000"/>
                </a:solidFill>
                <a:effectLst/>
                <a:latin typeface="Helvetica-Bold"/>
              </a:rPr>
              <a:t>numero</a:t>
            </a:r>
            <a:r>
              <a:rPr lang="fr-FR" sz="1800" b="1" i="0" dirty="0">
                <a:solidFill>
                  <a:srgbClr val="CC0000"/>
                </a:solidFill>
                <a:effectLst/>
                <a:latin typeface="Helvetica-Bold"/>
              </a:rPr>
              <a:t>);</a:t>
            </a:r>
            <a:br>
              <a:rPr lang="fr-FR" sz="1800" b="1" i="0" dirty="0">
                <a:solidFill>
                  <a:srgbClr val="CC0000"/>
                </a:solidFill>
                <a:effectLst/>
                <a:latin typeface="Helvetica-Bold"/>
              </a:rPr>
            </a:br>
            <a:r>
              <a:rPr lang="fr-FR" sz="1800" b="1" i="0" dirty="0">
                <a:solidFill>
                  <a:srgbClr val="CC0000"/>
                </a:solidFill>
                <a:effectLst/>
                <a:latin typeface="Helvetica-Bold"/>
              </a:rPr>
              <a:t>                      </a:t>
            </a:r>
            <a:r>
              <a:rPr lang="fr-FR" sz="1800" b="1" i="0" dirty="0" err="1">
                <a:solidFill>
                  <a:srgbClr val="000000"/>
                </a:solidFill>
                <a:effectLst/>
                <a:latin typeface="Helvetica-Bold"/>
              </a:rPr>
              <a:t>while</a:t>
            </a:r>
            <a:r>
              <a:rPr lang="fr-FR" sz="1800" b="1" i="0" dirty="0">
                <a:solidFill>
                  <a:srgbClr val="000000"/>
                </a:solidFill>
                <a:effectLst/>
                <a:latin typeface="Helvetica-Bold"/>
              </a:rPr>
              <a:t>(</a:t>
            </a:r>
            <a:r>
              <a:rPr lang="fr-FR" sz="1800" b="1" i="0" dirty="0" err="1">
                <a:solidFill>
                  <a:srgbClr val="000000"/>
                </a:solidFill>
                <a:effectLst/>
                <a:latin typeface="Helvetica-Bold"/>
              </a:rPr>
              <a:t>true</a:t>
            </a:r>
            <a:r>
              <a:rPr lang="fr-FR" sz="1800" b="1" i="0" dirty="0">
                <a:solidFill>
                  <a:srgbClr val="000000"/>
                </a:solidFill>
                <a:effectLst/>
                <a:latin typeface="Helvetica-Bold"/>
              </a:rPr>
              <a:t>){</a:t>
            </a:r>
            <a:br>
              <a:rPr lang="fr-FR" sz="1800" b="1" i="0" dirty="0">
                <a:solidFill>
                  <a:srgbClr val="000000"/>
                </a:solidFill>
                <a:effectLst/>
                <a:latin typeface="Helvetica-Bold"/>
              </a:rPr>
            </a:br>
            <a:r>
              <a:rPr lang="fr-FR" sz="1800" b="1" i="0" dirty="0">
                <a:solidFill>
                  <a:srgbClr val="000000"/>
                </a:solidFill>
                <a:effectLst/>
                <a:latin typeface="Helvetica-Bold"/>
              </a:rPr>
              <a:t>                               </a:t>
            </a:r>
            <a:r>
              <a:rPr lang="fr-FR" sz="1800" b="1" i="0" dirty="0">
                <a:solidFill>
                  <a:srgbClr val="000099"/>
                </a:solidFill>
                <a:effectLst/>
                <a:latin typeface="Helvetica-Bold"/>
              </a:rPr>
              <a:t>String s=</a:t>
            </a:r>
            <a:r>
              <a:rPr lang="fr-FR" sz="1800" b="1" i="0" dirty="0" err="1">
                <a:solidFill>
                  <a:srgbClr val="000099"/>
                </a:solidFill>
                <a:effectLst/>
                <a:latin typeface="Helvetica-Bold"/>
              </a:rPr>
              <a:t>in.readLine</a:t>
            </a:r>
            <a:r>
              <a:rPr lang="fr-FR" sz="1800" b="1" i="0" dirty="0">
                <a:solidFill>
                  <a:srgbClr val="000099"/>
                </a:solidFill>
                <a:effectLst/>
                <a:latin typeface="Helvetica-Bold"/>
              </a:rPr>
              <a:t>();</a:t>
            </a:r>
            <a:br>
              <a:rPr lang="fr-FR" sz="1800" b="1" i="0" dirty="0">
                <a:solidFill>
                  <a:srgbClr val="000099"/>
                </a:solidFill>
                <a:effectLst/>
                <a:latin typeface="Helvetica-Bold"/>
              </a:rPr>
            </a:br>
            <a:r>
              <a:rPr lang="fr-FR" sz="1800" b="1" i="0" dirty="0">
                <a:solidFill>
                  <a:srgbClr val="000099"/>
                </a:solidFill>
                <a:effectLst/>
                <a:latin typeface="Helvetica-Bold"/>
              </a:rPr>
              <a:t>                               </a:t>
            </a:r>
            <a:r>
              <a:rPr lang="fr-FR" sz="1800" b="1" i="0" dirty="0" err="1">
                <a:solidFill>
                  <a:srgbClr val="CC0000"/>
                </a:solidFill>
                <a:effectLst/>
                <a:latin typeface="Helvetica-Bold"/>
              </a:rPr>
              <a:t>out.println</a:t>
            </a:r>
            <a:r>
              <a:rPr lang="fr-FR" sz="1800" b="1" i="0" dirty="0">
                <a:solidFill>
                  <a:srgbClr val="CC0000"/>
                </a:solidFill>
                <a:effectLst/>
                <a:latin typeface="Helvetica-Bold"/>
              </a:rPr>
              <a:t>("Votre commande contient "+ </a:t>
            </a:r>
            <a:r>
              <a:rPr lang="fr-FR" sz="1800" b="1" i="0" dirty="0" err="1">
                <a:solidFill>
                  <a:srgbClr val="CC0000"/>
                </a:solidFill>
                <a:effectLst/>
                <a:latin typeface="Helvetica-Bold"/>
              </a:rPr>
              <a:t>s.length</a:t>
            </a:r>
            <a:r>
              <a:rPr lang="fr-FR" sz="1800" b="1" i="0" dirty="0">
                <a:solidFill>
                  <a:srgbClr val="CC0000"/>
                </a:solidFill>
                <a:effectLst/>
                <a:latin typeface="Helvetica-Bold"/>
              </a:rPr>
              <a:t>()+" caractères");</a:t>
            </a:r>
            <a:br>
              <a:rPr lang="fr-FR" sz="1800" b="1" i="0" dirty="0">
                <a:solidFill>
                  <a:srgbClr val="CC0000"/>
                </a:solidFill>
                <a:effectLst/>
                <a:latin typeface="Helvetica-Bold"/>
              </a:rPr>
            </a:br>
            <a:r>
              <a:rPr lang="fr-FR" sz="1800" b="1" i="0" dirty="0">
                <a:solidFill>
                  <a:srgbClr val="CC0000"/>
                </a:solidFill>
                <a:effectLst/>
                <a:latin typeface="Helvetica-Bold"/>
              </a:rPr>
              <a:t>              </a:t>
            </a:r>
            <a:r>
              <a:rPr lang="fr-FR" sz="1800" b="1" i="0" dirty="0">
                <a:solidFill>
                  <a:srgbClr val="000000"/>
                </a:solidFill>
                <a:effectLst/>
                <a:latin typeface="Helvetica-Bold"/>
              </a:rPr>
              <a:t>} } catch (</a:t>
            </a:r>
            <a:r>
              <a:rPr lang="fr-FR" sz="1800" b="1" i="0" dirty="0" err="1">
                <a:solidFill>
                  <a:srgbClr val="000000"/>
                </a:solidFill>
                <a:effectLst/>
                <a:latin typeface="Helvetica-Bold"/>
              </a:rPr>
              <a:t>IOException</a:t>
            </a:r>
            <a:r>
              <a:rPr lang="fr-FR" sz="1800" b="1" i="0" dirty="0">
                <a:solidFill>
                  <a:srgbClr val="000000"/>
                </a:solidFill>
                <a:effectLst/>
                <a:latin typeface="Helvetica-Bold"/>
              </a:rPr>
              <a:t> e) { </a:t>
            </a:r>
            <a:r>
              <a:rPr lang="fr-FR" sz="1800" b="1" i="0" dirty="0" err="1">
                <a:solidFill>
                  <a:srgbClr val="000000"/>
                </a:solidFill>
                <a:effectLst/>
                <a:latin typeface="Helvetica-Bold"/>
              </a:rPr>
              <a:t>e.printStackTrace</a:t>
            </a:r>
            <a:r>
              <a:rPr lang="fr-FR" sz="1800" b="1" i="0" dirty="0">
                <a:solidFill>
                  <a:srgbClr val="000000"/>
                </a:solidFill>
                <a:effectLst/>
                <a:latin typeface="Helvetica-Bold"/>
              </a:rPr>
              <a:t>();}</a:t>
            </a:r>
            <a:r>
              <a:rPr lang="fr-FR" sz="1600" dirty="0"/>
              <a:t> </a:t>
            </a:r>
          </a:p>
          <a:p>
            <a:r>
              <a:rPr lang="fr-FR" sz="1800" b="1" dirty="0">
                <a:latin typeface="Helvetica-Bold"/>
              </a:rPr>
              <a:t>         }</a:t>
            </a:r>
          </a:p>
          <a:p>
            <a:r>
              <a:rPr lang="fr-FR" sz="1800" b="1" dirty="0">
                <a:latin typeface="Helvetica-Bold"/>
              </a:rPr>
              <a:t>}</a:t>
            </a:r>
            <a:r>
              <a:rPr lang="fr-FR" sz="1600" dirty="0"/>
              <a:t/>
            </a:r>
            <a:br>
              <a:rPr lang="fr-FR" sz="1600" dirty="0"/>
            </a:br>
            <a:endParaRPr lang="fr-FR" sz="1700" dirty="0">
              <a:latin typeface="Arimo" panose="020B0604020202020204" charset="0"/>
              <a:ea typeface="Arimo" panose="020B0604020202020204" charset="0"/>
              <a:cs typeface="Arimo" panose="020B0604020202020204" charset="0"/>
            </a:endParaRPr>
          </a:p>
        </p:txBody>
      </p:sp>
      <p:sp>
        <p:nvSpPr>
          <p:cNvPr id="9" name="ZoneTexte 8">
            <a:extLst>
              <a:ext uri="{FF2B5EF4-FFF2-40B4-BE49-F238E27FC236}">
                <a16:creationId xmlns="" xmlns:a16="http://schemas.microsoft.com/office/drawing/2014/main" id="{168E201D-45D7-DD88-B260-2E5B4B2777F9}"/>
              </a:ext>
            </a:extLst>
          </p:cNvPr>
          <p:cNvSpPr txBox="1"/>
          <p:nvPr/>
        </p:nvSpPr>
        <p:spPr>
          <a:xfrm>
            <a:off x="1919331" y="1270042"/>
            <a:ext cx="6289001" cy="369332"/>
          </a:xfrm>
          <a:prstGeom prst="rect">
            <a:avLst/>
          </a:prstGeom>
          <a:noFill/>
        </p:spPr>
        <p:txBody>
          <a:bodyPr wrap="square" anchor="t">
            <a:spAutoFit/>
          </a:bodyPr>
          <a:lstStyle/>
          <a:p>
            <a:pPr marL="285750" indent="-285750" algn="just">
              <a:buFont typeface="Wingdings" panose="05000000000000000000" pitchFamily="2" charset="2"/>
              <a:buChar char="q"/>
            </a:pPr>
            <a:r>
              <a:rPr lang="fr-FR" sz="1800" b="0" i="0" dirty="0">
                <a:solidFill>
                  <a:srgbClr val="000099"/>
                </a:solidFill>
                <a:effectLst/>
                <a:latin typeface="Arimo" panose="020B0604020202020204" charset="0"/>
                <a:ea typeface="Arimo" panose="020B0604020202020204" charset="0"/>
                <a:cs typeface="Arimo" panose="020B0604020202020204" charset="0"/>
              </a:rPr>
              <a:t>La classe qui gère les entrées-sorties : ServiceClient.java</a:t>
            </a:r>
            <a:endParaRPr lang="fr-FR" dirty="0"/>
          </a:p>
        </p:txBody>
      </p:sp>
    </p:spTree>
    <p:extLst>
      <p:ext uri="{BB962C8B-B14F-4D97-AF65-F5344CB8AC3E}">
        <p14:creationId xmlns:p14="http://schemas.microsoft.com/office/powerpoint/2010/main" val="179398886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454"/>
        <p:cNvGrpSpPr/>
        <p:nvPr/>
      </p:nvGrpSpPr>
      <p:grpSpPr>
        <a:xfrm>
          <a:off x="0" y="0"/>
          <a:ext cx="0" cy="0"/>
          <a:chOff x="0" y="0"/>
          <a:chExt cx="0" cy="0"/>
        </a:xfrm>
      </p:grpSpPr>
      <p:cxnSp>
        <p:nvCxnSpPr>
          <p:cNvPr id="470" name="Google Shape;470;p27"/>
          <p:cNvCxnSpPr/>
          <p:nvPr/>
        </p:nvCxnSpPr>
        <p:spPr>
          <a:xfrm>
            <a:off x="6289044" y="6278419"/>
            <a:ext cx="244214" cy="0"/>
          </a:xfrm>
          <a:prstGeom prst="straightConnector1">
            <a:avLst/>
          </a:prstGeom>
          <a:noFill/>
          <a:ln w="9525" cap="flat" cmpd="sng">
            <a:solidFill>
              <a:schemeClr val="lt1"/>
            </a:solidFill>
            <a:prstDash val="solid"/>
            <a:round/>
            <a:headEnd type="none" w="med" len="med"/>
            <a:tailEnd type="stealth" w="med" len="med"/>
          </a:ln>
        </p:spPr>
      </p:cxnSp>
      <p:sp>
        <p:nvSpPr>
          <p:cNvPr id="474" name="Google Shape;474;p27"/>
          <p:cNvSpPr txBox="1">
            <a:spLocks noGrp="1"/>
          </p:cNvSpPr>
          <p:nvPr>
            <p:ph type="subTitle" idx="1"/>
          </p:nvPr>
        </p:nvSpPr>
        <p:spPr>
          <a:xfrm>
            <a:off x="1387984" y="373890"/>
            <a:ext cx="2263024" cy="391331"/>
          </a:xfrm>
          <a:prstGeom prst="rect">
            <a:avLst/>
          </a:prstGeom>
        </p:spPr>
        <p:txBody>
          <a:bodyPr spcFirstLastPara="1" wrap="square" lIns="112085" tIns="112085" rIns="112085" bIns="112085" anchor="t" anchorCtr="0">
            <a:noAutofit/>
          </a:bodyPr>
          <a:lstStyle/>
          <a:p>
            <a:pPr marL="0" indent="0"/>
            <a:r>
              <a:rPr lang="fr-FR" dirty="0"/>
              <a:t>UCAO-UUT ISTIN</a:t>
            </a:r>
          </a:p>
        </p:txBody>
      </p:sp>
      <p:sp>
        <p:nvSpPr>
          <p:cNvPr id="475" name="Google Shape;475;p27"/>
          <p:cNvSpPr txBox="1">
            <a:spLocks noGrp="1"/>
          </p:cNvSpPr>
          <p:nvPr>
            <p:ph type="subTitle" idx="2"/>
          </p:nvPr>
        </p:nvSpPr>
        <p:spPr>
          <a:xfrm>
            <a:off x="8172001" y="399310"/>
            <a:ext cx="3238440" cy="391331"/>
          </a:xfrm>
          <a:prstGeom prst="rect">
            <a:avLst/>
          </a:prstGeom>
        </p:spPr>
        <p:txBody>
          <a:bodyPr spcFirstLastPara="1" wrap="square" lIns="112085" tIns="112085" rIns="112085" bIns="112085" anchor="t" anchorCtr="0">
            <a:noAutofit/>
          </a:bodyPr>
          <a:lstStyle/>
          <a:p>
            <a:pPr marL="0" indent="0">
              <a:buSzPts val="1100"/>
            </a:pPr>
            <a:r>
              <a:rPr lang="en" dirty="0"/>
              <a:t>Année académique 2022 — 2023</a:t>
            </a:r>
            <a:endParaRPr dirty="0"/>
          </a:p>
        </p:txBody>
      </p:sp>
      <p:sp>
        <p:nvSpPr>
          <p:cNvPr id="8" name="ZoneTexte 7">
            <a:extLst>
              <a:ext uri="{FF2B5EF4-FFF2-40B4-BE49-F238E27FC236}">
                <a16:creationId xmlns="" xmlns:a16="http://schemas.microsoft.com/office/drawing/2014/main" id="{1BD238C5-AD5E-9CFB-3752-A361F4995CA1}"/>
              </a:ext>
            </a:extLst>
          </p:cNvPr>
          <p:cNvSpPr txBox="1"/>
          <p:nvPr/>
        </p:nvSpPr>
        <p:spPr>
          <a:xfrm>
            <a:off x="1578239" y="760370"/>
            <a:ext cx="9421609" cy="523220"/>
          </a:xfrm>
          <a:prstGeom prst="rect">
            <a:avLst/>
          </a:prstGeom>
          <a:noFill/>
        </p:spPr>
        <p:txBody>
          <a:bodyPr wrap="square" anchor="t">
            <a:spAutoFit/>
          </a:bodyPr>
          <a:lstStyle/>
          <a:p>
            <a:pPr algn="ctr"/>
            <a:r>
              <a:rPr lang="fr-FR" sz="2800" b="1" i="1" dirty="0">
                <a:solidFill>
                  <a:srgbClr val="99284C"/>
                </a:solidFill>
                <a:latin typeface="Arial-BoldItalicMT"/>
              </a:rPr>
              <a:t>Lancement du Serveur</a:t>
            </a:r>
            <a:endParaRPr lang="fr-FR" sz="2800" dirty="0"/>
          </a:p>
        </p:txBody>
      </p:sp>
      <p:sp>
        <p:nvSpPr>
          <p:cNvPr id="455" name="Shape 11609">
            <a:extLst>
              <a:ext uri="{FF2B5EF4-FFF2-40B4-BE49-F238E27FC236}">
                <a16:creationId xmlns="" xmlns:a16="http://schemas.microsoft.com/office/drawing/2014/main" id="{D2895FE3-958B-A01F-A4E1-6A1DA029C66E}"/>
              </a:ext>
            </a:extLst>
          </p:cNvPr>
          <p:cNvSpPr/>
          <p:nvPr/>
        </p:nvSpPr>
        <p:spPr>
          <a:xfrm>
            <a:off x="5063832" y="6623493"/>
            <a:ext cx="435854" cy="71610"/>
          </a:xfrm>
          <a:custGeom>
            <a:avLst/>
            <a:gdLst/>
            <a:ahLst/>
            <a:cxnLst/>
            <a:rect l="0" t="0" r="0" b="0"/>
            <a:pathLst>
              <a:path w="435864" h="76200">
                <a:moveTo>
                  <a:pt x="76200" y="0"/>
                </a:moveTo>
                <a:lnTo>
                  <a:pt x="76200" y="33528"/>
                </a:lnTo>
                <a:lnTo>
                  <a:pt x="434340" y="33529"/>
                </a:lnTo>
                <a:lnTo>
                  <a:pt x="435864" y="38100"/>
                </a:lnTo>
                <a:lnTo>
                  <a:pt x="434340" y="41148"/>
                </a:lnTo>
                <a:lnTo>
                  <a:pt x="431292" y="42673"/>
                </a:lnTo>
                <a:lnTo>
                  <a:pt x="76200" y="42672"/>
                </a:lnTo>
                <a:lnTo>
                  <a:pt x="76200" y="76200"/>
                </a:lnTo>
                <a:lnTo>
                  <a:pt x="0" y="38100"/>
                </a:lnTo>
                <a:lnTo>
                  <a:pt x="76200" y="0"/>
                </a:lnTo>
                <a:close/>
              </a:path>
            </a:pathLst>
          </a:custGeom>
          <a:ln w="0" cap="rnd">
            <a:round/>
          </a:ln>
        </p:spPr>
        <p:style>
          <a:lnRef idx="0">
            <a:srgbClr val="000000">
              <a:alpha val="0"/>
            </a:srgbClr>
          </a:lnRef>
          <a:fillRef idx="1">
            <a:srgbClr val="000000"/>
          </a:fillRef>
          <a:effectRef idx="0">
            <a:scrgbClr r="0" g="0" b="0"/>
          </a:effectRef>
          <a:fontRef idx="none"/>
        </p:style>
        <p:txBody>
          <a:bodyPr/>
          <a:lstStyle/>
          <a:p>
            <a:endParaRPr lang="fr-FR"/>
          </a:p>
        </p:txBody>
      </p:sp>
      <p:pic>
        <p:nvPicPr>
          <p:cNvPr id="4" name="Image 3">
            <a:extLst>
              <a:ext uri="{FF2B5EF4-FFF2-40B4-BE49-F238E27FC236}">
                <a16:creationId xmlns="" xmlns:a16="http://schemas.microsoft.com/office/drawing/2014/main" id="{FA6C29A0-E79F-763D-D4CF-480AB687776A}"/>
              </a:ext>
            </a:extLst>
          </p:cNvPr>
          <p:cNvPicPr>
            <a:picLocks noChangeAspect="1"/>
          </p:cNvPicPr>
          <p:nvPr/>
        </p:nvPicPr>
        <p:blipFill>
          <a:blip r:embed="rId3"/>
          <a:stretch>
            <a:fillRect/>
          </a:stretch>
        </p:blipFill>
        <p:spPr>
          <a:xfrm>
            <a:off x="2007467" y="1549448"/>
            <a:ext cx="8563152" cy="1602729"/>
          </a:xfrm>
          <a:prstGeom prst="rect">
            <a:avLst/>
          </a:prstGeom>
        </p:spPr>
      </p:pic>
      <p:sp>
        <p:nvSpPr>
          <p:cNvPr id="5" name="ZoneTexte 4">
            <a:extLst>
              <a:ext uri="{FF2B5EF4-FFF2-40B4-BE49-F238E27FC236}">
                <a16:creationId xmlns="" xmlns:a16="http://schemas.microsoft.com/office/drawing/2014/main" id="{F89CD58D-E615-6C6E-6B80-3681A2057D5B}"/>
              </a:ext>
            </a:extLst>
          </p:cNvPr>
          <p:cNvSpPr txBox="1"/>
          <p:nvPr/>
        </p:nvSpPr>
        <p:spPr>
          <a:xfrm>
            <a:off x="1149010" y="3470495"/>
            <a:ext cx="9421609" cy="523220"/>
          </a:xfrm>
          <a:prstGeom prst="rect">
            <a:avLst/>
          </a:prstGeom>
          <a:noFill/>
        </p:spPr>
        <p:txBody>
          <a:bodyPr wrap="square" anchor="t">
            <a:spAutoFit/>
          </a:bodyPr>
          <a:lstStyle/>
          <a:p>
            <a:pPr algn="ctr"/>
            <a:r>
              <a:rPr lang="fr-FR" sz="2800" b="1" i="1" dirty="0">
                <a:solidFill>
                  <a:srgbClr val="99284C"/>
                </a:solidFill>
                <a:latin typeface="Arial-BoldItalicMT"/>
              </a:rPr>
              <a:t>Lancement du client </a:t>
            </a:r>
            <a:r>
              <a:rPr lang="fr-FR" sz="2800" b="1" i="1">
                <a:solidFill>
                  <a:srgbClr val="99284C"/>
                </a:solidFill>
                <a:latin typeface="Arial-BoldItalicMT"/>
              </a:rPr>
              <a:t>avec telnet</a:t>
            </a:r>
            <a:endParaRPr lang="fr-FR" sz="2800" dirty="0"/>
          </a:p>
        </p:txBody>
      </p:sp>
      <p:pic>
        <p:nvPicPr>
          <p:cNvPr id="7" name="Image 6">
            <a:extLst>
              <a:ext uri="{FF2B5EF4-FFF2-40B4-BE49-F238E27FC236}">
                <a16:creationId xmlns="" xmlns:a16="http://schemas.microsoft.com/office/drawing/2014/main" id="{09059B3C-FF8F-7201-8B07-AFC4BB376425}"/>
              </a:ext>
            </a:extLst>
          </p:cNvPr>
          <p:cNvPicPr>
            <a:picLocks noChangeAspect="1"/>
          </p:cNvPicPr>
          <p:nvPr/>
        </p:nvPicPr>
        <p:blipFill>
          <a:blip r:embed="rId4"/>
          <a:stretch>
            <a:fillRect/>
          </a:stretch>
        </p:blipFill>
        <p:spPr>
          <a:xfrm>
            <a:off x="2007467" y="4333952"/>
            <a:ext cx="8543507" cy="1679965"/>
          </a:xfrm>
          <a:prstGeom prst="rect">
            <a:avLst/>
          </a:prstGeom>
        </p:spPr>
      </p:pic>
    </p:spTree>
    <p:extLst>
      <p:ext uri="{BB962C8B-B14F-4D97-AF65-F5344CB8AC3E}">
        <p14:creationId xmlns:p14="http://schemas.microsoft.com/office/powerpoint/2010/main" val="269266877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454"/>
        <p:cNvGrpSpPr/>
        <p:nvPr/>
      </p:nvGrpSpPr>
      <p:grpSpPr>
        <a:xfrm>
          <a:off x="0" y="0"/>
          <a:ext cx="0" cy="0"/>
          <a:chOff x="0" y="0"/>
          <a:chExt cx="0" cy="0"/>
        </a:xfrm>
      </p:grpSpPr>
      <p:cxnSp>
        <p:nvCxnSpPr>
          <p:cNvPr id="470" name="Google Shape;470;p27"/>
          <p:cNvCxnSpPr/>
          <p:nvPr/>
        </p:nvCxnSpPr>
        <p:spPr>
          <a:xfrm>
            <a:off x="6289044" y="6278419"/>
            <a:ext cx="244214" cy="0"/>
          </a:xfrm>
          <a:prstGeom prst="straightConnector1">
            <a:avLst/>
          </a:prstGeom>
          <a:noFill/>
          <a:ln w="9525" cap="flat" cmpd="sng">
            <a:solidFill>
              <a:schemeClr val="lt1"/>
            </a:solidFill>
            <a:prstDash val="solid"/>
            <a:round/>
            <a:headEnd type="none" w="med" len="med"/>
            <a:tailEnd type="stealth" w="med" len="med"/>
          </a:ln>
        </p:spPr>
      </p:cxnSp>
      <p:sp>
        <p:nvSpPr>
          <p:cNvPr id="474" name="Google Shape;474;p27"/>
          <p:cNvSpPr txBox="1">
            <a:spLocks noGrp="1"/>
          </p:cNvSpPr>
          <p:nvPr>
            <p:ph type="subTitle" idx="1"/>
          </p:nvPr>
        </p:nvSpPr>
        <p:spPr>
          <a:xfrm>
            <a:off x="1387984" y="373890"/>
            <a:ext cx="2263024" cy="391331"/>
          </a:xfrm>
          <a:prstGeom prst="rect">
            <a:avLst/>
          </a:prstGeom>
        </p:spPr>
        <p:txBody>
          <a:bodyPr spcFirstLastPara="1" wrap="square" lIns="112085" tIns="112085" rIns="112085" bIns="112085" anchor="t" anchorCtr="0">
            <a:noAutofit/>
          </a:bodyPr>
          <a:lstStyle/>
          <a:p>
            <a:pPr marL="0" indent="0"/>
            <a:r>
              <a:rPr lang="fr-FR" dirty="0"/>
              <a:t>UCAO-UUT ISTIN</a:t>
            </a:r>
          </a:p>
        </p:txBody>
      </p:sp>
      <p:sp>
        <p:nvSpPr>
          <p:cNvPr id="475" name="Google Shape;475;p27"/>
          <p:cNvSpPr txBox="1">
            <a:spLocks noGrp="1"/>
          </p:cNvSpPr>
          <p:nvPr>
            <p:ph type="subTitle" idx="2"/>
          </p:nvPr>
        </p:nvSpPr>
        <p:spPr>
          <a:xfrm>
            <a:off x="8172001" y="399310"/>
            <a:ext cx="3238440" cy="391331"/>
          </a:xfrm>
          <a:prstGeom prst="rect">
            <a:avLst/>
          </a:prstGeom>
        </p:spPr>
        <p:txBody>
          <a:bodyPr spcFirstLastPara="1" wrap="square" lIns="112085" tIns="112085" rIns="112085" bIns="112085" anchor="t" anchorCtr="0">
            <a:noAutofit/>
          </a:bodyPr>
          <a:lstStyle/>
          <a:p>
            <a:pPr marL="0" indent="0">
              <a:buSzPts val="1100"/>
            </a:pPr>
            <a:r>
              <a:rPr lang="en" dirty="0"/>
              <a:t>Année académique 2022 — 2023</a:t>
            </a:r>
            <a:endParaRPr dirty="0"/>
          </a:p>
        </p:txBody>
      </p:sp>
      <p:sp>
        <p:nvSpPr>
          <p:cNvPr id="8" name="ZoneTexte 7">
            <a:extLst>
              <a:ext uri="{FF2B5EF4-FFF2-40B4-BE49-F238E27FC236}">
                <a16:creationId xmlns="" xmlns:a16="http://schemas.microsoft.com/office/drawing/2014/main" id="{1BD238C5-AD5E-9CFB-3752-A361F4995CA1}"/>
              </a:ext>
            </a:extLst>
          </p:cNvPr>
          <p:cNvSpPr txBox="1"/>
          <p:nvPr/>
        </p:nvSpPr>
        <p:spPr>
          <a:xfrm>
            <a:off x="1578239" y="760370"/>
            <a:ext cx="9421609" cy="523220"/>
          </a:xfrm>
          <a:prstGeom prst="rect">
            <a:avLst/>
          </a:prstGeom>
          <a:noFill/>
        </p:spPr>
        <p:txBody>
          <a:bodyPr wrap="square" anchor="t">
            <a:spAutoFit/>
          </a:bodyPr>
          <a:lstStyle/>
          <a:p>
            <a:pPr algn="ctr"/>
            <a:r>
              <a:rPr lang="fr-FR" sz="2800" b="1" i="1" dirty="0">
                <a:solidFill>
                  <a:srgbClr val="99284C"/>
                </a:solidFill>
                <a:latin typeface="Arial-BoldItalicMT"/>
              </a:rPr>
              <a:t>Communication entre clients et serveur</a:t>
            </a:r>
            <a:endParaRPr lang="fr-FR" sz="2800" dirty="0"/>
          </a:p>
        </p:txBody>
      </p:sp>
      <p:sp>
        <p:nvSpPr>
          <p:cNvPr id="455" name="Shape 11609">
            <a:extLst>
              <a:ext uri="{FF2B5EF4-FFF2-40B4-BE49-F238E27FC236}">
                <a16:creationId xmlns="" xmlns:a16="http://schemas.microsoft.com/office/drawing/2014/main" id="{D2895FE3-958B-A01F-A4E1-6A1DA029C66E}"/>
              </a:ext>
            </a:extLst>
          </p:cNvPr>
          <p:cNvSpPr/>
          <p:nvPr/>
        </p:nvSpPr>
        <p:spPr>
          <a:xfrm>
            <a:off x="5063832" y="6623493"/>
            <a:ext cx="435854" cy="71610"/>
          </a:xfrm>
          <a:custGeom>
            <a:avLst/>
            <a:gdLst/>
            <a:ahLst/>
            <a:cxnLst/>
            <a:rect l="0" t="0" r="0" b="0"/>
            <a:pathLst>
              <a:path w="435864" h="76200">
                <a:moveTo>
                  <a:pt x="76200" y="0"/>
                </a:moveTo>
                <a:lnTo>
                  <a:pt x="76200" y="33528"/>
                </a:lnTo>
                <a:lnTo>
                  <a:pt x="434340" y="33529"/>
                </a:lnTo>
                <a:lnTo>
                  <a:pt x="435864" y="38100"/>
                </a:lnTo>
                <a:lnTo>
                  <a:pt x="434340" y="41148"/>
                </a:lnTo>
                <a:lnTo>
                  <a:pt x="431292" y="42673"/>
                </a:lnTo>
                <a:lnTo>
                  <a:pt x="76200" y="42672"/>
                </a:lnTo>
                <a:lnTo>
                  <a:pt x="76200" y="76200"/>
                </a:lnTo>
                <a:lnTo>
                  <a:pt x="0" y="38100"/>
                </a:lnTo>
                <a:lnTo>
                  <a:pt x="76200" y="0"/>
                </a:lnTo>
                <a:close/>
              </a:path>
            </a:pathLst>
          </a:custGeom>
          <a:ln w="0" cap="rnd">
            <a:round/>
          </a:ln>
        </p:spPr>
        <p:style>
          <a:lnRef idx="0">
            <a:srgbClr val="000000">
              <a:alpha val="0"/>
            </a:srgbClr>
          </a:lnRef>
          <a:fillRef idx="1">
            <a:srgbClr val="000000"/>
          </a:fillRef>
          <a:effectRef idx="0">
            <a:scrgbClr r="0" g="0" b="0"/>
          </a:effectRef>
          <a:fontRef idx="none"/>
        </p:style>
        <p:txBody>
          <a:bodyPr/>
          <a:lstStyle/>
          <a:p>
            <a:endParaRPr lang="fr-FR"/>
          </a:p>
        </p:txBody>
      </p:sp>
      <p:pic>
        <p:nvPicPr>
          <p:cNvPr id="3" name="Image 2">
            <a:extLst>
              <a:ext uri="{FF2B5EF4-FFF2-40B4-BE49-F238E27FC236}">
                <a16:creationId xmlns="" xmlns:a16="http://schemas.microsoft.com/office/drawing/2014/main" id="{6F1EDFEA-D15E-775B-E0D6-106E2FDA4910}"/>
              </a:ext>
            </a:extLst>
          </p:cNvPr>
          <p:cNvPicPr>
            <a:picLocks noChangeAspect="1"/>
          </p:cNvPicPr>
          <p:nvPr/>
        </p:nvPicPr>
        <p:blipFill>
          <a:blip r:embed="rId3"/>
          <a:stretch>
            <a:fillRect/>
          </a:stretch>
        </p:blipFill>
        <p:spPr>
          <a:xfrm>
            <a:off x="2751051" y="1320646"/>
            <a:ext cx="6487430" cy="1314633"/>
          </a:xfrm>
          <a:prstGeom prst="rect">
            <a:avLst/>
          </a:prstGeom>
        </p:spPr>
      </p:pic>
      <p:pic>
        <p:nvPicPr>
          <p:cNvPr id="5" name="Image 4">
            <a:extLst>
              <a:ext uri="{FF2B5EF4-FFF2-40B4-BE49-F238E27FC236}">
                <a16:creationId xmlns="" xmlns:a16="http://schemas.microsoft.com/office/drawing/2014/main" id="{A0433497-8052-060F-C019-FC8F55E7BD00}"/>
              </a:ext>
            </a:extLst>
          </p:cNvPr>
          <p:cNvPicPr>
            <a:picLocks noChangeAspect="1"/>
          </p:cNvPicPr>
          <p:nvPr/>
        </p:nvPicPr>
        <p:blipFill>
          <a:blip r:embed="rId4"/>
          <a:stretch>
            <a:fillRect/>
          </a:stretch>
        </p:blipFill>
        <p:spPr>
          <a:xfrm>
            <a:off x="1387984" y="4479273"/>
            <a:ext cx="6685586" cy="1314630"/>
          </a:xfrm>
          <a:prstGeom prst="rect">
            <a:avLst/>
          </a:prstGeom>
        </p:spPr>
      </p:pic>
      <p:pic>
        <p:nvPicPr>
          <p:cNvPr id="7" name="Image 6">
            <a:extLst>
              <a:ext uri="{FF2B5EF4-FFF2-40B4-BE49-F238E27FC236}">
                <a16:creationId xmlns="" xmlns:a16="http://schemas.microsoft.com/office/drawing/2014/main" id="{CCCB4CD6-1509-194B-960E-25B0BC104954}"/>
              </a:ext>
            </a:extLst>
          </p:cNvPr>
          <p:cNvPicPr>
            <a:picLocks noChangeAspect="1"/>
          </p:cNvPicPr>
          <p:nvPr/>
        </p:nvPicPr>
        <p:blipFill>
          <a:blip r:embed="rId5"/>
          <a:stretch>
            <a:fillRect/>
          </a:stretch>
        </p:blipFill>
        <p:spPr>
          <a:xfrm>
            <a:off x="2632007" y="2672335"/>
            <a:ext cx="7211431" cy="1343212"/>
          </a:xfrm>
          <a:prstGeom prst="rect">
            <a:avLst/>
          </a:prstGeom>
        </p:spPr>
      </p:pic>
      <p:pic>
        <p:nvPicPr>
          <p:cNvPr id="12" name="Image 11">
            <a:extLst>
              <a:ext uri="{FF2B5EF4-FFF2-40B4-BE49-F238E27FC236}">
                <a16:creationId xmlns="" xmlns:a16="http://schemas.microsoft.com/office/drawing/2014/main" id="{E50F60F1-C389-0BBB-BC7C-AFE8F3BD4491}"/>
              </a:ext>
            </a:extLst>
          </p:cNvPr>
          <p:cNvPicPr>
            <a:picLocks noChangeAspect="1"/>
          </p:cNvPicPr>
          <p:nvPr/>
        </p:nvPicPr>
        <p:blipFill>
          <a:blip r:embed="rId6"/>
          <a:stretch>
            <a:fillRect/>
          </a:stretch>
        </p:blipFill>
        <p:spPr>
          <a:xfrm>
            <a:off x="5337918" y="5494896"/>
            <a:ext cx="5668166" cy="1305107"/>
          </a:xfrm>
          <a:prstGeom prst="rect">
            <a:avLst/>
          </a:prstGeom>
        </p:spPr>
      </p:pic>
    </p:spTree>
    <p:extLst>
      <p:ext uri="{BB962C8B-B14F-4D97-AF65-F5344CB8AC3E}">
        <p14:creationId xmlns:p14="http://schemas.microsoft.com/office/powerpoint/2010/main" val="294234480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9001"/>
        <p:cNvGrpSpPr/>
        <p:nvPr/>
      </p:nvGrpSpPr>
      <p:grpSpPr>
        <a:xfrm>
          <a:off x="0" y="0"/>
          <a:ext cx="0" cy="0"/>
          <a:chOff x="0" y="0"/>
          <a:chExt cx="0" cy="0"/>
        </a:xfrm>
      </p:grpSpPr>
      <p:pic>
        <p:nvPicPr>
          <p:cNvPr id="9002" name="Google Shape;9002;p73">
            <a:hlinkClick r:id="rId3"/>
          </p:cNvPr>
          <p:cNvPicPr preferRelativeResize="0"/>
          <p:nvPr/>
        </p:nvPicPr>
        <p:blipFill>
          <a:blip r:embed="rId4">
            <a:alphaModFix/>
          </a:blip>
          <a:stretch>
            <a:fillRect/>
          </a:stretch>
        </p:blipFill>
        <p:spPr>
          <a:xfrm>
            <a:off x="5024973" y="3049593"/>
            <a:ext cx="2748478" cy="1100127"/>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54"/>
        <p:cNvGrpSpPr/>
        <p:nvPr/>
      </p:nvGrpSpPr>
      <p:grpSpPr>
        <a:xfrm>
          <a:off x="0" y="0"/>
          <a:ext cx="0" cy="0"/>
          <a:chOff x="0" y="0"/>
          <a:chExt cx="0" cy="0"/>
        </a:xfrm>
      </p:grpSpPr>
      <p:sp>
        <p:nvSpPr>
          <p:cNvPr id="467" name="Google Shape;467;p27"/>
          <p:cNvSpPr txBox="1">
            <a:spLocks noGrp="1"/>
          </p:cNvSpPr>
          <p:nvPr>
            <p:ph type="ctrTitle"/>
          </p:nvPr>
        </p:nvSpPr>
        <p:spPr>
          <a:xfrm>
            <a:off x="2427335" y="809872"/>
            <a:ext cx="8264111" cy="1155014"/>
          </a:xfrm>
          <a:prstGeom prst="rect">
            <a:avLst/>
          </a:prstGeom>
        </p:spPr>
        <p:txBody>
          <a:bodyPr spcFirstLastPara="1" wrap="square" lIns="112085" tIns="112085" rIns="112085" bIns="112085" anchor="t" anchorCtr="0">
            <a:noAutofit/>
          </a:bodyPr>
          <a:lstStyle/>
          <a:p>
            <a:pPr marL="0" marR="0" lvl="0" indent="0" defTabSz="914400" rtl="0" eaLnBrk="1" fontAlgn="auto" latinLnBrk="0" hangingPunct="1">
              <a:lnSpc>
                <a:spcPct val="100000"/>
              </a:lnSpc>
              <a:spcBef>
                <a:spcPts val="0"/>
              </a:spcBef>
              <a:spcAft>
                <a:spcPts val="0"/>
              </a:spcAft>
              <a:buClr>
                <a:srgbClr val="000000"/>
              </a:buClr>
              <a:buSzTx/>
              <a:buFont typeface="Arial"/>
              <a:buNone/>
              <a:tabLst/>
              <a:defRPr/>
            </a:pPr>
            <a:r>
              <a:rPr kumimoji="0" lang="fr-FR" sz="2800" b="1" i="1" u="none" strike="noStrike" kern="0" cap="none" spc="0" normalizeH="0" baseline="0" noProof="0" dirty="0">
                <a:ln>
                  <a:noFill/>
                </a:ln>
                <a:solidFill>
                  <a:srgbClr val="99284C"/>
                </a:solidFill>
                <a:effectLst/>
                <a:uLnTx/>
                <a:uFillTx/>
                <a:latin typeface="Arial-BoldItalicMT"/>
                <a:cs typeface="Arial"/>
                <a:sym typeface="Arial"/>
              </a:rPr>
              <a:t>Créer un thread en dérivant de la classe </a:t>
            </a:r>
            <a:r>
              <a:rPr kumimoji="0" lang="fr-FR" sz="2800" b="1" i="1" u="none" strike="noStrike" kern="0" cap="none" spc="0" normalizeH="0" baseline="0" noProof="0" dirty="0" err="1">
                <a:ln>
                  <a:noFill/>
                </a:ln>
                <a:solidFill>
                  <a:srgbClr val="99284C"/>
                </a:solidFill>
                <a:effectLst/>
                <a:uLnTx/>
                <a:uFillTx/>
                <a:latin typeface="Arial-BoldItalicMT"/>
                <a:cs typeface="Arial"/>
                <a:sym typeface="Arial"/>
              </a:rPr>
              <a:t>java.lang.Thread</a:t>
            </a:r>
            <a:endParaRPr lang="fr-FR" sz="3600" dirty="0">
              <a:solidFill>
                <a:srgbClr val="000000"/>
              </a:solidFill>
              <a:latin typeface="Calibri" panose="020F0502020204030204" pitchFamily="34" charset="0"/>
              <a:ea typeface="Calibri" panose="020F0502020204030204" pitchFamily="34" charset="0"/>
            </a:endParaRPr>
          </a:p>
        </p:txBody>
      </p:sp>
      <p:cxnSp>
        <p:nvCxnSpPr>
          <p:cNvPr id="470" name="Google Shape;470;p27"/>
          <p:cNvCxnSpPr/>
          <p:nvPr/>
        </p:nvCxnSpPr>
        <p:spPr>
          <a:xfrm>
            <a:off x="6289044" y="6278419"/>
            <a:ext cx="244214" cy="0"/>
          </a:xfrm>
          <a:prstGeom prst="straightConnector1">
            <a:avLst/>
          </a:prstGeom>
          <a:noFill/>
          <a:ln w="9525" cap="flat" cmpd="sng">
            <a:solidFill>
              <a:schemeClr val="lt1"/>
            </a:solidFill>
            <a:prstDash val="solid"/>
            <a:round/>
            <a:headEnd type="none" w="med" len="med"/>
            <a:tailEnd type="stealth" w="med" len="med"/>
          </a:ln>
        </p:spPr>
      </p:cxnSp>
      <p:sp>
        <p:nvSpPr>
          <p:cNvPr id="474" name="Google Shape;474;p27"/>
          <p:cNvSpPr txBox="1">
            <a:spLocks noGrp="1"/>
          </p:cNvSpPr>
          <p:nvPr>
            <p:ph type="subTitle" idx="1"/>
          </p:nvPr>
        </p:nvSpPr>
        <p:spPr>
          <a:xfrm>
            <a:off x="1370391" y="365020"/>
            <a:ext cx="2263024" cy="391331"/>
          </a:xfrm>
          <a:prstGeom prst="rect">
            <a:avLst/>
          </a:prstGeom>
        </p:spPr>
        <p:txBody>
          <a:bodyPr spcFirstLastPara="1" wrap="square" lIns="112085" tIns="112085" rIns="112085" bIns="112085" anchor="t" anchorCtr="0">
            <a:noAutofit/>
          </a:bodyPr>
          <a:lstStyle/>
          <a:p>
            <a:pPr marL="0" indent="0"/>
            <a:r>
              <a:rPr lang="fr-FR" dirty="0"/>
              <a:t>UCAO-UUT ISTIN</a:t>
            </a:r>
          </a:p>
        </p:txBody>
      </p:sp>
      <p:sp>
        <p:nvSpPr>
          <p:cNvPr id="475" name="Google Shape;475;p27"/>
          <p:cNvSpPr txBox="1">
            <a:spLocks noGrp="1"/>
          </p:cNvSpPr>
          <p:nvPr>
            <p:ph type="subTitle" idx="2"/>
          </p:nvPr>
        </p:nvSpPr>
        <p:spPr>
          <a:xfrm>
            <a:off x="8224887" y="347439"/>
            <a:ext cx="3238440" cy="391331"/>
          </a:xfrm>
          <a:prstGeom prst="rect">
            <a:avLst/>
          </a:prstGeom>
        </p:spPr>
        <p:txBody>
          <a:bodyPr spcFirstLastPara="1" wrap="square" lIns="112085" tIns="112085" rIns="112085" bIns="112085" anchor="t" anchorCtr="0">
            <a:noAutofit/>
          </a:bodyPr>
          <a:lstStyle/>
          <a:p>
            <a:pPr marL="0" indent="0">
              <a:buSzPts val="1100"/>
            </a:pPr>
            <a:r>
              <a:rPr lang="en" dirty="0"/>
              <a:t>Année académique 2022 — 2023</a:t>
            </a:r>
            <a:endParaRPr dirty="0"/>
          </a:p>
        </p:txBody>
      </p:sp>
      <p:sp>
        <p:nvSpPr>
          <p:cNvPr id="6" name="ZoneTexte 5">
            <a:extLst>
              <a:ext uri="{FF2B5EF4-FFF2-40B4-BE49-F238E27FC236}">
                <a16:creationId xmlns="" xmlns:a16="http://schemas.microsoft.com/office/drawing/2014/main" id="{73B9DBE9-8339-92A2-BC33-D423F567F391}"/>
              </a:ext>
            </a:extLst>
          </p:cNvPr>
          <p:cNvSpPr txBox="1"/>
          <p:nvPr/>
        </p:nvSpPr>
        <p:spPr>
          <a:xfrm>
            <a:off x="2084677" y="1982467"/>
            <a:ext cx="8897164" cy="5468548"/>
          </a:xfrm>
          <a:prstGeom prst="rect">
            <a:avLst/>
          </a:prstGeom>
          <a:noFill/>
        </p:spPr>
        <p:txBody>
          <a:bodyPr wrap="square">
            <a:spAutoFit/>
          </a:bodyPr>
          <a:lstStyle/>
          <a:p>
            <a:pPr marL="98871" indent="-7785">
              <a:lnSpc>
                <a:spcPct val="110000"/>
              </a:lnSpc>
              <a:spcAft>
                <a:spcPts val="18"/>
              </a:spcAft>
            </a:pPr>
            <a:r>
              <a:rPr lang="fr-FR" sz="2119" b="1" dirty="0">
                <a:solidFill>
                  <a:srgbClr val="7F0055"/>
                </a:solidFill>
                <a:latin typeface="Arimo" panose="020B0604020202020204" charset="0"/>
                <a:ea typeface="Arimo" panose="020B0604020202020204" charset="0"/>
                <a:cs typeface="Arimo" panose="020B0604020202020204" charset="0"/>
              </a:rPr>
              <a:t>public class </a:t>
            </a:r>
            <a:r>
              <a:rPr lang="fr-FR" sz="2119" b="1" dirty="0" err="1">
                <a:latin typeface="Arimo" panose="020B0604020202020204" charset="0"/>
                <a:ea typeface="Arimo" panose="020B0604020202020204" charset="0"/>
                <a:cs typeface="Arimo" panose="020B0604020202020204" charset="0"/>
              </a:rPr>
              <a:t>ThreadClass</a:t>
            </a:r>
            <a:r>
              <a:rPr lang="fr-FR" sz="2119" b="1" dirty="0">
                <a:latin typeface="Arimo" panose="020B0604020202020204" charset="0"/>
                <a:ea typeface="Arimo" panose="020B0604020202020204" charset="0"/>
                <a:cs typeface="Arimo" panose="020B0604020202020204" charset="0"/>
              </a:rPr>
              <a:t> </a:t>
            </a:r>
            <a:r>
              <a:rPr lang="fr-FR" sz="2119" b="1" dirty="0" err="1">
                <a:solidFill>
                  <a:srgbClr val="7F0055"/>
                </a:solidFill>
                <a:latin typeface="Arimo" panose="020B0604020202020204" charset="0"/>
                <a:ea typeface="Arimo" panose="020B0604020202020204" charset="0"/>
                <a:cs typeface="Arimo" panose="020B0604020202020204" charset="0"/>
              </a:rPr>
              <a:t>extends</a:t>
            </a:r>
            <a:r>
              <a:rPr lang="fr-FR" sz="2119" b="1" dirty="0">
                <a:solidFill>
                  <a:srgbClr val="7F0055"/>
                </a:solidFill>
                <a:latin typeface="Arimo" panose="020B0604020202020204" charset="0"/>
                <a:ea typeface="Arimo" panose="020B0604020202020204" charset="0"/>
                <a:cs typeface="Arimo" panose="020B0604020202020204" charset="0"/>
              </a:rPr>
              <a:t> </a:t>
            </a:r>
            <a:r>
              <a:rPr lang="fr-FR" sz="2119" b="1" dirty="0">
                <a:latin typeface="Arimo" panose="020B0604020202020204" charset="0"/>
                <a:ea typeface="Arimo" panose="020B0604020202020204" charset="0"/>
                <a:cs typeface="Arimo" panose="020B0604020202020204" charset="0"/>
              </a:rPr>
              <a:t>Thread {</a:t>
            </a:r>
            <a:endParaRPr lang="fr-FR" sz="1103" dirty="0">
              <a:latin typeface="Arimo" panose="020B0604020202020204" charset="0"/>
              <a:ea typeface="Arimo" panose="020B0604020202020204" charset="0"/>
              <a:cs typeface="Arimo" panose="020B0604020202020204" charset="0"/>
            </a:endParaRPr>
          </a:p>
          <a:p>
            <a:pPr marL="453871" indent="-7785">
              <a:spcAft>
                <a:spcPts val="981"/>
              </a:spcAft>
            </a:pPr>
            <a:r>
              <a:rPr lang="fr-FR" sz="1287" b="1" dirty="0">
                <a:solidFill>
                  <a:srgbClr val="3F7F5F"/>
                </a:solidFill>
                <a:latin typeface="Arimo" panose="020B0604020202020204" charset="0"/>
                <a:ea typeface="Arimo" panose="020B0604020202020204" charset="0"/>
                <a:cs typeface="Arimo" panose="020B0604020202020204" charset="0"/>
              </a:rPr>
              <a:t>// Les </a:t>
            </a:r>
            <a:r>
              <a:rPr lang="fr-FR" sz="1287" b="1" dirty="0" err="1">
                <a:solidFill>
                  <a:srgbClr val="3F7F5F"/>
                </a:solidFill>
                <a:latin typeface="Arimo" panose="020B0604020202020204" charset="0"/>
                <a:ea typeface="Arimo" panose="020B0604020202020204" charset="0"/>
                <a:cs typeface="Arimo" panose="020B0604020202020204" charset="0"/>
              </a:rPr>
              <a:t>attrbuts</a:t>
            </a:r>
            <a:r>
              <a:rPr lang="fr-FR" sz="1287" b="1" dirty="0">
                <a:solidFill>
                  <a:srgbClr val="3F7F5F"/>
                </a:solidFill>
                <a:latin typeface="Arimo" panose="020B0604020202020204" charset="0"/>
                <a:ea typeface="Arimo" panose="020B0604020202020204" charset="0"/>
                <a:cs typeface="Arimo" panose="020B0604020202020204" charset="0"/>
              </a:rPr>
              <a:t> de la classe</a:t>
            </a:r>
            <a:endParaRPr lang="fr-FR" sz="736" dirty="0">
              <a:latin typeface="Arimo" panose="020B0604020202020204" charset="0"/>
              <a:ea typeface="Arimo" panose="020B0604020202020204" charset="0"/>
              <a:cs typeface="Arimo" panose="020B0604020202020204" charset="0"/>
            </a:endParaRPr>
          </a:p>
          <a:p>
            <a:pPr marL="453871" indent="-7785">
              <a:spcAft>
                <a:spcPts val="981"/>
              </a:spcAft>
            </a:pPr>
            <a:r>
              <a:rPr lang="fr-FR" sz="1287" b="1" dirty="0">
                <a:solidFill>
                  <a:srgbClr val="3F7F5F"/>
                </a:solidFill>
                <a:latin typeface="Arimo" panose="020B0604020202020204" charset="0"/>
                <a:ea typeface="Arimo" panose="020B0604020202020204" charset="0"/>
                <a:cs typeface="Arimo" panose="020B0604020202020204" charset="0"/>
              </a:rPr>
              <a:t>// Les constructeurs de la classe</a:t>
            </a:r>
            <a:endParaRPr lang="fr-FR" sz="736" dirty="0">
              <a:latin typeface="Arimo" panose="020B0604020202020204" charset="0"/>
              <a:ea typeface="Arimo" panose="020B0604020202020204" charset="0"/>
              <a:cs typeface="Arimo" panose="020B0604020202020204" charset="0"/>
            </a:endParaRPr>
          </a:p>
          <a:p>
            <a:pPr marL="453871" indent="-7785">
              <a:spcAft>
                <a:spcPts val="981"/>
              </a:spcAft>
            </a:pPr>
            <a:r>
              <a:rPr lang="fr-FR" sz="1287" b="1" dirty="0">
                <a:solidFill>
                  <a:srgbClr val="3F7F5F"/>
                </a:solidFill>
                <a:latin typeface="Arimo" panose="020B0604020202020204" charset="0"/>
                <a:ea typeface="Arimo" panose="020B0604020202020204" charset="0"/>
                <a:cs typeface="Arimo" panose="020B0604020202020204" charset="0"/>
              </a:rPr>
              <a:t>// Méthode de la classe</a:t>
            </a:r>
            <a:endParaRPr lang="fr-FR" sz="736" dirty="0">
              <a:latin typeface="Arimo" panose="020B0604020202020204" charset="0"/>
              <a:ea typeface="Arimo" panose="020B0604020202020204" charset="0"/>
              <a:cs typeface="Arimo" panose="020B0604020202020204" charset="0"/>
            </a:endParaRPr>
          </a:p>
          <a:p>
            <a:pPr marR="5946259" indent="355001"/>
            <a:r>
              <a:rPr lang="fr-FR" sz="2119" b="1" dirty="0">
                <a:solidFill>
                  <a:srgbClr val="646464"/>
                </a:solidFill>
                <a:latin typeface="Arimo" panose="020B0604020202020204" charset="0"/>
                <a:ea typeface="Arimo" panose="020B0604020202020204" charset="0"/>
                <a:cs typeface="Arimo" panose="020B0604020202020204" charset="0"/>
              </a:rPr>
              <a:t>@Override </a:t>
            </a:r>
          </a:p>
          <a:p>
            <a:pPr marL="102763" marR="5946259" indent="355001">
              <a:spcAft>
                <a:spcPts val="981"/>
              </a:spcAft>
            </a:pPr>
            <a:r>
              <a:rPr lang="fr-FR" sz="2119" b="1" dirty="0">
                <a:solidFill>
                  <a:srgbClr val="7F0055"/>
                </a:solidFill>
                <a:latin typeface="Arimo" panose="020B0604020202020204" charset="0"/>
                <a:ea typeface="Arimo" panose="020B0604020202020204" charset="0"/>
                <a:cs typeface="Arimo" panose="020B0604020202020204" charset="0"/>
              </a:rPr>
              <a:t>public </a:t>
            </a:r>
            <a:r>
              <a:rPr lang="fr-FR" sz="2119" b="1" dirty="0" err="1">
                <a:solidFill>
                  <a:srgbClr val="7F0055"/>
                </a:solidFill>
                <a:latin typeface="Arimo" panose="020B0604020202020204" charset="0"/>
                <a:ea typeface="Arimo" panose="020B0604020202020204" charset="0"/>
                <a:cs typeface="Arimo" panose="020B0604020202020204" charset="0"/>
              </a:rPr>
              <a:t>void</a:t>
            </a:r>
            <a:r>
              <a:rPr lang="fr-FR" sz="2119" b="1" dirty="0">
                <a:solidFill>
                  <a:srgbClr val="7F0055"/>
                </a:solidFill>
                <a:latin typeface="Arimo" panose="020B0604020202020204" charset="0"/>
                <a:ea typeface="Arimo" panose="020B0604020202020204" charset="0"/>
                <a:cs typeface="Arimo" panose="020B0604020202020204" charset="0"/>
              </a:rPr>
              <a:t> </a:t>
            </a:r>
            <a:r>
              <a:rPr lang="fr-FR" sz="2119" b="1" dirty="0">
                <a:latin typeface="Arimo" panose="020B0604020202020204" charset="0"/>
                <a:ea typeface="Arimo" panose="020B0604020202020204" charset="0"/>
                <a:cs typeface="Arimo" panose="020B0604020202020204" charset="0"/>
              </a:rPr>
              <a:t>run() {</a:t>
            </a:r>
            <a:endParaRPr lang="fr-FR" sz="1103" dirty="0">
              <a:latin typeface="Arimo" panose="020B0604020202020204" charset="0"/>
              <a:ea typeface="Arimo" panose="020B0604020202020204" charset="0"/>
              <a:cs typeface="Arimo" panose="020B0604020202020204" charset="0"/>
            </a:endParaRPr>
          </a:p>
          <a:p>
            <a:pPr marL="453871" indent="-7785">
              <a:spcAft>
                <a:spcPts val="981"/>
              </a:spcAft>
            </a:pPr>
            <a:r>
              <a:rPr lang="fr-FR" sz="1349" b="1" dirty="0">
                <a:solidFill>
                  <a:srgbClr val="3F7F5F"/>
                </a:solidFill>
                <a:latin typeface="Arimo" panose="020B0604020202020204" charset="0"/>
                <a:ea typeface="Arimo" panose="020B0604020202020204" charset="0"/>
                <a:cs typeface="Arimo" panose="020B0604020202020204" charset="0"/>
              </a:rPr>
              <a:t>// Code exécuté par le thread</a:t>
            </a:r>
            <a:endParaRPr lang="fr-FR" sz="858" dirty="0">
              <a:latin typeface="Arimo" panose="020B0604020202020204" charset="0"/>
              <a:ea typeface="Arimo" panose="020B0604020202020204" charset="0"/>
              <a:cs typeface="Arimo" panose="020B0604020202020204" charset="0"/>
            </a:endParaRPr>
          </a:p>
          <a:p>
            <a:pPr marL="268586" marR="2050595" indent="-177500">
              <a:spcAft>
                <a:spcPts val="497"/>
              </a:spcAft>
            </a:pPr>
            <a:r>
              <a:rPr lang="fr-FR" sz="2119" b="1" dirty="0">
                <a:latin typeface="Arimo" panose="020B0604020202020204" charset="0"/>
                <a:ea typeface="Arimo" panose="020B0604020202020204" charset="0"/>
                <a:cs typeface="Arimo" panose="020B0604020202020204" charset="0"/>
              </a:rPr>
              <a:t>     } </a:t>
            </a:r>
          </a:p>
          <a:p>
            <a:pPr marL="268586" marR="2050595" indent="-177500">
              <a:lnSpc>
                <a:spcPct val="110000"/>
              </a:lnSpc>
              <a:spcAft>
                <a:spcPts val="497"/>
              </a:spcAft>
            </a:pPr>
            <a:r>
              <a:rPr lang="fr-FR" sz="2119" b="1" dirty="0">
                <a:solidFill>
                  <a:srgbClr val="7F0055"/>
                </a:solidFill>
                <a:latin typeface="Arimo" panose="020B0604020202020204" charset="0"/>
                <a:ea typeface="Arimo" panose="020B0604020202020204" charset="0"/>
                <a:cs typeface="Arimo" panose="020B0604020202020204" charset="0"/>
              </a:rPr>
              <a:t>public </a:t>
            </a:r>
            <a:r>
              <a:rPr lang="fr-FR" sz="2119" b="1" dirty="0" err="1">
                <a:solidFill>
                  <a:srgbClr val="7F0055"/>
                </a:solidFill>
                <a:latin typeface="Arimo" panose="020B0604020202020204" charset="0"/>
                <a:ea typeface="Arimo" panose="020B0604020202020204" charset="0"/>
                <a:cs typeface="Arimo" panose="020B0604020202020204" charset="0"/>
              </a:rPr>
              <a:t>static</a:t>
            </a:r>
            <a:r>
              <a:rPr lang="fr-FR" sz="2119" b="1" dirty="0">
                <a:solidFill>
                  <a:srgbClr val="7F0055"/>
                </a:solidFill>
                <a:latin typeface="Arimo" panose="020B0604020202020204" charset="0"/>
                <a:ea typeface="Arimo" panose="020B0604020202020204" charset="0"/>
                <a:cs typeface="Arimo" panose="020B0604020202020204" charset="0"/>
              </a:rPr>
              <a:t> </a:t>
            </a:r>
            <a:r>
              <a:rPr lang="fr-FR" sz="2119" b="1" dirty="0" err="1">
                <a:solidFill>
                  <a:srgbClr val="7F0055"/>
                </a:solidFill>
                <a:latin typeface="Arimo" panose="020B0604020202020204" charset="0"/>
                <a:ea typeface="Arimo" panose="020B0604020202020204" charset="0"/>
                <a:cs typeface="Arimo" panose="020B0604020202020204" charset="0"/>
              </a:rPr>
              <a:t>void</a:t>
            </a:r>
            <a:r>
              <a:rPr lang="fr-FR" sz="2119" b="1" dirty="0">
                <a:solidFill>
                  <a:srgbClr val="7F0055"/>
                </a:solidFill>
                <a:latin typeface="Arimo" panose="020B0604020202020204" charset="0"/>
                <a:ea typeface="Arimo" panose="020B0604020202020204" charset="0"/>
                <a:cs typeface="Arimo" panose="020B0604020202020204" charset="0"/>
              </a:rPr>
              <a:t> </a:t>
            </a:r>
            <a:r>
              <a:rPr lang="fr-FR" sz="2119" b="1" dirty="0">
                <a:latin typeface="Arimo" panose="020B0604020202020204" charset="0"/>
                <a:ea typeface="Arimo" panose="020B0604020202020204" charset="0"/>
                <a:cs typeface="Arimo" panose="020B0604020202020204" charset="0"/>
              </a:rPr>
              <a:t>main(String[ ] args) {</a:t>
            </a:r>
          </a:p>
          <a:p>
            <a:pPr marL="530944" marR="1097699" indent="-7785">
              <a:lnSpc>
                <a:spcPct val="110000"/>
              </a:lnSpc>
              <a:spcAft>
                <a:spcPts val="270"/>
              </a:spcAft>
            </a:pPr>
            <a:r>
              <a:rPr lang="fr-FR" sz="2119" b="1" dirty="0" err="1">
                <a:latin typeface="Arimo" panose="020B0604020202020204" charset="0"/>
                <a:ea typeface="Arimo" panose="020B0604020202020204" charset="0"/>
                <a:cs typeface="Arimo" panose="020B0604020202020204" charset="0"/>
              </a:rPr>
              <a:t>ThreadClass</a:t>
            </a:r>
            <a:r>
              <a:rPr lang="fr-FR" sz="2119" b="1" dirty="0">
                <a:latin typeface="Arimo" panose="020B0604020202020204" charset="0"/>
                <a:ea typeface="Arimo" panose="020B0604020202020204" charset="0"/>
                <a:cs typeface="Arimo" panose="020B0604020202020204" charset="0"/>
              </a:rPr>
              <a:t> t1=</a:t>
            </a:r>
            <a:r>
              <a:rPr lang="fr-FR" sz="2119" b="1" dirty="0">
                <a:solidFill>
                  <a:srgbClr val="7F0055"/>
                </a:solidFill>
                <a:latin typeface="Arimo" panose="020B0604020202020204" charset="0"/>
                <a:ea typeface="Arimo" panose="020B0604020202020204" charset="0"/>
                <a:cs typeface="Arimo" panose="020B0604020202020204" charset="0"/>
              </a:rPr>
              <a:t>new </a:t>
            </a:r>
            <a:r>
              <a:rPr lang="fr-FR" sz="2119" b="1" dirty="0" err="1">
                <a:latin typeface="Arimo" panose="020B0604020202020204" charset="0"/>
                <a:ea typeface="Arimo" panose="020B0604020202020204" charset="0"/>
                <a:cs typeface="Arimo" panose="020B0604020202020204" charset="0"/>
              </a:rPr>
              <a:t>ThreadClass</a:t>
            </a:r>
            <a:r>
              <a:rPr lang="fr-FR" sz="2119" b="1" dirty="0">
                <a:latin typeface="Arimo" panose="020B0604020202020204" charset="0"/>
                <a:ea typeface="Arimo" panose="020B0604020202020204" charset="0"/>
                <a:cs typeface="Arimo" panose="020B0604020202020204" charset="0"/>
              </a:rPr>
              <a:t>(); </a:t>
            </a:r>
          </a:p>
          <a:p>
            <a:pPr marL="530944" marR="1097699" indent="-7785">
              <a:lnSpc>
                <a:spcPct val="110000"/>
              </a:lnSpc>
              <a:spcAft>
                <a:spcPts val="270"/>
              </a:spcAft>
            </a:pPr>
            <a:r>
              <a:rPr lang="fr-FR" sz="2119" b="1" dirty="0" err="1">
                <a:latin typeface="Arimo" panose="020B0604020202020204" charset="0"/>
                <a:ea typeface="Arimo" panose="020B0604020202020204" charset="0"/>
                <a:cs typeface="Arimo" panose="020B0604020202020204" charset="0"/>
              </a:rPr>
              <a:t>ThreadClass</a:t>
            </a:r>
            <a:r>
              <a:rPr lang="fr-FR" sz="2119" b="1" dirty="0">
                <a:latin typeface="Arimo" panose="020B0604020202020204" charset="0"/>
                <a:ea typeface="Arimo" panose="020B0604020202020204" charset="0"/>
                <a:cs typeface="Arimo" panose="020B0604020202020204" charset="0"/>
              </a:rPr>
              <a:t> t2=</a:t>
            </a:r>
            <a:r>
              <a:rPr lang="fr-FR" sz="2119" b="1" dirty="0">
                <a:solidFill>
                  <a:srgbClr val="7F0055"/>
                </a:solidFill>
                <a:latin typeface="Arimo" panose="020B0604020202020204" charset="0"/>
                <a:ea typeface="Arimo" panose="020B0604020202020204" charset="0"/>
                <a:cs typeface="Arimo" panose="020B0604020202020204" charset="0"/>
              </a:rPr>
              <a:t>new </a:t>
            </a:r>
            <a:r>
              <a:rPr lang="fr-FR" sz="2119" b="1" dirty="0" err="1">
                <a:latin typeface="Arimo" panose="020B0604020202020204" charset="0"/>
                <a:ea typeface="Arimo" panose="020B0604020202020204" charset="0"/>
                <a:cs typeface="Arimo" panose="020B0604020202020204" charset="0"/>
              </a:rPr>
              <a:t>ThreadClass</a:t>
            </a:r>
            <a:r>
              <a:rPr lang="fr-FR" sz="2119" b="1" dirty="0">
                <a:latin typeface="Arimo" panose="020B0604020202020204" charset="0"/>
                <a:ea typeface="Arimo" panose="020B0604020202020204" charset="0"/>
                <a:cs typeface="Arimo" panose="020B0604020202020204" charset="0"/>
              </a:rPr>
              <a:t>(); </a:t>
            </a:r>
          </a:p>
          <a:p>
            <a:pPr marL="530944" marR="1097699" indent="-7785">
              <a:lnSpc>
                <a:spcPct val="110000"/>
              </a:lnSpc>
              <a:spcAft>
                <a:spcPts val="270"/>
              </a:spcAft>
            </a:pPr>
            <a:r>
              <a:rPr lang="fr-FR" sz="2119" b="1" dirty="0">
                <a:latin typeface="Arimo" panose="020B0604020202020204" charset="0"/>
                <a:ea typeface="Arimo" panose="020B0604020202020204" charset="0"/>
                <a:cs typeface="Arimo" panose="020B0604020202020204" charset="0"/>
              </a:rPr>
              <a:t>t1.start(); t2.start();</a:t>
            </a:r>
            <a:endParaRPr lang="fr-FR" sz="2119" dirty="0">
              <a:latin typeface="Arimo" panose="020B0604020202020204" charset="0"/>
              <a:ea typeface="Arimo" panose="020B0604020202020204" charset="0"/>
              <a:cs typeface="Arimo" panose="020B0604020202020204" charset="0"/>
            </a:endParaRPr>
          </a:p>
          <a:p>
            <a:pPr marL="98871" indent="-7785">
              <a:lnSpc>
                <a:spcPct val="110000"/>
              </a:lnSpc>
              <a:spcAft>
                <a:spcPts val="18"/>
              </a:spcAft>
            </a:pPr>
            <a:r>
              <a:rPr lang="fr-FR" sz="2119" b="1" dirty="0">
                <a:latin typeface="Arimo" panose="020B0604020202020204" charset="0"/>
                <a:ea typeface="Arimo" panose="020B0604020202020204" charset="0"/>
                <a:cs typeface="Arimo" panose="020B0604020202020204" charset="0"/>
              </a:rPr>
              <a:t>}</a:t>
            </a:r>
            <a:endParaRPr lang="fr-FR" sz="2119" dirty="0">
              <a:latin typeface="Arimo" panose="020B0604020202020204" charset="0"/>
              <a:ea typeface="Arimo" panose="020B0604020202020204" charset="0"/>
              <a:cs typeface="Arimo" panose="020B0604020202020204" charset="0"/>
            </a:endParaRPr>
          </a:p>
          <a:p>
            <a:pPr marL="98871" indent="-7785">
              <a:lnSpc>
                <a:spcPct val="110000"/>
              </a:lnSpc>
              <a:spcAft>
                <a:spcPts val="18"/>
              </a:spcAft>
            </a:pPr>
            <a:r>
              <a:rPr lang="fr-FR" sz="2119" b="1" dirty="0">
                <a:latin typeface="Arimo" panose="020B0604020202020204" charset="0"/>
                <a:ea typeface="Arimo" panose="020B0604020202020204" charset="0"/>
                <a:cs typeface="Arimo" panose="020B0604020202020204" charset="0"/>
              </a:rPr>
              <a:t>}</a:t>
            </a:r>
            <a:endParaRPr lang="fr-FR" sz="2119" dirty="0">
              <a:latin typeface="Arimo" panose="020B0604020202020204" charset="0"/>
              <a:ea typeface="Arimo" panose="020B0604020202020204" charset="0"/>
              <a:cs typeface="Arimo" panose="020B0604020202020204" charset="0"/>
            </a:endParaRPr>
          </a:p>
          <a:p>
            <a:pPr marL="268586" marR="2050595" indent="-177500">
              <a:lnSpc>
                <a:spcPct val="110000"/>
              </a:lnSpc>
              <a:spcAft>
                <a:spcPts val="497"/>
              </a:spcAft>
            </a:pPr>
            <a:endParaRPr lang="fr-FR" sz="1287" dirty="0">
              <a:latin typeface="Arimo" panose="020B0604020202020204" charset="0"/>
              <a:ea typeface="Arimo" panose="020B0604020202020204" charset="0"/>
              <a:cs typeface="Arimo" panose="020B0604020202020204" charset="0"/>
            </a:endParaRPr>
          </a:p>
        </p:txBody>
      </p:sp>
    </p:spTree>
    <p:extLst>
      <p:ext uri="{BB962C8B-B14F-4D97-AF65-F5344CB8AC3E}">
        <p14:creationId xmlns:p14="http://schemas.microsoft.com/office/powerpoint/2010/main" val="33806902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54"/>
        <p:cNvGrpSpPr/>
        <p:nvPr/>
      </p:nvGrpSpPr>
      <p:grpSpPr>
        <a:xfrm>
          <a:off x="0" y="0"/>
          <a:ext cx="0" cy="0"/>
          <a:chOff x="0" y="0"/>
          <a:chExt cx="0" cy="0"/>
        </a:xfrm>
      </p:grpSpPr>
      <p:sp>
        <p:nvSpPr>
          <p:cNvPr id="467" name="Google Shape;467;p27"/>
          <p:cNvSpPr txBox="1">
            <a:spLocks noGrp="1"/>
          </p:cNvSpPr>
          <p:nvPr>
            <p:ph type="ctrTitle"/>
          </p:nvPr>
        </p:nvSpPr>
        <p:spPr>
          <a:xfrm>
            <a:off x="2847895" y="105971"/>
            <a:ext cx="6882297" cy="555399"/>
          </a:xfrm>
          <a:prstGeom prst="rect">
            <a:avLst/>
          </a:prstGeom>
        </p:spPr>
        <p:txBody>
          <a:bodyPr spcFirstLastPara="1" wrap="square" lIns="112085" tIns="112085" rIns="112085" bIns="112085" anchor="t" anchorCtr="0">
            <a:noAutofit/>
          </a:bodyPr>
          <a:lstStyle/>
          <a:p>
            <a:pPr marR="230439">
              <a:lnSpc>
                <a:spcPct val="107000"/>
              </a:lnSpc>
              <a:spcAft>
                <a:spcPts val="2863"/>
              </a:spcAft>
            </a:pPr>
            <a:r>
              <a:rPr lang="fr-FR" sz="2942" dirty="0">
                <a:solidFill>
                  <a:schemeClr val="bg2"/>
                </a:solidFill>
                <a:latin typeface="Arimo" panose="020B0604020202020204" charset="0"/>
                <a:ea typeface="Arimo" panose="020B0604020202020204" charset="0"/>
                <a:cs typeface="Arimo" panose="020B0604020202020204" charset="0"/>
              </a:rPr>
              <a:t>Exemple de classe héritant de Thread</a:t>
            </a:r>
          </a:p>
        </p:txBody>
      </p:sp>
      <p:cxnSp>
        <p:nvCxnSpPr>
          <p:cNvPr id="470" name="Google Shape;470;p27"/>
          <p:cNvCxnSpPr/>
          <p:nvPr/>
        </p:nvCxnSpPr>
        <p:spPr>
          <a:xfrm>
            <a:off x="6289044" y="6278419"/>
            <a:ext cx="244214" cy="0"/>
          </a:xfrm>
          <a:prstGeom prst="straightConnector1">
            <a:avLst/>
          </a:prstGeom>
          <a:noFill/>
          <a:ln w="9525" cap="flat" cmpd="sng">
            <a:solidFill>
              <a:schemeClr val="lt1"/>
            </a:solidFill>
            <a:prstDash val="solid"/>
            <a:round/>
            <a:headEnd type="none" w="med" len="med"/>
            <a:tailEnd type="stealth" w="med" len="med"/>
          </a:ln>
        </p:spPr>
      </p:cxnSp>
      <p:sp>
        <p:nvSpPr>
          <p:cNvPr id="474" name="Google Shape;474;p27"/>
          <p:cNvSpPr txBox="1">
            <a:spLocks noGrp="1"/>
          </p:cNvSpPr>
          <p:nvPr>
            <p:ph type="subTitle" idx="1"/>
          </p:nvPr>
        </p:nvSpPr>
        <p:spPr>
          <a:xfrm>
            <a:off x="1264892" y="-57743"/>
            <a:ext cx="2263024" cy="391331"/>
          </a:xfrm>
          <a:prstGeom prst="rect">
            <a:avLst/>
          </a:prstGeom>
        </p:spPr>
        <p:txBody>
          <a:bodyPr spcFirstLastPara="1" wrap="square" lIns="112085" tIns="112085" rIns="112085" bIns="112085" anchor="t" anchorCtr="0">
            <a:noAutofit/>
          </a:bodyPr>
          <a:lstStyle/>
          <a:p>
            <a:pPr marL="0" indent="0"/>
            <a:r>
              <a:rPr lang="fr-FR" dirty="0"/>
              <a:t>UCAO-UUT ISTIN</a:t>
            </a:r>
          </a:p>
        </p:txBody>
      </p:sp>
      <p:sp>
        <p:nvSpPr>
          <p:cNvPr id="475" name="Google Shape;475;p27"/>
          <p:cNvSpPr txBox="1">
            <a:spLocks noGrp="1"/>
          </p:cNvSpPr>
          <p:nvPr>
            <p:ph type="subTitle" idx="2"/>
          </p:nvPr>
        </p:nvSpPr>
        <p:spPr>
          <a:xfrm>
            <a:off x="8074755" y="-98455"/>
            <a:ext cx="3238440" cy="391331"/>
          </a:xfrm>
          <a:prstGeom prst="rect">
            <a:avLst/>
          </a:prstGeom>
        </p:spPr>
        <p:txBody>
          <a:bodyPr spcFirstLastPara="1" wrap="square" lIns="112085" tIns="112085" rIns="112085" bIns="112085" anchor="t" anchorCtr="0">
            <a:noAutofit/>
          </a:bodyPr>
          <a:lstStyle/>
          <a:p>
            <a:pPr marL="0" indent="0">
              <a:buSzPts val="1100"/>
            </a:pPr>
            <a:r>
              <a:rPr lang="en" dirty="0"/>
              <a:t>Année académique 2022 — 2023</a:t>
            </a:r>
            <a:endParaRPr dirty="0"/>
          </a:p>
        </p:txBody>
      </p:sp>
      <p:sp>
        <p:nvSpPr>
          <p:cNvPr id="6" name="ZoneTexte 5">
            <a:extLst>
              <a:ext uri="{FF2B5EF4-FFF2-40B4-BE49-F238E27FC236}">
                <a16:creationId xmlns="" xmlns:a16="http://schemas.microsoft.com/office/drawing/2014/main" id="{73B9DBE9-8339-92A2-BC33-D423F567F391}"/>
              </a:ext>
            </a:extLst>
          </p:cNvPr>
          <p:cNvSpPr txBox="1"/>
          <p:nvPr/>
        </p:nvSpPr>
        <p:spPr>
          <a:xfrm>
            <a:off x="973128" y="703468"/>
            <a:ext cx="5560129" cy="7208255"/>
          </a:xfrm>
          <a:prstGeom prst="rect">
            <a:avLst/>
          </a:prstGeom>
          <a:noFill/>
        </p:spPr>
        <p:txBody>
          <a:bodyPr wrap="square">
            <a:spAutoFit/>
          </a:bodyPr>
          <a:lstStyle/>
          <a:p>
            <a:pPr marL="560527" indent="-560527">
              <a:spcAft>
                <a:spcPts val="294"/>
              </a:spcAft>
            </a:pPr>
            <a:r>
              <a:rPr lang="fr-FR" sz="1471" b="1" dirty="0">
                <a:solidFill>
                  <a:srgbClr val="7F0055"/>
                </a:solidFill>
                <a:latin typeface="Courier New" panose="02070309020205020404" pitchFamily="49" charset="0"/>
                <a:ea typeface="Courier New" panose="02070309020205020404" pitchFamily="49" charset="0"/>
              </a:rPr>
              <a:t>public class </a:t>
            </a:r>
            <a:r>
              <a:rPr lang="fr-FR" sz="1471" b="1" dirty="0">
                <a:latin typeface="Courier New" panose="02070309020205020404" pitchFamily="49" charset="0"/>
                <a:ea typeface="Courier New" panose="02070309020205020404" pitchFamily="49" charset="0"/>
              </a:rPr>
              <a:t>Voiture </a:t>
            </a:r>
            <a:r>
              <a:rPr lang="fr-FR" sz="1471" b="1" dirty="0" err="1">
                <a:solidFill>
                  <a:srgbClr val="7F0055"/>
                </a:solidFill>
                <a:latin typeface="Courier New" panose="02070309020205020404" pitchFamily="49" charset="0"/>
                <a:ea typeface="Courier New" panose="02070309020205020404" pitchFamily="49" charset="0"/>
              </a:rPr>
              <a:t>extends</a:t>
            </a:r>
            <a:r>
              <a:rPr lang="fr-FR" sz="1471" b="1" dirty="0">
                <a:solidFill>
                  <a:srgbClr val="7F0055"/>
                </a:solidFill>
                <a:latin typeface="Courier New" panose="02070309020205020404" pitchFamily="49" charset="0"/>
                <a:ea typeface="Courier New" panose="02070309020205020404" pitchFamily="49" charset="0"/>
              </a:rPr>
              <a:t> </a:t>
            </a:r>
            <a:r>
              <a:rPr lang="fr-FR" sz="1471" b="1" dirty="0">
                <a:latin typeface="Courier New" panose="02070309020205020404" pitchFamily="49" charset="0"/>
                <a:ea typeface="Courier New" panose="02070309020205020404" pitchFamily="49" charset="0"/>
              </a:rPr>
              <a:t>Thread { </a:t>
            </a:r>
          </a:p>
          <a:p>
            <a:pPr marL="560527" indent="-560527">
              <a:spcAft>
                <a:spcPts val="294"/>
              </a:spcAft>
            </a:pPr>
            <a:r>
              <a:rPr lang="fr-FR" sz="1471" b="1" dirty="0">
                <a:solidFill>
                  <a:srgbClr val="7F0055"/>
                </a:solidFill>
                <a:latin typeface="Courier New" panose="02070309020205020404" pitchFamily="49" charset="0"/>
                <a:ea typeface="Courier New" panose="02070309020205020404" pitchFamily="49" charset="0"/>
              </a:rPr>
              <a:t>	</a:t>
            </a:r>
            <a:r>
              <a:rPr lang="fr-FR" sz="1471" b="1" dirty="0" err="1">
                <a:solidFill>
                  <a:srgbClr val="7F0055"/>
                </a:solidFill>
                <a:latin typeface="Courier New" panose="02070309020205020404" pitchFamily="49" charset="0"/>
                <a:ea typeface="Courier New" panose="02070309020205020404" pitchFamily="49" charset="0"/>
              </a:rPr>
              <a:t>private</a:t>
            </a:r>
            <a:r>
              <a:rPr lang="fr-FR" sz="1471" b="1" dirty="0">
                <a:solidFill>
                  <a:srgbClr val="7F0055"/>
                </a:solidFill>
                <a:latin typeface="Courier New" panose="02070309020205020404" pitchFamily="49" charset="0"/>
                <a:ea typeface="Courier New" panose="02070309020205020404" pitchFamily="49" charset="0"/>
              </a:rPr>
              <a:t> </a:t>
            </a:r>
            <a:r>
              <a:rPr lang="fr-FR" sz="1471" b="1" dirty="0">
                <a:latin typeface="Courier New" panose="02070309020205020404" pitchFamily="49" charset="0"/>
                <a:ea typeface="Courier New" panose="02070309020205020404" pitchFamily="49" charset="0"/>
              </a:rPr>
              <a:t>String </a:t>
            </a:r>
            <a:r>
              <a:rPr lang="fr-FR" sz="1471" b="1" dirty="0">
                <a:solidFill>
                  <a:srgbClr val="0000C0"/>
                </a:solidFill>
                <a:latin typeface="Courier New" panose="02070309020205020404" pitchFamily="49" charset="0"/>
                <a:ea typeface="Courier New" panose="02070309020205020404" pitchFamily="49" charset="0"/>
              </a:rPr>
              <a:t>nom</a:t>
            </a:r>
            <a:r>
              <a:rPr lang="fr-FR" sz="1471" b="1" dirty="0">
                <a:latin typeface="Courier New" panose="02070309020205020404" pitchFamily="49" charset="0"/>
                <a:ea typeface="Courier New" panose="02070309020205020404" pitchFamily="49" charset="0"/>
              </a:rPr>
              <a:t>; </a:t>
            </a:r>
          </a:p>
          <a:p>
            <a:pPr marL="560527" indent="-560527">
              <a:spcAft>
                <a:spcPts val="294"/>
              </a:spcAft>
            </a:pPr>
            <a:r>
              <a:rPr lang="fr-FR" sz="1471" b="1" dirty="0">
                <a:solidFill>
                  <a:srgbClr val="7F0055"/>
                </a:solidFill>
                <a:latin typeface="Courier New" panose="02070309020205020404" pitchFamily="49" charset="0"/>
                <a:ea typeface="Courier New" panose="02070309020205020404" pitchFamily="49" charset="0"/>
              </a:rPr>
              <a:t>	</a:t>
            </a:r>
            <a:r>
              <a:rPr lang="fr-FR" sz="1471" b="1" dirty="0" err="1">
                <a:solidFill>
                  <a:srgbClr val="7F0055"/>
                </a:solidFill>
                <a:latin typeface="Courier New" panose="02070309020205020404" pitchFamily="49" charset="0"/>
                <a:ea typeface="Courier New" panose="02070309020205020404" pitchFamily="49" charset="0"/>
              </a:rPr>
              <a:t>private</a:t>
            </a:r>
            <a:r>
              <a:rPr lang="fr-FR" sz="1471" b="1" dirty="0">
                <a:solidFill>
                  <a:srgbClr val="7F0055"/>
                </a:solidFill>
                <a:latin typeface="Courier New" panose="02070309020205020404" pitchFamily="49" charset="0"/>
                <a:ea typeface="Courier New" panose="02070309020205020404" pitchFamily="49" charset="0"/>
              </a:rPr>
              <a:t> </a:t>
            </a:r>
            <a:r>
              <a:rPr lang="fr-FR" sz="1471" b="1" dirty="0" err="1">
                <a:solidFill>
                  <a:srgbClr val="7F0055"/>
                </a:solidFill>
                <a:latin typeface="Courier New" panose="02070309020205020404" pitchFamily="49" charset="0"/>
                <a:ea typeface="Courier New" panose="02070309020205020404" pitchFamily="49" charset="0"/>
              </a:rPr>
              <a:t>int</a:t>
            </a:r>
            <a:r>
              <a:rPr lang="fr-FR" sz="1471" b="1" dirty="0">
                <a:solidFill>
                  <a:srgbClr val="7F0055"/>
                </a:solidFill>
                <a:latin typeface="Courier New" panose="02070309020205020404" pitchFamily="49" charset="0"/>
                <a:ea typeface="Courier New" panose="02070309020205020404" pitchFamily="49" charset="0"/>
              </a:rPr>
              <a:t> </a:t>
            </a:r>
            <a:r>
              <a:rPr lang="fr-FR" sz="1471" b="1" dirty="0">
                <a:solidFill>
                  <a:srgbClr val="0000C0"/>
                </a:solidFill>
                <a:latin typeface="Courier New" panose="02070309020205020404" pitchFamily="49" charset="0"/>
                <a:ea typeface="Courier New" panose="02070309020205020404" pitchFamily="49" charset="0"/>
              </a:rPr>
              <a:t>compteur</a:t>
            </a:r>
            <a:r>
              <a:rPr lang="fr-FR" sz="1471" b="1" dirty="0">
                <a:latin typeface="Courier New" panose="02070309020205020404" pitchFamily="49" charset="0"/>
                <a:ea typeface="Courier New" panose="02070309020205020404" pitchFamily="49" charset="0"/>
              </a:rPr>
              <a:t>; </a:t>
            </a:r>
          </a:p>
          <a:p>
            <a:pPr marL="560527" indent="-560527">
              <a:spcAft>
                <a:spcPts val="294"/>
              </a:spcAft>
            </a:pPr>
            <a:r>
              <a:rPr lang="fr-FR" sz="1471" b="1" dirty="0">
                <a:latin typeface="Courier New" panose="02070309020205020404" pitchFamily="49" charset="0"/>
                <a:ea typeface="Courier New" panose="02070309020205020404" pitchFamily="49" charset="0"/>
              </a:rPr>
              <a:t>	</a:t>
            </a:r>
            <a:r>
              <a:rPr lang="fr-FR" sz="1471" b="1" dirty="0">
                <a:solidFill>
                  <a:srgbClr val="7F0055"/>
                </a:solidFill>
                <a:latin typeface="Courier New" panose="02070309020205020404" pitchFamily="49" charset="0"/>
                <a:ea typeface="Courier New" panose="02070309020205020404" pitchFamily="49" charset="0"/>
              </a:rPr>
              <a:t>public </a:t>
            </a:r>
            <a:r>
              <a:rPr lang="fr-FR" sz="1471" b="1" dirty="0">
                <a:latin typeface="Courier New" panose="02070309020205020404" pitchFamily="49" charset="0"/>
                <a:ea typeface="Courier New" panose="02070309020205020404" pitchFamily="49" charset="0"/>
              </a:rPr>
              <a:t>Voiture(String nom) { </a:t>
            </a:r>
          </a:p>
          <a:p>
            <a:pPr marL="560527" indent="-560527">
              <a:spcAft>
                <a:spcPts val="294"/>
              </a:spcAft>
            </a:pPr>
            <a:r>
              <a:rPr lang="fr-FR" sz="1471" b="1" dirty="0">
                <a:solidFill>
                  <a:srgbClr val="7F0055"/>
                </a:solidFill>
                <a:latin typeface="Courier New" panose="02070309020205020404" pitchFamily="49" charset="0"/>
                <a:ea typeface="Courier New" panose="02070309020205020404" pitchFamily="49" charset="0"/>
              </a:rPr>
              <a:t>		</a:t>
            </a:r>
            <a:r>
              <a:rPr lang="fr-FR" sz="1471" b="1" dirty="0" err="1">
                <a:solidFill>
                  <a:srgbClr val="7F0055"/>
                </a:solidFill>
                <a:latin typeface="Courier New" panose="02070309020205020404" pitchFamily="49" charset="0"/>
                <a:ea typeface="Courier New" panose="02070309020205020404" pitchFamily="49" charset="0"/>
              </a:rPr>
              <a:t>this</a:t>
            </a:r>
            <a:r>
              <a:rPr lang="fr-FR" sz="1471" b="1" dirty="0" err="1">
                <a:latin typeface="Courier New" panose="02070309020205020404" pitchFamily="49" charset="0"/>
                <a:ea typeface="Courier New" panose="02070309020205020404" pitchFamily="49" charset="0"/>
              </a:rPr>
              <a:t>.</a:t>
            </a:r>
            <a:r>
              <a:rPr lang="fr-FR" sz="1471" b="1" dirty="0" err="1">
                <a:solidFill>
                  <a:srgbClr val="0000C0"/>
                </a:solidFill>
                <a:latin typeface="Courier New" panose="02070309020205020404" pitchFamily="49" charset="0"/>
                <a:ea typeface="Courier New" panose="02070309020205020404" pitchFamily="49" charset="0"/>
              </a:rPr>
              <a:t>nom</a:t>
            </a:r>
            <a:r>
              <a:rPr lang="fr-FR" sz="1471" b="1" dirty="0">
                <a:latin typeface="Courier New" panose="02070309020205020404" pitchFamily="49" charset="0"/>
                <a:ea typeface="Courier New" panose="02070309020205020404" pitchFamily="49" charset="0"/>
              </a:rPr>
              <a:t>=nom;</a:t>
            </a:r>
            <a:endParaRPr lang="fr-FR" sz="1226" dirty="0">
              <a:latin typeface="Calibri" panose="020F0502020204030204" pitchFamily="34" charset="0"/>
              <a:ea typeface="Calibri" panose="020F0502020204030204" pitchFamily="34" charset="0"/>
            </a:endParaRPr>
          </a:p>
          <a:p>
            <a:pPr marL="568312" indent="-7785">
              <a:spcAft>
                <a:spcPts val="184"/>
              </a:spcAft>
            </a:pPr>
            <a:r>
              <a:rPr lang="fr-FR" sz="1471" b="1" dirty="0">
                <a:latin typeface="Courier New" panose="02070309020205020404" pitchFamily="49" charset="0"/>
                <a:ea typeface="Courier New" panose="02070309020205020404" pitchFamily="49" charset="0"/>
              </a:rPr>
              <a:t>} </a:t>
            </a:r>
          </a:p>
          <a:p>
            <a:pPr marL="568312" indent="-7785">
              <a:spcAft>
                <a:spcPts val="184"/>
              </a:spcAft>
            </a:pPr>
            <a:r>
              <a:rPr lang="fr-FR" sz="1471" b="1" dirty="0">
                <a:solidFill>
                  <a:srgbClr val="7F0055"/>
                </a:solidFill>
                <a:latin typeface="Courier New" panose="02070309020205020404" pitchFamily="49" charset="0"/>
                <a:ea typeface="Courier New" panose="02070309020205020404" pitchFamily="49" charset="0"/>
              </a:rPr>
              <a:t>public </a:t>
            </a:r>
            <a:r>
              <a:rPr lang="fr-FR" sz="1471" b="1" dirty="0" err="1">
                <a:solidFill>
                  <a:srgbClr val="7F0055"/>
                </a:solidFill>
                <a:latin typeface="Courier New" panose="02070309020205020404" pitchFamily="49" charset="0"/>
                <a:ea typeface="Courier New" panose="02070309020205020404" pitchFamily="49" charset="0"/>
              </a:rPr>
              <a:t>void</a:t>
            </a:r>
            <a:r>
              <a:rPr lang="fr-FR" sz="1471" b="1" dirty="0">
                <a:solidFill>
                  <a:srgbClr val="7F0055"/>
                </a:solidFill>
                <a:latin typeface="Courier New" panose="02070309020205020404" pitchFamily="49" charset="0"/>
                <a:ea typeface="Courier New" panose="02070309020205020404" pitchFamily="49" charset="0"/>
              </a:rPr>
              <a:t> </a:t>
            </a:r>
            <a:r>
              <a:rPr lang="fr-FR" sz="1471" b="1" dirty="0">
                <a:latin typeface="Courier New" panose="02070309020205020404" pitchFamily="49" charset="0"/>
                <a:ea typeface="Courier New" panose="02070309020205020404" pitchFamily="49" charset="0"/>
              </a:rPr>
              <a:t>run(){ </a:t>
            </a:r>
          </a:p>
          <a:p>
            <a:pPr marL="568312" indent="-7785">
              <a:spcAft>
                <a:spcPts val="184"/>
              </a:spcAft>
            </a:pPr>
            <a:r>
              <a:rPr lang="fr-FR" sz="1471" b="1" dirty="0">
                <a:solidFill>
                  <a:srgbClr val="7F0055"/>
                </a:solidFill>
                <a:latin typeface="Courier New" panose="02070309020205020404" pitchFamily="49" charset="0"/>
                <a:ea typeface="Courier New" panose="02070309020205020404" pitchFamily="49" charset="0"/>
              </a:rPr>
              <a:t> </a:t>
            </a:r>
            <a:r>
              <a:rPr lang="fr-FR" sz="1471" b="1" dirty="0" err="1">
                <a:solidFill>
                  <a:srgbClr val="7F0055"/>
                </a:solidFill>
                <a:latin typeface="Courier New" panose="02070309020205020404" pitchFamily="49" charset="0"/>
                <a:ea typeface="Courier New" panose="02070309020205020404" pitchFamily="49" charset="0"/>
              </a:rPr>
              <a:t>try</a:t>
            </a:r>
            <a:r>
              <a:rPr lang="fr-FR" sz="1471" b="1" dirty="0">
                <a:latin typeface="Courier New" panose="02070309020205020404" pitchFamily="49" charset="0"/>
                <a:ea typeface="Courier New" panose="02070309020205020404" pitchFamily="49" charset="0"/>
              </a:rPr>
              <a:t>{</a:t>
            </a:r>
            <a:endParaRPr lang="fr-FR" sz="1226" dirty="0">
              <a:latin typeface="Calibri" panose="020F0502020204030204" pitchFamily="34" charset="0"/>
              <a:ea typeface="Calibri" panose="020F0502020204030204" pitchFamily="34" charset="0"/>
            </a:endParaRPr>
          </a:p>
          <a:p>
            <a:pPr marL="276371" indent="-7785">
              <a:spcAft>
                <a:spcPts val="18"/>
              </a:spcAft>
            </a:pPr>
            <a:r>
              <a:rPr lang="fr-FR" sz="1471" b="1" dirty="0">
                <a:solidFill>
                  <a:srgbClr val="7F0055"/>
                </a:solidFill>
                <a:latin typeface="Courier New" panose="02070309020205020404" pitchFamily="49" charset="0"/>
                <a:ea typeface="Courier New" panose="02070309020205020404" pitchFamily="49" charset="0"/>
              </a:rPr>
              <a:t>		for</a:t>
            </a:r>
            <a:r>
              <a:rPr lang="fr-FR" sz="1471" b="1" dirty="0">
                <a:latin typeface="Courier New" panose="02070309020205020404" pitchFamily="49" charset="0"/>
                <a:ea typeface="Courier New" panose="02070309020205020404" pitchFamily="49" charset="0"/>
              </a:rPr>
              <a:t>(</a:t>
            </a:r>
            <a:r>
              <a:rPr lang="fr-FR" sz="1471" b="1" dirty="0" err="1">
                <a:solidFill>
                  <a:srgbClr val="7F0055"/>
                </a:solidFill>
                <a:latin typeface="Courier New" panose="02070309020205020404" pitchFamily="49" charset="0"/>
                <a:ea typeface="Courier New" panose="02070309020205020404" pitchFamily="49" charset="0"/>
              </a:rPr>
              <a:t>int</a:t>
            </a:r>
            <a:r>
              <a:rPr lang="fr-FR" sz="1471" b="1" dirty="0">
                <a:solidFill>
                  <a:srgbClr val="7F0055"/>
                </a:solidFill>
                <a:latin typeface="Courier New" panose="02070309020205020404" pitchFamily="49" charset="0"/>
                <a:ea typeface="Courier New" panose="02070309020205020404" pitchFamily="49" charset="0"/>
              </a:rPr>
              <a:t> </a:t>
            </a:r>
            <a:r>
              <a:rPr lang="fr-FR" sz="1471" b="1" dirty="0">
                <a:latin typeface="Courier New" panose="02070309020205020404" pitchFamily="49" charset="0"/>
                <a:ea typeface="Courier New" panose="02070309020205020404" pitchFamily="49" charset="0"/>
              </a:rPr>
              <a:t>i=0;i&lt;10;i++){</a:t>
            </a:r>
            <a:endParaRPr lang="fr-FR" sz="1226" dirty="0">
              <a:latin typeface="Calibri" panose="020F0502020204030204" pitchFamily="34" charset="0"/>
              <a:ea typeface="Calibri" panose="020F0502020204030204" pitchFamily="34" charset="0"/>
            </a:endParaRPr>
          </a:p>
          <a:p>
            <a:pPr marL="420395">
              <a:spcAft>
                <a:spcPts val="981"/>
              </a:spcAft>
            </a:pPr>
            <a:r>
              <a:rPr lang="fr-FR" sz="1471" b="1" dirty="0">
                <a:latin typeface="Courier New" panose="02070309020205020404" pitchFamily="49" charset="0"/>
                <a:ea typeface="Courier New" panose="02070309020205020404" pitchFamily="49" charset="0"/>
              </a:rPr>
              <a:t>		++</a:t>
            </a:r>
            <a:r>
              <a:rPr lang="fr-FR" sz="1471" b="1" dirty="0">
                <a:solidFill>
                  <a:srgbClr val="0000C0"/>
                </a:solidFill>
                <a:latin typeface="Courier New" panose="02070309020205020404" pitchFamily="49" charset="0"/>
                <a:ea typeface="Courier New" panose="02070309020205020404" pitchFamily="49" charset="0"/>
              </a:rPr>
              <a:t>compteur</a:t>
            </a:r>
            <a:r>
              <a:rPr lang="fr-FR" sz="1471" b="1" dirty="0">
                <a:latin typeface="Courier New" panose="02070309020205020404" pitchFamily="49" charset="0"/>
                <a:ea typeface="Courier New" panose="02070309020205020404" pitchFamily="49" charset="0"/>
              </a:rPr>
              <a:t>;</a:t>
            </a:r>
          </a:p>
          <a:p>
            <a:pPr marL="420395">
              <a:spcAft>
                <a:spcPts val="981"/>
              </a:spcAft>
            </a:pPr>
            <a:r>
              <a:rPr lang="fr-FR" sz="1471" b="1" dirty="0">
                <a:solidFill>
                  <a:srgbClr val="7F0055"/>
                </a:solidFill>
                <a:latin typeface="Courier New" panose="02070309020205020404" pitchFamily="49" charset="0"/>
              </a:rPr>
              <a:t>	</a:t>
            </a:r>
            <a:r>
              <a:rPr lang="fr-FR" sz="1471" b="1" dirty="0" err="1">
                <a:solidFill>
                  <a:srgbClr val="7F0055"/>
                </a:solidFill>
                <a:latin typeface="Courier New" panose="02070309020205020404" pitchFamily="49" charset="0"/>
              </a:rPr>
              <a:t>System.out.println</a:t>
            </a:r>
            <a:r>
              <a:rPr lang="fr-FR" sz="1471" b="1" dirty="0">
                <a:solidFill>
                  <a:srgbClr val="7F0055"/>
                </a:solidFill>
                <a:latin typeface="Courier New" panose="02070309020205020404" pitchFamily="49" charset="0"/>
              </a:rPr>
              <a:t>("Voiture:"+nom+" </a:t>
            </a:r>
          </a:p>
          <a:p>
            <a:pPr marL="420395">
              <a:spcAft>
                <a:spcPts val="981"/>
              </a:spcAft>
            </a:pPr>
            <a:r>
              <a:rPr lang="fr-FR" sz="1471" b="1" dirty="0">
                <a:solidFill>
                  <a:srgbClr val="7F0055"/>
                </a:solidFill>
                <a:latin typeface="Courier New" panose="02070309020205020404" pitchFamily="49" charset="0"/>
              </a:rPr>
              <a:t>	I="+</a:t>
            </a:r>
            <a:r>
              <a:rPr lang="fr-FR" sz="1471" b="1" dirty="0" err="1">
                <a:solidFill>
                  <a:srgbClr val="7F0055"/>
                </a:solidFill>
                <a:latin typeface="Courier New" panose="02070309020205020404" pitchFamily="49" charset="0"/>
              </a:rPr>
              <a:t>i+"Compteur</a:t>
            </a:r>
            <a:r>
              <a:rPr lang="fr-FR" sz="1471" b="1" dirty="0">
                <a:solidFill>
                  <a:srgbClr val="7F0055"/>
                </a:solidFill>
                <a:latin typeface="Courier New" panose="02070309020205020404" pitchFamily="49" charset="0"/>
              </a:rPr>
              <a:t>="+compteur);</a:t>
            </a:r>
          </a:p>
          <a:p>
            <a:pPr marL="420395">
              <a:spcAft>
                <a:spcPts val="981"/>
              </a:spcAft>
            </a:pPr>
            <a:r>
              <a:rPr lang="fr-FR" sz="1471" b="1" dirty="0">
                <a:solidFill>
                  <a:srgbClr val="7F0055"/>
                </a:solidFill>
                <a:latin typeface="Courier New" panose="02070309020205020404" pitchFamily="49" charset="0"/>
              </a:rPr>
              <a:t>	Thread. </a:t>
            </a:r>
            <a:r>
              <a:rPr lang="fr-FR" sz="1471" b="1" dirty="0" err="1">
                <a:solidFill>
                  <a:srgbClr val="7F0055"/>
                </a:solidFill>
                <a:latin typeface="Courier New" panose="02070309020205020404" pitchFamily="49" charset="0"/>
              </a:rPr>
              <a:t>sleep</a:t>
            </a:r>
            <a:r>
              <a:rPr lang="fr-FR" sz="1471" b="1" dirty="0">
                <a:solidFill>
                  <a:srgbClr val="7F0055"/>
                </a:solidFill>
                <a:latin typeface="Courier New" panose="02070309020205020404" pitchFamily="49" charset="0"/>
              </a:rPr>
              <a:t>(1000);</a:t>
            </a:r>
          </a:p>
          <a:p>
            <a:pPr marL="420395">
              <a:spcAft>
                <a:spcPts val="981"/>
              </a:spcAft>
            </a:pPr>
            <a:r>
              <a:rPr lang="fr-FR" sz="1471" b="1" dirty="0">
                <a:solidFill>
                  <a:srgbClr val="7F0055"/>
                </a:solidFill>
                <a:latin typeface="Courier New" panose="02070309020205020404" pitchFamily="49" charset="0"/>
              </a:rPr>
              <a:t>  }}catch(</a:t>
            </a:r>
            <a:r>
              <a:rPr lang="fr-FR" sz="1471" b="1" dirty="0" err="1">
                <a:solidFill>
                  <a:srgbClr val="7F0055"/>
                </a:solidFill>
                <a:latin typeface="Courier New" panose="02070309020205020404" pitchFamily="49" charset="0"/>
              </a:rPr>
              <a:t>InterruptedException</a:t>
            </a:r>
            <a:r>
              <a:rPr lang="fr-FR" sz="1471" b="1" dirty="0">
                <a:solidFill>
                  <a:srgbClr val="7F0055"/>
                </a:solidFill>
                <a:latin typeface="Courier New" panose="02070309020205020404" pitchFamily="49" charset="0"/>
              </a:rPr>
              <a:t> e){</a:t>
            </a:r>
          </a:p>
          <a:p>
            <a:pPr marL="420395">
              <a:spcAft>
                <a:spcPts val="981"/>
              </a:spcAft>
            </a:pPr>
            <a:r>
              <a:rPr lang="fr-FR" sz="1471" b="1" dirty="0">
                <a:solidFill>
                  <a:srgbClr val="7F0055"/>
                </a:solidFill>
                <a:latin typeface="Courier New" panose="02070309020205020404" pitchFamily="49" charset="0"/>
              </a:rPr>
              <a:t>	</a:t>
            </a:r>
            <a:r>
              <a:rPr lang="fr-FR" sz="1471" b="1" dirty="0" err="1">
                <a:solidFill>
                  <a:srgbClr val="7F0055"/>
                </a:solidFill>
                <a:latin typeface="Courier New" panose="02070309020205020404" pitchFamily="49" charset="0"/>
              </a:rPr>
              <a:t>e.printStackTrace</a:t>
            </a:r>
            <a:r>
              <a:rPr lang="fr-FR" sz="1471" b="1" dirty="0">
                <a:solidFill>
                  <a:srgbClr val="7F0055"/>
                </a:solidFill>
                <a:latin typeface="Courier New" panose="02070309020205020404" pitchFamily="49" charset="0"/>
              </a:rPr>
              <a:t>(); }</a:t>
            </a:r>
          </a:p>
          <a:p>
            <a:pPr marL="420395">
              <a:spcAft>
                <a:spcPts val="981"/>
              </a:spcAft>
            </a:pPr>
            <a:r>
              <a:rPr lang="fr-FR" sz="1471" b="1" dirty="0">
                <a:solidFill>
                  <a:srgbClr val="7F0055"/>
                </a:solidFill>
                <a:latin typeface="Courier New" panose="02070309020205020404" pitchFamily="49" charset="0"/>
              </a:rPr>
              <a:t>} </a:t>
            </a:r>
          </a:p>
          <a:p>
            <a:pPr marL="420395">
              <a:spcAft>
                <a:spcPts val="981"/>
              </a:spcAft>
            </a:pPr>
            <a:r>
              <a:rPr lang="fr-FR" sz="1471" b="1" dirty="0">
                <a:solidFill>
                  <a:srgbClr val="7F0055"/>
                </a:solidFill>
                <a:latin typeface="Courier New" panose="02070309020205020404" pitchFamily="49" charset="0"/>
              </a:rPr>
              <a:t>public </a:t>
            </a:r>
            <a:r>
              <a:rPr lang="fr-FR" sz="1471" b="1" dirty="0" err="1">
                <a:solidFill>
                  <a:srgbClr val="7F0055"/>
                </a:solidFill>
                <a:latin typeface="Courier New" panose="02070309020205020404" pitchFamily="49" charset="0"/>
              </a:rPr>
              <a:t>static</a:t>
            </a:r>
            <a:r>
              <a:rPr lang="fr-FR" sz="1471" b="1" dirty="0">
                <a:solidFill>
                  <a:srgbClr val="7F0055"/>
                </a:solidFill>
                <a:latin typeface="Courier New" panose="02070309020205020404" pitchFamily="49" charset="0"/>
              </a:rPr>
              <a:t> </a:t>
            </a:r>
            <a:r>
              <a:rPr lang="fr-FR" sz="1471" b="1" dirty="0" err="1">
                <a:solidFill>
                  <a:srgbClr val="7F0055"/>
                </a:solidFill>
                <a:latin typeface="Courier New" panose="02070309020205020404" pitchFamily="49" charset="0"/>
              </a:rPr>
              <a:t>void</a:t>
            </a:r>
            <a:r>
              <a:rPr lang="fr-FR" sz="1471" b="1" dirty="0">
                <a:solidFill>
                  <a:srgbClr val="7F0055"/>
                </a:solidFill>
                <a:latin typeface="Courier New" panose="02070309020205020404" pitchFamily="49" charset="0"/>
              </a:rPr>
              <a:t> main(String[]args){</a:t>
            </a:r>
          </a:p>
          <a:p>
            <a:pPr marL="420395" lvl="1">
              <a:spcAft>
                <a:spcPts val="981"/>
              </a:spcAft>
            </a:pPr>
            <a:r>
              <a:rPr lang="fr-FR" sz="1471" b="1" dirty="0">
                <a:solidFill>
                  <a:srgbClr val="7F0055"/>
                </a:solidFill>
                <a:latin typeface="Courier New" panose="02070309020205020404" pitchFamily="49" charset="0"/>
              </a:rPr>
              <a:t>     Voiture v1=new Voiture("BMW");</a:t>
            </a:r>
          </a:p>
          <a:p>
            <a:pPr marL="420395" lvl="1">
              <a:spcAft>
                <a:spcPts val="981"/>
              </a:spcAft>
            </a:pPr>
            <a:r>
              <a:rPr lang="fr-FR" sz="1471" b="1" dirty="0">
                <a:solidFill>
                  <a:srgbClr val="7F0055"/>
                </a:solidFill>
                <a:latin typeface="Courier New" panose="02070309020205020404" pitchFamily="49" charset="0"/>
              </a:rPr>
              <a:t>     Voiture v2=new Voiture("Clio");</a:t>
            </a:r>
          </a:p>
          <a:p>
            <a:pPr marL="420395" lvl="1">
              <a:spcAft>
                <a:spcPts val="981"/>
              </a:spcAft>
            </a:pPr>
            <a:r>
              <a:rPr lang="fr-FR" sz="1471" b="1" dirty="0">
                <a:solidFill>
                  <a:srgbClr val="7F0055"/>
                </a:solidFill>
                <a:latin typeface="Courier New" panose="02070309020205020404" pitchFamily="49" charset="0"/>
              </a:rPr>
              <a:t>     v1.start();  v2.start();</a:t>
            </a:r>
          </a:p>
          <a:p>
            <a:pPr marL="420395">
              <a:spcAft>
                <a:spcPts val="981"/>
              </a:spcAft>
            </a:pPr>
            <a:r>
              <a:rPr lang="fr-FR" sz="1471" b="1" dirty="0">
                <a:solidFill>
                  <a:srgbClr val="7F0055"/>
                </a:solidFill>
                <a:latin typeface="Courier New" panose="02070309020205020404" pitchFamily="49" charset="0"/>
              </a:rPr>
              <a:t>}</a:t>
            </a:r>
          </a:p>
          <a:p>
            <a:pPr marL="420395">
              <a:spcAft>
                <a:spcPts val="981"/>
              </a:spcAft>
            </a:pPr>
            <a:r>
              <a:rPr lang="fr-FR" sz="1471" b="1" dirty="0">
                <a:solidFill>
                  <a:srgbClr val="7F0055"/>
                </a:solidFill>
                <a:latin typeface="Courier New" panose="02070309020205020404" pitchFamily="49" charset="0"/>
              </a:rPr>
              <a:t>}</a:t>
            </a:r>
          </a:p>
          <a:p>
            <a:pPr marL="268586" marR="2050595" indent="-177500">
              <a:lnSpc>
                <a:spcPct val="110000"/>
              </a:lnSpc>
              <a:spcAft>
                <a:spcPts val="497"/>
              </a:spcAft>
            </a:pPr>
            <a:endParaRPr lang="fr-FR" sz="1287" dirty="0">
              <a:latin typeface="Arimo" panose="020B0604020202020204" charset="0"/>
              <a:ea typeface="Arimo" panose="020B0604020202020204" charset="0"/>
              <a:cs typeface="Arimo" panose="020B0604020202020204" charset="0"/>
            </a:endParaRPr>
          </a:p>
        </p:txBody>
      </p:sp>
      <p:pic>
        <p:nvPicPr>
          <p:cNvPr id="463" name="Image 462">
            <a:extLst>
              <a:ext uri="{FF2B5EF4-FFF2-40B4-BE49-F238E27FC236}">
                <a16:creationId xmlns="" xmlns:a16="http://schemas.microsoft.com/office/drawing/2014/main" id="{729C57DB-1272-17B1-744E-95AB78ECFFE3}"/>
              </a:ext>
            </a:extLst>
          </p:cNvPr>
          <p:cNvPicPr>
            <a:picLocks noChangeAspect="1"/>
          </p:cNvPicPr>
          <p:nvPr/>
        </p:nvPicPr>
        <p:blipFill>
          <a:blip r:embed="rId3"/>
          <a:stretch>
            <a:fillRect/>
          </a:stretch>
        </p:blipFill>
        <p:spPr>
          <a:xfrm>
            <a:off x="4314501" y="2025497"/>
            <a:ext cx="4484503" cy="4260764"/>
          </a:xfrm>
          <a:prstGeom prst="rect">
            <a:avLst/>
          </a:prstGeom>
        </p:spPr>
      </p:pic>
      <p:sp>
        <p:nvSpPr>
          <p:cNvPr id="465" name="ZoneTexte 464">
            <a:extLst>
              <a:ext uri="{FF2B5EF4-FFF2-40B4-BE49-F238E27FC236}">
                <a16:creationId xmlns="" xmlns:a16="http://schemas.microsoft.com/office/drawing/2014/main" id="{65443EA0-5C23-0E04-A609-FE999BC1CF6B}"/>
              </a:ext>
            </a:extLst>
          </p:cNvPr>
          <p:cNvSpPr txBox="1"/>
          <p:nvPr/>
        </p:nvSpPr>
        <p:spPr>
          <a:xfrm>
            <a:off x="8375759" y="4737549"/>
            <a:ext cx="2997741" cy="2585836"/>
          </a:xfrm>
          <a:prstGeom prst="rect">
            <a:avLst/>
          </a:prstGeom>
          <a:noFill/>
        </p:spPr>
        <p:txBody>
          <a:bodyPr wrap="square">
            <a:spAutoFit/>
          </a:bodyPr>
          <a:lstStyle/>
          <a:p>
            <a:r>
              <a:rPr lang="fr-FR" sz="1400" dirty="0">
                <a:latin typeface="Arimo" panose="020B0604020202020204" charset="0"/>
                <a:ea typeface="Arimo" panose="020B0604020202020204" charset="0"/>
                <a:cs typeface="Arimo" panose="020B0604020202020204" charset="0"/>
              </a:rPr>
              <a:t>Voiture BMW I=0 Compteur=1</a:t>
            </a:r>
          </a:p>
          <a:p>
            <a:r>
              <a:rPr lang="fr-FR" sz="1400" dirty="0">
                <a:latin typeface="Arimo" panose="020B0604020202020204" charset="0"/>
                <a:ea typeface="Arimo" panose="020B0604020202020204" charset="0"/>
                <a:cs typeface="Arimo" panose="020B0604020202020204" charset="0"/>
              </a:rPr>
              <a:t>Voiture Clio I=0 Compteur=1</a:t>
            </a:r>
          </a:p>
          <a:p>
            <a:pPr marL="7785" marR="111327" indent="-7785" algn="r">
              <a:lnSpc>
                <a:spcPct val="107000"/>
              </a:lnSpc>
              <a:spcAft>
                <a:spcPts val="18"/>
              </a:spcAft>
            </a:pPr>
            <a:r>
              <a:rPr lang="fr-FR" sz="1400" dirty="0">
                <a:latin typeface="Arimo" panose="020B0604020202020204" charset="0"/>
                <a:ea typeface="Arimo" panose="020B0604020202020204" charset="0"/>
                <a:cs typeface="Arimo" panose="020B0604020202020204" charset="0"/>
              </a:rPr>
              <a:t>Voiture BMW I=1 </a:t>
            </a:r>
            <a:r>
              <a:rPr lang="fr-FR" sz="1400" dirty="0" err="1">
                <a:latin typeface="Arimo" panose="020B0604020202020204" charset="0"/>
                <a:ea typeface="Arimo" panose="020B0604020202020204" charset="0"/>
                <a:cs typeface="Arimo" panose="020B0604020202020204" charset="0"/>
              </a:rPr>
              <a:t>CompteVoiture</a:t>
            </a:r>
            <a:r>
              <a:rPr lang="fr-FR" sz="1400" dirty="0">
                <a:latin typeface="Arimo" panose="020B0604020202020204" charset="0"/>
                <a:ea typeface="Arimo" panose="020B0604020202020204" charset="0"/>
                <a:cs typeface="Arimo" panose="020B0604020202020204" charset="0"/>
              </a:rPr>
              <a:t> Clio I=1 Compteur=2ur=2</a:t>
            </a:r>
          </a:p>
          <a:p>
            <a:pPr marL="7785" marR="111327" indent="-7785" algn="r">
              <a:lnSpc>
                <a:spcPct val="107000"/>
              </a:lnSpc>
              <a:spcAft>
                <a:spcPts val="18"/>
              </a:spcAft>
            </a:pPr>
            <a:r>
              <a:rPr lang="fr-FR" sz="1400" dirty="0">
                <a:latin typeface="Arimo" panose="020B0604020202020204" charset="0"/>
                <a:ea typeface="Arimo" panose="020B0604020202020204" charset="0"/>
                <a:cs typeface="Arimo" panose="020B0604020202020204" charset="0"/>
              </a:rPr>
              <a:t>Voiture BMW I=2 Compteur=3</a:t>
            </a:r>
          </a:p>
          <a:p>
            <a:pPr>
              <a:lnSpc>
                <a:spcPct val="107000"/>
              </a:lnSpc>
              <a:spcAft>
                <a:spcPts val="981"/>
              </a:spcAft>
              <a:tabLst>
                <a:tab pos="10700620" algn="r"/>
              </a:tabLst>
            </a:pPr>
            <a:r>
              <a:rPr lang="fr-FR" sz="1400" dirty="0">
                <a:latin typeface="Arimo" panose="020B0604020202020204" charset="0"/>
                <a:ea typeface="Arimo" panose="020B0604020202020204" charset="0"/>
                <a:cs typeface="Arimo" panose="020B0604020202020204" charset="0"/>
              </a:rPr>
              <a:t>Voiture Clio I=2 Compteur=3</a:t>
            </a:r>
          </a:p>
          <a:p>
            <a:pPr>
              <a:lnSpc>
                <a:spcPct val="107000"/>
              </a:lnSpc>
              <a:spcAft>
                <a:spcPts val="981"/>
              </a:spcAft>
              <a:tabLst>
                <a:tab pos="10700620" algn="r"/>
              </a:tabLst>
            </a:pPr>
            <a:r>
              <a:rPr lang="fr-FR" sz="1400" dirty="0">
                <a:latin typeface="Arimo" panose="020B0604020202020204" charset="0"/>
                <a:ea typeface="Arimo" panose="020B0604020202020204" charset="0"/>
                <a:cs typeface="Arimo" panose="020B0604020202020204" charset="0"/>
              </a:rPr>
              <a:t>……</a:t>
            </a:r>
          </a:p>
          <a:p>
            <a:pPr marL="7785" indent="-7785" algn="r">
              <a:lnSpc>
                <a:spcPct val="107000"/>
              </a:lnSpc>
              <a:spcAft>
                <a:spcPts val="18"/>
              </a:spcAft>
            </a:pPr>
            <a:r>
              <a:rPr lang="fr-FR" sz="1400" dirty="0">
                <a:latin typeface="Arimo" panose="020B0604020202020204" charset="0"/>
                <a:ea typeface="Arimo" panose="020B0604020202020204" charset="0"/>
                <a:cs typeface="Arimo" panose="020B0604020202020204" charset="0"/>
              </a:rPr>
              <a:t>Voiture BMW I=9 Compteur=10</a:t>
            </a:r>
          </a:p>
          <a:p>
            <a:r>
              <a:rPr lang="fr-FR" sz="1400" dirty="0">
                <a:latin typeface="Arimo" panose="020B0604020202020204" charset="0"/>
                <a:ea typeface="Arimo" panose="020B0604020202020204" charset="0"/>
                <a:cs typeface="Arimo" panose="020B0604020202020204" charset="0"/>
              </a:rPr>
              <a:t>Voiture Clio I=9 Compteur=10130</a:t>
            </a:r>
          </a:p>
          <a:p>
            <a:endParaRPr lang="fr-FR" sz="1349" dirty="0"/>
          </a:p>
        </p:txBody>
      </p:sp>
    </p:spTree>
    <p:extLst>
      <p:ext uri="{BB962C8B-B14F-4D97-AF65-F5344CB8AC3E}">
        <p14:creationId xmlns:p14="http://schemas.microsoft.com/office/powerpoint/2010/main" val="19029558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54"/>
        <p:cNvGrpSpPr/>
        <p:nvPr/>
      </p:nvGrpSpPr>
      <p:grpSpPr>
        <a:xfrm>
          <a:off x="0" y="0"/>
          <a:ext cx="0" cy="0"/>
          <a:chOff x="0" y="0"/>
          <a:chExt cx="0" cy="0"/>
        </a:xfrm>
      </p:grpSpPr>
      <p:cxnSp>
        <p:nvCxnSpPr>
          <p:cNvPr id="470" name="Google Shape;470;p27"/>
          <p:cNvCxnSpPr/>
          <p:nvPr/>
        </p:nvCxnSpPr>
        <p:spPr>
          <a:xfrm>
            <a:off x="6289044" y="6278419"/>
            <a:ext cx="244214" cy="0"/>
          </a:xfrm>
          <a:prstGeom prst="straightConnector1">
            <a:avLst/>
          </a:prstGeom>
          <a:noFill/>
          <a:ln w="9525" cap="flat" cmpd="sng">
            <a:solidFill>
              <a:schemeClr val="lt1"/>
            </a:solidFill>
            <a:prstDash val="solid"/>
            <a:round/>
            <a:headEnd type="none" w="med" len="med"/>
            <a:tailEnd type="stealth" w="med" len="med"/>
          </a:ln>
        </p:spPr>
      </p:cxnSp>
      <p:sp>
        <p:nvSpPr>
          <p:cNvPr id="474" name="Google Shape;474;p27"/>
          <p:cNvSpPr txBox="1">
            <a:spLocks noGrp="1"/>
          </p:cNvSpPr>
          <p:nvPr>
            <p:ph type="subTitle" idx="1"/>
          </p:nvPr>
        </p:nvSpPr>
        <p:spPr>
          <a:xfrm>
            <a:off x="1950692" y="716718"/>
            <a:ext cx="2263024" cy="391331"/>
          </a:xfrm>
          <a:prstGeom prst="rect">
            <a:avLst/>
          </a:prstGeom>
        </p:spPr>
        <p:txBody>
          <a:bodyPr spcFirstLastPara="1" wrap="square" lIns="112085" tIns="112085" rIns="112085" bIns="112085" anchor="t" anchorCtr="0">
            <a:noAutofit/>
          </a:bodyPr>
          <a:lstStyle/>
          <a:p>
            <a:pPr marL="0" indent="0"/>
            <a:r>
              <a:rPr lang="fr-FR" dirty="0"/>
              <a:t>UCAO-UUT ISTIN</a:t>
            </a:r>
          </a:p>
        </p:txBody>
      </p:sp>
      <p:sp>
        <p:nvSpPr>
          <p:cNvPr id="475" name="Google Shape;475;p27"/>
          <p:cNvSpPr txBox="1">
            <a:spLocks noGrp="1"/>
          </p:cNvSpPr>
          <p:nvPr>
            <p:ph type="subTitle" idx="2"/>
          </p:nvPr>
        </p:nvSpPr>
        <p:spPr>
          <a:xfrm>
            <a:off x="7609416" y="716718"/>
            <a:ext cx="3238440" cy="391331"/>
          </a:xfrm>
          <a:prstGeom prst="rect">
            <a:avLst/>
          </a:prstGeom>
        </p:spPr>
        <p:txBody>
          <a:bodyPr spcFirstLastPara="1" wrap="square" lIns="112085" tIns="112085" rIns="112085" bIns="112085" anchor="t" anchorCtr="0">
            <a:noAutofit/>
          </a:bodyPr>
          <a:lstStyle/>
          <a:p>
            <a:pPr marL="0" indent="0">
              <a:buSzPts val="1100"/>
            </a:pPr>
            <a:r>
              <a:rPr lang="en" dirty="0"/>
              <a:t>Année académique 2022 — 2023</a:t>
            </a:r>
            <a:endParaRPr dirty="0"/>
          </a:p>
        </p:txBody>
      </p:sp>
      <p:sp>
        <p:nvSpPr>
          <p:cNvPr id="8" name="ZoneTexte 7">
            <a:extLst>
              <a:ext uri="{FF2B5EF4-FFF2-40B4-BE49-F238E27FC236}">
                <a16:creationId xmlns="" xmlns:a16="http://schemas.microsoft.com/office/drawing/2014/main" id="{1BD238C5-AD5E-9CFB-3752-A361F4995CA1}"/>
              </a:ext>
            </a:extLst>
          </p:cNvPr>
          <p:cNvSpPr txBox="1"/>
          <p:nvPr/>
        </p:nvSpPr>
        <p:spPr>
          <a:xfrm>
            <a:off x="1639113" y="1114464"/>
            <a:ext cx="9421609" cy="954107"/>
          </a:xfrm>
          <a:prstGeom prst="rect">
            <a:avLst/>
          </a:prstGeom>
          <a:noFill/>
        </p:spPr>
        <p:txBody>
          <a:bodyPr wrap="square" anchor="ctr">
            <a:spAutoFit/>
          </a:bodyPr>
          <a:lstStyle/>
          <a:p>
            <a:pPr algn="ctr"/>
            <a:r>
              <a:rPr lang="fr-FR" sz="2800" b="1" i="1" dirty="0">
                <a:solidFill>
                  <a:srgbClr val="99284C"/>
                </a:solidFill>
                <a:latin typeface="Arial-BoldItalicMT"/>
              </a:rPr>
              <a:t>Créer un thread en implémentant l'interface </a:t>
            </a:r>
            <a:r>
              <a:rPr lang="fr-FR" sz="2800" b="1" i="1" dirty="0" err="1">
                <a:solidFill>
                  <a:srgbClr val="99284C"/>
                </a:solidFill>
                <a:latin typeface="Arial-BoldItalicMT"/>
              </a:rPr>
              <a:t>java.lang.Runnable</a:t>
            </a:r>
            <a:endParaRPr lang="fr-FR" sz="2800" dirty="0"/>
          </a:p>
        </p:txBody>
      </p:sp>
      <p:sp>
        <p:nvSpPr>
          <p:cNvPr id="5" name="ZoneTexte 4">
            <a:extLst>
              <a:ext uri="{FF2B5EF4-FFF2-40B4-BE49-F238E27FC236}">
                <a16:creationId xmlns="" xmlns:a16="http://schemas.microsoft.com/office/drawing/2014/main" id="{36AFD251-F197-5AF1-71F7-BC9A93001A5F}"/>
              </a:ext>
            </a:extLst>
          </p:cNvPr>
          <p:cNvSpPr txBox="1"/>
          <p:nvPr/>
        </p:nvSpPr>
        <p:spPr>
          <a:xfrm>
            <a:off x="1578239" y="2280364"/>
            <a:ext cx="9421609" cy="4403770"/>
          </a:xfrm>
          <a:prstGeom prst="rect">
            <a:avLst/>
          </a:prstGeom>
          <a:noFill/>
        </p:spPr>
        <p:txBody>
          <a:bodyPr wrap="square">
            <a:spAutoFit/>
          </a:bodyPr>
          <a:lstStyle/>
          <a:p>
            <a:pPr marL="469265">
              <a:lnSpc>
                <a:spcPct val="107000"/>
              </a:lnSpc>
              <a:spcAft>
                <a:spcPts val="85"/>
              </a:spcAft>
            </a:pPr>
            <a:r>
              <a:rPr lang="fr-FR" sz="1800" b="1" dirty="0">
                <a:solidFill>
                  <a:srgbClr val="7F0055"/>
                </a:solidFill>
                <a:effectLst/>
                <a:latin typeface="Arimo" panose="020B0604020202020204" charset="0"/>
                <a:ea typeface="Arimo" panose="020B0604020202020204" charset="0"/>
                <a:cs typeface="Arimo" panose="020B0604020202020204" charset="0"/>
              </a:rPr>
              <a:t>public class </a:t>
            </a:r>
            <a:r>
              <a:rPr lang="fr-FR" sz="1800" b="1" dirty="0" err="1">
                <a:solidFill>
                  <a:srgbClr val="000000"/>
                </a:solidFill>
                <a:effectLst/>
                <a:latin typeface="Arimo" panose="020B0604020202020204" charset="0"/>
                <a:ea typeface="Arimo" panose="020B0604020202020204" charset="0"/>
                <a:cs typeface="Arimo" panose="020B0604020202020204" charset="0"/>
              </a:rPr>
              <a:t>ThreadClass</a:t>
            </a:r>
            <a:r>
              <a:rPr lang="fr-FR" sz="1800" b="1" dirty="0">
                <a:solidFill>
                  <a:srgbClr val="000000"/>
                </a:solidFill>
                <a:effectLst/>
                <a:latin typeface="Arimo" panose="020B0604020202020204" charset="0"/>
                <a:ea typeface="Arimo" panose="020B0604020202020204" charset="0"/>
                <a:cs typeface="Arimo" panose="020B0604020202020204" charset="0"/>
              </a:rPr>
              <a:t> </a:t>
            </a:r>
            <a:r>
              <a:rPr lang="fr-FR" sz="1800" b="1" dirty="0" err="1">
                <a:solidFill>
                  <a:srgbClr val="7F0055"/>
                </a:solidFill>
                <a:effectLst/>
                <a:latin typeface="Arimo" panose="020B0604020202020204" charset="0"/>
                <a:ea typeface="Arimo" panose="020B0604020202020204" charset="0"/>
                <a:cs typeface="Arimo" panose="020B0604020202020204" charset="0"/>
              </a:rPr>
              <a:t>implements</a:t>
            </a:r>
            <a:r>
              <a:rPr lang="fr-FR" sz="1800" b="1" dirty="0">
                <a:solidFill>
                  <a:srgbClr val="7F0055"/>
                </a:solidFill>
                <a:effectLst/>
                <a:latin typeface="Arimo" panose="020B0604020202020204" charset="0"/>
                <a:ea typeface="Arimo" panose="020B0604020202020204" charset="0"/>
                <a:cs typeface="Arimo" panose="020B0604020202020204" charset="0"/>
              </a:rPr>
              <a:t> </a:t>
            </a:r>
            <a:r>
              <a:rPr lang="fr-FR" sz="1800" b="1" dirty="0" err="1">
                <a:solidFill>
                  <a:srgbClr val="000000"/>
                </a:solidFill>
                <a:effectLst/>
                <a:latin typeface="Arimo" panose="020B0604020202020204" charset="0"/>
                <a:ea typeface="Arimo" panose="020B0604020202020204" charset="0"/>
                <a:cs typeface="Arimo" panose="020B0604020202020204" charset="0"/>
              </a:rPr>
              <a:t>Runnable</a:t>
            </a:r>
            <a:r>
              <a:rPr lang="fr-FR" sz="1800" b="1" dirty="0">
                <a:solidFill>
                  <a:srgbClr val="000000"/>
                </a:solidFill>
                <a:effectLst/>
                <a:latin typeface="Arimo" panose="020B0604020202020204" charset="0"/>
                <a:ea typeface="Arimo" panose="020B0604020202020204" charset="0"/>
                <a:cs typeface="Arimo" panose="020B0604020202020204" charset="0"/>
              </a:rPr>
              <a:t> {</a:t>
            </a:r>
            <a:endParaRPr lang="fr-FR" sz="1200" dirty="0">
              <a:solidFill>
                <a:srgbClr val="000000"/>
              </a:solidFill>
              <a:effectLst/>
              <a:latin typeface="Arimo" panose="020B0604020202020204" charset="0"/>
              <a:ea typeface="Arimo" panose="020B0604020202020204" charset="0"/>
              <a:cs typeface="Arimo" panose="020B0604020202020204" charset="0"/>
            </a:endParaRPr>
          </a:p>
          <a:p>
            <a:pPr marL="725170" indent="-6350">
              <a:spcAft>
                <a:spcPts val="800"/>
              </a:spcAft>
            </a:pPr>
            <a:r>
              <a:rPr lang="fr-FR" sz="1800" b="1" dirty="0">
                <a:solidFill>
                  <a:srgbClr val="3F7F5F"/>
                </a:solidFill>
                <a:effectLst/>
                <a:latin typeface="Arimo" panose="020B0604020202020204" charset="0"/>
                <a:ea typeface="Arimo" panose="020B0604020202020204" charset="0"/>
                <a:cs typeface="Arimo" panose="020B0604020202020204" charset="0"/>
              </a:rPr>
              <a:t>// Les </a:t>
            </a:r>
            <a:r>
              <a:rPr lang="fr-FR" sz="1800" b="1" dirty="0" err="1">
                <a:solidFill>
                  <a:srgbClr val="3F7F5F"/>
                </a:solidFill>
                <a:effectLst/>
                <a:latin typeface="Arimo" panose="020B0604020202020204" charset="0"/>
                <a:ea typeface="Arimo" panose="020B0604020202020204" charset="0"/>
                <a:cs typeface="Arimo" panose="020B0604020202020204" charset="0"/>
              </a:rPr>
              <a:t>attrbuts</a:t>
            </a:r>
            <a:r>
              <a:rPr lang="fr-FR" sz="1800" b="1" dirty="0">
                <a:solidFill>
                  <a:srgbClr val="3F7F5F"/>
                </a:solidFill>
                <a:effectLst/>
                <a:latin typeface="Arimo" panose="020B0604020202020204" charset="0"/>
                <a:ea typeface="Arimo" panose="020B0604020202020204" charset="0"/>
                <a:cs typeface="Arimo" panose="020B0604020202020204" charset="0"/>
              </a:rPr>
              <a:t> de la classe</a:t>
            </a:r>
            <a:endParaRPr lang="fr-FR" sz="1200" dirty="0">
              <a:solidFill>
                <a:srgbClr val="000000"/>
              </a:solidFill>
              <a:effectLst/>
              <a:latin typeface="Arimo" panose="020B0604020202020204" charset="0"/>
              <a:ea typeface="Arimo" panose="020B0604020202020204" charset="0"/>
              <a:cs typeface="Arimo" panose="020B0604020202020204" charset="0"/>
            </a:endParaRPr>
          </a:p>
          <a:p>
            <a:pPr marL="725170" indent="-6350">
              <a:spcAft>
                <a:spcPts val="800"/>
              </a:spcAft>
            </a:pPr>
            <a:r>
              <a:rPr lang="fr-FR" sz="1800" b="1" dirty="0">
                <a:solidFill>
                  <a:srgbClr val="3F7F5F"/>
                </a:solidFill>
                <a:effectLst/>
                <a:latin typeface="Arimo" panose="020B0604020202020204" charset="0"/>
                <a:ea typeface="Arimo" panose="020B0604020202020204" charset="0"/>
                <a:cs typeface="Arimo" panose="020B0604020202020204" charset="0"/>
              </a:rPr>
              <a:t>// Les constructeurs de la classe</a:t>
            </a:r>
            <a:endParaRPr lang="fr-FR" sz="1200" dirty="0">
              <a:solidFill>
                <a:srgbClr val="000000"/>
              </a:solidFill>
              <a:effectLst/>
              <a:latin typeface="Arimo" panose="020B0604020202020204" charset="0"/>
              <a:ea typeface="Arimo" panose="020B0604020202020204" charset="0"/>
              <a:cs typeface="Arimo" panose="020B0604020202020204" charset="0"/>
            </a:endParaRPr>
          </a:p>
          <a:p>
            <a:pPr marL="725170" indent="-6350">
              <a:spcAft>
                <a:spcPts val="800"/>
              </a:spcAft>
            </a:pPr>
            <a:r>
              <a:rPr lang="fr-FR" sz="1800" b="1" dirty="0">
                <a:solidFill>
                  <a:srgbClr val="3F7F5F"/>
                </a:solidFill>
                <a:effectLst/>
                <a:latin typeface="Arimo" panose="020B0604020202020204" charset="0"/>
                <a:ea typeface="Arimo" panose="020B0604020202020204" charset="0"/>
                <a:cs typeface="Arimo" panose="020B0604020202020204" charset="0"/>
              </a:rPr>
              <a:t>// Méthode de la classe</a:t>
            </a:r>
            <a:endParaRPr lang="fr-FR" sz="1200" dirty="0">
              <a:solidFill>
                <a:srgbClr val="000000"/>
              </a:solidFill>
              <a:effectLst/>
              <a:latin typeface="Arimo" panose="020B0604020202020204" charset="0"/>
              <a:ea typeface="Arimo" panose="020B0604020202020204" charset="0"/>
              <a:cs typeface="Arimo" panose="020B0604020202020204" charset="0"/>
            </a:endParaRPr>
          </a:p>
          <a:p>
            <a:pPr marR="4483100" indent="259080">
              <a:lnSpc>
                <a:spcPct val="112000"/>
              </a:lnSpc>
            </a:pPr>
            <a:r>
              <a:rPr lang="fr-FR" sz="1800" b="1" dirty="0">
                <a:solidFill>
                  <a:srgbClr val="646464"/>
                </a:solidFill>
                <a:effectLst/>
                <a:latin typeface="Arimo" panose="020B0604020202020204" charset="0"/>
                <a:ea typeface="Arimo" panose="020B0604020202020204" charset="0"/>
                <a:cs typeface="Arimo" panose="020B0604020202020204" charset="0"/>
              </a:rPr>
              <a:t>@Override </a:t>
            </a:r>
            <a:r>
              <a:rPr lang="fr-FR" sz="1800" b="1" dirty="0">
                <a:solidFill>
                  <a:srgbClr val="7F0055"/>
                </a:solidFill>
                <a:effectLst/>
                <a:latin typeface="Arimo" panose="020B0604020202020204" charset="0"/>
                <a:ea typeface="Arimo" panose="020B0604020202020204" charset="0"/>
                <a:cs typeface="Arimo" panose="020B0604020202020204" charset="0"/>
              </a:rPr>
              <a:t>public </a:t>
            </a:r>
            <a:r>
              <a:rPr lang="fr-FR" sz="1800" b="1" dirty="0" err="1">
                <a:solidFill>
                  <a:srgbClr val="7F0055"/>
                </a:solidFill>
                <a:effectLst/>
                <a:latin typeface="Arimo" panose="020B0604020202020204" charset="0"/>
                <a:ea typeface="Arimo" panose="020B0604020202020204" charset="0"/>
                <a:cs typeface="Arimo" panose="020B0604020202020204" charset="0"/>
              </a:rPr>
              <a:t>void</a:t>
            </a:r>
            <a:r>
              <a:rPr lang="fr-FR" sz="1800" b="1" dirty="0">
                <a:solidFill>
                  <a:srgbClr val="7F0055"/>
                </a:solidFill>
                <a:effectLst/>
                <a:latin typeface="Arimo" panose="020B0604020202020204" charset="0"/>
                <a:ea typeface="Arimo" panose="020B0604020202020204" charset="0"/>
                <a:cs typeface="Arimo" panose="020B0604020202020204" charset="0"/>
              </a:rPr>
              <a:t> </a:t>
            </a:r>
            <a:r>
              <a:rPr lang="fr-FR" sz="1800" b="1" dirty="0">
                <a:solidFill>
                  <a:srgbClr val="000000"/>
                </a:solidFill>
                <a:effectLst/>
                <a:latin typeface="Arimo" panose="020B0604020202020204" charset="0"/>
                <a:ea typeface="Arimo" panose="020B0604020202020204" charset="0"/>
                <a:cs typeface="Arimo" panose="020B0604020202020204" charset="0"/>
              </a:rPr>
              <a:t>run() { </a:t>
            </a:r>
          </a:p>
          <a:p>
            <a:pPr marR="4483100" indent="259080">
              <a:lnSpc>
                <a:spcPct val="112000"/>
              </a:lnSpc>
            </a:pPr>
            <a:r>
              <a:rPr lang="fr-FR" sz="1800" b="1" dirty="0">
                <a:solidFill>
                  <a:srgbClr val="3F7F5F"/>
                </a:solidFill>
                <a:latin typeface="Arimo" panose="020B0604020202020204" charset="0"/>
                <a:ea typeface="Arimo" panose="020B0604020202020204" charset="0"/>
                <a:cs typeface="Arimo" panose="020B0604020202020204" charset="0"/>
              </a:rPr>
              <a:t>      </a:t>
            </a:r>
            <a:r>
              <a:rPr lang="fr-FR" sz="1800" b="1" dirty="0">
                <a:solidFill>
                  <a:srgbClr val="3F7F5F"/>
                </a:solidFill>
                <a:effectLst/>
                <a:latin typeface="Arimo" panose="020B0604020202020204" charset="0"/>
                <a:ea typeface="Arimo" panose="020B0604020202020204" charset="0"/>
                <a:cs typeface="Arimo" panose="020B0604020202020204" charset="0"/>
              </a:rPr>
              <a:t>// Code exécuté par le thread</a:t>
            </a:r>
            <a:endParaRPr lang="fr-FR" sz="1200" dirty="0">
              <a:solidFill>
                <a:srgbClr val="000000"/>
              </a:solidFill>
              <a:effectLst/>
              <a:latin typeface="Arimo" panose="020B0604020202020204" charset="0"/>
              <a:ea typeface="Arimo" panose="020B0604020202020204" charset="0"/>
              <a:cs typeface="Arimo" panose="020B0604020202020204" charset="0"/>
            </a:endParaRPr>
          </a:p>
          <a:p>
            <a:pPr marL="475615" marR="2268855" indent="-6350">
              <a:lnSpc>
                <a:spcPct val="109000"/>
              </a:lnSpc>
              <a:spcAft>
                <a:spcPts val="310"/>
              </a:spcAft>
            </a:pPr>
            <a:r>
              <a:rPr lang="fr-FR" sz="1800" b="1" dirty="0">
                <a:solidFill>
                  <a:srgbClr val="000000"/>
                </a:solidFill>
                <a:effectLst/>
                <a:latin typeface="Arimo" panose="020B0604020202020204" charset="0"/>
                <a:ea typeface="Arimo" panose="020B0604020202020204" charset="0"/>
                <a:cs typeface="Arimo" panose="020B0604020202020204" charset="0"/>
              </a:rPr>
              <a:t>} </a:t>
            </a:r>
          </a:p>
          <a:p>
            <a:pPr marL="475615" marR="2268855" indent="-6350">
              <a:lnSpc>
                <a:spcPct val="109000"/>
              </a:lnSpc>
              <a:spcAft>
                <a:spcPts val="310"/>
              </a:spcAft>
            </a:pPr>
            <a:r>
              <a:rPr lang="fr-FR" sz="1800" b="1" dirty="0">
                <a:solidFill>
                  <a:srgbClr val="7F0055"/>
                </a:solidFill>
                <a:effectLst/>
                <a:latin typeface="Arimo" panose="020B0604020202020204" charset="0"/>
                <a:ea typeface="Arimo" panose="020B0604020202020204" charset="0"/>
                <a:cs typeface="Arimo" panose="020B0604020202020204" charset="0"/>
              </a:rPr>
              <a:t>public </a:t>
            </a:r>
            <a:r>
              <a:rPr lang="fr-FR" sz="1800" b="1" dirty="0" err="1">
                <a:solidFill>
                  <a:srgbClr val="7F0055"/>
                </a:solidFill>
                <a:effectLst/>
                <a:latin typeface="Arimo" panose="020B0604020202020204" charset="0"/>
                <a:ea typeface="Arimo" panose="020B0604020202020204" charset="0"/>
                <a:cs typeface="Arimo" panose="020B0604020202020204" charset="0"/>
              </a:rPr>
              <a:t>static</a:t>
            </a:r>
            <a:r>
              <a:rPr lang="fr-FR" sz="1800" b="1" dirty="0">
                <a:solidFill>
                  <a:srgbClr val="7F0055"/>
                </a:solidFill>
                <a:effectLst/>
                <a:latin typeface="Arimo" panose="020B0604020202020204" charset="0"/>
                <a:ea typeface="Arimo" panose="020B0604020202020204" charset="0"/>
                <a:cs typeface="Arimo" panose="020B0604020202020204" charset="0"/>
              </a:rPr>
              <a:t> </a:t>
            </a:r>
            <a:r>
              <a:rPr lang="fr-FR" sz="1800" b="1" dirty="0" err="1">
                <a:solidFill>
                  <a:srgbClr val="7F0055"/>
                </a:solidFill>
                <a:effectLst/>
                <a:latin typeface="Arimo" panose="020B0604020202020204" charset="0"/>
                <a:ea typeface="Arimo" panose="020B0604020202020204" charset="0"/>
                <a:cs typeface="Arimo" panose="020B0604020202020204" charset="0"/>
              </a:rPr>
              <a:t>void</a:t>
            </a:r>
            <a:r>
              <a:rPr lang="fr-FR" sz="1800" b="1" dirty="0">
                <a:solidFill>
                  <a:srgbClr val="7F0055"/>
                </a:solidFill>
                <a:effectLst/>
                <a:latin typeface="Arimo" panose="020B0604020202020204" charset="0"/>
                <a:ea typeface="Arimo" panose="020B0604020202020204" charset="0"/>
                <a:cs typeface="Arimo" panose="020B0604020202020204" charset="0"/>
              </a:rPr>
              <a:t> </a:t>
            </a:r>
            <a:r>
              <a:rPr lang="fr-FR" sz="1800" b="1" dirty="0">
                <a:solidFill>
                  <a:srgbClr val="000000"/>
                </a:solidFill>
                <a:effectLst/>
                <a:latin typeface="Arimo" panose="020B0604020202020204" charset="0"/>
                <a:ea typeface="Arimo" panose="020B0604020202020204" charset="0"/>
                <a:cs typeface="Arimo" panose="020B0604020202020204" charset="0"/>
              </a:rPr>
              <a:t>main(String[] args) { </a:t>
            </a:r>
          </a:p>
          <a:p>
            <a:pPr marL="475615" marR="2268855" indent="-6350">
              <a:lnSpc>
                <a:spcPct val="109000"/>
              </a:lnSpc>
              <a:spcAft>
                <a:spcPts val="310"/>
              </a:spcAft>
            </a:pPr>
            <a:r>
              <a:rPr lang="fr-FR" sz="1800" b="1" dirty="0" err="1">
                <a:solidFill>
                  <a:srgbClr val="000000"/>
                </a:solidFill>
                <a:effectLst/>
                <a:latin typeface="Arimo" panose="020B0604020202020204" charset="0"/>
                <a:ea typeface="Arimo" panose="020B0604020202020204" charset="0"/>
                <a:cs typeface="Arimo" panose="020B0604020202020204" charset="0"/>
              </a:rPr>
              <a:t>ThreadClass</a:t>
            </a:r>
            <a:r>
              <a:rPr lang="fr-FR" sz="1800" b="1" dirty="0">
                <a:solidFill>
                  <a:srgbClr val="000000"/>
                </a:solidFill>
                <a:effectLst/>
                <a:latin typeface="Arimo" panose="020B0604020202020204" charset="0"/>
                <a:ea typeface="Arimo" panose="020B0604020202020204" charset="0"/>
                <a:cs typeface="Arimo" panose="020B0604020202020204" charset="0"/>
              </a:rPr>
              <a:t> t1=</a:t>
            </a:r>
            <a:r>
              <a:rPr lang="fr-FR" sz="1800" b="1" dirty="0">
                <a:solidFill>
                  <a:srgbClr val="7F0055"/>
                </a:solidFill>
                <a:effectLst/>
                <a:latin typeface="Arimo" panose="020B0604020202020204" charset="0"/>
                <a:ea typeface="Arimo" panose="020B0604020202020204" charset="0"/>
                <a:cs typeface="Arimo" panose="020B0604020202020204" charset="0"/>
              </a:rPr>
              <a:t>new </a:t>
            </a:r>
            <a:r>
              <a:rPr lang="fr-FR" sz="1800" b="1" dirty="0" err="1">
                <a:solidFill>
                  <a:srgbClr val="000000"/>
                </a:solidFill>
                <a:effectLst/>
                <a:latin typeface="Arimo" panose="020B0604020202020204" charset="0"/>
                <a:ea typeface="Arimo" panose="020B0604020202020204" charset="0"/>
                <a:cs typeface="Arimo" panose="020B0604020202020204" charset="0"/>
              </a:rPr>
              <a:t>ThreadClass</a:t>
            </a:r>
            <a:r>
              <a:rPr lang="fr-FR" sz="1800" b="1" dirty="0">
                <a:solidFill>
                  <a:srgbClr val="000000"/>
                </a:solidFill>
                <a:effectLst/>
                <a:latin typeface="Arimo" panose="020B0604020202020204" charset="0"/>
                <a:ea typeface="Arimo" panose="020B0604020202020204" charset="0"/>
                <a:cs typeface="Arimo" panose="020B0604020202020204" charset="0"/>
              </a:rPr>
              <a:t>(); </a:t>
            </a:r>
          </a:p>
          <a:p>
            <a:pPr marL="475615" marR="2268855" indent="-6350">
              <a:lnSpc>
                <a:spcPct val="109000"/>
              </a:lnSpc>
              <a:spcAft>
                <a:spcPts val="310"/>
              </a:spcAft>
            </a:pPr>
            <a:r>
              <a:rPr lang="fr-FR" sz="1800" b="1" dirty="0" err="1">
                <a:solidFill>
                  <a:srgbClr val="000000"/>
                </a:solidFill>
                <a:effectLst/>
                <a:latin typeface="Arimo" panose="020B0604020202020204" charset="0"/>
                <a:ea typeface="Arimo" panose="020B0604020202020204" charset="0"/>
                <a:cs typeface="Arimo" panose="020B0604020202020204" charset="0"/>
              </a:rPr>
              <a:t>ThreadClass</a:t>
            </a:r>
            <a:r>
              <a:rPr lang="fr-FR" sz="1800" b="1" dirty="0">
                <a:solidFill>
                  <a:srgbClr val="000000"/>
                </a:solidFill>
                <a:effectLst/>
                <a:latin typeface="Arimo" panose="020B0604020202020204" charset="0"/>
                <a:ea typeface="Arimo" panose="020B0604020202020204" charset="0"/>
                <a:cs typeface="Arimo" panose="020B0604020202020204" charset="0"/>
              </a:rPr>
              <a:t> t2=</a:t>
            </a:r>
            <a:r>
              <a:rPr lang="fr-FR" sz="1800" b="1" dirty="0">
                <a:solidFill>
                  <a:srgbClr val="7F0055"/>
                </a:solidFill>
                <a:effectLst/>
                <a:latin typeface="Arimo" panose="020B0604020202020204" charset="0"/>
                <a:ea typeface="Arimo" panose="020B0604020202020204" charset="0"/>
                <a:cs typeface="Arimo" panose="020B0604020202020204" charset="0"/>
              </a:rPr>
              <a:t>new </a:t>
            </a:r>
            <a:r>
              <a:rPr lang="fr-FR" sz="1800" b="1" dirty="0" err="1">
                <a:solidFill>
                  <a:srgbClr val="000000"/>
                </a:solidFill>
                <a:effectLst/>
                <a:latin typeface="Arimo" panose="020B0604020202020204" charset="0"/>
                <a:ea typeface="Arimo" panose="020B0604020202020204" charset="0"/>
                <a:cs typeface="Arimo" panose="020B0604020202020204" charset="0"/>
              </a:rPr>
              <a:t>ThreadClass</a:t>
            </a:r>
            <a:r>
              <a:rPr lang="fr-FR" sz="1800" b="1" dirty="0">
                <a:solidFill>
                  <a:srgbClr val="000000"/>
                </a:solidFill>
                <a:effectLst/>
                <a:latin typeface="Arimo" panose="020B0604020202020204" charset="0"/>
                <a:ea typeface="Arimo" panose="020B0604020202020204" charset="0"/>
                <a:cs typeface="Arimo" panose="020B0604020202020204" charset="0"/>
              </a:rPr>
              <a:t>(); </a:t>
            </a:r>
          </a:p>
          <a:p>
            <a:pPr marL="475615" marR="2268855" indent="-6350">
              <a:lnSpc>
                <a:spcPct val="109000"/>
              </a:lnSpc>
              <a:spcAft>
                <a:spcPts val="310"/>
              </a:spcAft>
            </a:pPr>
            <a:r>
              <a:rPr lang="fr-FR" sz="1800" b="1" dirty="0">
                <a:solidFill>
                  <a:srgbClr val="7F0055"/>
                </a:solidFill>
                <a:effectLst/>
                <a:latin typeface="Arimo" panose="020B0604020202020204" charset="0"/>
                <a:ea typeface="Arimo" panose="020B0604020202020204" charset="0"/>
                <a:cs typeface="Arimo" panose="020B0604020202020204" charset="0"/>
              </a:rPr>
              <a:t>new </a:t>
            </a:r>
            <a:r>
              <a:rPr lang="fr-FR" sz="1800" b="1" dirty="0">
                <a:solidFill>
                  <a:srgbClr val="000000"/>
                </a:solidFill>
                <a:effectLst/>
                <a:latin typeface="Arimo" panose="020B0604020202020204" charset="0"/>
                <a:ea typeface="Arimo" panose="020B0604020202020204" charset="0"/>
                <a:cs typeface="Arimo" panose="020B0604020202020204" charset="0"/>
              </a:rPr>
              <a:t>Thread(t1).start(); </a:t>
            </a:r>
            <a:r>
              <a:rPr lang="fr-FR" sz="1800" b="1" dirty="0">
                <a:solidFill>
                  <a:srgbClr val="7F0055"/>
                </a:solidFill>
                <a:effectLst/>
                <a:latin typeface="Arimo" panose="020B0604020202020204" charset="0"/>
                <a:ea typeface="Arimo" panose="020B0604020202020204" charset="0"/>
                <a:cs typeface="Arimo" panose="020B0604020202020204" charset="0"/>
              </a:rPr>
              <a:t>new </a:t>
            </a:r>
            <a:r>
              <a:rPr lang="fr-FR" sz="1800" b="1" dirty="0">
                <a:solidFill>
                  <a:srgbClr val="000000"/>
                </a:solidFill>
                <a:effectLst/>
                <a:latin typeface="Arimo" panose="020B0604020202020204" charset="0"/>
                <a:ea typeface="Arimo" panose="020B0604020202020204" charset="0"/>
                <a:cs typeface="Arimo" panose="020B0604020202020204" charset="0"/>
              </a:rPr>
              <a:t>Thread(t2).start();</a:t>
            </a:r>
            <a:endParaRPr lang="fr-FR" sz="1200" dirty="0">
              <a:solidFill>
                <a:srgbClr val="000000"/>
              </a:solidFill>
              <a:effectLst/>
              <a:latin typeface="Arimo" panose="020B0604020202020204" charset="0"/>
              <a:ea typeface="Arimo" panose="020B0604020202020204" charset="0"/>
              <a:cs typeface="Arimo" panose="020B0604020202020204" charset="0"/>
            </a:endParaRPr>
          </a:p>
          <a:p>
            <a:pPr marL="475615" marR="1021080" indent="-6350">
              <a:lnSpc>
                <a:spcPct val="109000"/>
              </a:lnSpc>
              <a:spcAft>
                <a:spcPts val="15"/>
              </a:spcAft>
            </a:pPr>
            <a:r>
              <a:rPr lang="fr-FR" sz="1800" b="1" dirty="0">
                <a:solidFill>
                  <a:srgbClr val="000000"/>
                </a:solidFill>
                <a:effectLst/>
                <a:latin typeface="Arimo" panose="020B0604020202020204" charset="0"/>
                <a:ea typeface="Arimo" panose="020B0604020202020204" charset="0"/>
                <a:cs typeface="Arimo" panose="020B0604020202020204" charset="0"/>
              </a:rPr>
              <a:t>}</a:t>
            </a:r>
            <a:endParaRPr lang="fr-FR" sz="1200" dirty="0">
              <a:solidFill>
                <a:srgbClr val="000000"/>
              </a:solidFill>
              <a:effectLst/>
              <a:latin typeface="Arimo" panose="020B0604020202020204" charset="0"/>
              <a:ea typeface="Arimo" panose="020B0604020202020204" charset="0"/>
              <a:cs typeface="Arimo" panose="020B0604020202020204" charset="0"/>
            </a:endParaRPr>
          </a:p>
          <a:p>
            <a:pPr marL="475615" marR="1021080" indent="-6350">
              <a:lnSpc>
                <a:spcPct val="109000"/>
              </a:lnSpc>
              <a:spcAft>
                <a:spcPts val="15"/>
              </a:spcAft>
            </a:pPr>
            <a:r>
              <a:rPr lang="fr-FR" sz="1800" b="1" dirty="0">
                <a:solidFill>
                  <a:srgbClr val="000000"/>
                </a:solidFill>
                <a:effectLst/>
                <a:latin typeface="Arimo" panose="020B0604020202020204" charset="0"/>
                <a:ea typeface="Arimo" panose="020B0604020202020204" charset="0"/>
                <a:cs typeface="Arimo" panose="020B0604020202020204" charset="0"/>
              </a:rPr>
              <a:t>}</a:t>
            </a:r>
            <a:endParaRPr lang="fr-FR" sz="1200" dirty="0">
              <a:solidFill>
                <a:srgbClr val="000000"/>
              </a:solidFill>
              <a:effectLst/>
              <a:latin typeface="Arimo" panose="020B0604020202020204" charset="0"/>
              <a:ea typeface="Arimo" panose="020B0604020202020204" charset="0"/>
              <a:cs typeface="Arimo" panose="020B0604020202020204" charset="0"/>
            </a:endParaRPr>
          </a:p>
        </p:txBody>
      </p:sp>
    </p:spTree>
    <p:extLst>
      <p:ext uri="{BB962C8B-B14F-4D97-AF65-F5344CB8AC3E}">
        <p14:creationId xmlns:p14="http://schemas.microsoft.com/office/powerpoint/2010/main" val="32300543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54"/>
        <p:cNvGrpSpPr/>
        <p:nvPr/>
      </p:nvGrpSpPr>
      <p:grpSpPr>
        <a:xfrm>
          <a:off x="0" y="0"/>
          <a:ext cx="0" cy="0"/>
          <a:chOff x="0" y="0"/>
          <a:chExt cx="0" cy="0"/>
        </a:xfrm>
      </p:grpSpPr>
      <p:sp>
        <p:nvSpPr>
          <p:cNvPr id="467" name="Google Shape;467;p27"/>
          <p:cNvSpPr txBox="1">
            <a:spLocks noGrp="1"/>
          </p:cNvSpPr>
          <p:nvPr>
            <p:ph type="ctrTitle"/>
          </p:nvPr>
        </p:nvSpPr>
        <p:spPr>
          <a:xfrm>
            <a:off x="2847895" y="105971"/>
            <a:ext cx="6882297" cy="555399"/>
          </a:xfrm>
          <a:prstGeom prst="rect">
            <a:avLst/>
          </a:prstGeom>
        </p:spPr>
        <p:txBody>
          <a:bodyPr spcFirstLastPara="1" wrap="square" lIns="112085" tIns="112085" rIns="112085" bIns="112085" anchor="t" anchorCtr="0">
            <a:noAutofit/>
          </a:bodyPr>
          <a:lstStyle/>
          <a:p>
            <a:pPr marR="230439">
              <a:lnSpc>
                <a:spcPct val="107000"/>
              </a:lnSpc>
              <a:spcAft>
                <a:spcPts val="2863"/>
              </a:spcAft>
            </a:pPr>
            <a:r>
              <a:rPr lang="fr-FR" sz="2942" dirty="0">
                <a:solidFill>
                  <a:schemeClr val="bg2"/>
                </a:solidFill>
                <a:latin typeface="Arimo" panose="020B0604020202020204" charset="0"/>
                <a:ea typeface="Arimo" panose="020B0604020202020204" charset="0"/>
                <a:cs typeface="Arimo" panose="020B0604020202020204" charset="0"/>
              </a:rPr>
              <a:t>Exemple de classe implémentant </a:t>
            </a:r>
            <a:r>
              <a:rPr lang="fr-FR" sz="2942" dirty="0" err="1">
                <a:solidFill>
                  <a:schemeClr val="bg2"/>
                </a:solidFill>
                <a:latin typeface="Arimo" panose="020B0604020202020204" charset="0"/>
                <a:ea typeface="Arimo" panose="020B0604020202020204" charset="0"/>
                <a:cs typeface="Arimo" panose="020B0604020202020204" charset="0"/>
              </a:rPr>
              <a:t>Runnable</a:t>
            </a:r>
            <a:endParaRPr lang="fr-FR" sz="2942" dirty="0">
              <a:solidFill>
                <a:schemeClr val="bg2"/>
              </a:solidFill>
              <a:latin typeface="Arimo" panose="020B0604020202020204" charset="0"/>
              <a:ea typeface="Arimo" panose="020B0604020202020204" charset="0"/>
              <a:cs typeface="Arimo" panose="020B0604020202020204" charset="0"/>
            </a:endParaRPr>
          </a:p>
        </p:txBody>
      </p:sp>
      <p:cxnSp>
        <p:nvCxnSpPr>
          <p:cNvPr id="470" name="Google Shape;470;p27"/>
          <p:cNvCxnSpPr/>
          <p:nvPr/>
        </p:nvCxnSpPr>
        <p:spPr>
          <a:xfrm>
            <a:off x="6289044" y="6278419"/>
            <a:ext cx="244214" cy="0"/>
          </a:xfrm>
          <a:prstGeom prst="straightConnector1">
            <a:avLst/>
          </a:prstGeom>
          <a:noFill/>
          <a:ln w="9525" cap="flat" cmpd="sng">
            <a:solidFill>
              <a:schemeClr val="lt1"/>
            </a:solidFill>
            <a:prstDash val="solid"/>
            <a:round/>
            <a:headEnd type="none" w="med" len="med"/>
            <a:tailEnd type="stealth" w="med" len="med"/>
          </a:ln>
        </p:spPr>
      </p:cxnSp>
      <p:sp>
        <p:nvSpPr>
          <p:cNvPr id="474" name="Google Shape;474;p27"/>
          <p:cNvSpPr txBox="1">
            <a:spLocks noGrp="1"/>
          </p:cNvSpPr>
          <p:nvPr>
            <p:ph type="subTitle" idx="1"/>
          </p:nvPr>
        </p:nvSpPr>
        <p:spPr>
          <a:xfrm>
            <a:off x="1264892" y="-57743"/>
            <a:ext cx="2263024" cy="391331"/>
          </a:xfrm>
          <a:prstGeom prst="rect">
            <a:avLst/>
          </a:prstGeom>
        </p:spPr>
        <p:txBody>
          <a:bodyPr spcFirstLastPara="1" wrap="square" lIns="112085" tIns="112085" rIns="112085" bIns="112085" anchor="t" anchorCtr="0">
            <a:noAutofit/>
          </a:bodyPr>
          <a:lstStyle/>
          <a:p>
            <a:pPr marL="0" indent="0"/>
            <a:r>
              <a:rPr lang="fr-FR" dirty="0"/>
              <a:t>UCAO-UUT ISTIN</a:t>
            </a:r>
          </a:p>
        </p:txBody>
      </p:sp>
      <p:sp>
        <p:nvSpPr>
          <p:cNvPr id="475" name="Google Shape;475;p27"/>
          <p:cNvSpPr txBox="1">
            <a:spLocks noGrp="1"/>
          </p:cNvSpPr>
          <p:nvPr>
            <p:ph type="subTitle" idx="2"/>
          </p:nvPr>
        </p:nvSpPr>
        <p:spPr>
          <a:xfrm>
            <a:off x="8074755" y="-98455"/>
            <a:ext cx="3238440" cy="391331"/>
          </a:xfrm>
          <a:prstGeom prst="rect">
            <a:avLst/>
          </a:prstGeom>
        </p:spPr>
        <p:txBody>
          <a:bodyPr spcFirstLastPara="1" wrap="square" lIns="112085" tIns="112085" rIns="112085" bIns="112085" anchor="t" anchorCtr="0">
            <a:noAutofit/>
          </a:bodyPr>
          <a:lstStyle/>
          <a:p>
            <a:pPr marL="0" indent="0">
              <a:buSzPts val="1100"/>
            </a:pPr>
            <a:r>
              <a:rPr lang="en" dirty="0"/>
              <a:t>Année académique 2022 — 2023</a:t>
            </a:r>
            <a:endParaRPr dirty="0"/>
          </a:p>
        </p:txBody>
      </p:sp>
      <p:sp>
        <p:nvSpPr>
          <p:cNvPr id="6" name="ZoneTexte 5">
            <a:extLst>
              <a:ext uri="{FF2B5EF4-FFF2-40B4-BE49-F238E27FC236}">
                <a16:creationId xmlns="" xmlns:a16="http://schemas.microsoft.com/office/drawing/2014/main" id="{73B9DBE9-8339-92A2-BC33-D423F567F391}"/>
              </a:ext>
            </a:extLst>
          </p:cNvPr>
          <p:cNvSpPr txBox="1"/>
          <p:nvPr/>
        </p:nvSpPr>
        <p:spPr>
          <a:xfrm>
            <a:off x="1264892" y="1424987"/>
            <a:ext cx="10446462" cy="5485768"/>
          </a:xfrm>
          <a:prstGeom prst="rect">
            <a:avLst/>
          </a:prstGeom>
          <a:noFill/>
        </p:spPr>
        <p:txBody>
          <a:bodyPr wrap="square">
            <a:spAutoFit/>
          </a:bodyPr>
          <a:lstStyle/>
          <a:p>
            <a:pPr marL="385445" indent="-394970" algn="just">
              <a:lnSpc>
                <a:spcPct val="107000"/>
              </a:lnSpc>
              <a:spcAft>
                <a:spcPts val="250"/>
              </a:spcAft>
            </a:pPr>
            <a:r>
              <a:rPr lang="fr-FR" sz="1600" b="1" dirty="0">
                <a:solidFill>
                  <a:srgbClr val="7F0055"/>
                </a:solidFill>
                <a:effectLst/>
                <a:latin typeface="Arimo" panose="020B0604020202020204" charset="0"/>
                <a:ea typeface="Arimo" panose="020B0604020202020204" charset="0"/>
                <a:cs typeface="Arimo" panose="020B0604020202020204" charset="0"/>
              </a:rPr>
              <a:t>public class </a:t>
            </a:r>
            <a:r>
              <a:rPr lang="fr-FR" sz="1600" b="1" dirty="0">
                <a:solidFill>
                  <a:srgbClr val="000000"/>
                </a:solidFill>
                <a:effectLst/>
                <a:latin typeface="Arimo" panose="020B0604020202020204" charset="0"/>
                <a:ea typeface="Arimo" panose="020B0604020202020204" charset="0"/>
                <a:cs typeface="Arimo" panose="020B0604020202020204" charset="0"/>
              </a:rPr>
              <a:t>Voiture </a:t>
            </a:r>
            <a:r>
              <a:rPr lang="fr-FR" sz="1600" b="1" dirty="0" err="1">
                <a:solidFill>
                  <a:srgbClr val="7F0055"/>
                </a:solidFill>
                <a:effectLst/>
                <a:latin typeface="Arimo" panose="020B0604020202020204" charset="0"/>
                <a:ea typeface="Arimo" panose="020B0604020202020204" charset="0"/>
                <a:cs typeface="Arimo" panose="020B0604020202020204" charset="0"/>
              </a:rPr>
              <a:t>implements</a:t>
            </a:r>
            <a:r>
              <a:rPr lang="fr-FR" sz="1600" b="1" dirty="0">
                <a:solidFill>
                  <a:srgbClr val="7F0055"/>
                </a:solidFill>
                <a:effectLst/>
                <a:latin typeface="Arimo" panose="020B0604020202020204" charset="0"/>
                <a:ea typeface="Arimo" panose="020B0604020202020204" charset="0"/>
                <a:cs typeface="Arimo" panose="020B0604020202020204" charset="0"/>
              </a:rPr>
              <a:t> </a:t>
            </a:r>
            <a:r>
              <a:rPr lang="fr-FR" sz="1600" b="1" dirty="0" err="1">
                <a:solidFill>
                  <a:srgbClr val="000000"/>
                </a:solidFill>
                <a:effectLst/>
                <a:latin typeface="Arimo" panose="020B0604020202020204" charset="0"/>
                <a:ea typeface="Arimo" panose="020B0604020202020204" charset="0"/>
                <a:cs typeface="Arimo" panose="020B0604020202020204" charset="0"/>
              </a:rPr>
              <a:t>Runnable</a:t>
            </a:r>
            <a:r>
              <a:rPr lang="fr-FR" sz="1600" b="1" dirty="0">
                <a:solidFill>
                  <a:srgbClr val="000000"/>
                </a:solidFill>
                <a:effectLst/>
                <a:latin typeface="Arimo" panose="020B0604020202020204" charset="0"/>
                <a:ea typeface="Arimo" panose="020B0604020202020204" charset="0"/>
                <a:cs typeface="Arimo" panose="020B0604020202020204" charset="0"/>
              </a:rPr>
              <a:t> { </a:t>
            </a:r>
          </a:p>
          <a:p>
            <a:pPr marL="385445" lvl="2" indent="-394970" algn="just">
              <a:lnSpc>
                <a:spcPct val="107000"/>
              </a:lnSpc>
              <a:spcAft>
                <a:spcPts val="250"/>
              </a:spcAft>
            </a:pPr>
            <a:r>
              <a:rPr lang="fr-FR" sz="1600" b="1" dirty="0">
                <a:solidFill>
                  <a:srgbClr val="7F0055"/>
                </a:solidFill>
                <a:effectLst/>
                <a:latin typeface="Arimo" panose="020B0604020202020204" charset="0"/>
                <a:ea typeface="Arimo" panose="020B0604020202020204" charset="0"/>
                <a:cs typeface="Arimo" panose="020B0604020202020204" charset="0"/>
              </a:rPr>
              <a:t>	</a:t>
            </a:r>
            <a:r>
              <a:rPr lang="fr-FR" sz="1600" b="1" dirty="0" err="1">
                <a:solidFill>
                  <a:srgbClr val="7F0055"/>
                </a:solidFill>
                <a:effectLst/>
                <a:latin typeface="Arimo" panose="020B0604020202020204" charset="0"/>
                <a:ea typeface="Arimo" panose="020B0604020202020204" charset="0"/>
                <a:cs typeface="Arimo" panose="020B0604020202020204" charset="0"/>
              </a:rPr>
              <a:t>private</a:t>
            </a:r>
            <a:r>
              <a:rPr lang="fr-FR" sz="1600" b="1" dirty="0">
                <a:solidFill>
                  <a:srgbClr val="7F0055"/>
                </a:solidFill>
                <a:effectLst/>
                <a:latin typeface="Arimo" panose="020B0604020202020204" charset="0"/>
                <a:ea typeface="Arimo" panose="020B0604020202020204" charset="0"/>
                <a:cs typeface="Arimo" panose="020B0604020202020204" charset="0"/>
              </a:rPr>
              <a:t> </a:t>
            </a:r>
            <a:r>
              <a:rPr lang="fr-FR" sz="1600" b="1" dirty="0">
                <a:solidFill>
                  <a:srgbClr val="000000"/>
                </a:solidFill>
                <a:effectLst/>
                <a:latin typeface="Arimo" panose="020B0604020202020204" charset="0"/>
                <a:ea typeface="Arimo" panose="020B0604020202020204" charset="0"/>
                <a:cs typeface="Arimo" panose="020B0604020202020204" charset="0"/>
              </a:rPr>
              <a:t>String </a:t>
            </a:r>
            <a:r>
              <a:rPr lang="fr-FR" sz="1600" b="1" dirty="0">
                <a:solidFill>
                  <a:srgbClr val="0000C0"/>
                </a:solidFill>
                <a:effectLst/>
                <a:latin typeface="Arimo" panose="020B0604020202020204" charset="0"/>
                <a:ea typeface="Arimo" panose="020B0604020202020204" charset="0"/>
                <a:cs typeface="Arimo" panose="020B0604020202020204" charset="0"/>
              </a:rPr>
              <a:t>nom</a:t>
            </a:r>
            <a:r>
              <a:rPr lang="fr-FR" sz="1600" b="1" dirty="0">
                <a:solidFill>
                  <a:srgbClr val="000000"/>
                </a:solidFill>
                <a:effectLst/>
                <a:latin typeface="Arimo" panose="020B0604020202020204" charset="0"/>
                <a:ea typeface="Arimo" panose="020B0604020202020204" charset="0"/>
                <a:cs typeface="Arimo" panose="020B0604020202020204" charset="0"/>
              </a:rPr>
              <a:t>; </a:t>
            </a:r>
            <a:r>
              <a:rPr lang="fr-FR" sz="1600" b="1" dirty="0" err="1">
                <a:solidFill>
                  <a:srgbClr val="7F0055"/>
                </a:solidFill>
                <a:effectLst/>
                <a:latin typeface="Arimo" panose="020B0604020202020204" charset="0"/>
                <a:ea typeface="Arimo" panose="020B0604020202020204" charset="0"/>
                <a:cs typeface="Arimo" panose="020B0604020202020204" charset="0"/>
              </a:rPr>
              <a:t>private</a:t>
            </a:r>
            <a:r>
              <a:rPr lang="fr-FR" sz="1600" b="1" dirty="0">
                <a:solidFill>
                  <a:srgbClr val="7F0055"/>
                </a:solidFill>
                <a:effectLst/>
                <a:latin typeface="Arimo" panose="020B0604020202020204" charset="0"/>
                <a:ea typeface="Arimo" panose="020B0604020202020204" charset="0"/>
                <a:cs typeface="Arimo" panose="020B0604020202020204" charset="0"/>
              </a:rPr>
              <a:t> </a:t>
            </a:r>
            <a:r>
              <a:rPr lang="fr-FR" sz="1600" b="1" dirty="0" err="1">
                <a:solidFill>
                  <a:srgbClr val="7F0055"/>
                </a:solidFill>
                <a:effectLst/>
                <a:latin typeface="Arimo" panose="020B0604020202020204" charset="0"/>
                <a:ea typeface="Arimo" panose="020B0604020202020204" charset="0"/>
                <a:cs typeface="Arimo" panose="020B0604020202020204" charset="0"/>
              </a:rPr>
              <a:t>int</a:t>
            </a:r>
            <a:r>
              <a:rPr lang="fr-FR" sz="1600" b="1" dirty="0">
                <a:solidFill>
                  <a:srgbClr val="7F0055"/>
                </a:solidFill>
                <a:effectLst/>
                <a:latin typeface="Arimo" panose="020B0604020202020204" charset="0"/>
                <a:ea typeface="Arimo" panose="020B0604020202020204" charset="0"/>
                <a:cs typeface="Arimo" panose="020B0604020202020204" charset="0"/>
              </a:rPr>
              <a:t> </a:t>
            </a:r>
            <a:r>
              <a:rPr lang="fr-FR" sz="1600" b="1" dirty="0">
                <a:solidFill>
                  <a:srgbClr val="0000C0"/>
                </a:solidFill>
                <a:effectLst/>
                <a:latin typeface="Arimo" panose="020B0604020202020204" charset="0"/>
                <a:ea typeface="Arimo" panose="020B0604020202020204" charset="0"/>
                <a:cs typeface="Arimo" panose="020B0604020202020204" charset="0"/>
              </a:rPr>
              <a:t>compteur</a:t>
            </a:r>
            <a:r>
              <a:rPr lang="fr-FR" sz="1600" b="1" dirty="0">
                <a:solidFill>
                  <a:srgbClr val="000000"/>
                </a:solidFill>
                <a:effectLst/>
                <a:latin typeface="Arimo" panose="020B0604020202020204" charset="0"/>
                <a:ea typeface="Arimo" panose="020B0604020202020204" charset="0"/>
                <a:cs typeface="Arimo" panose="020B0604020202020204" charset="0"/>
              </a:rPr>
              <a:t>; </a:t>
            </a:r>
          </a:p>
          <a:p>
            <a:pPr marL="385445" lvl="2" indent="-394970" algn="just">
              <a:lnSpc>
                <a:spcPct val="107000"/>
              </a:lnSpc>
              <a:spcAft>
                <a:spcPts val="250"/>
              </a:spcAft>
            </a:pPr>
            <a:r>
              <a:rPr lang="fr-FR" sz="1600" b="1" dirty="0">
                <a:solidFill>
                  <a:srgbClr val="7F0055"/>
                </a:solidFill>
                <a:effectLst/>
                <a:latin typeface="Arimo" panose="020B0604020202020204" charset="0"/>
                <a:ea typeface="Arimo" panose="020B0604020202020204" charset="0"/>
                <a:cs typeface="Arimo" panose="020B0604020202020204" charset="0"/>
              </a:rPr>
              <a:t>	public </a:t>
            </a:r>
            <a:r>
              <a:rPr lang="fr-FR" sz="1600" b="1" dirty="0">
                <a:solidFill>
                  <a:srgbClr val="000000"/>
                </a:solidFill>
                <a:effectLst/>
                <a:latin typeface="Arimo" panose="020B0604020202020204" charset="0"/>
                <a:ea typeface="Arimo" panose="020B0604020202020204" charset="0"/>
                <a:cs typeface="Arimo" panose="020B0604020202020204" charset="0"/>
              </a:rPr>
              <a:t>Voiture(String nom) { </a:t>
            </a:r>
          </a:p>
          <a:p>
            <a:pPr marL="385445" indent="-394970" algn="just">
              <a:lnSpc>
                <a:spcPct val="107000"/>
              </a:lnSpc>
              <a:spcAft>
                <a:spcPts val="250"/>
              </a:spcAft>
            </a:pPr>
            <a:r>
              <a:rPr lang="fr-FR" sz="1600" b="1" dirty="0">
                <a:latin typeface="Arimo" panose="020B0604020202020204" charset="0"/>
                <a:ea typeface="Arimo" panose="020B0604020202020204" charset="0"/>
                <a:cs typeface="Arimo" panose="020B0604020202020204" charset="0"/>
              </a:rPr>
              <a:t>		</a:t>
            </a:r>
            <a:r>
              <a:rPr lang="fr-FR" sz="1600" b="1" dirty="0" err="1">
                <a:solidFill>
                  <a:srgbClr val="7F0055"/>
                </a:solidFill>
                <a:effectLst/>
                <a:latin typeface="Arimo" panose="020B0604020202020204" charset="0"/>
                <a:ea typeface="Arimo" panose="020B0604020202020204" charset="0"/>
                <a:cs typeface="Arimo" panose="020B0604020202020204" charset="0"/>
              </a:rPr>
              <a:t>this</a:t>
            </a:r>
            <a:r>
              <a:rPr lang="fr-FR" sz="1600" b="1" dirty="0" err="1">
                <a:solidFill>
                  <a:srgbClr val="000000"/>
                </a:solidFill>
                <a:effectLst/>
                <a:latin typeface="Arimo" panose="020B0604020202020204" charset="0"/>
                <a:ea typeface="Arimo" panose="020B0604020202020204" charset="0"/>
                <a:cs typeface="Arimo" panose="020B0604020202020204" charset="0"/>
              </a:rPr>
              <a:t>.</a:t>
            </a:r>
            <a:r>
              <a:rPr lang="fr-FR" sz="1600" b="1" dirty="0" err="1">
                <a:solidFill>
                  <a:srgbClr val="0000C0"/>
                </a:solidFill>
                <a:effectLst/>
                <a:latin typeface="Arimo" panose="020B0604020202020204" charset="0"/>
                <a:ea typeface="Arimo" panose="020B0604020202020204" charset="0"/>
                <a:cs typeface="Arimo" panose="020B0604020202020204" charset="0"/>
              </a:rPr>
              <a:t>nom</a:t>
            </a:r>
            <a:r>
              <a:rPr lang="fr-FR" sz="1600" b="1" dirty="0">
                <a:solidFill>
                  <a:srgbClr val="000000"/>
                </a:solidFill>
                <a:effectLst/>
                <a:latin typeface="Arimo" panose="020B0604020202020204" charset="0"/>
                <a:ea typeface="Arimo" panose="020B0604020202020204" charset="0"/>
                <a:cs typeface="Arimo" panose="020B0604020202020204" charset="0"/>
              </a:rPr>
              <a:t>=nom;</a:t>
            </a:r>
            <a:endParaRPr lang="fr-FR" sz="1600" dirty="0">
              <a:solidFill>
                <a:srgbClr val="000000"/>
              </a:solidFill>
              <a:effectLst/>
              <a:latin typeface="Arimo" panose="020B0604020202020204" charset="0"/>
              <a:ea typeface="Arimo" panose="020B0604020202020204" charset="0"/>
              <a:cs typeface="Arimo" panose="020B0604020202020204" charset="0"/>
            </a:endParaRPr>
          </a:p>
          <a:p>
            <a:pPr marL="401320" indent="-6350" algn="just">
              <a:lnSpc>
                <a:spcPct val="107000"/>
              </a:lnSpc>
              <a:spcAft>
                <a:spcPts val="165"/>
              </a:spcAft>
            </a:pPr>
            <a:r>
              <a:rPr lang="fr-FR" sz="1600" b="1" dirty="0">
                <a:solidFill>
                  <a:srgbClr val="000000"/>
                </a:solidFill>
                <a:effectLst/>
                <a:latin typeface="Arimo" panose="020B0604020202020204" charset="0"/>
                <a:ea typeface="Arimo" panose="020B0604020202020204" charset="0"/>
                <a:cs typeface="Arimo" panose="020B0604020202020204" charset="0"/>
              </a:rPr>
              <a:t>} </a:t>
            </a:r>
          </a:p>
          <a:p>
            <a:pPr marL="401320" indent="-6350" algn="just">
              <a:lnSpc>
                <a:spcPct val="107000"/>
              </a:lnSpc>
              <a:spcAft>
                <a:spcPts val="165"/>
              </a:spcAft>
            </a:pPr>
            <a:r>
              <a:rPr lang="fr-FR" sz="1600" b="1" dirty="0">
                <a:solidFill>
                  <a:srgbClr val="7F0055"/>
                </a:solidFill>
                <a:effectLst/>
                <a:latin typeface="Arimo" panose="020B0604020202020204" charset="0"/>
                <a:ea typeface="Arimo" panose="020B0604020202020204" charset="0"/>
                <a:cs typeface="Arimo" panose="020B0604020202020204" charset="0"/>
              </a:rPr>
              <a:t>public </a:t>
            </a:r>
            <a:r>
              <a:rPr lang="fr-FR" sz="1600" b="1" dirty="0" err="1">
                <a:solidFill>
                  <a:srgbClr val="7F0055"/>
                </a:solidFill>
                <a:effectLst/>
                <a:latin typeface="Arimo" panose="020B0604020202020204" charset="0"/>
                <a:ea typeface="Arimo" panose="020B0604020202020204" charset="0"/>
                <a:cs typeface="Arimo" panose="020B0604020202020204" charset="0"/>
              </a:rPr>
              <a:t>void</a:t>
            </a:r>
            <a:r>
              <a:rPr lang="fr-FR" sz="1600" b="1" dirty="0">
                <a:solidFill>
                  <a:srgbClr val="7F0055"/>
                </a:solidFill>
                <a:effectLst/>
                <a:latin typeface="Arimo" panose="020B0604020202020204" charset="0"/>
                <a:ea typeface="Arimo" panose="020B0604020202020204" charset="0"/>
                <a:cs typeface="Arimo" panose="020B0604020202020204" charset="0"/>
              </a:rPr>
              <a:t> </a:t>
            </a:r>
            <a:r>
              <a:rPr lang="fr-FR" sz="1600" b="1" dirty="0">
                <a:solidFill>
                  <a:srgbClr val="000000"/>
                </a:solidFill>
                <a:effectLst/>
                <a:latin typeface="Arimo" panose="020B0604020202020204" charset="0"/>
                <a:ea typeface="Arimo" panose="020B0604020202020204" charset="0"/>
                <a:cs typeface="Arimo" panose="020B0604020202020204" charset="0"/>
              </a:rPr>
              <a:t>run(){ </a:t>
            </a:r>
          </a:p>
          <a:p>
            <a:pPr marL="401320" indent="-6350" algn="just">
              <a:lnSpc>
                <a:spcPct val="107000"/>
              </a:lnSpc>
              <a:spcAft>
                <a:spcPts val="165"/>
              </a:spcAft>
            </a:pPr>
            <a:r>
              <a:rPr lang="fr-FR" sz="1600" b="1" dirty="0">
                <a:solidFill>
                  <a:srgbClr val="7F0055"/>
                </a:solidFill>
                <a:effectLst/>
                <a:latin typeface="Arimo" panose="020B0604020202020204" charset="0"/>
                <a:ea typeface="Arimo" panose="020B0604020202020204" charset="0"/>
                <a:cs typeface="Arimo" panose="020B0604020202020204" charset="0"/>
              </a:rPr>
              <a:t>	   </a:t>
            </a:r>
            <a:r>
              <a:rPr lang="fr-FR" sz="1600" b="1" dirty="0" err="1">
                <a:solidFill>
                  <a:srgbClr val="7F0055"/>
                </a:solidFill>
                <a:effectLst/>
                <a:latin typeface="Arimo" panose="020B0604020202020204" charset="0"/>
                <a:ea typeface="Arimo" panose="020B0604020202020204" charset="0"/>
                <a:cs typeface="Arimo" panose="020B0604020202020204" charset="0"/>
              </a:rPr>
              <a:t>try</a:t>
            </a:r>
            <a:r>
              <a:rPr lang="fr-FR" sz="1600" b="1" dirty="0">
                <a:solidFill>
                  <a:srgbClr val="000000"/>
                </a:solidFill>
                <a:effectLst/>
                <a:latin typeface="Arimo" panose="020B0604020202020204" charset="0"/>
                <a:ea typeface="Arimo" panose="020B0604020202020204" charset="0"/>
                <a:cs typeface="Arimo" panose="020B0604020202020204" charset="0"/>
              </a:rPr>
              <a:t>{ </a:t>
            </a:r>
          </a:p>
          <a:p>
            <a:pPr marL="401320" indent="-6350" algn="just">
              <a:lnSpc>
                <a:spcPct val="107000"/>
              </a:lnSpc>
              <a:spcAft>
                <a:spcPts val="165"/>
              </a:spcAft>
            </a:pPr>
            <a:r>
              <a:rPr lang="fr-FR" sz="1600" b="1" dirty="0">
                <a:solidFill>
                  <a:srgbClr val="7F0055"/>
                </a:solidFill>
                <a:effectLst/>
                <a:latin typeface="Arimo" panose="020B0604020202020204" charset="0"/>
                <a:ea typeface="Arimo" panose="020B0604020202020204" charset="0"/>
                <a:cs typeface="Arimo" panose="020B0604020202020204" charset="0"/>
              </a:rPr>
              <a:t>          for</a:t>
            </a:r>
            <a:r>
              <a:rPr lang="fr-FR" sz="1600" b="1" dirty="0">
                <a:solidFill>
                  <a:srgbClr val="000000"/>
                </a:solidFill>
                <a:effectLst/>
                <a:latin typeface="Arimo" panose="020B0604020202020204" charset="0"/>
                <a:ea typeface="Arimo" panose="020B0604020202020204" charset="0"/>
                <a:cs typeface="Arimo" panose="020B0604020202020204" charset="0"/>
              </a:rPr>
              <a:t>(</a:t>
            </a:r>
            <a:r>
              <a:rPr lang="fr-FR" sz="1600" b="1" dirty="0" err="1">
                <a:solidFill>
                  <a:srgbClr val="7F0055"/>
                </a:solidFill>
                <a:effectLst/>
                <a:latin typeface="Arimo" panose="020B0604020202020204" charset="0"/>
                <a:ea typeface="Arimo" panose="020B0604020202020204" charset="0"/>
                <a:cs typeface="Arimo" panose="020B0604020202020204" charset="0"/>
              </a:rPr>
              <a:t>int</a:t>
            </a:r>
            <a:r>
              <a:rPr lang="fr-FR" sz="1600" b="1" dirty="0">
                <a:solidFill>
                  <a:srgbClr val="7F0055"/>
                </a:solidFill>
                <a:effectLst/>
                <a:latin typeface="Arimo" panose="020B0604020202020204" charset="0"/>
                <a:ea typeface="Arimo" panose="020B0604020202020204" charset="0"/>
                <a:cs typeface="Arimo" panose="020B0604020202020204" charset="0"/>
              </a:rPr>
              <a:t> </a:t>
            </a:r>
            <a:r>
              <a:rPr lang="fr-FR" sz="1600" b="1" dirty="0">
                <a:solidFill>
                  <a:srgbClr val="000000"/>
                </a:solidFill>
                <a:effectLst/>
                <a:latin typeface="Arimo" panose="020B0604020202020204" charset="0"/>
                <a:ea typeface="Arimo" panose="020B0604020202020204" charset="0"/>
                <a:cs typeface="Arimo" panose="020B0604020202020204" charset="0"/>
              </a:rPr>
              <a:t>i=0;i&lt;10;i++){</a:t>
            </a:r>
            <a:endParaRPr lang="fr-FR" sz="1600" dirty="0">
              <a:solidFill>
                <a:srgbClr val="000000"/>
              </a:solidFill>
              <a:effectLst/>
              <a:latin typeface="Arimo" panose="020B0604020202020204" charset="0"/>
              <a:ea typeface="Arimo" panose="020B0604020202020204" charset="0"/>
              <a:cs typeface="Arimo" panose="020B0604020202020204" charset="0"/>
            </a:endParaRPr>
          </a:p>
          <a:p>
            <a:pPr algn="just">
              <a:lnSpc>
                <a:spcPct val="107000"/>
              </a:lnSpc>
              <a:spcAft>
                <a:spcPts val="800"/>
              </a:spcAft>
            </a:pPr>
            <a:r>
              <a:rPr lang="fr-FR" sz="1600" b="1" dirty="0">
                <a:solidFill>
                  <a:srgbClr val="000000"/>
                </a:solidFill>
                <a:effectLst/>
                <a:latin typeface="Arimo" panose="020B0604020202020204" charset="0"/>
                <a:ea typeface="Arimo" panose="020B0604020202020204" charset="0"/>
                <a:cs typeface="Arimo" panose="020B0604020202020204" charset="0"/>
              </a:rPr>
              <a:t>	++</a:t>
            </a:r>
            <a:r>
              <a:rPr lang="fr-FR" sz="1600" b="1" dirty="0">
                <a:solidFill>
                  <a:srgbClr val="0000C0"/>
                </a:solidFill>
                <a:effectLst/>
                <a:latin typeface="Arimo" panose="020B0604020202020204" charset="0"/>
                <a:ea typeface="Arimo" panose="020B0604020202020204" charset="0"/>
                <a:cs typeface="Arimo" panose="020B0604020202020204" charset="0"/>
              </a:rPr>
              <a:t>compteur</a:t>
            </a:r>
            <a:r>
              <a:rPr lang="fr-FR" sz="1600" b="1" dirty="0">
                <a:solidFill>
                  <a:srgbClr val="000000"/>
                </a:solidFill>
                <a:effectLst/>
                <a:latin typeface="Arimo" panose="020B0604020202020204" charset="0"/>
                <a:ea typeface="Arimo" panose="020B0604020202020204" charset="0"/>
                <a:cs typeface="Arimo" panose="020B0604020202020204" charset="0"/>
              </a:rPr>
              <a:t>;</a:t>
            </a:r>
            <a:endParaRPr lang="fr-FR" sz="1600" dirty="0">
              <a:solidFill>
                <a:srgbClr val="000000"/>
              </a:solidFill>
              <a:effectLst/>
              <a:latin typeface="Arimo" panose="020B0604020202020204" charset="0"/>
              <a:ea typeface="Arimo" panose="020B0604020202020204" charset="0"/>
              <a:cs typeface="Arimo" panose="020B0604020202020204" charset="0"/>
            </a:endParaRPr>
          </a:p>
          <a:p>
            <a:pPr indent="-6350" algn="just">
              <a:lnSpc>
                <a:spcPct val="107000"/>
              </a:lnSpc>
              <a:spcAft>
                <a:spcPts val="25"/>
              </a:spcAft>
            </a:pPr>
            <a:r>
              <a:rPr lang="fr-FR" sz="1600" b="1" dirty="0">
                <a:solidFill>
                  <a:srgbClr val="000000"/>
                </a:solidFill>
                <a:effectLst/>
                <a:latin typeface="Arimo" panose="020B0604020202020204" charset="0"/>
                <a:ea typeface="Arimo" panose="020B0604020202020204" charset="0"/>
                <a:cs typeface="Arimo" panose="020B0604020202020204" charset="0"/>
              </a:rPr>
              <a:t>	</a:t>
            </a:r>
            <a:r>
              <a:rPr lang="fr-FR" sz="1600" b="1" dirty="0" err="1">
                <a:solidFill>
                  <a:srgbClr val="000000"/>
                </a:solidFill>
                <a:effectLst/>
                <a:latin typeface="Arimo" panose="020B0604020202020204" charset="0"/>
                <a:ea typeface="Arimo" panose="020B0604020202020204" charset="0"/>
                <a:cs typeface="Arimo" panose="020B0604020202020204" charset="0"/>
              </a:rPr>
              <a:t>System.</a:t>
            </a:r>
            <a:r>
              <a:rPr lang="fr-FR" sz="1600" b="1" i="1" dirty="0" err="1">
                <a:solidFill>
                  <a:srgbClr val="0000C0"/>
                </a:solidFill>
                <a:effectLst/>
                <a:latin typeface="Arimo" panose="020B0604020202020204" charset="0"/>
                <a:ea typeface="Arimo" panose="020B0604020202020204" charset="0"/>
                <a:cs typeface="Arimo" panose="020B0604020202020204" charset="0"/>
              </a:rPr>
              <a:t>out</a:t>
            </a:r>
            <a:r>
              <a:rPr lang="fr-FR" sz="1600" b="1" dirty="0" err="1">
                <a:solidFill>
                  <a:srgbClr val="000000"/>
                </a:solidFill>
                <a:effectLst/>
                <a:latin typeface="Arimo" panose="020B0604020202020204" charset="0"/>
                <a:ea typeface="Arimo" panose="020B0604020202020204" charset="0"/>
                <a:cs typeface="Arimo" panose="020B0604020202020204" charset="0"/>
              </a:rPr>
              <a:t>.println</a:t>
            </a:r>
            <a:r>
              <a:rPr lang="fr-FR" sz="1600" b="1" dirty="0">
                <a:solidFill>
                  <a:srgbClr val="000000"/>
                </a:solidFill>
                <a:effectLst/>
                <a:latin typeface="Arimo" panose="020B0604020202020204" charset="0"/>
                <a:ea typeface="Arimo" panose="020B0604020202020204" charset="0"/>
                <a:cs typeface="Arimo" panose="020B0604020202020204" charset="0"/>
              </a:rPr>
              <a:t>(</a:t>
            </a:r>
            <a:r>
              <a:rPr lang="fr-FR" sz="1600" b="1" dirty="0">
                <a:solidFill>
                  <a:srgbClr val="2A00FF"/>
                </a:solidFill>
                <a:effectLst/>
                <a:latin typeface="Arimo" panose="020B0604020202020204" charset="0"/>
                <a:ea typeface="Arimo" panose="020B0604020202020204" charset="0"/>
                <a:cs typeface="Arimo" panose="020B0604020202020204" charset="0"/>
              </a:rPr>
              <a:t>"Voiture:"</a:t>
            </a:r>
            <a:r>
              <a:rPr lang="fr-FR" sz="1600" b="1" dirty="0">
                <a:solidFill>
                  <a:srgbClr val="000000"/>
                </a:solidFill>
                <a:effectLst/>
                <a:latin typeface="Arimo" panose="020B0604020202020204" charset="0"/>
                <a:ea typeface="Arimo" panose="020B0604020202020204" charset="0"/>
                <a:cs typeface="Arimo" panose="020B0604020202020204" charset="0"/>
              </a:rPr>
              <a:t>+</a:t>
            </a:r>
            <a:r>
              <a:rPr lang="fr-FR" sz="1600" b="1" dirty="0">
                <a:solidFill>
                  <a:srgbClr val="0000C0"/>
                </a:solidFill>
                <a:effectLst/>
                <a:latin typeface="Arimo" panose="020B0604020202020204" charset="0"/>
                <a:ea typeface="Arimo" panose="020B0604020202020204" charset="0"/>
                <a:cs typeface="Arimo" panose="020B0604020202020204" charset="0"/>
              </a:rPr>
              <a:t>nom</a:t>
            </a:r>
            <a:r>
              <a:rPr lang="fr-FR" sz="1600" b="1" dirty="0">
                <a:solidFill>
                  <a:srgbClr val="000000"/>
                </a:solidFill>
                <a:effectLst/>
                <a:latin typeface="Arimo" panose="020B0604020202020204" charset="0"/>
                <a:ea typeface="Arimo" panose="020B0604020202020204" charset="0"/>
                <a:cs typeface="Arimo" panose="020B0604020202020204" charset="0"/>
              </a:rPr>
              <a:t>+</a:t>
            </a:r>
            <a:r>
              <a:rPr lang="fr-FR" sz="1600" b="1" dirty="0">
                <a:solidFill>
                  <a:srgbClr val="2A00FF"/>
                </a:solidFill>
                <a:effectLst/>
                <a:latin typeface="Arimo" panose="020B0604020202020204" charset="0"/>
                <a:ea typeface="Arimo" panose="020B0604020202020204" charset="0"/>
                <a:cs typeface="Arimo" panose="020B0604020202020204" charset="0"/>
              </a:rPr>
              <a:t>" I="</a:t>
            </a:r>
            <a:r>
              <a:rPr lang="fr-FR" sz="1600" b="1" dirty="0">
                <a:solidFill>
                  <a:srgbClr val="000000"/>
                </a:solidFill>
                <a:effectLst/>
                <a:latin typeface="Arimo" panose="020B0604020202020204" charset="0"/>
                <a:ea typeface="Arimo" panose="020B0604020202020204" charset="0"/>
                <a:cs typeface="Arimo" panose="020B0604020202020204" charset="0"/>
              </a:rPr>
              <a:t>+</a:t>
            </a:r>
            <a:r>
              <a:rPr lang="fr-FR" sz="1600" b="1" dirty="0" err="1">
                <a:solidFill>
                  <a:srgbClr val="000000"/>
                </a:solidFill>
                <a:effectLst/>
                <a:latin typeface="Arimo" panose="020B0604020202020204" charset="0"/>
                <a:ea typeface="Arimo" panose="020B0604020202020204" charset="0"/>
                <a:cs typeface="Arimo" panose="020B0604020202020204" charset="0"/>
              </a:rPr>
              <a:t>i+</a:t>
            </a:r>
            <a:r>
              <a:rPr lang="fr-FR" sz="1600" b="1" dirty="0" err="1">
                <a:solidFill>
                  <a:srgbClr val="2A00FF"/>
                </a:solidFill>
                <a:effectLst/>
                <a:latin typeface="Arimo" panose="020B0604020202020204" charset="0"/>
                <a:ea typeface="Arimo" panose="020B0604020202020204" charset="0"/>
                <a:cs typeface="Arimo" panose="020B0604020202020204" charset="0"/>
              </a:rPr>
              <a:t>"Compteur</a:t>
            </a:r>
            <a:r>
              <a:rPr lang="fr-FR" sz="1600" b="1" dirty="0">
                <a:solidFill>
                  <a:srgbClr val="2A00FF"/>
                </a:solidFill>
                <a:effectLst/>
                <a:latin typeface="Arimo" panose="020B0604020202020204" charset="0"/>
                <a:ea typeface="Arimo" panose="020B0604020202020204" charset="0"/>
                <a:cs typeface="Arimo" panose="020B0604020202020204" charset="0"/>
              </a:rPr>
              <a:t>="</a:t>
            </a:r>
            <a:r>
              <a:rPr lang="fr-FR" sz="1600" b="1" dirty="0">
                <a:solidFill>
                  <a:srgbClr val="000000"/>
                </a:solidFill>
                <a:effectLst/>
                <a:latin typeface="Arimo" panose="020B0604020202020204" charset="0"/>
                <a:ea typeface="Arimo" panose="020B0604020202020204" charset="0"/>
                <a:cs typeface="Arimo" panose="020B0604020202020204" charset="0"/>
              </a:rPr>
              <a:t>+</a:t>
            </a:r>
            <a:r>
              <a:rPr lang="fr-FR" sz="1600" b="1" dirty="0">
                <a:solidFill>
                  <a:srgbClr val="0000C0"/>
                </a:solidFill>
                <a:effectLst/>
                <a:latin typeface="Arimo" panose="020B0604020202020204" charset="0"/>
                <a:ea typeface="Arimo" panose="020B0604020202020204" charset="0"/>
                <a:cs typeface="Arimo" panose="020B0604020202020204" charset="0"/>
              </a:rPr>
              <a:t>compteur</a:t>
            </a:r>
            <a:r>
              <a:rPr lang="fr-FR" sz="1600" b="1" dirty="0">
                <a:solidFill>
                  <a:srgbClr val="000000"/>
                </a:solidFill>
                <a:effectLst/>
                <a:latin typeface="Arimo" panose="020B0604020202020204" charset="0"/>
                <a:ea typeface="Arimo" panose="020B0604020202020204" charset="0"/>
                <a:cs typeface="Arimo" panose="020B0604020202020204" charset="0"/>
              </a:rPr>
              <a:t>);</a:t>
            </a:r>
            <a:endParaRPr lang="fr-FR" sz="1600" dirty="0">
              <a:solidFill>
                <a:srgbClr val="000000"/>
              </a:solidFill>
              <a:effectLst/>
              <a:latin typeface="Arimo" panose="020B0604020202020204" charset="0"/>
              <a:ea typeface="Arimo" panose="020B0604020202020204" charset="0"/>
              <a:cs typeface="Arimo" panose="020B0604020202020204" charset="0"/>
            </a:endParaRPr>
          </a:p>
          <a:p>
            <a:pPr indent="-6350" algn="just">
              <a:lnSpc>
                <a:spcPct val="107000"/>
              </a:lnSpc>
              <a:spcAft>
                <a:spcPts val="25"/>
              </a:spcAft>
            </a:pPr>
            <a:r>
              <a:rPr lang="fr-FR" sz="1600" b="1" dirty="0">
                <a:solidFill>
                  <a:srgbClr val="000000"/>
                </a:solidFill>
                <a:effectLst/>
                <a:latin typeface="Arimo" panose="020B0604020202020204" charset="0"/>
                <a:ea typeface="Arimo" panose="020B0604020202020204" charset="0"/>
                <a:cs typeface="Arimo" panose="020B0604020202020204" charset="0"/>
              </a:rPr>
              <a:t>	Thread. </a:t>
            </a:r>
            <a:r>
              <a:rPr lang="fr-FR" sz="1600" b="1" i="1" dirty="0" err="1">
                <a:solidFill>
                  <a:srgbClr val="000000"/>
                </a:solidFill>
                <a:effectLst/>
                <a:latin typeface="Arimo" panose="020B0604020202020204" charset="0"/>
                <a:ea typeface="Arimo" panose="020B0604020202020204" charset="0"/>
                <a:cs typeface="Arimo" panose="020B0604020202020204" charset="0"/>
              </a:rPr>
              <a:t>sleep</a:t>
            </a:r>
            <a:r>
              <a:rPr lang="fr-FR" sz="1600" b="1" dirty="0">
                <a:solidFill>
                  <a:srgbClr val="000000"/>
                </a:solidFill>
                <a:effectLst/>
                <a:latin typeface="Arimo" panose="020B0604020202020204" charset="0"/>
                <a:ea typeface="Arimo" panose="020B0604020202020204" charset="0"/>
                <a:cs typeface="Arimo" panose="020B0604020202020204" charset="0"/>
              </a:rPr>
              <a:t>(1000);</a:t>
            </a:r>
            <a:endParaRPr lang="fr-FR" sz="1600" dirty="0">
              <a:solidFill>
                <a:srgbClr val="000000"/>
              </a:solidFill>
              <a:effectLst/>
              <a:latin typeface="Arimo" panose="020B0604020202020204" charset="0"/>
              <a:ea typeface="Arimo" panose="020B0604020202020204" charset="0"/>
              <a:cs typeface="Arimo" panose="020B0604020202020204" charset="0"/>
            </a:endParaRPr>
          </a:p>
          <a:p>
            <a:pPr marL="204470" indent="-6350" algn="just">
              <a:lnSpc>
                <a:spcPct val="107000"/>
              </a:lnSpc>
              <a:spcAft>
                <a:spcPts val="25"/>
              </a:spcAft>
            </a:pPr>
            <a:r>
              <a:rPr lang="fr-FR" sz="1600" b="1" dirty="0">
                <a:solidFill>
                  <a:srgbClr val="000000"/>
                </a:solidFill>
                <a:effectLst/>
                <a:latin typeface="Arimo" panose="020B0604020202020204" charset="0"/>
                <a:ea typeface="Arimo" panose="020B0604020202020204" charset="0"/>
                <a:cs typeface="Arimo" panose="020B0604020202020204" charset="0"/>
              </a:rPr>
              <a:t>       }}</a:t>
            </a:r>
            <a:r>
              <a:rPr lang="fr-FR" sz="1600" b="1" dirty="0">
                <a:solidFill>
                  <a:srgbClr val="7F0055"/>
                </a:solidFill>
                <a:effectLst/>
                <a:latin typeface="Arimo" panose="020B0604020202020204" charset="0"/>
                <a:ea typeface="Arimo" panose="020B0604020202020204" charset="0"/>
                <a:cs typeface="Arimo" panose="020B0604020202020204" charset="0"/>
              </a:rPr>
              <a:t>catch</a:t>
            </a:r>
            <a:r>
              <a:rPr lang="fr-FR" sz="1600" b="1" dirty="0">
                <a:solidFill>
                  <a:srgbClr val="000000"/>
                </a:solidFill>
                <a:effectLst/>
                <a:latin typeface="Arimo" panose="020B0604020202020204" charset="0"/>
                <a:ea typeface="Arimo" panose="020B0604020202020204" charset="0"/>
                <a:cs typeface="Arimo" panose="020B0604020202020204" charset="0"/>
              </a:rPr>
              <a:t>(</a:t>
            </a:r>
            <a:r>
              <a:rPr lang="fr-FR" sz="1600" b="1" dirty="0" err="1">
                <a:solidFill>
                  <a:srgbClr val="000000"/>
                </a:solidFill>
                <a:effectLst/>
                <a:latin typeface="Arimo" panose="020B0604020202020204" charset="0"/>
                <a:ea typeface="Arimo" panose="020B0604020202020204" charset="0"/>
                <a:cs typeface="Arimo" panose="020B0604020202020204" charset="0"/>
              </a:rPr>
              <a:t>InterruptedException</a:t>
            </a:r>
            <a:r>
              <a:rPr lang="fr-FR" sz="1600" b="1" dirty="0">
                <a:solidFill>
                  <a:srgbClr val="000000"/>
                </a:solidFill>
                <a:effectLst/>
                <a:latin typeface="Arimo" panose="020B0604020202020204" charset="0"/>
                <a:ea typeface="Arimo" panose="020B0604020202020204" charset="0"/>
                <a:cs typeface="Arimo" panose="020B0604020202020204" charset="0"/>
              </a:rPr>
              <a:t> e){</a:t>
            </a:r>
            <a:endParaRPr lang="fr-FR" sz="1600" dirty="0">
              <a:solidFill>
                <a:srgbClr val="000000"/>
              </a:solidFill>
              <a:effectLst/>
              <a:latin typeface="Arimo" panose="020B0604020202020204" charset="0"/>
              <a:ea typeface="Arimo" panose="020B0604020202020204" charset="0"/>
              <a:cs typeface="Arimo" panose="020B0604020202020204" charset="0"/>
            </a:endParaRPr>
          </a:p>
          <a:p>
            <a:pPr marL="394970" indent="885190" algn="just">
              <a:lnSpc>
                <a:spcPct val="107000"/>
              </a:lnSpc>
              <a:spcAft>
                <a:spcPts val="240"/>
              </a:spcAft>
            </a:pPr>
            <a:r>
              <a:rPr lang="fr-FR" sz="1600" b="1" dirty="0" err="1">
                <a:solidFill>
                  <a:srgbClr val="000000"/>
                </a:solidFill>
                <a:effectLst/>
                <a:latin typeface="Arimo" panose="020B0604020202020204" charset="0"/>
                <a:ea typeface="Arimo" panose="020B0604020202020204" charset="0"/>
                <a:cs typeface="Arimo" panose="020B0604020202020204" charset="0"/>
              </a:rPr>
              <a:t>e.printStackTrace</a:t>
            </a:r>
            <a:r>
              <a:rPr lang="fr-FR" sz="1600" b="1" dirty="0">
                <a:solidFill>
                  <a:srgbClr val="000000"/>
                </a:solidFill>
                <a:effectLst/>
                <a:latin typeface="Arimo" panose="020B0604020202020204" charset="0"/>
                <a:ea typeface="Arimo" panose="020B0604020202020204" charset="0"/>
                <a:cs typeface="Arimo" panose="020B0604020202020204" charset="0"/>
              </a:rPr>
              <a:t>(); } }</a:t>
            </a:r>
            <a:endParaRPr lang="fr-FR" sz="1600" dirty="0">
              <a:solidFill>
                <a:srgbClr val="000000"/>
              </a:solidFill>
              <a:effectLst/>
              <a:latin typeface="Arimo" panose="020B0604020202020204" charset="0"/>
              <a:ea typeface="Arimo" panose="020B0604020202020204" charset="0"/>
              <a:cs typeface="Arimo" panose="020B0604020202020204" charset="0"/>
            </a:endParaRPr>
          </a:p>
          <a:p>
            <a:pPr marL="401320" indent="-6350" algn="just">
              <a:lnSpc>
                <a:spcPct val="107000"/>
              </a:lnSpc>
              <a:spcAft>
                <a:spcPts val="340"/>
              </a:spcAft>
            </a:pPr>
            <a:r>
              <a:rPr lang="fr-FR" sz="1600" b="1" dirty="0">
                <a:solidFill>
                  <a:srgbClr val="7F0055"/>
                </a:solidFill>
                <a:effectLst/>
                <a:latin typeface="Arimo" panose="020B0604020202020204" charset="0"/>
                <a:ea typeface="Arimo" panose="020B0604020202020204" charset="0"/>
                <a:cs typeface="Arimo" panose="020B0604020202020204" charset="0"/>
              </a:rPr>
              <a:t>public </a:t>
            </a:r>
            <a:r>
              <a:rPr lang="fr-FR" sz="1600" b="1" dirty="0" err="1">
                <a:solidFill>
                  <a:srgbClr val="7F0055"/>
                </a:solidFill>
                <a:effectLst/>
                <a:latin typeface="Arimo" panose="020B0604020202020204" charset="0"/>
                <a:ea typeface="Arimo" panose="020B0604020202020204" charset="0"/>
                <a:cs typeface="Arimo" panose="020B0604020202020204" charset="0"/>
              </a:rPr>
              <a:t>static</a:t>
            </a:r>
            <a:r>
              <a:rPr lang="fr-FR" sz="1600" b="1" dirty="0">
                <a:solidFill>
                  <a:srgbClr val="7F0055"/>
                </a:solidFill>
                <a:effectLst/>
                <a:latin typeface="Arimo" panose="020B0604020202020204" charset="0"/>
                <a:ea typeface="Arimo" panose="020B0604020202020204" charset="0"/>
                <a:cs typeface="Arimo" panose="020B0604020202020204" charset="0"/>
              </a:rPr>
              <a:t> </a:t>
            </a:r>
            <a:r>
              <a:rPr lang="fr-FR" sz="1600" b="1" dirty="0" err="1">
                <a:solidFill>
                  <a:srgbClr val="7F0055"/>
                </a:solidFill>
                <a:effectLst/>
                <a:latin typeface="Arimo" panose="020B0604020202020204" charset="0"/>
                <a:ea typeface="Arimo" panose="020B0604020202020204" charset="0"/>
                <a:cs typeface="Arimo" panose="020B0604020202020204" charset="0"/>
              </a:rPr>
              <a:t>void</a:t>
            </a:r>
            <a:r>
              <a:rPr lang="fr-FR" sz="1600" b="1" dirty="0">
                <a:solidFill>
                  <a:srgbClr val="7F0055"/>
                </a:solidFill>
                <a:effectLst/>
                <a:latin typeface="Arimo" panose="020B0604020202020204" charset="0"/>
                <a:ea typeface="Arimo" panose="020B0604020202020204" charset="0"/>
                <a:cs typeface="Arimo" panose="020B0604020202020204" charset="0"/>
              </a:rPr>
              <a:t> </a:t>
            </a:r>
            <a:r>
              <a:rPr lang="fr-FR" sz="1600" b="1" dirty="0">
                <a:solidFill>
                  <a:srgbClr val="000000"/>
                </a:solidFill>
                <a:effectLst/>
                <a:latin typeface="Arimo" panose="020B0604020202020204" charset="0"/>
                <a:ea typeface="Arimo" panose="020B0604020202020204" charset="0"/>
                <a:cs typeface="Arimo" panose="020B0604020202020204" charset="0"/>
              </a:rPr>
              <a:t>main(String[ ]args){</a:t>
            </a:r>
            <a:endParaRPr lang="fr-FR" sz="1600" dirty="0">
              <a:solidFill>
                <a:srgbClr val="000000"/>
              </a:solidFill>
              <a:effectLst/>
              <a:latin typeface="Arimo" panose="020B0604020202020204" charset="0"/>
              <a:ea typeface="Arimo" panose="020B0604020202020204" charset="0"/>
              <a:cs typeface="Arimo" panose="020B0604020202020204" charset="0"/>
            </a:endParaRPr>
          </a:p>
          <a:p>
            <a:pPr marL="794385" marR="2392045" indent="-6350" algn="just">
              <a:lnSpc>
                <a:spcPct val="107000"/>
              </a:lnSpc>
              <a:spcAft>
                <a:spcPts val="300"/>
              </a:spcAft>
            </a:pPr>
            <a:r>
              <a:rPr lang="fr-FR" sz="1600" b="1" dirty="0">
                <a:solidFill>
                  <a:srgbClr val="000000"/>
                </a:solidFill>
                <a:effectLst/>
                <a:latin typeface="Arimo" panose="020B0604020202020204" charset="0"/>
                <a:ea typeface="Arimo" panose="020B0604020202020204" charset="0"/>
                <a:cs typeface="Arimo" panose="020B0604020202020204" charset="0"/>
              </a:rPr>
              <a:t>Voiture v1=</a:t>
            </a:r>
            <a:r>
              <a:rPr lang="fr-FR" sz="1600" b="1" dirty="0">
                <a:solidFill>
                  <a:srgbClr val="7F0055"/>
                </a:solidFill>
                <a:effectLst/>
                <a:latin typeface="Arimo" panose="020B0604020202020204" charset="0"/>
                <a:ea typeface="Arimo" panose="020B0604020202020204" charset="0"/>
                <a:cs typeface="Arimo" panose="020B0604020202020204" charset="0"/>
              </a:rPr>
              <a:t>new </a:t>
            </a:r>
            <a:r>
              <a:rPr lang="fr-FR" sz="1600" b="1" dirty="0">
                <a:solidFill>
                  <a:srgbClr val="000000"/>
                </a:solidFill>
                <a:effectLst/>
                <a:latin typeface="Arimo" panose="020B0604020202020204" charset="0"/>
                <a:ea typeface="Arimo" panose="020B0604020202020204" charset="0"/>
                <a:cs typeface="Arimo" panose="020B0604020202020204" charset="0"/>
              </a:rPr>
              <a:t>Voiture(</a:t>
            </a:r>
            <a:r>
              <a:rPr lang="fr-FR" sz="1600" b="1" dirty="0">
                <a:solidFill>
                  <a:srgbClr val="2A00FF"/>
                </a:solidFill>
                <a:effectLst/>
                <a:latin typeface="Arimo" panose="020B0604020202020204" charset="0"/>
                <a:ea typeface="Arimo" panose="020B0604020202020204" charset="0"/>
                <a:cs typeface="Arimo" panose="020B0604020202020204" charset="0"/>
              </a:rPr>
              <a:t>"BMW"</a:t>
            </a:r>
            <a:r>
              <a:rPr lang="fr-FR" sz="1600" b="1" dirty="0">
                <a:solidFill>
                  <a:srgbClr val="000000"/>
                </a:solidFill>
                <a:effectLst/>
                <a:latin typeface="Arimo" panose="020B0604020202020204" charset="0"/>
                <a:ea typeface="Arimo" panose="020B0604020202020204" charset="0"/>
                <a:cs typeface="Arimo" panose="020B0604020202020204" charset="0"/>
              </a:rPr>
              <a:t>); Voiture v2=</a:t>
            </a:r>
            <a:r>
              <a:rPr lang="fr-FR" sz="1600" b="1" dirty="0">
                <a:solidFill>
                  <a:srgbClr val="7F0055"/>
                </a:solidFill>
                <a:effectLst/>
                <a:latin typeface="Arimo" panose="020B0604020202020204" charset="0"/>
                <a:ea typeface="Arimo" panose="020B0604020202020204" charset="0"/>
                <a:cs typeface="Arimo" panose="020B0604020202020204" charset="0"/>
              </a:rPr>
              <a:t>new </a:t>
            </a:r>
            <a:r>
              <a:rPr lang="fr-FR" sz="1600" b="1" dirty="0">
                <a:solidFill>
                  <a:srgbClr val="000000"/>
                </a:solidFill>
                <a:effectLst/>
                <a:latin typeface="Arimo" panose="020B0604020202020204" charset="0"/>
                <a:ea typeface="Arimo" panose="020B0604020202020204" charset="0"/>
                <a:cs typeface="Arimo" panose="020B0604020202020204" charset="0"/>
              </a:rPr>
              <a:t>Voiture(</a:t>
            </a:r>
            <a:r>
              <a:rPr lang="fr-FR" sz="1600" b="1" dirty="0">
                <a:solidFill>
                  <a:srgbClr val="2A00FF"/>
                </a:solidFill>
                <a:effectLst/>
                <a:latin typeface="Arimo" panose="020B0604020202020204" charset="0"/>
                <a:ea typeface="Arimo" panose="020B0604020202020204" charset="0"/>
                <a:cs typeface="Arimo" panose="020B0604020202020204" charset="0"/>
              </a:rPr>
              <a:t>"Clio"</a:t>
            </a:r>
            <a:r>
              <a:rPr lang="fr-FR" sz="1600" b="1" dirty="0">
                <a:solidFill>
                  <a:srgbClr val="000000"/>
                </a:solidFill>
                <a:effectLst/>
                <a:latin typeface="Arimo" panose="020B0604020202020204" charset="0"/>
                <a:ea typeface="Arimo" panose="020B0604020202020204" charset="0"/>
                <a:cs typeface="Arimo" panose="020B0604020202020204" charset="0"/>
              </a:rPr>
              <a:t>); </a:t>
            </a:r>
          </a:p>
          <a:p>
            <a:pPr marL="794385" marR="2392045" indent="-6350" algn="just">
              <a:lnSpc>
                <a:spcPct val="107000"/>
              </a:lnSpc>
              <a:spcAft>
                <a:spcPts val="300"/>
              </a:spcAft>
            </a:pPr>
            <a:endParaRPr lang="fr-FR" sz="1600" b="1" dirty="0">
              <a:solidFill>
                <a:srgbClr val="000000"/>
              </a:solidFill>
              <a:effectLst/>
              <a:latin typeface="Arimo" panose="020B0604020202020204" charset="0"/>
              <a:ea typeface="Arimo" panose="020B0604020202020204" charset="0"/>
              <a:cs typeface="Arimo" panose="020B0604020202020204" charset="0"/>
            </a:endParaRPr>
          </a:p>
          <a:p>
            <a:pPr marL="794385" marR="2392045" indent="-6350" algn="just">
              <a:lnSpc>
                <a:spcPct val="107000"/>
              </a:lnSpc>
              <a:spcAft>
                <a:spcPts val="300"/>
              </a:spcAft>
            </a:pPr>
            <a:r>
              <a:rPr lang="fr-FR" sz="1600" b="1" dirty="0">
                <a:solidFill>
                  <a:srgbClr val="7F0055"/>
                </a:solidFill>
                <a:effectLst/>
                <a:latin typeface="Arimo" panose="020B0604020202020204" charset="0"/>
                <a:ea typeface="Arimo" panose="020B0604020202020204" charset="0"/>
                <a:cs typeface="Arimo" panose="020B0604020202020204" charset="0"/>
              </a:rPr>
              <a:t>new </a:t>
            </a:r>
            <a:r>
              <a:rPr lang="fr-FR" sz="1600" b="1" dirty="0">
                <a:solidFill>
                  <a:srgbClr val="000000"/>
                </a:solidFill>
                <a:effectLst/>
                <a:latin typeface="Arimo" panose="020B0604020202020204" charset="0"/>
                <a:ea typeface="Arimo" panose="020B0604020202020204" charset="0"/>
                <a:cs typeface="Arimo" panose="020B0604020202020204" charset="0"/>
              </a:rPr>
              <a:t>Thread(v1).start(); </a:t>
            </a:r>
            <a:r>
              <a:rPr lang="fr-FR" sz="1600" b="1" dirty="0">
                <a:solidFill>
                  <a:srgbClr val="7F0055"/>
                </a:solidFill>
                <a:effectLst/>
                <a:latin typeface="Arimo" panose="020B0604020202020204" charset="0"/>
                <a:ea typeface="Arimo" panose="020B0604020202020204" charset="0"/>
                <a:cs typeface="Arimo" panose="020B0604020202020204" charset="0"/>
              </a:rPr>
              <a:t>new </a:t>
            </a:r>
            <a:r>
              <a:rPr lang="fr-FR" sz="1600" b="1" dirty="0">
                <a:solidFill>
                  <a:srgbClr val="000000"/>
                </a:solidFill>
                <a:effectLst/>
                <a:latin typeface="Arimo" panose="020B0604020202020204" charset="0"/>
                <a:ea typeface="Arimo" panose="020B0604020202020204" charset="0"/>
                <a:cs typeface="Arimo" panose="020B0604020202020204" charset="0"/>
              </a:rPr>
              <a:t>Thread(v2).start(); </a:t>
            </a:r>
            <a:r>
              <a:rPr lang="fr-FR" sz="1600" b="1" dirty="0">
                <a:solidFill>
                  <a:srgbClr val="7F0055"/>
                </a:solidFill>
                <a:effectLst/>
                <a:latin typeface="Arimo" panose="020B0604020202020204" charset="0"/>
                <a:ea typeface="Arimo" panose="020B0604020202020204" charset="0"/>
                <a:cs typeface="Arimo" panose="020B0604020202020204" charset="0"/>
              </a:rPr>
              <a:t>new </a:t>
            </a:r>
            <a:r>
              <a:rPr lang="fr-FR" sz="1600" b="1" dirty="0">
                <a:solidFill>
                  <a:srgbClr val="000000"/>
                </a:solidFill>
                <a:effectLst/>
                <a:latin typeface="Arimo" panose="020B0604020202020204" charset="0"/>
                <a:ea typeface="Arimo" panose="020B0604020202020204" charset="0"/>
                <a:cs typeface="Arimo" panose="020B0604020202020204" charset="0"/>
              </a:rPr>
              <a:t>Thread(v2).start();      </a:t>
            </a:r>
            <a:endParaRPr lang="fr-FR" sz="1600" dirty="0">
              <a:solidFill>
                <a:srgbClr val="000000"/>
              </a:solidFill>
              <a:effectLst/>
              <a:latin typeface="Arimo" panose="020B0604020202020204" charset="0"/>
              <a:ea typeface="Arimo" panose="020B0604020202020204" charset="0"/>
              <a:cs typeface="Arimo" panose="020B0604020202020204" charset="0"/>
            </a:endParaRPr>
          </a:p>
          <a:p>
            <a:pPr marL="268586" marR="2050595" indent="-177500">
              <a:lnSpc>
                <a:spcPct val="110000"/>
              </a:lnSpc>
              <a:spcAft>
                <a:spcPts val="497"/>
              </a:spcAft>
            </a:pPr>
            <a:endParaRPr lang="fr-FR" sz="1287" dirty="0">
              <a:latin typeface="Arimo" panose="020B0604020202020204" charset="0"/>
              <a:ea typeface="Arimo" panose="020B0604020202020204" charset="0"/>
              <a:cs typeface="Arimo" panose="020B0604020202020204" charset="0"/>
            </a:endParaRPr>
          </a:p>
        </p:txBody>
      </p:sp>
    </p:spTree>
    <p:extLst>
      <p:ext uri="{BB962C8B-B14F-4D97-AF65-F5344CB8AC3E}">
        <p14:creationId xmlns:p14="http://schemas.microsoft.com/office/powerpoint/2010/main" val="1843218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54"/>
        <p:cNvGrpSpPr/>
        <p:nvPr/>
      </p:nvGrpSpPr>
      <p:grpSpPr>
        <a:xfrm>
          <a:off x="0" y="0"/>
          <a:ext cx="0" cy="0"/>
          <a:chOff x="0" y="0"/>
          <a:chExt cx="0" cy="0"/>
        </a:xfrm>
      </p:grpSpPr>
      <p:sp>
        <p:nvSpPr>
          <p:cNvPr id="467" name="Google Shape;467;p27"/>
          <p:cNvSpPr txBox="1">
            <a:spLocks noGrp="1"/>
          </p:cNvSpPr>
          <p:nvPr>
            <p:ph type="ctrTitle"/>
          </p:nvPr>
        </p:nvSpPr>
        <p:spPr>
          <a:xfrm>
            <a:off x="2847895" y="105971"/>
            <a:ext cx="6882297" cy="555399"/>
          </a:xfrm>
          <a:prstGeom prst="rect">
            <a:avLst/>
          </a:prstGeom>
        </p:spPr>
        <p:txBody>
          <a:bodyPr spcFirstLastPara="1" wrap="square" lIns="112085" tIns="112085" rIns="112085" bIns="112085" anchor="t" anchorCtr="0">
            <a:noAutofit/>
          </a:bodyPr>
          <a:lstStyle/>
          <a:p>
            <a:pPr marR="230439">
              <a:lnSpc>
                <a:spcPct val="107000"/>
              </a:lnSpc>
              <a:spcAft>
                <a:spcPts val="2863"/>
              </a:spcAft>
            </a:pPr>
            <a:r>
              <a:rPr lang="fr-FR" sz="2942" dirty="0">
                <a:solidFill>
                  <a:schemeClr val="bg2"/>
                </a:solidFill>
                <a:latin typeface="Arimo" panose="020B0604020202020204" charset="0"/>
                <a:ea typeface="Arimo" panose="020B0604020202020204" charset="0"/>
                <a:cs typeface="Arimo" panose="020B0604020202020204" charset="0"/>
              </a:rPr>
              <a:t>Exemple de classe implémentant </a:t>
            </a:r>
            <a:r>
              <a:rPr lang="fr-FR" sz="2942" dirty="0" err="1">
                <a:solidFill>
                  <a:schemeClr val="bg2"/>
                </a:solidFill>
                <a:latin typeface="Arimo" panose="020B0604020202020204" charset="0"/>
                <a:ea typeface="Arimo" panose="020B0604020202020204" charset="0"/>
                <a:cs typeface="Arimo" panose="020B0604020202020204" charset="0"/>
              </a:rPr>
              <a:t>Runnable</a:t>
            </a:r>
            <a:endParaRPr lang="fr-FR" sz="2942" dirty="0">
              <a:solidFill>
                <a:schemeClr val="bg2"/>
              </a:solidFill>
              <a:latin typeface="Arimo" panose="020B0604020202020204" charset="0"/>
              <a:ea typeface="Arimo" panose="020B0604020202020204" charset="0"/>
              <a:cs typeface="Arimo" panose="020B0604020202020204" charset="0"/>
            </a:endParaRPr>
          </a:p>
        </p:txBody>
      </p:sp>
      <p:cxnSp>
        <p:nvCxnSpPr>
          <p:cNvPr id="470" name="Google Shape;470;p27"/>
          <p:cNvCxnSpPr/>
          <p:nvPr/>
        </p:nvCxnSpPr>
        <p:spPr>
          <a:xfrm>
            <a:off x="6289044" y="6278419"/>
            <a:ext cx="244214" cy="0"/>
          </a:xfrm>
          <a:prstGeom prst="straightConnector1">
            <a:avLst/>
          </a:prstGeom>
          <a:noFill/>
          <a:ln w="9525" cap="flat" cmpd="sng">
            <a:solidFill>
              <a:schemeClr val="lt1"/>
            </a:solidFill>
            <a:prstDash val="solid"/>
            <a:round/>
            <a:headEnd type="none" w="med" len="med"/>
            <a:tailEnd type="stealth" w="med" len="med"/>
          </a:ln>
        </p:spPr>
      </p:cxnSp>
      <p:sp>
        <p:nvSpPr>
          <p:cNvPr id="474" name="Google Shape;474;p27"/>
          <p:cNvSpPr txBox="1">
            <a:spLocks noGrp="1"/>
          </p:cNvSpPr>
          <p:nvPr>
            <p:ph type="subTitle" idx="1"/>
          </p:nvPr>
        </p:nvSpPr>
        <p:spPr>
          <a:xfrm>
            <a:off x="1264892" y="-57743"/>
            <a:ext cx="2263024" cy="391331"/>
          </a:xfrm>
          <a:prstGeom prst="rect">
            <a:avLst/>
          </a:prstGeom>
        </p:spPr>
        <p:txBody>
          <a:bodyPr spcFirstLastPara="1" wrap="square" lIns="112085" tIns="112085" rIns="112085" bIns="112085" anchor="t" anchorCtr="0">
            <a:noAutofit/>
          </a:bodyPr>
          <a:lstStyle/>
          <a:p>
            <a:pPr marL="0" indent="0"/>
            <a:r>
              <a:rPr lang="fr-FR" dirty="0"/>
              <a:t>UCAO-UUT ISTIN</a:t>
            </a:r>
          </a:p>
        </p:txBody>
      </p:sp>
      <p:sp>
        <p:nvSpPr>
          <p:cNvPr id="475" name="Google Shape;475;p27"/>
          <p:cNvSpPr txBox="1">
            <a:spLocks noGrp="1"/>
          </p:cNvSpPr>
          <p:nvPr>
            <p:ph type="subTitle" idx="2"/>
          </p:nvPr>
        </p:nvSpPr>
        <p:spPr>
          <a:xfrm>
            <a:off x="8074755" y="-98455"/>
            <a:ext cx="3238440" cy="391331"/>
          </a:xfrm>
          <a:prstGeom prst="rect">
            <a:avLst/>
          </a:prstGeom>
        </p:spPr>
        <p:txBody>
          <a:bodyPr spcFirstLastPara="1" wrap="square" lIns="112085" tIns="112085" rIns="112085" bIns="112085" anchor="t" anchorCtr="0">
            <a:noAutofit/>
          </a:bodyPr>
          <a:lstStyle/>
          <a:p>
            <a:pPr marL="0" indent="0">
              <a:buSzPts val="1100"/>
            </a:pPr>
            <a:r>
              <a:rPr lang="en" dirty="0"/>
              <a:t>Année académique 2022 — 2023</a:t>
            </a:r>
            <a:endParaRPr dirty="0"/>
          </a:p>
        </p:txBody>
      </p:sp>
      <p:pic>
        <p:nvPicPr>
          <p:cNvPr id="2" name="Image 1">
            <a:extLst>
              <a:ext uri="{FF2B5EF4-FFF2-40B4-BE49-F238E27FC236}">
                <a16:creationId xmlns="" xmlns:a16="http://schemas.microsoft.com/office/drawing/2014/main" id="{9B0264DA-0866-5A26-1D8D-4618C3848813}"/>
              </a:ext>
            </a:extLst>
          </p:cNvPr>
          <p:cNvPicPr>
            <a:picLocks noChangeAspect="1"/>
          </p:cNvPicPr>
          <p:nvPr/>
        </p:nvPicPr>
        <p:blipFill>
          <a:blip r:embed="rId3"/>
          <a:stretch>
            <a:fillRect/>
          </a:stretch>
        </p:blipFill>
        <p:spPr>
          <a:xfrm>
            <a:off x="1450275" y="1639547"/>
            <a:ext cx="6377343" cy="4311083"/>
          </a:xfrm>
          <a:prstGeom prst="rect">
            <a:avLst/>
          </a:prstGeom>
        </p:spPr>
      </p:pic>
      <p:sp>
        <p:nvSpPr>
          <p:cNvPr id="4" name="ZoneTexte 3">
            <a:extLst>
              <a:ext uri="{FF2B5EF4-FFF2-40B4-BE49-F238E27FC236}">
                <a16:creationId xmlns="" xmlns:a16="http://schemas.microsoft.com/office/drawing/2014/main" id="{88BB4721-6B54-1FD3-AF06-9C19C1ABA8AE}"/>
              </a:ext>
            </a:extLst>
          </p:cNvPr>
          <p:cNvSpPr txBox="1"/>
          <p:nvPr/>
        </p:nvSpPr>
        <p:spPr>
          <a:xfrm>
            <a:off x="7492281" y="1598836"/>
            <a:ext cx="4403387" cy="2286139"/>
          </a:xfrm>
          <a:prstGeom prst="rect">
            <a:avLst/>
          </a:prstGeom>
          <a:noFill/>
        </p:spPr>
        <p:txBody>
          <a:bodyPr wrap="square">
            <a:spAutoFit/>
          </a:bodyPr>
          <a:lstStyle/>
          <a:p>
            <a:r>
              <a:rPr lang="fr-FR" sz="1800" dirty="0">
                <a:latin typeface="Arimo" panose="020B0604020202020204" charset="0"/>
                <a:ea typeface="Arimo" panose="020B0604020202020204" charset="0"/>
                <a:cs typeface="Arimo" panose="020B0604020202020204" charset="0"/>
              </a:rPr>
              <a:t>Exécution :</a:t>
            </a:r>
          </a:p>
          <a:p>
            <a:r>
              <a:rPr lang="fr-FR" sz="1800" dirty="0">
                <a:latin typeface="Arimo" panose="020B0604020202020204" charset="0"/>
                <a:ea typeface="Arimo" panose="020B0604020202020204" charset="0"/>
                <a:cs typeface="Arimo" panose="020B0604020202020204" charset="0"/>
              </a:rPr>
              <a:t>Voiture BMW I=0 Compteur=1</a:t>
            </a:r>
          </a:p>
          <a:p>
            <a:r>
              <a:rPr lang="fr-FR" sz="1800" dirty="0">
                <a:latin typeface="Arimo" panose="020B0604020202020204" charset="0"/>
                <a:ea typeface="Arimo" panose="020B0604020202020204" charset="0"/>
                <a:cs typeface="Arimo" panose="020B0604020202020204" charset="0"/>
              </a:rPr>
              <a:t>Voiture Clio I=0 Compteur=1</a:t>
            </a:r>
          </a:p>
          <a:p>
            <a:r>
              <a:rPr lang="fr-FR" sz="1800" dirty="0">
                <a:latin typeface="Arimo" panose="020B0604020202020204" charset="0"/>
                <a:ea typeface="Arimo" panose="020B0604020202020204" charset="0"/>
                <a:cs typeface="Arimo" panose="020B0604020202020204" charset="0"/>
              </a:rPr>
              <a:t>Voiture Clio I=0 Compteur=2</a:t>
            </a:r>
          </a:p>
          <a:p>
            <a:r>
              <a:rPr lang="fr-FR" sz="1800" dirty="0">
                <a:latin typeface="Arimo" panose="020B0604020202020204" charset="0"/>
                <a:ea typeface="Arimo" panose="020B0604020202020204" charset="0"/>
                <a:cs typeface="Arimo" panose="020B0604020202020204" charset="0"/>
              </a:rPr>
              <a:t>Voiture BMW I=1 Compteur=2</a:t>
            </a:r>
          </a:p>
          <a:p>
            <a:r>
              <a:rPr lang="fr-FR" sz="1800" dirty="0">
                <a:latin typeface="Arimo" panose="020B0604020202020204" charset="0"/>
                <a:ea typeface="Arimo" panose="020B0604020202020204" charset="0"/>
                <a:cs typeface="Arimo" panose="020B0604020202020204" charset="0"/>
              </a:rPr>
              <a:t>Voiture Clio I=1 Compteur=3</a:t>
            </a:r>
          </a:p>
          <a:p>
            <a:r>
              <a:rPr lang="fr-FR" sz="1800" dirty="0">
                <a:latin typeface="Arimo" panose="020B0604020202020204" charset="0"/>
                <a:ea typeface="Arimo" panose="020B0604020202020204" charset="0"/>
                <a:cs typeface="Arimo" panose="020B0604020202020204" charset="0"/>
              </a:rPr>
              <a:t>Voiture Clio I=1 Compteur=4</a:t>
            </a:r>
          </a:p>
          <a:p>
            <a:r>
              <a:rPr lang="fr-FR" sz="1800" dirty="0">
                <a:latin typeface="Arimo" panose="020B0604020202020204" charset="0"/>
                <a:ea typeface="Arimo" panose="020B0604020202020204" charset="0"/>
                <a:cs typeface="Arimo" panose="020B0604020202020204" charset="0"/>
              </a:rPr>
              <a:t>…..;</a:t>
            </a:r>
          </a:p>
        </p:txBody>
      </p:sp>
    </p:spTree>
    <p:extLst>
      <p:ext uri="{BB962C8B-B14F-4D97-AF65-F5344CB8AC3E}">
        <p14:creationId xmlns:p14="http://schemas.microsoft.com/office/powerpoint/2010/main" val="8408790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54"/>
        <p:cNvGrpSpPr/>
        <p:nvPr/>
      </p:nvGrpSpPr>
      <p:grpSpPr>
        <a:xfrm>
          <a:off x="0" y="0"/>
          <a:ext cx="0" cy="0"/>
          <a:chOff x="0" y="0"/>
          <a:chExt cx="0" cy="0"/>
        </a:xfrm>
      </p:grpSpPr>
      <p:cxnSp>
        <p:nvCxnSpPr>
          <p:cNvPr id="470" name="Google Shape;470;p27"/>
          <p:cNvCxnSpPr/>
          <p:nvPr/>
        </p:nvCxnSpPr>
        <p:spPr>
          <a:xfrm>
            <a:off x="6289044" y="6278419"/>
            <a:ext cx="244214" cy="0"/>
          </a:xfrm>
          <a:prstGeom prst="straightConnector1">
            <a:avLst/>
          </a:prstGeom>
          <a:noFill/>
          <a:ln w="9525" cap="flat" cmpd="sng">
            <a:solidFill>
              <a:schemeClr val="lt1"/>
            </a:solidFill>
            <a:prstDash val="solid"/>
            <a:round/>
            <a:headEnd type="none" w="med" len="med"/>
            <a:tailEnd type="stealth" w="med" len="med"/>
          </a:ln>
        </p:spPr>
      </p:cxnSp>
      <p:sp>
        <p:nvSpPr>
          <p:cNvPr id="474" name="Google Shape;474;p27"/>
          <p:cNvSpPr txBox="1">
            <a:spLocks noGrp="1"/>
          </p:cNvSpPr>
          <p:nvPr>
            <p:ph type="subTitle" idx="1"/>
          </p:nvPr>
        </p:nvSpPr>
        <p:spPr>
          <a:xfrm>
            <a:off x="1335108" y="373890"/>
            <a:ext cx="2263024" cy="391331"/>
          </a:xfrm>
          <a:prstGeom prst="rect">
            <a:avLst/>
          </a:prstGeom>
        </p:spPr>
        <p:txBody>
          <a:bodyPr spcFirstLastPara="1" wrap="square" lIns="112085" tIns="112085" rIns="112085" bIns="112085" anchor="t" anchorCtr="0">
            <a:noAutofit/>
          </a:bodyPr>
          <a:lstStyle/>
          <a:p>
            <a:pPr marL="0" indent="0"/>
            <a:r>
              <a:rPr lang="fr-FR" dirty="0"/>
              <a:t>UCAO-UUT ISTIN</a:t>
            </a:r>
          </a:p>
        </p:txBody>
      </p:sp>
      <p:sp>
        <p:nvSpPr>
          <p:cNvPr id="475" name="Google Shape;475;p27"/>
          <p:cNvSpPr txBox="1">
            <a:spLocks noGrp="1"/>
          </p:cNvSpPr>
          <p:nvPr>
            <p:ph type="subTitle" idx="2"/>
          </p:nvPr>
        </p:nvSpPr>
        <p:spPr>
          <a:xfrm>
            <a:off x="8224877" y="356662"/>
            <a:ext cx="3238440" cy="391331"/>
          </a:xfrm>
          <a:prstGeom prst="rect">
            <a:avLst/>
          </a:prstGeom>
        </p:spPr>
        <p:txBody>
          <a:bodyPr spcFirstLastPara="1" wrap="square" lIns="112085" tIns="112085" rIns="112085" bIns="112085" anchor="t" anchorCtr="0">
            <a:noAutofit/>
          </a:bodyPr>
          <a:lstStyle/>
          <a:p>
            <a:pPr marL="0" indent="0">
              <a:buSzPts val="1100"/>
            </a:pPr>
            <a:r>
              <a:rPr lang="en" dirty="0"/>
              <a:t>Année académique 2022 — 2023</a:t>
            </a:r>
            <a:endParaRPr dirty="0"/>
          </a:p>
        </p:txBody>
      </p:sp>
      <p:sp>
        <p:nvSpPr>
          <p:cNvPr id="8" name="ZoneTexte 7">
            <a:extLst>
              <a:ext uri="{FF2B5EF4-FFF2-40B4-BE49-F238E27FC236}">
                <a16:creationId xmlns="" xmlns:a16="http://schemas.microsoft.com/office/drawing/2014/main" id="{1BD238C5-AD5E-9CFB-3752-A361F4995CA1}"/>
              </a:ext>
            </a:extLst>
          </p:cNvPr>
          <p:cNvSpPr txBox="1"/>
          <p:nvPr/>
        </p:nvSpPr>
        <p:spPr>
          <a:xfrm>
            <a:off x="1688407" y="747993"/>
            <a:ext cx="9421609" cy="523220"/>
          </a:xfrm>
          <a:prstGeom prst="rect">
            <a:avLst/>
          </a:prstGeom>
          <a:noFill/>
        </p:spPr>
        <p:txBody>
          <a:bodyPr wrap="square" anchor="ctr">
            <a:spAutoFit/>
          </a:bodyPr>
          <a:lstStyle/>
          <a:p>
            <a:pPr algn="ctr"/>
            <a:r>
              <a:rPr lang="fr-FR" sz="2800" b="1" i="1" dirty="0">
                <a:solidFill>
                  <a:srgbClr val="99284C"/>
                </a:solidFill>
                <a:latin typeface="Arial-BoldItalicMT"/>
              </a:rPr>
              <a:t>Quelle technique choisir ?</a:t>
            </a:r>
            <a:endParaRPr lang="fr-FR" sz="2800" dirty="0"/>
          </a:p>
        </p:txBody>
      </p:sp>
      <p:graphicFrame>
        <p:nvGraphicFramePr>
          <p:cNvPr id="4" name="Tableau 3">
            <a:extLst>
              <a:ext uri="{FF2B5EF4-FFF2-40B4-BE49-F238E27FC236}">
                <a16:creationId xmlns="" xmlns:a16="http://schemas.microsoft.com/office/drawing/2014/main" id="{0B5D4C77-4167-E6A6-B2D3-8B003EB7B87A}"/>
              </a:ext>
            </a:extLst>
          </p:cNvPr>
          <p:cNvGraphicFramePr>
            <a:graphicFrameLocks noGrp="1"/>
          </p:cNvGraphicFramePr>
          <p:nvPr>
            <p:extLst>
              <p:ext uri="{D42A27DB-BD31-4B8C-83A1-F6EECF244321}">
                <p14:modId xmlns:p14="http://schemas.microsoft.com/office/powerpoint/2010/main" val="481312740"/>
              </p:ext>
            </p:extLst>
          </p:nvPr>
        </p:nvGraphicFramePr>
        <p:xfrm>
          <a:off x="1494692" y="1645315"/>
          <a:ext cx="9421609" cy="5001669"/>
        </p:xfrm>
        <a:graphic>
          <a:graphicData uri="http://schemas.openxmlformats.org/drawingml/2006/table">
            <a:tbl>
              <a:tblPr firstRow="1" firstCol="1" bandRow="1">
                <a:tableStyleId>{7F2DCC96-52CD-4435-8FE5-6BC994CAA046}</a:tableStyleId>
              </a:tblPr>
              <a:tblGrid>
                <a:gridCol w="2730265">
                  <a:extLst>
                    <a:ext uri="{9D8B030D-6E8A-4147-A177-3AD203B41FA5}">
                      <a16:colId xmlns="" xmlns:a16="http://schemas.microsoft.com/office/drawing/2014/main" val="421725254"/>
                    </a:ext>
                  </a:extLst>
                </a:gridCol>
                <a:gridCol w="3380696">
                  <a:extLst>
                    <a:ext uri="{9D8B030D-6E8A-4147-A177-3AD203B41FA5}">
                      <a16:colId xmlns="" xmlns:a16="http://schemas.microsoft.com/office/drawing/2014/main" val="2716722982"/>
                    </a:ext>
                  </a:extLst>
                </a:gridCol>
                <a:gridCol w="3310648">
                  <a:extLst>
                    <a:ext uri="{9D8B030D-6E8A-4147-A177-3AD203B41FA5}">
                      <a16:colId xmlns="" xmlns:a16="http://schemas.microsoft.com/office/drawing/2014/main" val="214271762"/>
                    </a:ext>
                  </a:extLst>
                </a:gridCol>
              </a:tblGrid>
              <a:tr h="542548">
                <a:tc>
                  <a:txBody>
                    <a:bodyPr/>
                    <a:lstStyle/>
                    <a:p>
                      <a:pPr algn="l">
                        <a:lnSpc>
                          <a:spcPct val="107000"/>
                        </a:lnSpc>
                        <a:spcAft>
                          <a:spcPts val="800"/>
                        </a:spcAft>
                      </a:pPr>
                      <a:r>
                        <a:rPr lang="fr-FR" sz="2000" dirty="0">
                          <a:solidFill>
                            <a:schemeClr val="accent3">
                              <a:lumMod val="75000"/>
                            </a:schemeClr>
                          </a:solidFill>
                          <a:effectLst/>
                          <a:latin typeface="Arimo" panose="020B0604020202020204" charset="0"/>
                          <a:ea typeface="Arimo" panose="020B0604020202020204" charset="0"/>
                          <a:cs typeface="Arimo" panose="020B0604020202020204" charset="0"/>
                        </a:rPr>
                        <a:t>Méthode</a:t>
                      </a:r>
                      <a:endParaRPr lang="fr-FR" sz="1100" dirty="0">
                        <a:solidFill>
                          <a:schemeClr val="accent3">
                            <a:lumMod val="75000"/>
                          </a:schemeClr>
                        </a:solidFill>
                        <a:effectLst/>
                        <a:latin typeface="Arimo" panose="020B0604020202020204" charset="0"/>
                        <a:ea typeface="Arimo" panose="020B0604020202020204" charset="0"/>
                        <a:cs typeface="Arimo" panose="020B0604020202020204" charset="0"/>
                      </a:endParaRPr>
                    </a:p>
                  </a:txBody>
                  <a:tcPr marR="64770" marT="109855" marB="0" anchor="ctr"/>
                </a:tc>
                <a:tc>
                  <a:txBody>
                    <a:bodyPr/>
                    <a:lstStyle/>
                    <a:p>
                      <a:pPr marL="1270" algn="l">
                        <a:lnSpc>
                          <a:spcPct val="107000"/>
                        </a:lnSpc>
                        <a:spcAft>
                          <a:spcPts val="800"/>
                        </a:spcAft>
                      </a:pPr>
                      <a:r>
                        <a:rPr lang="fr-FR" sz="2000" dirty="0">
                          <a:solidFill>
                            <a:schemeClr val="accent3">
                              <a:lumMod val="75000"/>
                            </a:schemeClr>
                          </a:solidFill>
                          <a:effectLst/>
                          <a:latin typeface="Arimo" panose="020B0604020202020204" charset="0"/>
                          <a:ea typeface="Arimo" panose="020B0604020202020204" charset="0"/>
                          <a:cs typeface="Arimo" panose="020B0604020202020204" charset="0"/>
                        </a:rPr>
                        <a:t>Avantages</a:t>
                      </a:r>
                      <a:endParaRPr lang="fr-FR" sz="1100" dirty="0">
                        <a:solidFill>
                          <a:schemeClr val="accent3">
                            <a:lumMod val="75000"/>
                          </a:schemeClr>
                        </a:solidFill>
                        <a:effectLst/>
                        <a:latin typeface="Arimo" panose="020B0604020202020204" charset="0"/>
                        <a:ea typeface="Arimo" panose="020B0604020202020204" charset="0"/>
                        <a:cs typeface="Arimo" panose="020B0604020202020204" charset="0"/>
                      </a:endParaRPr>
                    </a:p>
                  </a:txBody>
                  <a:tcPr marR="64770" marT="109855" marB="0" anchor="ctr"/>
                </a:tc>
                <a:tc>
                  <a:txBody>
                    <a:bodyPr/>
                    <a:lstStyle/>
                    <a:p>
                      <a:pPr marL="1270" algn="l">
                        <a:lnSpc>
                          <a:spcPct val="107000"/>
                        </a:lnSpc>
                        <a:spcAft>
                          <a:spcPts val="800"/>
                        </a:spcAft>
                      </a:pPr>
                      <a:r>
                        <a:rPr lang="fr-FR" sz="2000" dirty="0">
                          <a:solidFill>
                            <a:schemeClr val="accent3">
                              <a:lumMod val="75000"/>
                            </a:schemeClr>
                          </a:solidFill>
                          <a:effectLst/>
                          <a:latin typeface="Arimo" panose="020B0604020202020204" charset="0"/>
                          <a:ea typeface="Arimo" panose="020B0604020202020204" charset="0"/>
                          <a:cs typeface="Arimo" panose="020B0604020202020204" charset="0"/>
                        </a:rPr>
                        <a:t>Inconvénients</a:t>
                      </a:r>
                      <a:endParaRPr lang="fr-FR" sz="1100" dirty="0">
                        <a:solidFill>
                          <a:schemeClr val="accent3">
                            <a:lumMod val="75000"/>
                          </a:schemeClr>
                        </a:solidFill>
                        <a:effectLst/>
                        <a:latin typeface="Arimo" panose="020B0604020202020204" charset="0"/>
                        <a:ea typeface="Arimo" panose="020B0604020202020204" charset="0"/>
                        <a:cs typeface="Arimo" panose="020B0604020202020204" charset="0"/>
                      </a:endParaRPr>
                    </a:p>
                  </a:txBody>
                  <a:tcPr marR="64770" marT="109855" marB="0" anchor="ctr"/>
                </a:tc>
                <a:extLst>
                  <a:ext uri="{0D108BD9-81ED-4DB2-BD59-A6C34878D82A}">
                    <a16:rowId xmlns="" xmlns:a16="http://schemas.microsoft.com/office/drawing/2014/main" val="1785932762"/>
                  </a:ext>
                </a:extLst>
              </a:tr>
              <a:tr h="1386054">
                <a:tc>
                  <a:txBody>
                    <a:bodyPr/>
                    <a:lstStyle/>
                    <a:p>
                      <a:pPr algn="l">
                        <a:lnSpc>
                          <a:spcPct val="107000"/>
                        </a:lnSpc>
                        <a:spcAft>
                          <a:spcPts val="800"/>
                        </a:spcAft>
                      </a:pPr>
                      <a:r>
                        <a:rPr lang="fr-FR" sz="2000" b="1" dirty="0" err="1">
                          <a:effectLst/>
                          <a:latin typeface="Arimo" panose="020B0604020202020204" charset="0"/>
                          <a:ea typeface="Arimo" panose="020B0604020202020204" charset="0"/>
                          <a:cs typeface="Arimo" panose="020B0604020202020204" charset="0"/>
                        </a:rPr>
                        <a:t>extends</a:t>
                      </a:r>
                      <a:r>
                        <a:rPr lang="fr-FR" sz="2000" b="1" dirty="0">
                          <a:effectLst/>
                          <a:latin typeface="Arimo" panose="020B0604020202020204" charset="0"/>
                          <a:ea typeface="Arimo" panose="020B0604020202020204" charset="0"/>
                          <a:cs typeface="Arimo" panose="020B0604020202020204" charset="0"/>
                        </a:rPr>
                        <a:t> Thread</a:t>
                      </a:r>
                      <a:endParaRPr lang="fr-FR" sz="1600" b="1" dirty="0">
                        <a:solidFill>
                          <a:srgbClr val="000000"/>
                        </a:solidFill>
                        <a:effectLst/>
                        <a:latin typeface="Arimo" panose="020B0604020202020204" charset="0"/>
                        <a:ea typeface="Arimo" panose="020B0604020202020204" charset="0"/>
                        <a:cs typeface="Arimo" panose="020B0604020202020204" charset="0"/>
                      </a:endParaRPr>
                    </a:p>
                  </a:txBody>
                  <a:tcPr marR="64770" marT="109855" marB="0" anchor="ctr"/>
                </a:tc>
                <a:tc>
                  <a:txBody>
                    <a:bodyPr/>
                    <a:lstStyle/>
                    <a:p>
                      <a:pPr marL="1270" algn="l">
                        <a:lnSpc>
                          <a:spcPct val="107000"/>
                        </a:lnSpc>
                        <a:spcAft>
                          <a:spcPts val="800"/>
                        </a:spcAft>
                      </a:pPr>
                      <a:r>
                        <a:rPr lang="fr-FR" sz="2000" dirty="0">
                          <a:effectLst/>
                          <a:latin typeface="Arimo" panose="020B0604020202020204" charset="0"/>
                          <a:ea typeface="Arimo" panose="020B0604020202020204" charset="0"/>
                          <a:cs typeface="Arimo" panose="020B0604020202020204" charset="0"/>
                        </a:rPr>
                        <a:t>Chaque thread a ses données qui lui sont propres. </a:t>
                      </a:r>
                      <a:endParaRPr lang="fr-FR" sz="1100" dirty="0">
                        <a:solidFill>
                          <a:srgbClr val="000000"/>
                        </a:solidFill>
                        <a:effectLst/>
                        <a:latin typeface="Arimo" panose="020B0604020202020204" charset="0"/>
                        <a:ea typeface="Arimo" panose="020B0604020202020204" charset="0"/>
                        <a:cs typeface="Arimo" panose="020B0604020202020204" charset="0"/>
                      </a:endParaRPr>
                    </a:p>
                  </a:txBody>
                  <a:tcPr marR="64770" marT="109855" marB="0"/>
                </a:tc>
                <a:tc>
                  <a:txBody>
                    <a:bodyPr/>
                    <a:lstStyle/>
                    <a:p>
                      <a:pPr marL="1270" algn="l">
                        <a:lnSpc>
                          <a:spcPct val="107000"/>
                        </a:lnSpc>
                        <a:spcAft>
                          <a:spcPts val="800"/>
                        </a:spcAft>
                      </a:pPr>
                      <a:r>
                        <a:rPr lang="fr-FR" sz="2000">
                          <a:effectLst/>
                          <a:latin typeface="Arimo" panose="020B0604020202020204" charset="0"/>
                          <a:ea typeface="Arimo" panose="020B0604020202020204" charset="0"/>
                          <a:cs typeface="Arimo" panose="020B0604020202020204" charset="0"/>
                        </a:rPr>
                        <a:t>On ne peut plus hériter d'une autre classe. </a:t>
                      </a:r>
                      <a:endParaRPr lang="fr-FR" sz="1100">
                        <a:solidFill>
                          <a:srgbClr val="000000"/>
                        </a:solidFill>
                        <a:effectLst/>
                        <a:latin typeface="Arimo" panose="020B0604020202020204" charset="0"/>
                        <a:ea typeface="Arimo" panose="020B0604020202020204" charset="0"/>
                        <a:cs typeface="Arimo" panose="020B0604020202020204" charset="0"/>
                      </a:endParaRPr>
                    </a:p>
                  </a:txBody>
                  <a:tcPr marR="64770" marT="109855" marB="0"/>
                </a:tc>
                <a:extLst>
                  <a:ext uri="{0D108BD9-81ED-4DB2-BD59-A6C34878D82A}">
                    <a16:rowId xmlns="" xmlns:a16="http://schemas.microsoft.com/office/drawing/2014/main" val="3924918911"/>
                  </a:ext>
                </a:extLst>
              </a:tr>
              <a:tr h="3073067">
                <a:tc>
                  <a:txBody>
                    <a:bodyPr/>
                    <a:lstStyle/>
                    <a:p>
                      <a:pPr marR="0" algn="l" rtl="0">
                        <a:lnSpc>
                          <a:spcPct val="107000"/>
                        </a:lnSpc>
                        <a:spcBef>
                          <a:spcPts val="0"/>
                        </a:spcBef>
                        <a:spcAft>
                          <a:spcPts val="800"/>
                        </a:spcAft>
                        <a:buClr>
                          <a:srgbClr val="000000"/>
                        </a:buClr>
                        <a:buFont typeface="Arial"/>
                      </a:pPr>
                      <a:r>
                        <a:rPr lang="fr-FR" sz="2000" b="1" i="0" u="none" strike="noStrike" cap="none" dirty="0" err="1">
                          <a:solidFill>
                            <a:srgbClr val="000000"/>
                          </a:solidFill>
                          <a:effectLst/>
                          <a:latin typeface="Arimo" panose="020B0604020202020204" charset="0"/>
                          <a:ea typeface="Arimo" panose="020B0604020202020204" charset="0"/>
                          <a:cs typeface="Arimo" panose="020B0604020202020204" charset="0"/>
                          <a:sym typeface="Arial"/>
                        </a:rPr>
                        <a:t>implements</a:t>
                      </a:r>
                      <a:r>
                        <a:rPr lang="fr-FR" sz="2000" b="1" i="0" u="none" strike="noStrike" cap="none" dirty="0">
                          <a:solidFill>
                            <a:srgbClr val="000000"/>
                          </a:solidFill>
                          <a:effectLst/>
                          <a:latin typeface="Arimo" panose="020B0604020202020204" charset="0"/>
                          <a:ea typeface="Arimo" panose="020B0604020202020204" charset="0"/>
                          <a:cs typeface="Arimo" panose="020B0604020202020204" charset="0"/>
                          <a:sym typeface="Arial"/>
                        </a:rPr>
                        <a:t> </a:t>
                      </a:r>
                      <a:r>
                        <a:rPr lang="fr-FR" sz="2000" b="1" i="0" u="none" strike="noStrike" cap="none" dirty="0" err="1">
                          <a:solidFill>
                            <a:srgbClr val="000000"/>
                          </a:solidFill>
                          <a:effectLst/>
                          <a:latin typeface="Arimo" panose="020B0604020202020204" charset="0"/>
                          <a:ea typeface="Arimo" panose="020B0604020202020204" charset="0"/>
                          <a:cs typeface="Arimo" panose="020B0604020202020204" charset="0"/>
                          <a:sym typeface="Arial"/>
                        </a:rPr>
                        <a:t>Runnable</a:t>
                      </a:r>
                      <a:endParaRPr lang="fr-FR" sz="2000" b="1" i="0" u="none" strike="noStrike" cap="none" dirty="0">
                        <a:solidFill>
                          <a:srgbClr val="000000"/>
                        </a:solidFill>
                        <a:effectLst/>
                        <a:latin typeface="Arimo" panose="020B0604020202020204" charset="0"/>
                        <a:ea typeface="Arimo" panose="020B0604020202020204" charset="0"/>
                        <a:cs typeface="Arimo" panose="020B0604020202020204" charset="0"/>
                        <a:sym typeface="Arial"/>
                      </a:endParaRPr>
                    </a:p>
                  </a:txBody>
                  <a:tcPr marR="64770" marT="109855" marB="0"/>
                </a:tc>
                <a:tc>
                  <a:txBody>
                    <a:bodyPr/>
                    <a:lstStyle/>
                    <a:p>
                      <a:pPr marL="1270" algn="l">
                        <a:lnSpc>
                          <a:spcPct val="107000"/>
                        </a:lnSpc>
                        <a:spcAft>
                          <a:spcPts val="800"/>
                        </a:spcAft>
                      </a:pPr>
                      <a:r>
                        <a:rPr lang="fr-FR" sz="2000" dirty="0">
                          <a:effectLst/>
                          <a:latin typeface="Arimo" panose="020B0604020202020204" charset="0"/>
                          <a:ea typeface="Arimo" panose="020B0604020202020204" charset="0"/>
                          <a:cs typeface="Arimo" panose="020B0604020202020204" charset="0"/>
                        </a:rPr>
                        <a:t>L'héritage reste possible. En effet, on peut implémenter autant d'interfaces que l'on souhaite. </a:t>
                      </a:r>
                      <a:endParaRPr lang="fr-FR" sz="1100" dirty="0">
                        <a:solidFill>
                          <a:srgbClr val="000000"/>
                        </a:solidFill>
                        <a:effectLst/>
                        <a:latin typeface="Arimo" panose="020B0604020202020204" charset="0"/>
                        <a:ea typeface="Arimo" panose="020B0604020202020204" charset="0"/>
                        <a:cs typeface="Arimo" panose="020B0604020202020204" charset="0"/>
                      </a:endParaRPr>
                    </a:p>
                  </a:txBody>
                  <a:tcPr marR="64770" marT="109855" marB="0"/>
                </a:tc>
                <a:tc>
                  <a:txBody>
                    <a:bodyPr/>
                    <a:lstStyle/>
                    <a:p>
                      <a:pPr marL="1270" marR="2540" algn="l">
                        <a:lnSpc>
                          <a:spcPct val="107000"/>
                        </a:lnSpc>
                        <a:spcAft>
                          <a:spcPts val="800"/>
                        </a:spcAft>
                      </a:pPr>
                      <a:r>
                        <a:rPr lang="fr-FR" sz="2000" dirty="0">
                          <a:effectLst/>
                          <a:latin typeface="Arimo" panose="020B0604020202020204" charset="0"/>
                          <a:ea typeface="Arimo" panose="020B0604020202020204" charset="0"/>
                          <a:cs typeface="Arimo" panose="020B0604020202020204" charset="0"/>
                        </a:rPr>
                        <a:t>Les attributs de votre classe sont partagés pour tous les threads qui y sont basés. Dans certains cas, il peut s'avérer que cela soit un atout. </a:t>
                      </a:r>
                      <a:endParaRPr lang="fr-FR" sz="1100" dirty="0">
                        <a:solidFill>
                          <a:srgbClr val="000000"/>
                        </a:solidFill>
                        <a:effectLst/>
                        <a:latin typeface="Arimo" panose="020B0604020202020204" charset="0"/>
                        <a:ea typeface="Arimo" panose="020B0604020202020204" charset="0"/>
                        <a:cs typeface="Arimo" panose="020B0604020202020204" charset="0"/>
                      </a:endParaRPr>
                    </a:p>
                  </a:txBody>
                  <a:tcPr marR="64770" marT="109855" marB="0"/>
                </a:tc>
                <a:extLst>
                  <a:ext uri="{0D108BD9-81ED-4DB2-BD59-A6C34878D82A}">
                    <a16:rowId xmlns="" xmlns:a16="http://schemas.microsoft.com/office/drawing/2014/main" val="1140311609"/>
                  </a:ext>
                </a:extLst>
              </a:tr>
            </a:tbl>
          </a:graphicData>
        </a:graphic>
      </p:graphicFrame>
    </p:spTree>
    <p:extLst>
      <p:ext uri="{BB962C8B-B14F-4D97-AF65-F5344CB8AC3E}">
        <p14:creationId xmlns:p14="http://schemas.microsoft.com/office/powerpoint/2010/main" val="3846189893"/>
      </p:ext>
    </p:extLst>
  </p:cSld>
  <p:clrMapOvr>
    <a:masterClrMapping/>
  </p:clrMapOvr>
</p:sld>
</file>

<file path=ppt/theme/theme1.xml><?xml version="1.0" encoding="utf-8"?>
<a:theme xmlns:a="http://schemas.openxmlformats.org/drawingml/2006/main" name="Award Ceremony for High School by Slidesgo">
  <a:themeElements>
    <a:clrScheme name="Simple Light">
      <a:dk1>
        <a:srgbClr val="000000"/>
      </a:dk1>
      <a:lt1>
        <a:srgbClr val="E9DFD5"/>
      </a:lt1>
      <a:dk2>
        <a:srgbClr val="CA5430"/>
      </a:dk2>
      <a:lt2>
        <a:srgbClr val="E4A452"/>
      </a:lt2>
      <a:accent1>
        <a:srgbClr val="E0BD42"/>
      </a:accent1>
      <a:accent2>
        <a:srgbClr val="649BBB"/>
      </a:accent2>
      <a:accent3>
        <a:srgbClr val="68AC8D"/>
      </a:accent3>
      <a:accent4>
        <a:srgbClr val="9670BB"/>
      </a:accent4>
      <a:accent5>
        <a:srgbClr val="FFFFFF"/>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869FB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6780</TotalTime>
  <Words>2371</Words>
  <Application>Microsoft Office PowerPoint</Application>
  <PresentationFormat>Personnalisé</PresentationFormat>
  <Paragraphs>431</Paragraphs>
  <Slides>38</Slides>
  <Notes>38</Notes>
  <HiddenSlides>0</HiddenSlides>
  <MMClips>0</MMClips>
  <ScaleCrop>false</ScaleCrop>
  <HeadingPairs>
    <vt:vector size="6" baseType="variant">
      <vt:variant>
        <vt:lpstr>Polices utilisées</vt:lpstr>
      </vt:variant>
      <vt:variant>
        <vt:i4>13</vt:i4>
      </vt:variant>
      <vt:variant>
        <vt:lpstr>Thème</vt:lpstr>
      </vt:variant>
      <vt:variant>
        <vt:i4>2</vt:i4>
      </vt:variant>
      <vt:variant>
        <vt:lpstr>Titres des diapositives</vt:lpstr>
      </vt:variant>
      <vt:variant>
        <vt:i4>38</vt:i4>
      </vt:variant>
    </vt:vector>
  </HeadingPairs>
  <TitlesOfParts>
    <vt:vector size="53" baseType="lpstr">
      <vt:lpstr>Courier New</vt:lpstr>
      <vt:lpstr>Garamond</vt:lpstr>
      <vt:lpstr>Georgia</vt:lpstr>
      <vt:lpstr>Helvetica-Bold</vt:lpstr>
      <vt:lpstr>Proxima Nova Semibold</vt:lpstr>
      <vt:lpstr>Prata</vt:lpstr>
      <vt:lpstr>Proxima Nova</vt:lpstr>
      <vt:lpstr>Arial</vt:lpstr>
      <vt:lpstr>Arimo</vt:lpstr>
      <vt:lpstr>Wingdings</vt:lpstr>
      <vt:lpstr>Calibri</vt:lpstr>
      <vt:lpstr>Times New Roman</vt:lpstr>
      <vt:lpstr>Arial-BoldItalicMT</vt:lpstr>
      <vt:lpstr>Award Ceremony for High School by Slidesgo</vt:lpstr>
      <vt:lpstr>Slidesgo Final Pages</vt:lpstr>
      <vt:lpstr>Programmation Réseaux et systèmes Distribuée</vt:lpstr>
      <vt:lpstr>Les Threads en Java</vt:lpstr>
      <vt:lpstr>Présentation PowerPoint</vt:lpstr>
      <vt:lpstr>Créer un thread en dérivant de la classe java.lang.Thread</vt:lpstr>
      <vt:lpstr>Exemple de classe héritant de Thread</vt:lpstr>
      <vt:lpstr>Présentation PowerPoint</vt:lpstr>
      <vt:lpstr>Exemple de classe implémentant Runnable</vt:lpstr>
      <vt:lpstr>Exemple de classe implémentant Runnable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Sockets dans java</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AWARD CEREMONY FOR HIGH SCHOOL</dc:title>
  <dc:creator>Kokou Maurice</dc:creator>
  <cp:lastModifiedBy>Compte Microsoft</cp:lastModifiedBy>
  <cp:revision>64</cp:revision>
  <dcterms:modified xsi:type="dcterms:W3CDTF">2023-11-25T11:49:13Z</dcterms:modified>
</cp:coreProperties>
</file>