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1" r:id="rId2"/>
  </p:sldMasterIdLst>
  <p:notesMasterIdLst>
    <p:notesMasterId r:id="rId25"/>
  </p:notesMasterIdLst>
  <p:sldIdLst>
    <p:sldId id="256" r:id="rId3"/>
    <p:sldId id="257" r:id="rId4"/>
    <p:sldId id="258" r:id="rId5"/>
    <p:sldId id="1824" r:id="rId6"/>
    <p:sldId id="260" r:id="rId7"/>
    <p:sldId id="261" r:id="rId8"/>
    <p:sldId id="1825" r:id="rId9"/>
    <p:sldId id="1833" r:id="rId10"/>
    <p:sldId id="1835" r:id="rId11"/>
    <p:sldId id="1836" r:id="rId12"/>
    <p:sldId id="1832" r:id="rId13"/>
    <p:sldId id="1839" r:id="rId14"/>
    <p:sldId id="1838" r:id="rId15"/>
    <p:sldId id="1837" r:id="rId16"/>
    <p:sldId id="1831" r:id="rId17"/>
    <p:sldId id="1830" r:id="rId18"/>
    <p:sldId id="1829" r:id="rId19"/>
    <p:sldId id="1828" r:id="rId20"/>
    <p:sldId id="1827" r:id="rId21"/>
    <p:sldId id="262" r:id="rId22"/>
    <p:sldId id="264" r:id="rId23"/>
    <p:sldId id="1823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20" autoAdjust="0"/>
  </p:normalViewPr>
  <p:slideViewPr>
    <p:cSldViewPr snapToGrid="0">
      <p:cViewPr varScale="1">
        <p:scale>
          <a:sx n="80" d="100"/>
          <a:sy n="80" d="100"/>
        </p:scale>
        <p:origin x="111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2766a7f07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2766a7f07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Como vamos a trabajar con </a:t>
            </a:r>
            <a:r>
              <a:rPr lang="es-EC" dirty="0" err="1"/>
              <a:t>SQLSrver</a:t>
            </a:r>
            <a:r>
              <a:rPr lang="es-EC" dirty="0"/>
              <a:t> necesitamos este componente ya que nos conectaríamos con este motor de base de datos</a:t>
            </a:r>
          </a:p>
        </p:txBody>
      </p:sp>
    </p:spTree>
    <p:extLst>
      <p:ext uri="{BB962C8B-B14F-4D97-AF65-F5344CB8AC3E}">
        <p14:creationId xmlns:p14="http://schemas.microsoft.com/office/powerpoint/2010/main" val="46972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Una vez instalados los paquetes podemos dirigirnos al explorador de solución y podemos visualizar  los componente requeridos</a:t>
            </a:r>
          </a:p>
        </p:txBody>
      </p:sp>
    </p:spTree>
    <p:extLst>
      <p:ext uri="{BB962C8B-B14F-4D97-AF65-F5344CB8AC3E}">
        <p14:creationId xmlns:p14="http://schemas.microsoft.com/office/powerpoint/2010/main" val="91405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Ahora desde la </a:t>
            </a:r>
            <a:r>
              <a:rPr lang="es-EC" dirty="0" err="1"/>
              <a:t>conola</a:t>
            </a:r>
            <a:r>
              <a:rPr lang="es-EC" dirty="0"/>
              <a:t> de </a:t>
            </a:r>
            <a:r>
              <a:rPr lang="es-EC" dirty="0" err="1"/>
              <a:t>nuget</a:t>
            </a:r>
            <a:r>
              <a:rPr lang="es-EC" dirty="0"/>
              <a:t> debemos agregar de forma automática convertir las tablas a modelos de programación así que escribimos los comandos </a:t>
            </a:r>
          </a:p>
        </p:txBody>
      </p:sp>
    </p:spTree>
    <p:extLst>
      <p:ext uri="{BB962C8B-B14F-4D97-AF65-F5344CB8AC3E}">
        <p14:creationId xmlns:p14="http://schemas.microsoft.com/office/powerpoint/2010/main" val="1585990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Ahora podemos visualizar que se ha creado nuestra clase que hace referencia a tabla Persona y también se ha creado una base de el contexto de la conexión a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1094907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Ahora ya podemos probar, en el archivo </a:t>
            </a:r>
            <a:r>
              <a:rPr lang="es-EC" dirty="0" err="1"/>
              <a:t>program</a:t>
            </a:r>
            <a:r>
              <a:rPr lang="es-EC" dirty="0"/>
              <a:t> agregamos esta línea de código que hace el CRUD de prueba para a clase que la misma No necesitamos de Lenguaje SQL sino mas bien agrega métodos automáticos para que de manera de programación manejemos la capa de datos.</a:t>
            </a:r>
          </a:p>
        </p:txBody>
      </p:sp>
    </p:spTree>
    <p:extLst>
      <p:ext uri="{BB962C8B-B14F-4D97-AF65-F5344CB8AC3E}">
        <p14:creationId xmlns:p14="http://schemas.microsoft.com/office/powerpoint/2010/main" val="1384741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Cuando ya ejecutamos nuestra clase </a:t>
            </a:r>
            <a:r>
              <a:rPr lang="es-EC" dirty="0" err="1"/>
              <a:t>program</a:t>
            </a:r>
            <a:r>
              <a:rPr lang="es-EC" dirty="0"/>
              <a:t>, nos mostrara la pantalla con los resultados</a:t>
            </a:r>
          </a:p>
        </p:txBody>
      </p:sp>
    </p:spTree>
    <p:extLst>
      <p:ext uri="{BB962C8B-B14F-4D97-AF65-F5344CB8AC3E}">
        <p14:creationId xmlns:p14="http://schemas.microsoft.com/office/powerpoint/2010/main" val="281369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Aquí visualizamos lo que se genero desde el </a:t>
            </a:r>
            <a:r>
              <a:rPr lang="es-EC" dirty="0" err="1"/>
              <a:t>program</a:t>
            </a:r>
            <a:r>
              <a:rPr lang="es-EC" dirty="0"/>
              <a:t> y tenemos los datos enviados previamente</a:t>
            </a:r>
          </a:p>
        </p:txBody>
      </p:sp>
    </p:spTree>
    <p:extLst>
      <p:ext uri="{BB962C8B-B14F-4D97-AF65-F5344CB8AC3E}">
        <p14:creationId xmlns:p14="http://schemas.microsoft.com/office/powerpoint/2010/main" val="350726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2766a7f07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2766a7f07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2766a7f0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2766a7f0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Desarrollado por Marco Ayala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Para este caso vamos a utilizar </a:t>
            </a:r>
            <a:r>
              <a:rPr lang="es-EC" dirty="0" err="1"/>
              <a:t>Entity</a:t>
            </a:r>
            <a:r>
              <a:rPr lang="es-EC" dirty="0"/>
              <a:t> </a:t>
            </a:r>
            <a:r>
              <a:rPr lang="es-EC" dirty="0" err="1"/>
              <a:t>FrameWork</a:t>
            </a:r>
            <a:r>
              <a:rPr lang="es-EC" dirty="0"/>
              <a:t> de consola para hacer un ejemplo de CRUD mediante este ORM</a:t>
            </a:r>
          </a:p>
        </p:txBody>
      </p:sp>
    </p:spTree>
    <p:extLst>
      <p:ext uri="{BB962C8B-B14F-4D97-AF65-F5344CB8AC3E}">
        <p14:creationId xmlns:p14="http://schemas.microsoft.com/office/powerpoint/2010/main" val="120429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Aquí agregamos el nombre y la ubicación, opcional podemos agregar el archivo  de proyecto dentro de las carpetas</a:t>
            </a:r>
          </a:p>
        </p:txBody>
      </p:sp>
    </p:spTree>
    <p:extLst>
      <p:ext uri="{BB962C8B-B14F-4D97-AF65-F5344CB8AC3E}">
        <p14:creationId xmlns:p14="http://schemas.microsoft.com/office/powerpoint/2010/main" val="4062366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Aquí se muestra en la parte derecha a los archivos del proyecto, en el centro tenemos lo que es la clase inicial con el famoso Hola Mundo</a:t>
            </a:r>
          </a:p>
        </p:txBody>
      </p:sp>
    </p:spTree>
    <p:extLst>
      <p:ext uri="{BB962C8B-B14F-4D97-AF65-F5344CB8AC3E}">
        <p14:creationId xmlns:p14="http://schemas.microsoft.com/office/powerpoint/2010/main" val="3796340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Creamos la base de datos en </a:t>
            </a:r>
            <a:r>
              <a:rPr lang="es-EC" dirty="0" err="1"/>
              <a:t>SQLServer</a:t>
            </a:r>
            <a:r>
              <a:rPr lang="es-EC" dirty="0"/>
              <a:t> y creamos la tabla con estos campos</a:t>
            </a:r>
          </a:p>
        </p:txBody>
      </p:sp>
    </p:spTree>
    <p:extLst>
      <p:ext uri="{BB962C8B-B14F-4D97-AF65-F5344CB8AC3E}">
        <p14:creationId xmlns:p14="http://schemas.microsoft.com/office/powerpoint/2010/main" val="1491491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En esta lamina abrimos el modo grafico de </a:t>
            </a:r>
            <a:r>
              <a:rPr lang="es-EC" dirty="0" err="1"/>
              <a:t>NuGet</a:t>
            </a:r>
            <a:r>
              <a:rPr lang="es-EC" dirty="0"/>
              <a:t> quien nos proporciona todos los paquetes de componentes para trabajar con EFC</a:t>
            </a:r>
          </a:p>
        </p:txBody>
      </p:sp>
    </p:spTree>
    <p:extLst>
      <p:ext uri="{BB962C8B-B14F-4D97-AF65-F5344CB8AC3E}">
        <p14:creationId xmlns:p14="http://schemas.microsoft.com/office/powerpoint/2010/main" val="2192372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De igual Manera de necesitamos este componente quien mapea los objetos</a:t>
            </a:r>
          </a:p>
        </p:txBody>
      </p:sp>
    </p:spTree>
    <p:extLst>
      <p:ext uri="{BB962C8B-B14F-4D97-AF65-F5344CB8AC3E}">
        <p14:creationId xmlns:p14="http://schemas.microsoft.com/office/powerpoint/2010/main" val="165967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l="4751" t="7465" r="11002" b="32525"/>
          <a:stretch/>
        </p:blipFill>
        <p:spPr>
          <a:xfrm>
            <a:off x="693350" y="155650"/>
            <a:ext cx="3175776" cy="79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423" y="2119223"/>
            <a:ext cx="2653127" cy="1768751"/>
          </a:xfrm>
          <a:prstGeom prst="rect">
            <a:avLst/>
          </a:prstGeom>
          <a:noFill/>
          <a:ln>
            <a:noFill/>
          </a:ln>
          <a:effectLst>
            <a:outerShdw blurRad="757238" dist="85725" dir="3000000" algn="bl" rotWithShape="0">
              <a:srgbClr val="F3F3F3">
                <a:alpha val="58000"/>
              </a:srgbClr>
            </a:outerShdw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97480" y="1700841"/>
            <a:ext cx="4749038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19098" y="2847670"/>
            <a:ext cx="530580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8" name="Google Shape;50;p6">
            <a:extLst>
              <a:ext uri="{FF2B5EF4-FFF2-40B4-BE49-F238E27FC236}">
                <a16:creationId xmlns:a16="http://schemas.microsoft.com/office/drawing/2014/main" id="{F14CD57C-0AF6-4A39-97EC-8AB0CA3934D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440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7716" y="346424"/>
            <a:ext cx="6668566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0625" y="1130517"/>
            <a:ext cx="7762748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8" name="Google Shape;50;p6">
            <a:extLst>
              <a:ext uri="{FF2B5EF4-FFF2-40B4-BE49-F238E27FC236}">
                <a16:creationId xmlns:a16="http://schemas.microsoft.com/office/drawing/2014/main" id="{413A4070-00F7-4F68-A204-866903ECF4F1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788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7716" y="346424"/>
            <a:ext cx="6668566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6488" y="1141856"/>
            <a:ext cx="335915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66539" y="1251394"/>
            <a:ext cx="35102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9" name="Google Shape;50;p6">
            <a:extLst>
              <a:ext uri="{FF2B5EF4-FFF2-40B4-BE49-F238E27FC236}">
                <a16:creationId xmlns:a16="http://schemas.microsoft.com/office/drawing/2014/main" id="{B8F9EA55-8CC1-451C-A4AF-09FA3EA4591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371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7716" y="346424"/>
            <a:ext cx="6668566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7" name="Google Shape;50;p6">
            <a:extLst>
              <a:ext uri="{FF2B5EF4-FFF2-40B4-BE49-F238E27FC236}">
                <a16:creationId xmlns:a16="http://schemas.microsoft.com/office/drawing/2014/main" id="{8242609C-A66B-49C2-8D51-F1280BC880E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1778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6" name="Google Shape;50;p6">
            <a:extLst>
              <a:ext uri="{FF2B5EF4-FFF2-40B4-BE49-F238E27FC236}">
                <a16:creationId xmlns:a16="http://schemas.microsoft.com/office/drawing/2014/main" id="{96AAC957-507B-4955-A332-89E3760F6AF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91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0" y="0"/>
            <a:ext cx="9144000" cy="599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24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3" name="Google Shape;33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" name="Google Shape;50;p6">
            <a:extLst>
              <a:ext uri="{FF2B5EF4-FFF2-40B4-BE49-F238E27FC236}">
                <a16:creationId xmlns:a16="http://schemas.microsoft.com/office/drawing/2014/main" id="{FADB3188-E48C-455C-B30F-D94B53996BB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0" y="0"/>
            <a:ext cx="9144000" cy="599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" name="Google Shape;50;p6">
            <a:extLst>
              <a:ext uri="{FF2B5EF4-FFF2-40B4-BE49-F238E27FC236}">
                <a16:creationId xmlns:a16="http://schemas.microsoft.com/office/drawing/2014/main" id="{E5C5A2CD-31EB-45CE-9A00-84B37C5F955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7" name="Google Shape;57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" name="Google Shape;6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4237" y="160437"/>
            <a:ext cx="2087726" cy="6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" name="Google Shape;50;p6">
            <a:extLst>
              <a:ext uri="{FF2B5EF4-FFF2-40B4-BE49-F238E27FC236}">
                <a16:creationId xmlns:a16="http://schemas.microsoft.com/office/drawing/2014/main" id="{BFD7BFC6-E590-4C9E-B957-2A816D15499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7" name="Google Shape;77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7B67D-BDF1-4427-ADFE-BBC0BF96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C292AA-A3CD-42DB-B562-8F2420CA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453173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" name="Google Shape;50;p6">
            <a:extLst>
              <a:ext uri="{FF2B5EF4-FFF2-40B4-BE49-F238E27FC236}">
                <a16:creationId xmlns:a16="http://schemas.microsoft.com/office/drawing/2014/main" id="{3500138E-E993-479E-B736-2933C60E30AA}"/>
              </a:ext>
            </a:extLst>
          </p:cNvPr>
          <p:cNvPicPr preferRelativeResize="0"/>
          <p:nvPr userDrawn="1"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67869" y="4842891"/>
            <a:ext cx="8176895" cy="0"/>
          </a:xfrm>
          <a:custGeom>
            <a:avLst/>
            <a:gdLst/>
            <a:ahLst/>
            <a:cxnLst/>
            <a:rect l="l" t="t" r="r" b="b"/>
            <a:pathLst>
              <a:path w="8176895">
                <a:moveTo>
                  <a:pt x="0" y="0"/>
                </a:moveTo>
                <a:lnTo>
                  <a:pt x="8176386" y="0"/>
                </a:lnTo>
              </a:path>
            </a:pathLst>
          </a:custGeom>
          <a:ln w="3175">
            <a:solidFill>
              <a:srgbClr val="F1F1F1"/>
            </a:solidFill>
            <a:prstDash val="sysDot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7716" y="346424"/>
            <a:ext cx="6668566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0625" y="1130517"/>
            <a:ext cx="776274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902578" y="4878560"/>
            <a:ext cx="1661795" cy="245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7" name="Google Shape;50;p6">
            <a:extLst>
              <a:ext uri="{FF2B5EF4-FFF2-40B4-BE49-F238E27FC236}">
                <a16:creationId xmlns:a16="http://schemas.microsoft.com/office/drawing/2014/main" id="{0ABEDBEF-E6C1-4464-AD0C-21A829D23659}"/>
              </a:ext>
            </a:extLst>
          </p:cNvPr>
          <p:cNvPicPr preferRelativeResize="0"/>
          <p:nvPr userDrawn="1"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883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" TargetMode="External"/><Relationship Id="rId2" Type="http://schemas.openxmlformats.org/officeDocument/2006/relationships/hyperlink" Target="https://docs.microsoft.com/en-us/ef/core/managing-schemas/scaffolding?tabs=dotnet-core-cli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microsoft.com/en-us/ef/core/miscellaneous/connection-string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598100" y="1323025"/>
            <a:ext cx="5613600" cy="12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Plataformas de Desarrollo 1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919665C-9C9F-4CA9-80F4-D261BF5E4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sz="2400" dirty="0" err="1">
                <a:solidFill>
                  <a:schemeClr val="bg1"/>
                </a:solidFill>
                <a:latin typeface="Corbel" panose="020B0503020204020204" pitchFamily="34" charset="0"/>
              </a:rPr>
              <a:t>Entity</a:t>
            </a:r>
            <a:r>
              <a:rPr lang="es-EC" sz="24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s-EC" sz="2400" dirty="0" err="1">
                <a:solidFill>
                  <a:schemeClr val="bg1"/>
                </a:solidFill>
                <a:latin typeface="Corbel" panose="020B0503020204020204" pitchFamily="34" charset="0"/>
              </a:rPr>
              <a:t>FrameWork</a:t>
            </a:r>
            <a:endParaRPr lang="es" sz="24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es-EC" dirty="0"/>
          </a:p>
        </p:txBody>
      </p:sp>
      <p:sp>
        <p:nvSpPr>
          <p:cNvPr id="11" name="Shape 34">
            <a:extLst>
              <a:ext uri="{FF2B5EF4-FFF2-40B4-BE49-F238E27FC236}">
                <a16:creationId xmlns:a16="http://schemas.microsoft.com/office/drawing/2014/main" id="{A90F8875-8E74-4AF1-9D92-0461B72A4BEE}"/>
              </a:ext>
            </a:extLst>
          </p:cNvPr>
          <p:cNvSpPr txBox="1">
            <a:spLocks/>
          </p:cNvSpPr>
          <p:nvPr/>
        </p:nvSpPr>
        <p:spPr>
          <a:xfrm>
            <a:off x="328848" y="4120259"/>
            <a:ext cx="2155776" cy="584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Autor(es):</a:t>
            </a:r>
            <a:endParaRPr lang="e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Rectángulo 2">
            <a:extLst>
              <a:ext uri="{FF2B5EF4-FFF2-40B4-BE49-F238E27FC236}">
                <a16:creationId xmlns:a16="http://schemas.microsoft.com/office/drawing/2014/main" id="{7BB41F03-BD99-43EF-B921-87310FB3DEA0}"/>
              </a:ext>
            </a:extLst>
          </p:cNvPr>
          <p:cNvSpPr/>
          <p:nvPr/>
        </p:nvSpPr>
        <p:spPr>
          <a:xfrm>
            <a:off x="2484624" y="4192267"/>
            <a:ext cx="4572000" cy="4255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EC" sz="2000" dirty="0">
                <a:solidFill>
                  <a:schemeClr val="bg1"/>
                </a:solidFill>
                <a:latin typeface="Corbel" panose="020B0503020204020204" pitchFamily="34" charset="0"/>
              </a:rPr>
              <a:t>Marco Ayala Lituma</a:t>
            </a:r>
            <a:endParaRPr lang="e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13" name="Shape 37">
            <a:extLst>
              <a:ext uri="{FF2B5EF4-FFF2-40B4-BE49-F238E27FC236}">
                <a16:creationId xmlns:a16="http://schemas.microsoft.com/office/drawing/2014/main" id="{4798AC52-60AA-4B35-BE0D-E3D67510438A}"/>
              </a:ext>
            </a:extLst>
          </p:cNvPr>
          <p:cNvCxnSpPr/>
          <p:nvPr/>
        </p:nvCxnSpPr>
        <p:spPr>
          <a:xfrm>
            <a:off x="0" y="4120259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34">
            <a:extLst>
              <a:ext uri="{FF2B5EF4-FFF2-40B4-BE49-F238E27FC236}">
                <a16:creationId xmlns:a16="http://schemas.microsoft.com/office/drawing/2014/main" id="{8AC1BAB4-AFEF-4E9A-8F75-72EAF9EA0570}"/>
              </a:ext>
            </a:extLst>
          </p:cNvPr>
          <p:cNvSpPr txBox="1">
            <a:spLocks/>
          </p:cNvSpPr>
          <p:nvPr/>
        </p:nvSpPr>
        <p:spPr>
          <a:xfrm>
            <a:off x="328847" y="4559075"/>
            <a:ext cx="2638941" cy="6093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Séptimo “A”</a:t>
            </a:r>
            <a:endParaRPr lang="e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4BD75-7A2B-483F-A646-BC23C10D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Creación de Base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15EE34F-BEF8-4219-83F1-940F58D68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0095" y="1847188"/>
            <a:ext cx="2923809" cy="2104762"/>
          </a:xfrm>
        </p:spPr>
      </p:pic>
    </p:spTree>
    <p:extLst>
      <p:ext uri="{BB962C8B-B14F-4D97-AF65-F5344CB8AC3E}">
        <p14:creationId xmlns:p14="http://schemas.microsoft.com/office/powerpoint/2010/main" val="40661817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93ABC-2431-4FD6-B730-56EF581F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Instalación de EFC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E098C68-610D-48B0-87AF-35B277794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90" y="1115779"/>
            <a:ext cx="7605079" cy="36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4152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9FEE-9741-40B7-A41B-3D931ABA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Instalación EFC </a:t>
            </a:r>
            <a:r>
              <a:rPr lang="es-EC" dirty="0" err="1"/>
              <a:t>Design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76D888A-06E8-4BFE-B2C4-D96995545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0742" y="1230313"/>
            <a:ext cx="7062515" cy="3338512"/>
          </a:xfrm>
        </p:spPr>
      </p:pic>
    </p:spTree>
    <p:extLst>
      <p:ext uri="{BB962C8B-B14F-4D97-AF65-F5344CB8AC3E}">
        <p14:creationId xmlns:p14="http://schemas.microsoft.com/office/powerpoint/2010/main" val="227635508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8A8C2-92E6-41F8-B340-F5C9B0B4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Instalación EFC </a:t>
            </a:r>
            <a:r>
              <a:rPr lang="es-EC" dirty="0" err="1"/>
              <a:t>SqlServer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1C78142-CBA9-4847-B853-C5199AF4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924" y="1230313"/>
            <a:ext cx="7010151" cy="3338512"/>
          </a:xfrm>
        </p:spPr>
      </p:pic>
    </p:spTree>
    <p:extLst>
      <p:ext uri="{BB962C8B-B14F-4D97-AF65-F5344CB8AC3E}">
        <p14:creationId xmlns:p14="http://schemas.microsoft.com/office/powerpoint/2010/main" val="273225331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C5B93-5E33-454F-B8AE-1871163E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Revisión de Instalación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D64CDE5-CA5B-46D2-A93D-BB47FB262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3428" y="1547188"/>
            <a:ext cx="4257143" cy="2704762"/>
          </a:xfrm>
        </p:spPr>
      </p:pic>
    </p:spTree>
    <p:extLst>
      <p:ext uri="{BB962C8B-B14F-4D97-AF65-F5344CB8AC3E}">
        <p14:creationId xmlns:p14="http://schemas.microsoft.com/office/powerpoint/2010/main" val="327135355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19095-BB63-4819-9EE3-EA864312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Generar Modelos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8F7E23-B65A-4B7B-A3AC-B0977FF5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9E22F8-AC16-4EC9-9A12-0A8E82A23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07" y="1676315"/>
            <a:ext cx="7009524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5416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9AC13-FC56-4688-9E8F-65A3D2AE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Validación de Modelos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320B885-0553-46CB-95A6-3E3321AC9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2476" y="1590045"/>
            <a:ext cx="3019048" cy="2619048"/>
          </a:xfrm>
        </p:spPr>
      </p:pic>
    </p:spTree>
    <p:extLst>
      <p:ext uri="{BB962C8B-B14F-4D97-AF65-F5344CB8AC3E}">
        <p14:creationId xmlns:p14="http://schemas.microsoft.com/office/powerpoint/2010/main" val="305102577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3FA3F-3E8A-4544-951A-8908FF24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Código CRUD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9BA818C-BF29-428C-A803-E9E63786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7443818-7D79-42E9-A041-947034FBD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84" y="1027358"/>
            <a:ext cx="7125974" cy="374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1927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CC641-F439-4F16-8116-A4C29187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Pantalla Final de Prueba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BD8D0E5-C914-458A-9773-AFCD1C936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381" y="1761474"/>
            <a:ext cx="8495238" cy="2276190"/>
          </a:xfrm>
        </p:spPr>
      </p:pic>
    </p:spTree>
    <p:extLst>
      <p:ext uri="{BB962C8B-B14F-4D97-AF65-F5344CB8AC3E}">
        <p14:creationId xmlns:p14="http://schemas.microsoft.com/office/powerpoint/2010/main" val="408886624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1CDAE-5D8E-408E-8801-CBFAB10A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Validación de Base de Datos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E91F27B-8A7A-4A3F-B90A-8A1619F72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BA1DCE5-CD29-484B-9670-335673B76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007" y="1229875"/>
            <a:ext cx="3727986" cy="34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8092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311700" y="16410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800" dirty="0"/>
              <a:t>Frase Motivacional</a:t>
            </a:r>
            <a:br>
              <a:rPr lang="es-EC" sz="2800" dirty="0"/>
            </a:br>
            <a:br>
              <a:rPr lang="es-EC" sz="2800" dirty="0"/>
            </a:br>
            <a:r>
              <a:rPr lang="es-EC" sz="2800" dirty="0"/>
              <a:t>"Medir los avances de programación por líneas de código es como medir el progreso de la construcción de aviones por peso.“</a:t>
            </a:r>
            <a:br>
              <a:rPr lang="es-EC" sz="2800" dirty="0"/>
            </a:br>
            <a:r>
              <a:rPr lang="es-EC" sz="2800" dirty="0"/>
              <a:t>Bill Gates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Conclusiones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dirty="0">
                <a:latin typeface="Corbel" panose="020B0503020204020204" pitchFamily="34" charset="0"/>
              </a:rPr>
              <a:t>Nos ahorra tiempo utilizando este ORM</a:t>
            </a:r>
          </a:p>
          <a:p>
            <a:r>
              <a:rPr lang="es-EC" sz="1800" dirty="0">
                <a:latin typeface="Corbel" panose="020B0503020204020204" pitchFamily="34" charset="0"/>
              </a:rPr>
              <a:t>Nos Ahorra menos líneas de código fuente</a:t>
            </a:r>
          </a:p>
          <a:p>
            <a:r>
              <a:rPr lang="es-EC" sz="1800" dirty="0">
                <a:latin typeface="Corbel" panose="020B0503020204020204" pitchFamily="34" charset="0"/>
              </a:rPr>
              <a:t>Podemos mapear hasta objetos personalizados como DTO</a:t>
            </a:r>
          </a:p>
          <a:p>
            <a:r>
              <a:rPr lang="es-EC" sz="1800" dirty="0">
                <a:latin typeface="Corbel" panose="020B0503020204020204" pitchFamily="34" charset="0"/>
              </a:rPr>
              <a:t>Evitaríamos el SQL </a:t>
            </a:r>
            <a:r>
              <a:rPr lang="es-EC" sz="1800" dirty="0" err="1">
                <a:latin typeface="Corbel" panose="020B0503020204020204" pitchFamily="34" charset="0"/>
              </a:rPr>
              <a:t>Inyection</a:t>
            </a:r>
            <a:endParaRPr lang="es-EC" sz="1800" dirty="0">
              <a:latin typeface="Corbel" panose="020B0503020204020204" pitchFamily="34" charset="0"/>
            </a:endParaRPr>
          </a:p>
          <a:p>
            <a:r>
              <a:rPr lang="es-EC" sz="1800" dirty="0">
                <a:latin typeface="Corbel" panose="020B0503020204020204" pitchFamily="34" charset="0"/>
              </a:rPr>
              <a:t> Nos Ayuda a manejar la transaccional desde una capa.</a:t>
            </a:r>
          </a:p>
          <a:p>
            <a:r>
              <a:rPr lang="es-EC" sz="1800" dirty="0">
                <a:latin typeface="Corbel" panose="020B0503020204020204" pitchFamily="34" charset="0"/>
              </a:rPr>
              <a:t>Actualización de esquema clases- tablas solo con comandos.</a:t>
            </a:r>
          </a:p>
        </p:txBody>
      </p:sp>
    </p:spTree>
    <p:extLst>
      <p:ext uri="{BB962C8B-B14F-4D97-AF65-F5344CB8AC3E}">
        <p14:creationId xmlns:p14="http://schemas.microsoft.com/office/powerpoint/2010/main" val="15016430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Bibliografía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dirty="0">
                <a:latin typeface="Corbel" panose="020B0503020204020204" pitchFamily="34" charset="0"/>
              </a:rPr>
              <a:t>Reverse </a:t>
            </a:r>
            <a:r>
              <a:rPr lang="es-EC" sz="1800" dirty="0" err="1">
                <a:latin typeface="Corbel" panose="020B0503020204020204" pitchFamily="34" charset="0"/>
              </a:rPr>
              <a:t>Engineerng</a:t>
            </a:r>
            <a:r>
              <a:rPr lang="es-EC" sz="1800" dirty="0">
                <a:latin typeface="Corbel" panose="020B0503020204020204" pitchFamily="34" charset="0"/>
              </a:rPr>
              <a:t> Extraído de </a:t>
            </a:r>
            <a:r>
              <a:rPr lang="es-EC" sz="1800" dirty="0">
                <a:latin typeface="Corbel" panose="020B0503020204020204" pitchFamily="34" charset="0"/>
                <a:hlinkClick r:id="rId2"/>
              </a:rPr>
              <a:t>https://docs.microsoft.com/en-us/ef/core/managing-schemas/scaffolding?tabs=dotnet-core-cli</a:t>
            </a:r>
            <a:endParaRPr lang="es-EC" sz="1800" dirty="0">
              <a:latin typeface="Corbel" panose="020B0503020204020204" pitchFamily="34" charset="0"/>
            </a:endParaRPr>
          </a:p>
          <a:p>
            <a:r>
              <a:rPr lang="es-EC" sz="1800" dirty="0" err="1">
                <a:latin typeface="Corbel" panose="020B0503020204020204" pitchFamily="34" charset="0"/>
              </a:rPr>
              <a:t>Entity</a:t>
            </a:r>
            <a:r>
              <a:rPr lang="es-EC" sz="1800" dirty="0">
                <a:latin typeface="Corbel" panose="020B0503020204020204" pitchFamily="34" charset="0"/>
              </a:rPr>
              <a:t> Framework Core Extraído de </a:t>
            </a:r>
            <a:r>
              <a:rPr lang="es-EC" sz="1800" dirty="0">
                <a:latin typeface="Corbel" panose="020B0503020204020204" pitchFamily="34" charset="0"/>
                <a:hlinkClick r:id="rId3"/>
              </a:rPr>
              <a:t>https://docs.microsoft.com/en-us/ef/core/</a:t>
            </a:r>
            <a:endParaRPr lang="es-EC" sz="1800" dirty="0">
              <a:latin typeface="Corbel" panose="020B0503020204020204" pitchFamily="34" charset="0"/>
            </a:endParaRPr>
          </a:p>
          <a:p>
            <a:r>
              <a:rPr lang="es-EC" sz="1800" dirty="0" err="1">
                <a:latin typeface="Corbel" panose="020B0503020204020204" pitchFamily="34" charset="0"/>
              </a:rPr>
              <a:t>Connetion</a:t>
            </a:r>
            <a:r>
              <a:rPr lang="es-EC" sz="1800" dirty="0">
                <a:latin typeface="Corbel" panose="020B0503020204020204" pitchFamily="34" charset="0"/>
              </a:rPr>
              <a:t> </a:t>
            </a:r>
            <a:r>
              <a:rPr lang="es-EC" sz="1800" dirty="0" err="1">
                <a:latin typeface="Corbel" panose="020B0503020204020204" pitchFamily="34" charset="0"/>
              </a:rPr>
              <a:t>String</a:t>
            </a:r>
            <a:r>
              <a:rPr lang="es-EC" sz="1800" dirty="0">
                <a:latin typeface="Corbel" panose="020B0503020204020204" pitchFamily="34" charset="0"/>
              </a:rPr>
              <a:t> Extraído de </a:t>
            </a:r>
            <a:r>
              <a:rPr lang="es-EC" sz="1800" dirty="0">
                <a:latin typeface="Corbel" panose="020B0503020204020204" pitchFamily="34" charset="0"/>
                <a:hlinkClick r:id="rId4"/>
              </a:rPr>
              <a:t>https://docs.microsoft.com/en-us/ef/core/miscellaneous/connection-strings</a:t>
            </a:r>
            <a:endParaRPr lang="es-EC" sz="1800" dirty="0">
              <a:latin typeface="Corbel" panose="020B0503020204020204" pitchFamily="34" charset="0"/>
            </a:endParaRPr>
          </a:p>
          <a:p>
            <a:endParaRPr lang="es-EC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92328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>
            <a:spLocks noGrp="1"/>
          </p:cNvSpPr>
          <p:nvPr>
            <p:ph type="title"/>
          </p:nvPr>
        </p:nvSpPr>
        <p:spPr>
          <a:xfrm>
            <a:off x="721650" y="2019750"/>
            <a:ext cx="7584300" cy="22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rgbClr val="002060"/>
                </a:solidFill>
              </a:rPr>
              <a:t>Gracias</a:t>
            </a:r>
            <a:endParaRPr sz="4000" b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b="1" i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b="1" i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i="1" dirty="0">
                <a:solidFill>
                  <a:srgbClr val="002060"/>
                </a:solidFill>
                <a:latin typeface="Pacifico"/>
                <a:ea typeface="Pacifico"/>
                <a:cs typeface="Pacifico"/>
                <a:sym typeface="Pacifico"/>
              </a:rPr>
              <a:t>Responsabilidad con pensamiento positivo</a:t>
            </a:r>
            <a:endParaRPr sz="2900" i="1" dirty="0">
              <a:solidFill>
                <a:srgbClr val="00206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265500" y="1028550"/>
            <a:ext cx="40452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Objetivo</a:t>
            </a:r>
            <a:endParaRPr b="1" dirty="0"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1"/>
          </p:nvPr>
        </p:nvSpPr>
        <p:spPr>
          <a:xfrm>
            <a:off x="-74742" y="2079656"/>
            <a:ext cx="4385442" cy="26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C" sz="2000" dirty="0">
                <a:latin typeface="Century Gothic" charset="0"/>
                <a:ea typeface="Century Gothic" charset="0"/>
                <a:cs typeface="Century Gothic" charset="0"/>
              </a:rPr>
              <a:t>Utilizar </a:t>
            </a:r>
            <a:r>
              <a:rPr lang="es-EC" sz="2000" dirty="0" err="1">
                <a:latin typeface="Century Gothic" charset="0"/>
                <a:ea typeface="Century Gothic" charset="0"/>
                <a:cs typeface="Century Gothic" charset="0"/>
              </a:rPr>
              <a:t>Entity</a:t>
            </a:r>
            <a:r>
              <a:rPr lang="es-EC" sz="20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C" sz="2000" dirty="0" err="1">
                <a:latin typeface="Century Gothic" charset="0"/>
                <a:ea typeface="Century Gothic" charset="0"/>
                <a:cs typeface="Century Gothic" charset="0"/>
              </a:rPr>
              <a:t>FrameWork</a:t>
            </a:r>
            <a:r>
              <a:rPr lang="es-EC" sz="2000" dirty="0">
                <a:latin typeface="Century Gothic" charset="0"/>
                <a:ea typeface="Century Gothic" charset="0"/>
                <a:cs typeface="Century Gothic" charset="0"/>
              </a:rPr>
              <a:t> Core</a:t>
            </a:r>
            <a:endParaRPr lang="es-ES" sz="2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2"/>
          </p:nvPr>
        </p:nvSpPr>
        <p:spPr>
          <a:xfrm>
            <a:off x="4939500" y="863150"/>
            <a:ext cx="3861900" cy="3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C" sz="1800" dirty="0">
                <a:latin typeface="Corbel" panose="020B0503020204020204" pitchFamily="34" charset="0"/>
              </a:rPr>
              <a:t>Introducción</a:t>
            </a:r>
          </a:p>
          <a:p>
            <a:r>
              <a:rPr lang="es-EC" sz="1800" dirty="0">
                <a:latin typeface="Corbel" panose="020B0503020204020204" pitchFamily="34" charset="0"/>
              </a:rPr>
              <a:t>Objetivos</a:t>
            </a:r>
          </a:p>
          <a:p>
            <a:r>
              <a:rPr lang="es-EC" sz="1800" dirty="0">
                <a:latin typeface="Corbel" panose="020B0503020204020204" pitchFamily="34" charset="0"/>
              </a:rPr>
              <a:t>Desarrollo de Contenidos</a:t>
            </a:r>
          </a:p>
          <a:p>
            <a:r>
              <a:rPr lang="es-EC" sz="1800" dirty="0">
                <a:latin typeface="Corbel" panose="020B0503020204020204" pitchFamily="34" charset="0"/>
              </a:rPr>
              <a:t>Conclusiones</a:t>
            </a:r>
          </a:p>
          <a:p>
            <a:r>
              <a:rPr lang="es-EC" sz="1800" dirty="0">
                <a:latin typeface="Corbel" panose="020B0503020204020204" pitchFamily="34" charset="0"/>
              </a:rPr>
              <a:t>Recomendaciones</a:t>
            </a:r>
          </a:p>
          <a:p>
            <a:r>
              <a:rPr lang="es-EC" sz="1800" dirty="0">
                <a:latin typeface="Corbel" panose="020B0503020204020204" pitchFamily="34" charset="0"/>
              </a:rPr>
              <a:t>Bibliografía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4939500" y="53350"/>
            <a:ext cx="40452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</a:rPr>
              <a:t>Contenido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485900" y="442161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Introducción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1299411"/>
            <a:ext cx="8007016" cy="36094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C" sz="1800" dirty="0">
              <a:latin typeface="Corbel" panose="020B0503020204020204" pitchFamily="34" charset="0"/>
            </a:endParaRPr>
          </a:p>
          <a:p>
            <a:pPr marL="0" indent="0" algn="ctr">
              <a:buNone/>
            </a:pPr>
            <a:r>
              <a:rPr lang="es-EC" sz="1800" dirty="0">
                <a:latin typeface="Corbel" panose="020B0503020204020204" pitchFamily="34" charset="0"/>
              </a:rPr>
              <a:t>El </a:t>
            </a:r>
            <a:r>
              <a:rPr lang="es-EC" sz="1800" dirty="0" err="1">
                <a:latin typeface="Corbel" panose="020B0503020204020204" pitchFamily="34" charset="0"/>
              </a:rPr>
              <a:t>Entity</a:t>
            </a:r>
            <a:r>
              <a:rPr lang="es-EC" sz="1800" dirty="0">
                <a:latin typeface="Corbel" panose="020B0503020204020204" pitchFamily="34" charset="0"/>
              </a:rPr>
              <a:t> Framework es un conjunto de tecnologías de ADO.NET que admiten el desarrollo de aplicaciones de software orientadas a datos.</a:t>
            </a:r>
          </a:p>
          <a:p>
            <a:pPr marL="0" indent="0" algn="ctr">
              <a:buNone/>
            </a:pPr>
            <a:endParaRPr lang="es-EC" sz="1800" dirty="0">
              <a:latin typeface="Corbel" panose="020B0503020204020204" pitchFamily="34" charset="0"/>
            </a:endParaRPr>
          </a:p>
          <a:p>
            <a:pPr marL="0" indent="0" algn="ctr">
              <a:buNone/>
            </a:pPr>
            <a:r>
              <a:rPr lang="es-EC" sz="1800" b="1" dirty="0">
                <a:latin typeface="Corbel" panose="020B0503020204020204" pitchFamily="34" charset="0"/>
              </a:rPr>
              <a:t>Dar vida a los modelos</a:t>
            </a:r>
          </a:p>
          <a:p>
            <a:pPr marL="0" indent="0" algn="ctr">
              <a:buNone/>
            </a:pPr>
            <a:r>
              <a:rPr lang="es-EC" sz="1800" dirty="0">
                <a:latin typeface="Corbel" panose="020B0503020204020204" pitchFamily="34" charset="0"/>
              </a:rPr>
              <a:t>Los administradores de bases de datos refinan el modelo físico para mejorar el rendimiento, pero los programadores que escriben el código de la aplicación principalmente se limitan a trabajar con el modelo lógico escribiendo consultas SQL y llamando a procedimientos almacenados.</a:t>
            </a:r>
          </a:p>
        </p:txBody>
      </p:sp>
    </p:spTree>
    <p:extLst>
      <p:ext uri="{BB962C8B-B14F-4D97-AF65-F5344CB8AC3E}">
        <p14:creationId xmlns:p14="http://schemas.microsoft.com/office/powerpoint/2010/main" val="25741030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485900" y="529302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Objetivos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1576137"/>
            <a:ext cx="8055142" cy="30380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C" sz="1800" dirty="0">
                <a:latin typeface="Corbel" panose="020B0503020204020204" pitchFamily="34" charset="0"/>
              </a:rPr>
              <a:t>La </a:t>
            </a:r>
            <a:r>
              <a:rPr lang="es-EC" sz="1800" dirty="0" err="1">
                <a:latin typeface="Corbel" panose="020B0503020204020204" pitchFamily="34" charset="0"/>
              </a:rPr>
              <a:t>Entity</a:t>
            </a:r>
            <a:r>
              <a:rPr lang="es-EC" sz="1800" dirty="0">
                <a:latin typeface="Corbel" panose="020B0503020204020204" pitchFamily="34" charset="0"/>
              </a:rPr>
              <a:t> Framework permite a los desarrolladores trabajar con datos en forma de objetos y propiedades específicos del dominio.</a:t>
            </a:r>
          </a:p>
          <a:p>
            <a:pPr algn="ctr"/>
            <a:r>
              <a:rPr lang="es-EC" sz="1800" dirty="0">
                <a:latin typeface="Corbel" panose="020B0503020204020204" pitchFamily="34" charset="0"/>
              </a:rPr>
              <a:t>El </a:t>
            </a:r>
            <a:r>
              <a:rPr lang="es-EC" sz="1800" dirty="0" err="1">
                <a:latin typeface="Corbel" panose="020B0503020204020204" pitchFamily="34" charset="0"/>
              </a:rPr>
              <a:t>Entity</a:t>
            </a:r>
            <a:r>
              <a:rPr lang="es-EC" sz="1800" dirty="0">
                <a:latin typeface="Corbel" panose="020B0503020204020204" pitchFamily="34" charset="0"/>
              </a:rPr>
              <a:t> Framework proporciona dar vida a los modelos al permitir a los programadores consultar las entidades y relaciones en el modelo de dominio sin necesidad de manejar Lenguaje SQL.</a:t>
            </a:r>
          </a:p>
          <a:p>
            <a:pPr algn="ctr"/>
            <a:r>
              <a:rPr lang="es-EC" sz="1800" dirty="0">
                <a:latin typeface="Corbel" panose="020B0503020204020204" pitchFamily="34" charset="0"/>
              </a:rPr>
              <a:t>El </a:t>
            </a:r>
            <a:r>
              <a:rPr lang="es-EC" sz="1800" dirty="0" err="1">
                <a:latin typeface="Corbel" panose="020B0503020204020204" pitchFamily="34" charset="0"/>
              </a:rPr>
              <a:t>Entity</a:t>
            </a:r>
            <a:r>
              <a:rPr lang="es-EC" sz="1800" dirty="0">
                <a:latin typeface="Corbel" panose="020B0503020204020204" pitchFamily="34" charset="0"/>
              </a:rPr>
              <a:t> Framework puede deducir el modelo conceptual en función de los tipos de objeto y las configuraciones adicionales que defina.</a:t>
            </a:r>
          </a:p>
        </p:txBody>
      </p:sp>
    </p:spTree>
    <p:extLst>
      <p:ext uri="{BB962C8B-B14F-4D97-AF65-F5344CB8AC3E}">
        <p14:creationId xmlns:p14="http://schemas.microsoft.com/office/powerpoint/2010/main" val="23737590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Utilizar Framework Core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5908" y="1003696"/>
            <a:ext cx="8452184" cy="3652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C" sz="1800" dirty="0">
                <a:latin typeface="Corbel" panose="020B0503020204020204" pitchFamily="34" charset="0"/>
              </a:rPr>
              <a:t>Es una versión ligera, extensible, de código abierto y multiplataforma de la popular tecnología de acceso a datos.</a:t>
            </a:r>
          </a:p>
          <a:p>
            <a:pPr marL="0" indent="0" algn="ctr">
              <a:buNone/>
            </a:pPr>
            <a:r>
              <a:rPr lang="es-EC" sz="1800" b="1" dirty="0">
                <a:latin typeface="Corbel" panose="020B0503020204020204" pitchFamily="34" charset="0"/>
              </a:rPr>
              <a:t>Requisitos</a:t>
            </a:r>
          </a:p>
          <a:p>
            <a:pPr marL="0" indent="0" algn="ctr">
              <a:buNone/>
            </a:pPr>
            <a:r>
              <a:rPr lang="es-EC" sz="1800" dirty="0">
                <a:latin typeface="Corbel" panose="020B0503020204020204" pitchFamily="34" charset="0"/>
              </a:rPr>
              <a:t>Visual Studio 2019 versión posterior 16.3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6B54D43-BDCA-402F-A55D-F7700976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765" y="2318085"/>
            <a:ext cx="3745557" cy="233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2427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F8FAA-5D3F-468B-9F7D-0C999FA8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Crear el Proyecto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D3DCAB3-2F65-4840-B9CB-42450A6B2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2629" y="1230313"/>
            <a:ext cx="7238741" cy="3338512"/>
          </a:xfrm>
        </p:spPr>
      </p:pic>
    </p:spTree>
    <p:extLst>
      <p:ext uri="{BB962C8B-B14F-4D97-AF65-F5344CB8AC3E}">
        <p14:creationId xmlns:p14="http://schemas.microsoft.com/office/powerpoint/2010/main" val="35733625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346EF-8130-447A-8279-E6809B57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Configuración del Proyecto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E8DC5C5-938D-4FDA-A3C1-70EA5336F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2629" y="1230313"/>
            <a:ext cx="7238741" cy="3338512"/>
          </a:xfrm>
        </p:spPr>
      </p:pic>
    </p:spTree>
    <p:extLst>
      <p:ext uri="{BB962C8B-B14F-4D97-AF65-F5344CB8AC3E}">
        <p14:creationId xmlns:p14="http://schemas.microsoft.com/office/powerpoint/2010/main" val="121714731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A3C28-E6E3-4477-B46A-24A69370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Pantalla Iniciar Proyecto Creado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8B16F29-C611-4A46-AE9D-64D956CE0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2293" y="1230313"/>
            <a:ext cx="6179414" cy="3338512"/>
          </a:xfrm>
        </p:spPr>
      </p:pic>
    </p:spTree>
    <p:extLst>
      <p:ext uri="{BB962C8B-B14F-4D97-AF65-F5344CB8AC3E}">
        <p14:creationId xmlns:p14="http://schemas.microsoft.com/office/powerpoint/2010/main" val="11205079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685</Words>
  <Application>Microsoft Office PowerPoint</Application>
  <PresentationFormat>Presentación en pantalla (16:9)</PresentationFormat>
  <Paragraphs>71</Paragraphs>
  <Slides>22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32" baseType="lpstr">
      <vt:lpstr>Arial</vt:lpstr>
      <vt:lpstr>Calibri</vt:lpstr>
      <vt:lpstr>Candara</vt:lpstr>
      <vt:lpstr>Century Gothic</vt:lpstr>
      <vt:lpstr>Corbel</vt:lpstr>
      <vt:lpstr>Pacifico</vt:lpstr>
      <vt:lpstr>Roboto</vt:lpstr>
      <vt:lpstr>Times New Roman</vt:lpstr>
      <vt:lpstr>Geometric</vt:lpstr>
      <vt:lpstr>Office Theme</vt:lpstr>
      <vt:lpstr>Plataformas de Desarrollo 1</vt:lpstr>
      <vt:lpstr>Frase Motivacional  "Medir los avances de programación por líneas de código es como medir el progreso de la construcción de aviones por peso.“ Bill Gates</vt:lpstr>
      <vt:lpstr>Objetivo</vt:lpstr>
      <vt:lpstr>Presentación de PowerPoint</vt:lpstr>
      <vt:lpstr>Presentación de PowerPoint</vt:lpstr>
      <vt:lpstr>Presentación de PowerPoint</vt:lpstr>
      <vt:lpstr>Crear el Proyecto</vt:lpstr>
      <vt:lpstr>Configuración del Proyecto</vt:lpstr>
      <vt:lpstr>Pantalla Iniciar Proyecto Creado</vt:lpstr>
      <vt:lpstr>Creación de Base de Datos</vt:lpstr>
      <vt:lpstr>Instalación de EFC</vt:lpstr>
      <vt:lpstr>Instalación EFC Design</vt:lpstr>
      <vt:lpstr>Instalación EFC SqlServer</vt:lpstr>
      <vt:lpstr>Revisión de Instalación</vt:lpstr>
      <vt:lpstr>Generar Modelos</vt:lpstr>
      <vt:lpstr>Validación de Modelos</vt:lpstr>
      <vt:lpstr>Código CRUD</vt:lpstr>
      <vt:lpstr>Pantalla Final de Prueba</vt:lpstr>
      <vt:lpstr>Validación de Base de Datos</vt:lpstr>
      <vt:lpstr>Presentación de PowerPoint</vt:lpstr>
      <vt:lpstr>Presentación de PowerPoint</vt:lpstr>
      <vt:lpstr>Gracias   Responsabilidad con pensamiento positivo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PAEX-Taller de Hacking</dc:title>
  <dc:creator>"Marco Antonio Ayala Lituma" &lt;elmarkos23@gmail.com&gt;</dc:creator>
  <cp:lastModifiedBy>Marco Ayala</cp:lastModifiedBy>
  <cp:revision>43</cp:revision>
  <dcterms:modified xsi:type="dcterms:W3CDTF">2020-12-18T05:50:13Z</dcterms:modified>
</cp:coreProperties>
</file>