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34165CE-8A91-46FA-B5A6-A6798AAD2C76}">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Sección sin título" id="{18F8D295-D1C6-4FF4-824F-0B56D07A2B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28105C-94AD-4D59-8381-DFACEF3B7750}" type="datetimeFigureOut">
              <a:rPr lang="es-ES" smtClean="0"/>
              <a:t>21/04/2021</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06003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428721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251890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56434493-0112-493F-BE0F-001040E436F2}"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6359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3116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728105C-94AD-4D59-8381-DFACEF3B7750}" type="datetimeFigureOut">
              <a:rPr lang="es-ES" smtClean="0"/>
              <a:t>21/04/2021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00373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728105C-94AD-4D59-8381-DFACEF3B7750}" type="datetimeFigureOut">
              <a:rPr lang="es-ES" smtClean="0"/>
              <a:t>21/04/2021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206511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28105C-94AD-4D59-8381-DFACEF3B7750}" type="datetimeFigureOut">
              <a:rPr lang="es-ES" smtClean="0"/>
              <a:t>21/04/2021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1097572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28105C-94AD-4D59-8381-DFACEF3B7750}" type="datetimeFigureOut">
              <a:rPr lang="es-ES" smtClean="0"/>
              <a:t>21/04/2021</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27577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28105C-94AD-4D59-8381-DFACEF3B7750}" type="datetimeFigureOut">
              <a:rPr lang="es-ES" smtClean="0"/>
              <a:t>21/04/2021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22002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28105C-94AD-4D59-8381-DFACEF3B7750}" type="datetimeFigureOut">
              <a:rPr lang="es-ES" smtClean="0"/>
              <a:t>21/04/2021</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56841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131875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728105C-94AD-4D59-8381-DFACEF3B7750}" type="datetimeFigureOut">
              <a:rPr lang="es-ES" smtClean="0"/>
              <a:t>21/04/2021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04371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728105C-94AD-4D59-8381-DFACEF3B7750}" type="datetimeFigureOut">
              <a:rPr lang="es-ES" smtClean="0"/>
              <a:t>21/04/2021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69288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105C-94AD-4D59-8381-DFACEF3B7750}" type="datetimeFigureOut">
              <a:rPr lang="es-ES" smtClean="0"/>
              <a:t>21/04/2021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371798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266102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28105C-94AD-4D59-8381-DFACEF3B7750}" type="datetimeFigureOut">
              <a:rPr lang="es-ES" smtClean="0"/>
              <a:t>21/04/2021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434493-0112-493F-BE0F-001040E436F2}" type="slidenum">
              <a:rPr lang="es-ES" smtClean="0"/>
              <a:t>‹Nº›</a:t>
            </a:fld>
            <a:endParaRPr lang="es-ES"/>
          </a:p>
        </p:txBody>
      </p:sp>
    </p:spTree>
    <p:extLst>
      <p:ext uri="{BB962C8B-B14F-4D97-AF65-F5344CB8AC3E}">
        <p14:creationId xmlns:p14="http://schemas.microsoft.com/office/powerpoint/2010/main" val="251619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28105C-94AD-4D59-8381-DFACEF3B7750}" type="datetimeFigureOut">
              <a:rPr lang="es-ES" smtClean="0"/>
              <a:t>21/04/2021</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434493-0112-493F-BE0F-001040E436F2}" type="slidenum">
              <a:rPr lang="es-ES" smtClean="0"/>
              <a:t>‹Nº›</a:t>
            </a:fld>
            <a:endParaRPr lang="es-ES"/>
          </a:p>
        </p:txBody>
      </p:sp>
    </p:spTree>
    <p:extLst>
      <p:ext uri="{BB962C8B-B14F-4D97-AF65-F5344CB8AC3E}">
        <p14:creationId xmlns:p14="http://schemas.microsoft.com/office/powerpoint/2010/main" val="4525377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algn="ctr"/>
            <a:r>
              <a:rPr lang="es-EC" dirty="0" smtClean="0">
                <a:latin typeface="Algerian" panose="04020705040A02060702" pitchFamily="82" charset="0"/>
              </a:rPr>
              <a:t>PRESENTACION INVESTIGATIVA DE LA ASIGNATURA BASE DE DATOS III</a:t>
            </a:r>
            <a:endParaRPr lang="es-ES" dirty="0">
              <a:latin typeface="Algerian" panose="04020705040A02060702" pitchFamily="82" charset="0"/>
            </a:endParaRPr>
          </a:p>
        </p:txBody>
      </p:sp>
      <p:sp>
        <p:nvSpPr>
          <p:cNvPr id="3" name="Subtítulo 2"/>
          <p:cNvSpPr>
            <a:spLocks noGrp="1"/>
          </p:cNvSpPr>
          <p:nvPr>
            <p:ph type="subTitle" idx="1"/>
          </p:nvPr>
        </p:nvSpPr>
        <p:spPr>
          <a:xfrm>
            <a:off x="1371600" y="3632201"/>
            <a:ext cx="9448800" cy="1988014"/>
          </a:xfrm>
        </p:spPr>
        <p:txBody>
          <a:bodyPr>
            <a:normAutofit fontScale="92500" lnSpcReduction="20000"/>
          </a:bodyPr>
          <a:lstStyle/>
          <a:p>
            <a:pPr algn="ctr"/>
            <a:r>
              <a:rPr lang="es-EC" dirty="0" smtClean="0">
                <a:latin typeface="Arial Black" panose="020B0A04020102020204" pitchFamily="34" charset="0"/>
              </a:rPr>
              <a:t>GRUPO N°: 4</a:t>
            </a:r>
          </a:p>
          <a:p>
            <a:pPr algn="ctr"/>
            <a:r>
              <a:rPr lang="es-EC" dirty="0" smtClean="0">
                <a:latin typeface="Arial Black" panose="020B0A04020102020204" pitchFamily="34" charset="0"/>
              </a:rPr>
              <a:t>INTEGRANTES: </a:t>
            </a:r>
          </a:p>
          <a:p>
            <a:pPr algn="ctr"/>
            <a:r>
              <a:rPr lang="es-EC" dirty="0" smtClean="0">
                <a:latin typeface="Arial Black" panose="020B0A04020102020204" pitchFamily="34" charset="0"/>
              </a:rPr>
              <a:t>MARCO AYALA</a:t>
            </a:r>
          </a:p>
          <a:p>
            <a:pPr algn="ctr"/>
            <a:r>
              <a:rPr lang="es-EC" dirty="0" smtClean="0">
                <a:latin typeface="Arial Black" panose="020B0A04020102020204" pitchFamily="34" charset="0"/>
              </a:rPr>
              <a:t>MARIA FERNANDA GALLARDO</a:t>
            </a:r>
          </a:p>
          <a:p>
            <a:pPr algn="ctr"/>
            <a:r>
              <a:rPr lang="es-EC" dirty="0" smtClean="0">
                <a:latin typeface="Arial Black" panose="020B0A04020102020204" pitchFamily="34" charset="0"/>
              </a:rPr>
              <a:t>ANGEL GUALOTUÑA</a:t>
            </a:r>
          </a:p>
          <a:p>
            <a:pPr algn="ctr"/>
            <a:r>
              <a:rPr lang="es-EC" dirty="0" smtClean="0">
                <a:latin typeface="Arial Black" panose="020B0A04020102020204" pitchFamily="34" charset="0"/>
              </a:rPr>
              <a:t>DAVID NEJER</a:t>
            </a:r>
          </a:p>
          <a:p>
            <a:pPr algn="ctr"/>
            <a:endParaRPr lang="es-EC" dirty="0" smtClean="0">
              <a:latin typeface="Bernard MT Condensed" panose="02050806060905020404" pitchFamily="18" charset="0"/>
            </a:endParaRPr>
          </a:p>
        </p:txBody>
      </p:sp>
    </p:spTree>
    <p:extLst>
      <p:ext uri="{BB962C8B-B14F-4D97-AF65-F5344CB8AC3E}">
        <p14:creationId xmlns:p14="http://schemas.microsoft.com/office/powerpoint/2010/main" val="53953849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0702" y="1210963"/>
            <a:ext cx="11541211" cy="5386090"/>
          </a:xfrm>
          <a:prstGeom prst="rect">
            <a:avLst/>
          </a:prstGeom>
          <a:noFill/>
        </p:spPr>
        <p:txBody>
          <a:bodyPr wrap="square" rtlCol="0">
            <a:spAutoFit/>
          </a:bodyPr>
          <a:lstStyle/>
          <a:p>
            <a:pPr algn="ctr"/>
            <a:r>
              <a:rPr lang="es-EC" sz="3200" b="1" dirty="0" smtClean="0">
                <a:solidFill>
                  <a:srgbClr val="FF0000"/>
                </a:solidFill>
              </a:rPr>
              <a:t>REPORTE BI (BUSINESS INTELLIGENCE)</a:t>
            </a:r>
          </a:p>
          <a:p>
            <a:r>
              <a:rPr lang="es-EC" sz="2400" dirty="0" smtClean="0"/>
              <a:t>A diferencia del anterior reporte, este es un tipo de reporte que se muestra en una aplicación web dentro del explorador de Windows, un claro ejemplo de estos es </a:t>
            </a:r>
            <a:r>
              <a:rPr lang="es-EC" sz="2400" b="1" dirty="0" smtClean="0"/>
              <a:t>Microsoft SQL Server </a:t>
            </a:r>
            <a:r>
              <a:rPr lang="es-EC" sz="2400" b="1" dirty="0" err="1" smtClean="0"/>
              <a:t>Reporting</a:t>
            </a:r>
            <a:r>
              <a:rPr lang="es-EC" sz="2400" b="1" dirty="0" smtClean="0"/>
              <a:t> </a:t>
            </a:r>
            <a:r>
              <a:rPr lang="es-EC" sz="2400" b="1" dirty="0" err="1" smtClean="0"/>
              <a:t>Services</a:t>
            </a:r>
            <a:r>
              <a:rPr lang="es-EC" sz="2400" b="1" dirty="0" smtClean="0"/>
              <a:t>, </a:t>
            </a:r>
            <a:r>
              <a:rPr lang="es-EC" sz="2400" dirty="0" smtClean="0"/>
              <a:t>para verificar estos reportes no es necesario correr el sistema, el usuario podría verificarlos desde el explorador de internet y deberá tener previamente configurados los permisos para usarlos, dentro de estos reportes se podrá aplicar filtros antes de procesar el reporte, adicional se podrá exportar a diferentes archivos como CSV, XLS, Doc., etc., o bien imprimir, también tenemos mayor diversidad de interfaces como reportes agrupados, graficas de diversos tipos, listas cuadriculadas, medidores, tableros indicadores, etc., por lo general estos reportes es usado por los gerentes de negocios para obtener indicadores específicos para la toma de decisiones, es necesario contar con </a:t>
            </a:r>
            <a:r>
              <a:rPr lang="es-EC" sz="2400" b="1" dirty="0" smtClean="0"/>
              <a:t>SQL Server en la nube</a:t>
            </a:r>
            <a:r>
              <a:rPr lang="es-EC" sz="2400" dirty="0" smtClean="0"/>
              <a:t> </a:t>
            </a:r>
            <a:endParaRPr lang="es-ES" sz="2400" dirty="0"/>
          </a:p>
        </p:txBody>
      </p:sp>
    </p:spTree>
    <p:extLst>
      <p:ext uri="{BB962C8B-B14F-4D97-AF65-F5344CB8AC3E}">
        <p14:creationId xmlns:p14="http://schemas.microsoft.com/office/powerpoint/2010/main" val="227989130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5546" y="1359243"/>
            <a:ext cx="10602097" cy="3539430"/>
          </a:xfrm>
          <a:prstGeom prst="rect">
            <a:avLst/>
          </a:prstGeom>
          <a:noFill/>
        </p:spPr>
        <p:txBody>
          <a:bodyPr wrap="square" rtlCol="0">
            <a:spAutoFit/>
          </a:bodyPr>
          <a:lstStyle/>
          <a:p>
            <a:pPr algn="ctr"/>
            <a:r>
              <a:rPr lang="es-EC" sz="3200" b="1" dirty="0" smtClean="0">
                <a:solidFill>
                  <a:srgbClr val="FF0000"/>
                </a:solidFill>
              </a:rPr>
              <a:t>VENTAJAS</a:t>
            </a:r>
            <a:endParaRPr lang="es-ES" sz="3200" b="1" dirty="0" smtClean="0">
              <a:solidFill>
                <a:srgbClr val="FF0000"/>
              </a:solidFill>
            </a:endParaRPr>
          </a:p>
          <a:p>
            <a:r>
              <a:rPr lang="es-EC" sz="2400" dirty="0" smtClean="0"/>
              <a:t>En la presentación de reportes o informes están muy lejos de ser simplemente un proceso o protocolo establecido que se debe cumplir, ya que los reportes nos brindan una información muy importante sobre el progreso de la empresa y datos útiles para diferentes departamentos con el fin de desarrollar e implementar mejoras en los proyectos.</a:t>
            </a:r>
          </a:p>
          <a:p>
            <a:r>
              <a:rPr lang="es-EC" sz="2400" dirty="0" smtClean="0"/>
              <a:t>Como ventaja principal es la de querer lograr el avance empresarial y ayudar a la toma de decisiones inteligentes en base a los datos</a:t>
            </a:r>
          </a:p>
        </p:txBody>
      </p:sp>
      <p:pic>
        <p:nvPicPr>
          <p:cNvPr id="6146" name="Picture 2" descr="Qué es el positivismo tóxico? — Observatorio de Innovación Educati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695" y="4898673"/>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5127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67265" y="1102578"/>
            <a:ext cx="11096367" cy="5755422"/>
          </a:xfrm>
          <a:prstGeom prst="rect">
            <a:avLst/>
          </a:prstGeom>
          <a:noFill/>
        </p:spPr>
        <p:txBody>
          <a:bodyPr wrap="square" rtlCol="0">
            <a:spAutoFit/>
          </a:bodyPr>
          <a:lstStyle/>
          <a:p>
            <a:pPr algn="ctr"/>
            <a:r>
              <a:rPr lang="es-EC" sz="3200" b="1" dirty="0" smtClean="0">
                <a:solidFill>
                  <a:srgbClr val="FF0000"/>
                </a:solidFill>
              </a:rPr>
              <a:t>DIFERENTES VENTAJAS </a:t>
            </a:r>
          </a:p>
          <a:p>
            <a:r>
              <a:rPr lang="es-EC" sz="2400" b="1" dirty="0" smtClean="0">
                <a:solidFill>
                  <a:srgbClr val="FF0000"/>
                </a:solidFill>
              </a:rPr>
              <a:t>Mejora de Rendimiento.- </a:t>
            </a:r>
            <a:r>
              <a:rPr lang="es-EC" sz="2400" dirty="0" smtClean="0"/>
              <a:t>Llega a la mejora del rendimiento de un proyecto, departamento o la empresa en general, tras plantear preguntas basadas en la información obtenida.</a:t>
            </a:r>
          </a:p>
          <a:p>
            <a:r>
              <a:rPr lang="es-EC" sz="2400" b="1" dirty="0" smtClean="0">
                <a:solidFill>
                  <a:srgbClr val="FF0000"/>
                </a:solidFill>
              </a:rPr>
              <a:t>Simplifica la comunicación.- </a:t>
            </a:r>
            <a:r>
              <a:rPr lang="es-EC" sz="2400" dirty="0" smtClean="0"/>
              <a:t>Simplifica la comunicación entre los miembros de la empresa y a la vez se podrá compartir información de los resultados obtenidos en el proyecto o la actividad de una manera ordenada y de fácil interpretar.</a:t>
            </a:r>
          </a:p>
          <a:p>
            <a:r>
              <a:rPr lang="es-EC" sz="2400" b="1" dirty="0" smtClean="0">
                <a:solidFill>
                  <a:srgbClr val="FF0000"/>
                </a:solidFill>
              </a:rPr>
              <a:t>Variedad de Herramientas para reportaría.- </a:t>
            </a:r>
            <a:r>
              <a:rPr lang="es-EC" sz="2400" dirty="0" smtClean="0"/>
              <a:t>Hay una gran variedad para crear reportes de datos que existen en una empresa, se puede escoger entre herramientas Opensource o pagadas, según los requerimientos de la empresa.</a:t>
            </a:r>
          </a:p>
          <a:p>
            <a:r>
              <a:rPr lang="es-EC" sz="2400" b="1" dirty="0" smtClean="0">
                <a:solidFill>
                  <a:srgbClr val="FF0000"/>
                </a:solidFill>
              </a:rPr>
              <a:t>Mayor efectividad.-</a:t>
            </a:r>
            <a:r>
              <a:rPr lang="es-EC" sz="2400" dirty="0" smtClean="0"/>
              <a:t> Se puede monitorear de forma simple y relevante a la información y hacerla accesible a quienes la necesitan.</a:t>
            </a:r>
            <a:endParaRPr lang="es-EC" sz="2400" b="1" dirty="0" smtClean="0">
              <a:solidFill>
                <a:srgbClr val="FF0000"/>
              </a:solidFill>
            </a:endParaRPr>
          </a:p>
          <a:p>
            <a:endParaRPr lang="es-ES" sz="2400" b="1" dirty="0">
              <a:solidFill>
                <a:srgbClr val="FF0000"/>
              </a:solidFill>
            </a:endParaRPr>
          </a:p>
        </p:txBody>
      </p:sp>
    </p:spTree>
    <p:extLst>
      <p:ext uri="{BB962C8B-B14F-4D97-AF65-F5344CB8AC3E}">
        <p14:creationId xmlns:p14="http://schemas.microsoft.com/office/powerpoint/2010/main" val="193189029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9557" y="1931185"/>
            <a:ext cx="10799805" cy="3170099"/>
          </a:xfrm>
          <a:prstGeom prst="rect">
            <a:avLst/>
          </a:prstGeom>
          <a:noFill/>
        </p:spPr>
        <p:txBody>
          <a:bodyPr wrap="square" rtlCol="0">
            <a:spAutoFit/>
          </a:bodyPr>
          <a:lstStyle/>
          <a:p>
            <a:pPr algn="ctr"/>
            <a:r>
              <a:rPr lang="es-EC" sz="3200" b="1" dirty="0" smtClean="0">
                <a:solidFill>
                  <a:srgbClr val="FF0000"/>
                </a:solidFill>
              </a:rPr>
              <a:t>DESVENTAJAS</a:t>
            </a:r>
          </a:p>
          <a:p>
            <a:pPr marL="342900" indent="-342900">
              <a:buFont typeface="Wingdings" panose="05000000000000000000" pitchFamily="2" charset="2"/>
              <a:buChar char="q"/>
            </a:pPr>
            <a:r>
              <a:rPr lang="es-EC" sz="2400" dirty="0" smtClean="0"/>
              <a:t>Gran inversión</a:t>
            </a:r>
          </a:p>
          <a:p>
            <a:pPr marL="342900" indent="-342900">
              <a:buFont typeface="Wingdings" panose="05000000000000000000" pitchFamily="2" charset="2"/>
              <a:buChar char="q"/>
            </a:pPr>
            <a:r>
              <a:rPr lang="es-EC" sz="2400" dirty="0" smtClean="0"/>
              <a:t>Resistencia al cambio por parte de usuarios</a:t>
            </a:r>
          </a:p>
          <a:p>
            <a:pPr marL="342900" indent="-342900">
              <a:buFont typeface="Wingdings" panose="05000000000000000000" pitchFamily="2" charset="2"/>
              <a:buChar char="q"/>
            </a:pPr>
            <a:r>
              <a:rPr lang="es-EC" sz="2400" dirty="0" smtClean="0"/>
              <a:t>Se puede a llegar a infravalorar los recursos necesarios</a:t>
            </a:r>
          </a:p>
          <a:p>
            <a:pPr marL="342900" indent="-342900">
              <a:buFont typeface="Wingdings" panose="05000000000000000000" pitchFamily="2" charset="2"/>
              <a:buChar char="q"/>
            </a:pPr>
            <a:r>
              <a:rPr lang="es-EC" sz="2400" dirty="0" smtClean="0"/>
              <a:t>Hay ausencias de un personal disponible y habilidoso</a:t>
            </a:r>
          </a:p>
          <a:p>
            <a:pPr marL="342900" indent="-342900">
              <a:buFont typeface="Wingdings" panose="05000000000000000000" pitchFamily="2" charset="2"/>
              <a:buChar char="q"/>
            </a:pPr>
            <a:r>
              <a:rPr lang="es-EC" sz="2400" dirty="0" smtClean="0"/>
              <a:t>Existe un mal concepto de software de BI</a:t>
            </a:r>
          </a:p>
          <a:p>
            <a:pPr marL="342900" indent="-342900">
              <a:buFont typeface="Wingdings" panose="05000000000000000000" pitchFamily="2" charset="2"/>
              <a:buChar char="q"/>
            </a:pPr>
            <a:r>
              <a:rPr lang="es-EC" sz="2400" dirty="0" smtClean="0"/>
              <a:t>No se trabaja bajo una estructura detallada </a:t>
            </a:r>
          </a:p>
          <a:p>
            <a:pPr marL="342900" indent="-342900">
              <a:buFont typeface="Wingdings" panose="05000000000000000000" pitchFamily="2" charset="2"/>
              <a:buChar char="q"/>
            </a:pPr>
            <a:r>
              <a:rPr lang="es-EC" sz="2400" dirty="0" smtClean="0"/>
              <a:t>No se entiende la necesidad del uso de meta datos</a:t>
            </a:r>
            <a:endParaRPr lang="es-ES" sz="2400"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9773602" y="1931185"/>
            <a:ext cx="1743075" cy="3484551"/>
          </a:xfrm>
          <a:prstGeom prst="rect">
            <a:avLst/>
          </a:prstGeom>
          <a:noFill/>
          <a:ln>
            <a:noFill/>
          </a:ln>
        </p:spPr>
      </p:pic>
    </p:spTree>
    <p:extLst>
      <p:ext uri="{BB962C8B-B14F-4D97-AF65-F5344CB8AC3E}">
        <p14:creationId xmlns:p14="http://schemas.microsoft.com/office/powerpoint/2010/main" val="267089262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8383" y="2350114"/>
            <a:ext cx="7814317" cy="2656225"/>
          </a:xfrm>
          <a:prstGeom prst="rect">
            <a:avLst/>
          </a:prstGeom>
          <a:noFill/>
        </p:spPr>
        <p:txBody>
          <a:bodyPr wrap="none" lIns="91440" tIns="45720" rIns="91440" bIns="45720">
            <a:prstTxWarp prst="textCanUp">
              <a:avLst/>
            </a:prstTxWarp>
            <a:spAutoFit/>
            <a:scene3d>
              <a:camera prst="isometricRightUp"/>
              <a:lightRig rig="threePt" dir="t"/>
            </a:scene3d>
            <a:sp3d extrusionH="57150">
              <a:bevelT w="38100" h="38100" prst="relaxedInset"/>
            </a:sp3d>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HERRAMIENTAS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7652954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84860" y="1558508"/>
            <a:ext cx="11170920" cy="3677930"/>
          </a:xfrm>
          <a:prstGeom prst="rect">
            <a:avLst/>
          </a:prstGeom>
        </p:spPr>
        <p:txBody>
          <a:bodyPr wrap="square">
            <a:spAutoFit/>
          </a:bodyPr>
          <a:lstStyle/>
          <a:p>
            <a:pPr>
              <a:lnSpc>
                <a:spcPct val="115000"/>
              </a:lnSpc>
              <a:spcAft>
                <a:spcPts val="0"/>
              </a:spcAft>
            </a:pPr>
            <a:r>
              <a:rPr lang="es-EC" sz="2000" b="1" dirty="0" smtClean="0">
                <a:solidFill>
                  <a:srgbClr val="FF0000"/>
                </a:solidFill>
                <a:latin typeface="Arial" panose="020B0604020202020204" pitchFamily="34" charset="0"/>
                <a:ea typeface="Arial" panose="020B0604020202020204" pitchFamily="34" charset="0"/>
              </a:rPr>
              <a:t>TABLEAU.- </a:t>
            </a:r>
            <a:r>
              <a:rPr lang="es-EC" sz="2000" dirty="0" smtClean="0">
                <a:latin typeface="Arial" panose="020B0604020202020204" pitchFamily="34" charset="0"/>
                <a:ea typeface="Arial" panose="020B0604020202020204" pitchFamily="34" charset="0"/>
              </a:rPr>
              <a:t>Es </a:t>
            </a:r>
            <a:r>
              <a:rPr lang="es-EC" sz="2000" dirty="0">
                <a:latin typeface="Arial" panose="020B0604020202020204" pitchFamily="34" charset="0"/>
                <a:ea typeface="Arial" panose="020B0604020202020204" pitchFamily="34" charset="0"/>
              </a:rPr>
              <a:t>una herramienta de visualización que permite acceder y analizar los datos de manera simple y efectiva, crear cuadros de mando y reportes, así como compartirlos de manera sencilla</a:t>
            </a:r>
            <a:r>
              <a:rPr lang="es-EC" sz="2000" dirty="0" smtClean="0">
                <a:latin typeface="Arial" panose="020B0604020202020204" pitchFamily="34" charset="0"/>
                <a:ea typeface="Arial" panose="020B0604020202020204" pitchFamily="34" charset="0"/>
              </a:rPr>
              <a:t>.</a:t>
            </a:r>
          </a:p>
          <a:p>
            <a:pPr>
              <a:lnSpc>
                <a:spcPct val="115000"/>
              </a:lnSpc>
              <a:spcAft>
                <a:spcPts val="0"/>
              </a:spcAft>
            </a:pPr>
            <a:r>
              <a:rPr lang="es-EC" sz="2000" b="1" dirty="0">
                <a:solidFill>
                  <a:srgbClr val="FF0000"/>
                </a:solidFill>
                <a:latin typeface="Arial" panose="020B0604020202020204" pitchFamily="34" charset="0"/>
                <a:ea typeface="Arial" panose="020B0604020202020204" pitchFamily="34" charset="0"/>
              </a:rPr>
              <a:t>SAP </a:t>
            </a:r>
            <a:r>
              <a:rPr lang="es-EC" sz="2000" b="1" dirty="0" smtClean="0">
                <a:solidFill>
                  <a:srgbClr val="FF0000"/>
                </a:solidFill>
                <a:latin typeface="Arial" panose="020B0604020202020204" pitchFamily="34" charset="0"/>
                <a:ea typeface="Arial" panose="020B0604020202020204" pitchFamily="34" charset="0"/>
              </a:rPr>
              <a:t>BI.- </a:t>
            </a:r>
            <a:r>
              <a:rPr lang="es-EC" sz="2000" dirty="0" smtClean="0">
                <a:latin typeface="Arial" panose="020B0604020202020204" pitchFamily="34" charset="0"/>
                <a:ea typeface="Arial" panose="020B0604020202020204" pitchFamily="34" charset="0"/>
              </a:rPr>
              <a:t>Plataforma integral de inteligencia de negocios, posibilita los datos, analizarlos y desarrollar modelos de aprendizaje automático</a:t>
            </a:r>
          </a:p>
          <a:p>
            <a:r>
              <a:rPr lang="es-EC" sz="2000" b="1" dirty="0" smtClean="0">
                <a:solidFill>
                  <a:srgbClr val="FF0000"/>
                </a:solidFill>
              </a:rPr>
              <a:t>SAS BI.-</a:t>
            </a:r>
            <a:r>
              <a:rPr lang="es-EC" sz="2000" dirty="0" smtClean="0"/>
              <a:t>Herramienta </a:t>
            </a:r>
            <a:r>
              <a:rPr lang="es-EC" sz="2000" dirty="0"/>
              <a:t>especializada en la utilización de datos y métricas para, haciendo uso de modelos predictivos, asistir a la toma de decisiones de </a:t>
            </a:r>
            <a:r>
              <a:rPr lang="es-EC" sz="2000" dirty="0" smtClean="0"/>
              <a:t>negocio</a:t>
            </a:r>
          </a:p>
          <a:p>
            <a:r>
              <a:rPr lang="es-EC" sz="2000" b="1" dirty="0" smtClean="0">
                <a:solidFill>
                  <a:srgbClr val="FF0000"/>
                </a:solidFill>
              </a:rPr>
              <a:t>MICRO STRATEGY.-</a:t>
            </a:r>
            <a:r>
              <a:rPr lang="es-EC" sz="2000" b="1" dirty="0" smtClean="0"/>
              <a:t> </a:t>
            </a:r>
            <a:r>
              <a:rPr lang="es-EC" sz="2000" dirty="0" smtClean="0"/>
              <a:t>Aplicación </a:t>
            </a:r>
            <a:r>
              <a:rPr lang="es-EC" sz="2000" dirty="0"/>
              <a:t>de Inteligencia Empresarial cuyos puntos fuertes son el análisis de datos (como, por ejemplo, tendencias) y la definición y desarrollo de cuadros de mando para la visualización de la información. </a:t>
            </a:r>
            <a:endParaRPr lang="es-EC" sz="2000" dirty="0" smtClean="0"/>
          </a:p>
          <a:p>
            <a:endParaRPr lang="es-ES" b="1" dirty="0">
              <a:solidFill>
                <a:srgbClr val="FF0000"/>
              </a:solidFill>
              <a:latin typeface="Arial" panose="020B0604020202020204" pitchFamily="34" charset="0"/>
              <a:ea typeface="Arial" panose="020B0604020202020204" pitchFamily="34" charset="0"/>
            </a:endParaRPr>
          </a:p>
        </p:txBody>
      </p:sp>
      <p:pic>
        <p:nvPicPr>
          <p:cNvPr id="14" name="image6.png"/>
          <p:cNvPicPr/>
          <p:nvPr/>
        </p:nvPicPr>
        <p:blipFill>
          <a:blip r:embed="rId2"/>
          <a:srcRect/>
          <a:stretch>
            <a:fillRect/>
          </a:stretch>
        </p:blipFill>
        <p:spPr>
          <a:xfrm>
            <a:off x="784860" y="5056823"/>
            <a:ext cx="1547495" cy="1544955"/>
          </a:xfrm>
          <a:prstGeom prst="rect">
            <a:avLst/>
          </a:prstGeom>
          <a:ln/>
        </p:spPr>
      </p:pic>
      <p:pic>
        <p:nvPicPr>
          <p:cNvPr id="15" name="image5.png"/>
          <p:cNvPicPr/>
          <p:nvPr/>
        </p:nvPicPr>
        <p:blipFill>
          <a:blip r:embed="rId3"/>
          <a:srcRect/>
          <a:stretch>
            <a:fillRect/>
          </a:stretch>
        </p:blipFill>
        <p:spPr>
          <a:xfrm>
            <a:off x="3484364" y="5333047"/>
            <a:ext cx="2070735" cy="733425"/>
          </a:xfrm>
          <a:prstGeom prst="rect">
            <a:avLst/>
          </a:prstGeom>
          <a:ln/>
        </p:spPr>
      </p:pic>
      <p:pic>
        <p:nvPicPr>
          <p:cNvPr id="16" name="image8.png"/>
          <p:cNvPicPr/>
          <p:nvPr/>
        </p:nvPicPr>
        <p:blipFill>
          <a:blip r:embed="rId4"/>
          <a:srcRect/>
          <a:stretch>
            <a:fillRect/>
          </a:stretch>
        </p:blipFill>
        <p:spPr>
          <a:xfrm>
            <a:off x="6707108" y="5056823"/>
            <a:ext cx="1576070" cy="1285875"/>
          </a:xfrm>
          <a:prstGeom prst="rect">
            <a:avLst/>
          </a:prstGeom>
          <a:ln/>
        </p:spPr>
      </p:pic>
      <p:pic>
        <p:nvPicPr>
          <p:cNvPr id="17" name="image2.png"/>
          <p:cNvPicPr/>
          <p:nvPr/>
        </p:nvPicPr>
        <p:blipFill>
          <a:blip r:embed="rId5"/>
          <a:srcRect/>
          <a:stretch>
            <a:fillRect/>
          </a:stretch>
        </p:blipFill>
        <p:spPr>
          <a:xfrm>
            <a:off x="9596279" y="5059362"/>
            <a:ext cx="1833880" cy="1539875"/>
          </a:xfrm>
          <a:prstGeom prst="rect">
            <a:avLst/>
          </a:prstGeom>
          <a:ln/>
        </p:spPr>
      </p:pic>
    </p:spTree>
    <p:extLst>
      <p:ext uri="{BB962C8B-B14F-4D97-AF65-F5344CB8AC3E}">
        <p14:creationId xmlns:p14="http://schemas.microsoft.com/office/powerpoint/2010/main" val="59238872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3460" y="1316058"/>
            <a:ext cx="10256520" cy="3785652"/>
          </a:xfrm>
          <a:prstGeom prst="rect">
            <a:avLst/>
          </a:prstGeom>
        </p:spPr>
        <p:txBody>
          <a:bodyPr wrap="square">
            <a:spAutoFit/>
          </a:bodyPr>
          <a:lstStyle/>
          <a:p>
            <a:r>
              <a:rPr lang="es-EC" sz="2000" dirty="0">
                <a:solidFill>
                  <a:srgbClr val="FF0000"/>
                </a:solidFill>
              </a:rPr>
              <a:t>QLICKVIEW.- </a:t>
            </a:r>
            <a:r>
              <a:rPr lang="es-EC" sz="2000" dirty="0"/>
              <a:t>Su punto fuerte es la búsqueda y descubrimiento de datos de distintas fuentes, ofreciendo integración con multitud de aplicaciones como p. ej. </a:t>
            </a:r>
            <a:r>
              <a:rPr lang="es-EC" sz="2000" dirty="0" err="1"/>
              <a:t>Saleforce</a:t>
            </a:r>
            <a:r>
              <a:rPr lang="es-EC" sz="2000" dirty="0"/>
              <a:t>, </a:t>
            </a:r>
            <a:r>
              <a:rPr lang="es-EC" sz="2000" dirty="0" err="1"/>
              <a:t>Teradata</a:t>
            </a:r>
            <a:r>
              <a:rPr lang="es-EC" sz="2000" dirty="0"/>
              <a:t>… Se trata de una plataforma personalizable ya que cada usuario puede crear su propio espacio y procesar los datos de la manera que </a:t>
            </a:r>
            <a:r>
              <a:rPr lang="es-EC" sz="2000" dirty="0" smtClean="0"/>
              <a:t>necesita.</a:t>
            </a:r>
          </a:p>
          <a:p>
            <a:r>
              <a:rPr lang="es-EC" sz="2000" b="1" dirty="0" smtClean="0">
                <a:solidFill>
                  <a:srgbClr val="FF0000"/>
                </a:solidFill>
              </a:rPr>
              <a:t>MICROSOFT POWER BI.-</a:t>
            </a:r>
            <a:r>
              <a:rPr lang="es-EC" sz="2000" b="1" dirty="0" smtClean="0"/>
              <a:t> </a:t>
            </a:r>
            <a:r>
              <a:rPr lang="es-EC" sz="2000" dirty="0" smtClean="0"/>
              <a:t>Es una suite de herramientas de análisis y procesamiento de datos que provienen de diversos orígenes. Se trata de una plataforma potente para la visualización de la información y creación de reportes.</a:t>
            </a:r>
          </a:p>
          <a:p>
            <a:r>
              <a:rPr lang="es-EC" sz="2000" b="1" dirty="0" smtClean="0">
                <a:solidFill>
                  <a:srgbClr val="FF0000"/>
                </a:solidFill>
              </a:rPr>
              <a:t>ORACLE BI.- </a:t>
            </a:r>
            <a:r>
              <a:rPr lang="es-EC" sz="2000" dirty="0"/>
              <a:t>Software de Inteligencia de Negocio cuyo punto fuerte es el descubrimiento de patrones e interfaz de visualización de datos sencilla e intuitiva. Ofrece las principales funcionalidades de las herramientas de BI, tales como cuadros de mando, inteligencia artificial, alertas</a:t>
            </a:r>
            <a:endParaRPr lang="es-ES" sz="2000" b="1" dirty="0">
              <a:solidFill>
                <a:srgbClr val="FF0000"/>
              </a:solidFill>
            </a:endParaRPr>
          </a:p>
        </p:txBody>
      </p:sp>
      <p:pic>
        <p:nvPicPr>
          <p:cNvPr id="3" name="image3.png"/>
          <p:cNvPicPr/>
          <p:nvPr/>
        </p:nvPicPr>
        <p:blipFill>
          <a:blip r:embed="rId2"/>
          <a:srcRect/>
          <a:stretch>
            <a:fillRect/>
          </a:stretch>
        </p:blipFill>
        <p:spPr>
          <a:xfrm>
            <a:off x="1013460" y="5459730"/>
            <a:ext cx="2314575" cy="784860"/>
          </a:xfrm>
          <a:prstGeom prst="rect">
            <a:avLst/>
          </a:prstGeom>
          <a:ln/>
        </p:spPr>
      </p:pic>
      <p:pic>
        <p:nvPicPr>
          <p:cNvPr id="4" name="image4.png"/>
          <p:cNvPicPr/>
          <p:nvPr/>
        </p:nvPicPr>
        <p:blipFill>
          <a:blip r:embed="rId3"/>
          <a:srcRect/>
          <a:stretch>
            <a:fillRect/>
          </a:stretch>
        </p:blipFill>
        <p:spPr>
          <a:xfrm>
            <a:off x="5244147" y="5365750"/>
            <a:ext cx="2252345" cy="878840"/>
          </a:xfrm>
          <a:prstGeom prst="rect">
            <a:avLst/>
          </a:prstGeom>
          <a:ln/>
        </p:spPr>
      </p:pic>
      <p:pic>
        <p:nvPicPr>
          <p:cNvPr id="5" name="image1.png"/>
          <p:cNvPicPr/>
          <p:nvPr/>
        </p:nvPicPr>
        <p:blipFill>
          <a:blip r:embed="rId4"/>
          <a:srcRect/>
          <a:stretch>
            <a:fillRect/>
          </a:stretch>
        </p:blipFill>
        <p:spPr>
          <a:xfrm>
            <a:off x="8930004" y="5571490"/>
            <a:ext cx="2309495" cy="673100"/>
          </a:xfrm>
          <a:prstGeom prst="rect">
            <a:avLst/>
          </a:prstGeom>
          <a:ln/>
        </p:spPr>
      </p:pic>
    </p:spTree>
    <p:extLst>
      <p:ext uri="{BB962C8B-B14F-4D97-AF65-F5344CB8AC3E}">
        <p14:creationId xmlns:p14="http://schemas.microsoft.com/office/powerpoint/2010/main" val="365367712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76706" y="2167234"/>
            <a:ext cx="8684614" cy="2496205"/>
          </a:xfrm>
          <a:prstGeom prst="rect">
            <a:avLst/>
          </a:prstGeom>
          <a:noFill/>
        </p:spPr>
        <p:txBody>
          <a:bodyPr wrap="none" lIns="91440" tIns="45720" rIns="91440" bIns="45720">
            <a:prstTxWarp prst="textInflateBottom">
              <a:avLst/>
            </a:prstTxWarp>
            <a:spAutoFit/>
            <a:scene3d>
              <a:camera prst="isometricOffAxis1Right"/>
              <a:lightRig rig="threePt" dir="t"/>
            </a:scene3d>
            <a:sp3d extrusionH="57150">
              <a:bevelT w="82550" h="38100" prst="coolSlant"/>
            </a:sp3d>
          </a:bodyPr>
          <a:lstStyle/>
          <a:p>
            <a:pPr algn="ctr"/>
            <a:r>
              <a:rPr lang="es-EC" sz="5400" b="1" dirty="0" smtClean="0">
                <a:ln w="9525">
                  <a:solidFill>
                    <a:schemeClr val="bg1"/>
                  </a:solidFill>
                  <a:prstDash val="solid"/>
                </a:ln>
                <a:effectLst>
                  <a:glow rad="139700">
                    <a:schemeClr val="accent1">
                      <a:satMod val="175000"/>
                      <a:alpha val="40000"/>
                    </a:schemeClr>
                  </a:glow>
                  <a:outerShdw blurRad="50800" dist="38100" algn="l" rotWithShape="0">
                    <a:prstClr val="black">
                      <a:alpha val="40000"/>
                    </a:prstClr>
                  </a:outerShdw>
                  <a:reflection blurRad="6350" stA="60000" endA="900" endPos="60000" dist="29997" dir="5400000" sy="-100000" algn="bl" rotWithShape="0"/>
                </a:effectLst>
              </a:rPr>
              <a:t>CONCLUSIONES</a:t>
            </a:r>
            <a:endParaRPr lang="es-ES" sz="5400" b="1" cap="none" spc="0" dirty="0">
              <a:ln w="9525">
                <a:solidFill>
                  <a:schemeClr val="bg1"/>
                </a:solidFill>
                <a:prstDash val="solid"/>
              </a:ln>
              <a:solidFill>
                <a:schemeClr val="tx1"/>
              </a:solidFill>
              <a:effectLst>
                <a:glow rad="139700">
                  <a:schemeClr val="accent1">
                    <a:satMod val="175000"/>
                    <a:alpha val="40000"/>
                  </a:schemeClr>
                </a:glow>
                <a:outerShdw blurRad="50800" dist="38100" algn="l"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73483892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6220" y="748635"/>
            <a:ext cx="11795760" cy="6109365"/>
          </a:xfrm>
          <a:prstGeom prst="rect">
            <a:avLst/>
          </a:prstGeom>
        </p:spPr>
        <p:txBody>
          <a:bodyPr wrap="square">
            <a:spAutoFit/>
          </a:bodyPr>
          <a:lstStyle/>
          <a:p>
            <a:pPr>
              <a:lnSpc>
                <a:spcPct val="115000"/>
              </a:lnSpc>
              <a:spcAft>
                <a:spcPts val="0"/>
              </a:spcAft>
            </a:pPr>
            <a:r>
              <a:rPr lang="es-EC" sz="2000" dirty="0"/>
              <a:t>En un medio globalizado y audaz como el mundo empresarial, podemos ver que el entorno en el que la inmensa mayoría de las empresas tiene soportados los procesos de negocio con diferentes sistemas de información y estrategias, los ubica en un mercado tan competitivo como el actual, Hoy se ha convertido en un problema, por lo que la Inteligencia de Negocios se rige como una pieza clave para ser proactivo a la hora de tomar mejores decisiones y de conseguir mejor control de negocio y ventajas que nos diferencien de la competencia</a:t>
            </a:r>
            <a:r>
              <a:rPr lang="es-EC" sz="2000" dirty="0" smtClean="0"/>
              <a:t>.</a:t>
            </a:r>
          </a:p>
          <a:p>
            <a:pPr>
              <a:lnSpc>
                <a:spcPct val="115000"/>
              </a:lnSpc>
              <a:spcAft>
                <a:spcPts val="0"/>
              </a:spcAft>
            </a:pPr>
            <a:endParaRPr lang="es-EC" sz="2000" dirty="0" smtClean="0"/>
          </a:p>
          <a:p>
            <a:pPr marL="57150" lvl="0" indent="-342900">
              <a:lnSpc>
                <a:spcPct val="115000"/>
              </a:lnSpc>
              <a:buFont typeface="Wingdings" panose="05000000000000000000" pitchFamily="2" charset="2"/>
              <a:buChar char="q"/>
            </a:pPr>
            <a:r>
              <a:rPr lang="es-EC" sz="2000" dirty="0"/>
              <a:t>Los sistemas de Business </a:t>
            </a:r>
            <a:r>
              <a:rPr lang="es-EC" sz="2000" dirty="0" err="1"/>
              <a:t>Intelligence</a:t>
            </a:r>
            <a:r>
              <a:rPr lang="es-EC" sz="2000" dirty="0"/>
              <a:t> ayudan a hacer más competitiva la estrategia de la empresa.</a:t>
            </a:r>
            <a:endParaRPr lang="es-ES" sz="2000" dirty="0"/>
          </a:p>
          <a:p>
            <a:pPr marL="57150" lvl="0" indent="-342900">
              <a:lnSpc>
                <a:spcPct val="115000"/>
              </a:lnSpc>
              <a:buFont typeface="Wingdings" panose="05000000000000000000" pitchFamily="2" charset="2"/>
              <a:buChar char="q"/>
            </a:pPr>
            <a:r>
              <a:rPr lang="es-EC" sz="2000" dirty="0"/>
              <a:t> Apoyan la toma de decisiones que son vitales para obtener mejores resultados.</a:t>
            </a:r>
            <a:endParaRPr lang="es-ES" sz="2000" dirty="0"/>
          </a:p>
          <a:p>
            <a:pPr marL="57150" lvl="0" indent="-342900">
              <a:lnSpc>
                <a:spcPct val="115000"/>
              </a:lnSpc>
              <a:buFont typeface="Wingdings" panose="05000000000000000000" pitchFamily="2" charset="2"/>
              <a:buChar char="q"/>
            </a:pPr>
            <a:r>
              <a:rPr lang="es-EC" sz="2000" dirty="0"/>
              <a:t> La Inteligencia de Negocios facilita notablemente la interactividad entre usuarios, clientes y proveedores.</a:t>
            </a:r>
            <a:endParaRPr lang="es-ES" sz="2000" dirty="0"/>
          </a:p>
          <a:p>
            <a:pPr marL="57150" lvl="0" indent="-342900">
              <a:lnSpc>
                <a:spcPct val="115000"/>
              </a:lnSpc>
              <a:buFont typeface="Wingdings" panose="05000000000000000000" pitchFamily="2" charset="2"/>
              <a:buChar char="q"/>
            </a:pPr>
            <a:r>
              <a:rPr lang="es-EC" sz="2000" dirty="0"/>
              <a:t>Facilitan el acceso a los datos críticos de la empresa y las informaciones corporativas para la integración de datos y la toma de decisiones.</a:t>
            </a:r>
            <a:endParaRPr lang="es-ES" sz="2000" dirty="0"/>
          </a:p>
          <a:p>
            <a:pPr marL="57150" lvl="0" indent="-342900">
              <a:lnSpc>
                <a:spcPct val="115000"/>
              </a:lnSpc>
              <a:buFont typeface="Wingdings" panose="05000000000000000000" pitchFamily="2" charset="2"/>
              <a:buChar char="q"/>
            </a:pPr>
            <a:r>
              <a:rPr lang="es-EC" sz="2000" dirty="0"/>
              <a:t>Permite alinear acciones de diferentes departamentos e igualmente ayuda a controlar cada línea de negocio o departamento con métricas específicas.</a:t>
            </a:r>
            <a:endParaRPr lang="es-ES" sz="2000" dirty="0"/>
          </a:p>
          <a:p>
            <a:pPr>
              <a:lnSpc>
                <a:spcPct val="115000"/>
              </a:lnSpc>
              <a:spcAft>
                <a:spcPts val="0"/>
              </a:spcAft>
            </a:pPr>
            <a:endParaRPr lang="es-ES" sz="2000" dirty="0"/>
          </a:p>
        </p:txBody>
      </p:sp>
    </p:spTree>
    <p:extLst>
      <p:ext uri="{BB962C8B-B14F-4D97-AF65-F5344CB8AC3E}">
        <p14:creationId xmlns:p14="http://schemas.microsoft.com/office/powerpoint/2010/main" val="413425105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77960" y="1298554"/>
            <a:ext cx="8911960" cy="4050686"/>
          </a:xfrm>
          <a:prstGeom prst="rect">
            <a:avLst/>
          </a:prstGeom>
          <a:noFill/>
        </p:spPr>
        <p:txBody>
          <a:bodyPr wrap="none" lIns="91440" tIns="45720" rIns="91440" bIns="45720">
            <a:prstTxWarp prst="textStop">
              <a:avLst/>
            </a:prstTxWarp>
            <a:spAutoFit/>
            <a:scene3d>
              <a:camera prst="perspectiveRelaxedModerately"/>
              <a:lightRig rig="threePt" dir="t"/>
            </a:scene3d>
            <a:sp3d extrusionH="57150">
              <a:bevelT w="38100" h="38100" prst="slope"/>
            </a:sp3d>
          </a:bodyPr>
          <a:lstStyle/>
          <a:p>
            <a:pPr algn="ctr"/>
            <a:r>
              <a:rPr lang="es-EC" sz="5400" b="1" spc="50" dirty="0" smtClean="0">
                <a:ln w="0"/>
                <a:solidFill>
                  <a:schemeClr val="bg2"/>
                </a:solidFill>
                <a:effectLst>
                  <a:glow rad="139700">
                    <a:schemeClr val="accent3">
                      <a:satMod val="175000"/>
                      <a:alpha val="40000"/>
                    </a:schemeClr>
                  </a:glow>
                  <a:outerShdw blurRad="60007" dist="200025" dir="15000000" sy="30000" kx="-1800000" algn="bl" rotWithShape="0">
                    <a:prstClr val="black">
                      <a:alpha val="32000"/>
                    </a:prstClr>
                  </a:outerShdw>
                  <a:reflection blurRad="6350" stA="60000" endA="900" endPos="60000" dist="60007" dir="5400000" sy="-100000" algn="bl" rotWithShape="0"/>
                </a:effectLst>
              </a:rPr>
              <a:t>GRACIAS POR SU </a:t>
            </a:r>
          </a:p>
          <a:p>
            <a:pPr algn="ctr"/>
            <a:r>
              <a:rPr lang="es-EC" sz="5400" b="1" cap="none" spc="50" dirty="0" smtClean="0">
                <a:ln w="0"/>
                <a:solidFill>
                  <a:schemeClr val="bg2"/>
                </a:solidFill>
                <a:effectLst>
                  <a:glow rad="139700">
                    <a:schemeClr val="accent3">
                      <a:satMod val="175000"/>
                      <a:alpha val="40000"/>
                    </a:schemeClr>
                  </a:glow>
                  <a:outerShdw blurRad="60007" dist="200025" dir="15000000" sy="30000" kx="-1800000" algn="bl" rotWithShape="0">
                    <a:prstClr val="black">
                      <a:alpha val="32000"/>
                    </a:prstClr>
                  </a:outerShdw>
                  <a:reflection blurRad="6350" stA="60000" endA="900" endPos="60000" dist="60007" dir="5400000" sy="-100000" algn="bl" rotWithShape="0"/>
                </a:effectLst>
              </a:rPr>
              <a:t>ATENCION</a:t>
            </a:r>
            <a:endParaRPr lang="es-ES" sz="5400" b="1" cap="none" spc="50" dirty="0">
              <a:ln w="0"/>
              <a:solidFill>
                <a:schemeClr val="bg2"/>
              </a:solidFill>
              <a:effectLst>
                <a:glow rad="139700">
                  <a:schemeClr val="accent3">
                    <a:satMod val="175000"/>
                    <a:alpha val="40000"/>
                  </a:schemeClr>
                </a:glow>
                <a:outerShdw blurRad="60007" dist="200025" dir="15000000" sy="30000" kx="-1800000" algn="bl" rotWithShape="0">
                  <a:prstClr val="black">
                    <a:alpha val="32000"/>
                  </a:prstClr>
                </a:outerShdw>
                <a:reflection blurRad="6350" stA="60000" endA="900" endPos="60000" dist="60007" dir="5400000" sy="-100000" algn="bl" rotWithShape="0"/>
              </a:effectLst>
            </a:endParaRPr>
          </a:p>
        </p:txBody>
      </p:sp>
    </p:spTree>
    <p:extLst>
      <p:ext uri="{BB962C8B-B14F-4D97-AF65-F5344CB8AC3E}">
        <p14:creationId xmlns:p14="http://schemas.microsoft.com/office/powerpoint/2010/main" val="187380922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17288" y="1561171"/>
            <a:ext cx="9344722" cy="4524315"/>
          </a:xfrm>
          <a:prstGeom prst="rect">
            <a:avLst/>
          </a:prstGeom>
          <a:noFill/>
        </p:spPr>
        <p:txBody>
          <a:bodyPr wrap="square" rtlCol="0">
            <a:spAutoFit/>
          </a:bodyPr>
          <a:lstStyle/>
          <a:p>
            <a:pPr algn="ctr"/>
            <a:r>
              <a:rPr lang="es-EC" sz="3200" dirty="0" smtClean="0">
                <a:solidFill>
                  <a:srgbClr val="FF0000"/>
                </a:solidFill>
                <a:latin typeface="Algerian" panose="04020705040A02060702" pitchFamily="82" charset="0"/>
              </a:rPr>
              <a:t>TEMA DE PRESENTACION: </a:t>
            </a:r>
          </a:p>
          <a:p>
            <a:pPr algn="ctr"/>
            <a:endParaRPr lang="es-EC" sz="3200" dirty="0">
              <a:solidFill>
                <a:srgbClr val="FF0000"/>
              </a:solidFill>
              <a:latin typeface="Algerian" panose="04020705040A02060702" pitchFamily="82" charset="0"/>
            </a:endParaRPr>
          </a:p>
          <a:p>
            <a:pPr algn="ctr"/>
            <a:r>
              <a:rPr lang="es-EC" sz="3200" dirty="0">
                <a:latin typeface="Algerian" panose="04020705040A02060702" pitchFamily="82" charset="0"/>
              </a:rPr>
              <a:t>REPORTERIA DE DATOS BI</a:t>
            </a:r>
          </a:p>
          <a:p>
            <a:pPr algn="ctr"/>
            <a:endParaRPr lang="es-EC" sz="3200" dirty="0">
              <a:latin typeface="Algerian" panose="04020705040A02060702" pitchFamily="82" charset="0"/>
            </a:endParaRPr>
          </a:p>
          <a:p>
            <a:pPr algn="ctr"/>
            <a:r>
              <a:rPr lang="es-EC" sz="3200" dirty="0" smtClean="0">
                <a:solidFill>
                  <a:srgbClr val="FF0000"/>
                </a:solidFill>
                <a:latin typeface="Algerian" panose="04020705040A02060702" pitchFamily="82" charset="0"/>
              </a:rPr>
              <a:t>SUB TEMAS A TRATAR:</a:t>
            </a:r>
          </a:p>
          <a:p>
            <a:pPr marL="285750" indent="-285750" algn="ctr">
              <a:buFont typeface="Wingdings" panose="05000000000000000000" pitchFamily="2" charset="2"/>
              <a:buChar char="ü"/>
            </a:pPr>
            <a:r>
              <a:rPr lang="es-EC" sz="3200" dirty="0" smtClean="0">
                <a:latin typeface="Algerian" panose="04020705040A02060702" pitchFamily="82" charset="0"/>
              </a:rPr>
              <a:t>DEFINICIONES</a:t>
            </a:r>
          </a:p>
          <a:p>
            <a:pPr marL="285750" indent="-285750" algn="ctr">
              <a:buFont typeface="Wingdings" panose="05000000000000000000" pitchFamily="2" charset="2"/>
              <a:buChar char="ü"/>
            </a:pPr>
            <a:r>
              <a:rPr lang="es-EC" sz="3200" dirty="0" smtClean="0">
                <a:latin typeface="Algerian" panose="04020705040A02060702" pitchFamily="82" charset="0"/>
              </a:rPr>
              <a:t>TIPOS</a:t>
            </a:r>
          </a:p>
          <a:p>
            <a:pPr marL="285750" indent="-285750" algn="ctr">
              <a:buFont typeface="Wingdings" panose="05000000000000000000" pitchFamily="2" charset="2"/>
              <a:buChar char="ü"/>
            </a:pPr>
            <a:r>
              <a:rPr lang="es-EC" sz="3200" dirty="0" smtClean="0">
                <a:latin typeface="Algerian" panose="04020705040A02060702" pitchFamily="82" charset="0"/>
              </a:rPr>
              <a:t>VENTAJAS Y DESVENTAJAS</a:t>
            </a:r>
          </a:p>
          <a:p>
            <a:pPr marL="285750" indent="-285750" algn="ctr">
              <a:buFont typeface="Wingdings" panose="05000000000000000000" pitchFamily="2" charset="2"/>
              <a:buChar char="ü"/>
            </a:pPr>
            <a:r>
              <a:rPr lang="es-EC" sz="3200" dirty="0" smtClean="0">
                <a:latin typeface="Algerian" panose="04020705040A02060702" pitchFamily="82" charset="0"/>
              </a:rPr>
              <a:t>HERRAMIENTAS Y CONCLUSIONES</a:t>
            </a:r>
            <a:endParaRPr lang="es-ES" sz="3200" dirty="0">
              <a:latin typeface="Algerian" panose="04020705040A02060702" pitchFamily="82" charset="0"/>
            </a:endParaRPr>
          </a:p>
        </p:txBody>
      </p:sp>
    </p:spTree>
    <p:extLst>
      <p:ext uri="{BB962C8B-B14F-4D97-AF65-F5344CB8AC3E}">
        <p14:creationId xmlns:p14="http://schemas.microsoft.com/office/powerpoint/2010/main" val="67217236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24783" y="1806498"/>
            <a:ext cx="8603412" cy="2985433"/>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lIns="91440" tIns="45720" rIns="91440" bIns="45720">
            <a:prstTxWarp prst="textCanUp">
              <a:avLst/>
            </a:prstTxWarp>
            <a:spAutoFit/>
            <a:sp3d extrusionH="57150">
              <a:bevelT w="38100" h="38100"/>
            </a:sp3d>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DEFINICION </a:t>
            </a:r>
          </a:p>
          <a:p>
            <a:pPr algn="ctr"/>
            <a:r>
              <a:rPr lang="es-E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REPORTERIA</a:t>
            </a: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 DE DATOS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14255129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20176" y="1784195"/>
            <a:ext cx="7716644" cy="1938992"/>
          </a:xfrm>
          <a:prstGeom prst="rect">
            <a:avLst/>
          </a:prstGeom>
          <a:noFill/>
        </p:spPr>
        <p:txBody>
          <a:bodyPr wrap="square" rtlCol="0">
            <a:spAutoFit/>
          </a:bodyPr>
          <a:lstStyle/>
          <a:p>
            <a:r>
              <a:rPr lang="es-EC" sz="2400" dirty="0" smtClean="0"/>
              <a:t>Es la que nos permite visualizar y representar la información de manera mas intuitiva para lograr una comunicación mas simple, clara y efectiva, de manera que podamos extraer la información de manera mas clara.</a:t>
            </a:r>
            <a:endParaRPr lang="es-ES" sz="2400"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1800483" y="4136425"/>
            <a:ext cx="2857500" cy="1600200"/>
          </a:xfrm>
          <a:prstGeom prst="rect">
            <a:avLst/>
          </a:prstGeom>
          <a:noFill/>
          <a:ln>
            <a:noFill/>
          </a:ln>
        </p:spPr>
      </p:pic>
      <p:pic>
        <p:nvPicPr>
          <p:cNvPr id="8" name="Imagen 7" descr="Aprende a hacer increibles Dashboards con Power BI y Excel! Parte 1: Power  BI en la web - YouTub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633" y="3723187"/>
            <a:ext cx="4792010" cy="2546658"/>
          </a:xfrm>
          <a:prstGeom prst="rect">
            <a:avLst/>
          </a:prstGeom>
          <a:noFill/>
          <a:ln>
            <a:noFill/>
          </a:ln>
        </p:spPr>
      </p:pic>
    </p:spTree>
    <p:extLst>
      <p:ext uri="{BB962C8B-B14F-4D97-AF65-F5344CB8AC3E}">
        <p14:creationId xmlns:p14="http://schemas.microsoft.com/office/powerpoint/2010/main" val="198477187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07524" y="1655805"/>
            <a:ext cx="9539416" cy="2677656"/>
          </a:xfrm>
          <a:prstGeom prst="rect">
            <a:avLst/>
          </a:prstGeom>
          <a:noFill/>
        </p:spPr>
        <p:txBody>
          <a:bodyPr wrap="square" rtlCol="0">
            <a:spAutoFit/>
          </a:bodyPr>
          <a:lstStyle/>
          <a:p>
            <a:r>
              <a:rPr lang="es-EC" sz="2400" dirty="0" smtClean="0"/>
              <a:t>Sin embargo, </a:t>
            </a:r>
            <a:r>
              <a:rPr lang="es-EC" sz="2400" dirty="0" err="1" smtClean="0"/>
              <a:t>teber</a:t>
            </a:r>
            <a:r>
              <a:rPr lang="es-EC" sz="2400" dirty="0" smtClean="0"/>
              <a:t> la </a:t>
            </a:r>
            <a:r>
              <a:rPr lang="es-EC" sz="2400" dirty="0" err="1" smtClean="0"/>
              <a:t>inforacon</a:t>
            </a:r>
            <a:r>
              <a:rPr lang="es-EC" sz="2400" dirty="0" smtClean="0"/>
              <a:t> disponible y </a:t>
            </a:r>
            <a:r>
              <a:rPr lang="es-EC" sz="2400" dirty="0" err="1" smtClean="0"/>
              <a:t>reporesentada</a:t>
            </a:r>
            <a:r>
              <a:rPr lang="es-EC" sz="2400" dirty="0" smtClean="0"/>
              <a:t> de manera intuitiva puede </a:t>
            </a:r>
            <a:r>
              <a:rPr lang="es-EC" sz="2400" b="1" dirty="0" smtClean="0"/>
              <a:t>NO</a:t>
            </a:r>
            <a:r>
              <a:rPr lang="es-EC" sz="2400" dirty="0" smtClean="0"/>
              <a:t> ser suficiente, ya que la información y no solo los datos deben de llegar a las personas capaces de tomar las decisiones, ya que con esto podremos implementar una estrategia de reportar de una manera adecuada en un formato adecuado y en un tiempo adecuado.</a:t>
            </a:r>
            <a:endParaRPr lang="es-ES" sz="2400" dirty="0"/>
          </a:p>
        </p:txBody>
      </p:sp>
      <p:pic>
        <p:nvPicPr>
          <p:cNvPr id="5" name="Imagen 4" descr="Manejo adecuado del tiempo - Monografias.com"/>
          <p:cNvPicPr/>
          <p:nvPr/>
        </p:nvPicPr>
        <p:blipFill>
          <a:blip r:embed="rId2">
            <a:extLst>
              <a:ext uri="{28A0092B-C50C-407E-A947-70E740481C1C}">
                <a14:useLocalDpi xmlns:a14="http://schemas.microsoft.com/office/drawing/2010/main" val="0"/>
              </a:ext>
            </a:extLst>
          </a:blip>
          <a:srcRect/>
          <a:stretch>
            <a:fillRect/>
          </a:stretch>
        </p:blipFill>
        <p:spPr bwMode="auto">
          <a:xfrm>
            <a:off x="1507524" y="4512533"/>
            <a:ext cx="2419350" cy="1885950"/>
          </a:xfrm>
          <a:prstGeom prst="rect">
            <a:avLst/>
          </a:prstGeom>
          <a:noFill/>
          <a:ln>
            <a:noFill/>
          </a:ln>
        </p:spPr>
      </p:pic>
      <p:pic>
        <p:nvPicPr>
          <p:cNvPr id="6" name="Imagen 5" descr="La medición de tiempos en producción"/>
          <p:cNvPicPr/>
          <p:nvPr/>
        </p:nvPicPr>
        <p:blipFill rotWithShape="1">
          <a:blip r:embed="rId3">
            <a:extLst>
              <a:ext uri="{28A0092B-C50C-407E-A947-70E740481C1C}">
                <a14:useLocalDpi xmlns:a14="http://schemas.microsoft.com/office/drawing/2010/main" val="0"/>
              </a:ext>
            </a:extLst>
          </a:blip>
          <a:srcRect b="9862"/>
          <a:stretch/>
        </p:blipFill>
        <p:spPr bwMode="auto">
          <a:xfrm>
            <a:off x="7696132" y="4251754"/>
            <a:ext cx="3820365" cy="24075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384045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6613" y="2151789"/>
            <a:ext cx="9323386" cy="2862322"/>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none" lIns="91440" tIns="45720" rIns="91440" bIns="45720">
            <a:prstTxWarp prst="textCanUp">
              <a:avLst/>
            </a:prstTxWarp>
            <a:spAutoFit/>
            <a:sp3d extrusionH="57150">
              <a:bevelT w="38100" h="38100"/>
            </a:sp3d>
          </a:bodyPr>
          <a:lstStyle/>
          <a:p>
            <a:pPr algn="ctr"/>
            <a:r>
              <a:rPr lang="es-ES" sz="6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DEFINICION DE </a:t>
            </a:r>
          </a:p>
          <a:p>
            <a:pPr algn="ctr"/>
            <a:r>
              <a:rPr lang="es-ES" sz="6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REPORTES BI </a:t>
            </a:r>
          </a:p>
          <a:p>
            <a:pPr algn="ctr"/>
            <a:r>
              <a:rPr lang="es-ES" sz="6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rPr>
              <a:t>(BUSINESS INTELLIGENCE)</a:t>
            </a:r>
            <a:endParaRPr lang="es-E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41270536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59243" y="1285103"/>
            <a:ext cx="9341708" cy="3139321"/>
          </a:xfrm>
          <a:prstGeom prst="rect">
            <a:avLst/>
          </a:prstGeom>
          <a:noFill/>
        </p:spPr>
        <p:txBody>
          <a:bodyPr wrap="square" rtlCol="0">
            <a:spAutoFit/>
          </a:bodyPr>
          <a:lstStyle/>
          <a:p>
            <a:r>
              <a:rPr lang="es-EC" sz="2200" dirty="0" smtClean="0"/>
              <a:t>Es indispensable tener la información actualizada del negocio para una toma de decisiones que nos llevaran a mejorar nuestro rendimiento, para ello contamos con herramientas que nos permitirán incluir reportes y graficas, normalmente se desarrollan en dos secciones de reportes y de BI y en estos podemos encontrar dos tipo de reportes los cuales son:</a:t>
            </a:r>
          </a:p>
          <a:p>
            <a:endParaRPr lang="es-EC" sz="2200" dirty="0"/>
          </a:p>
          <a:p>
            <a:pPr marL="285750" indent="-285750" algn="ctr">
              <a:buFont typeface="Wingdings" panose="05000000000000000000" pitchFamily="2" charset="2"/>
              <a:buChar char="v"/>
            </a:pPr>
            <a:r>
              <a:rPr lang="es-EC" sz="2200" dirty="0" smtClean="0"/>
              <a:t>Reportes integrados del sistema</a:t>
            </a:r>
          </a:p>
          <a:p>
            <a:pPr marL="285750" indent="-285750" algn="ctr">
              <a:buFont typeface="Wingdings" panose="05000000000000000000" pitchFamily="2" charset="2"/>
              <a:buChar char="v"/>
            </a:pPr>
            <a:r>
              <a:rPr lang="es-EC" sz="2200" dirty="0" smtClean="0"/>
              <a:t>Los reportes de BI (Business </a:t>
            </a:r>
            <a:r>
              <a:rPr lang="es-EC" sz="2200" dirty="0" err="1" smtClean="0"/>
              <a:t>Intelligence</a:t>
            </a:r>
            <a:r>
              <a:rPr lang="es-EC" sz="2200" dirty="0" smtClean="0"/>
              <a:t>)</a:t>
            </a:r>
            <a:endParaRPr lang="es-ES" sz="2200"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359243" y="4424424"/>
            <a:ext cx="2800350" cy="1628775"/>
          </a:xfrm>
          <a:prstGeom prst="rect">
            <a:avLst/>
          </a:prstGeom>
          <a:noFill/>
          <a:ln>
            <a:noFill/>
          </a:ln>
        </p:spPr>
      </p:pic>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7357676" y="4691124"/>
            <a:ext cx="3343275" cy="1362075"/>
          </a:xfrm>
          <a:prstGeom prst="rect">
            <a:avLst/>
          </a:prstGeom>
          <a:noFill/>
          <a:ln>
            <a:noFill/>
          </a:ln>
        </p:spPr>
      </p:pic>
    </p:spTree>
    <p:extLst>
      <p:ext uri="{BB962C8B-B14F-4D97-AF65-F5344CB8AC3E}">
        <p14:creationId xmlns:p14="http://schemas.microsoft.com/office/powerpoint/2010/main" val="215403467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08220" y="2547204"/>
            <a:ext cx="6206483" cy="2321357"/>
          </a:xfrm>
          <a:prstGeom prst="rect">
            <a:avLst/>
          </a:prstGeom>
          <a:noFill/>
        </p:spPr>
        <p:txBody>
          <a:bodyPr wrap="none" lIns="91440" tIns="45720" rIns="91440" bIns="45720">
            <a:prstTxWarp prst="textStop">
              <a:avLst/>
            </a:prstTxWarp>
            <a:spAutoFit/>
            <a:scene3d>
              <a:camera prst="isometricOffAxis1Right"/>
              <a:lightRig rig="threePt" dir="t"/>
            </a:scene3d>
            <a:sp3d extrusionH="57150">
              <a:bevelT w="38100" h="38100"/>
            </a:sp3d>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reflection blurRad="6350" stA="60000" endA="900" endPos="60000" dist="29997" dir="5400000" sy="-100000" algn="bl" rotWithShape="0"/>
                </a:effectLst>
              </a:rPr>
              <a:t>Tipos de reporte</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44223286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3827" y="1433384"/>
            <a:ext cx="9737124" cy="2800767"/>
          </a:xfrm>
          <a:prstGeom prst="rect">
            <a:avLst/>
          </a:prstGeom>
          <a:noFill/>
        </p:spPr>
        <p:txBody>
          <a:bodyPr wrap="square" rtlCol="0">
            <a:spAutoFit/>
          </a:bodyPr>
          <a:lstStyle/>
          <a:p>
            <a:pPr algn="ctr"/>
            <a:r>
              <a:rPr lang="es-EC" sz="3200" b="1" dirty="0" smtClean="0">
                <a:solidFill>
                  <a:srgbClr val="FF0000"/>
                </a:solidFill>
              </a:rPr>
              <a:t>REPORTE INTEGRADO EN EL SISTEMA</a:t>
            </a:r>
            <a:endParaRPr lang="es-ES" sz="3200" b="1" dirty="0">
              <a:solidFill>
                <a:srgbClr val="FF0000"/>
              </a:solidFill>
            </a:endParaRPr>
          </a:p>
          <a:p>
            <a:r>
              <a:rPr lang="es-EC" sz="2400" dirty="0" smtClean="0"/>
              <a:t>Es un tipo de reporte que se muestra en una lista cuadriculada dentro de la interface del sistema, hay que tener en cuenta que debe estar corriendo el sistema para usar este tipo de reportes y el usuario debe tener sus permisos configurados, el usuario podrá filtrar los reportes, adicional podrá exportar hacia archivos CSV o XSL o buen mandar a imprimir en una cuadricula</a:t>
            </a:r>
          </a:p>
        </p:txBody>
      </p:sp>
      <p:pic>
        <p:nvPicPr>
          <p:cNvPr id="5122" name="Picture 2" descr="Tendencias de Reporting en RSE: El Reporte Integrado - Diario Respons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54" y="4472940"/>
            <a:ext cx="3639185" cy="172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746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161</TotalTime>
  <Words>1187</Words>
  <Application>Microsoft Office PowerPoint</Application>
  <PresentationFormat>Panorámica</PresentationFormat>
  <Paragraphs>66</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Algerian</vt:lpstr>
      <vt:lpstr>Arial</vt:lpstr>
      <vt:lpstr>Arial Black</vt:lpstr>
      <vt:lpstr>Bernard MT Condensed</vt:lpstr>
      <vt:lpstr>Century Gothic</vt:lpstr>
      <vt:lpstr>Wingdings</vt:lpstr>
      <vt:lpstr>Estela de condensación</vt:lpstr>
      <vt:lpstr>PRESENTACION INVESTIGATIVA DE LA ASIGNATURA BASE DE DATOS III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INVESTIGATIVA DE LA ASIGNATURA BASE DE DATOS III</dc:title>
  <dc:creator>Angel Giovanny</dc:creator>
  <cp:lastModifiedBy>Angel Giovanny</cp:lastModifiedBy>
  <cp:revision>16</cp:revision>
  <dcterms:created xsi:type="dcterms:W3CDTF">2021-04-22T00:18:18Z</dcterms:created>
  <dcterms:modified xsi:type="dcterms:W3CDTF">2021-04-22T02:59:43Z</dcterms:modified>
</cp:coreProperties>
</file>