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391980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208782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861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2875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103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37922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273799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31229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258258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5817F0-457B-41DE-BFFF-6BB503E0FAA3}" type="datetimeFigureOut">
              <a:rPr lang="es-EC" smtClean="0"/>
              <a:t>21/04/2021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354287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75817F0-457B-41DE-BFFF-6BB503E0FAA3}" type="datetimeFigureOut">
              <a:rPr lang="es-EC" smtClean="0"/>
              <a:t>21/04/2021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26467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5817F0-457B-41DE-BFFF-6BB503E0FAA3}" type="datetimeFigureOut">
              <a:rPr lang="es-EC" smtClean="0"/>
              <a:t>21/04/2021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37873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75817F0-457B-41DE-BFFF-6BB503E0FAA3}" type="datetimeFigureOut">
              <a:rPr lang="es-EC" smtClean="0"/>
              <a:t>21/04/2021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9320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817F0-457B-41DE-BFFF-6BB503E0FAA3}" type="datetimeFigureOut">
              <a:rPr lang="es-EC" smtClean="0"/>
              <a:t>21/04/2021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85228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75817F0-457B-41DE-BFFF-6BB503E0FAA3}" type="datetimeFigureOut">
              <a:rPr lang="es-EC" smtClean="0"/>
              <a:t>21/04/2021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118038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75817F0-457B-41DE-BFFF-6BB503E0FAA3}" type="datetimeFigureOut">
              <a:rPr lang="es-EC" smtClean="0"/>
              <a:t>21/04/2021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B011A87-BE2B-41BE-8F43-7EEF66B02771}" type="slidenum">
              <a:rPr lang="es-EC" smtClean="0"/>
              <a:t>‹Nº›</a:t>
            </a:fld>
            <a:endParaRPr lang="es-EC"/>
          </a:p>
        </p:txBody>
      </p:sp>
    </p:spTree>
    <p:extLst>
      <p:ext uri="{BB962C8B-B14F-4D97-AF65-F5344CB8AC3E}">
        <p14:creationId xmlns:p14="http://schemas.microsoft.com/office/powerpoint/2010/main" val="29522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5817F0-457B-41DE-BFFF-6BB503E0FAA3}" type="datetimeFigureOut">
              <a:rPr lang="es-EC" smtClean="0"/>
              <a:t>21/04/2021</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011A87-BE2B-41BE-8F43-7EEF66B02771}" type="slidenum">
              <a:rPr lang="es-EC" smtClean="0"/>
              <a:t>‹Nº›</a:t>
            </a:fld>
            <a:endParaRPr lang="es-EC"/>
          </a:p>
        </p:txBody>
      </p:sp>
    </p:spTree>
    <p:extLst>
      <p:ext uri="{BB962C8B-B14F-4D97-AF65-F5344CB8AC3E}">
        <p14:creationId xmlns:p14="http://schemas.microsoft.com/office/powerpoint/2010/main" val="1416870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8B8F9-8D86-45D4-A537-3F2E5F95D5BE}"/>
              </a:ext>
            </a:extLst>
          </p:cNvPr>
          <p:cNvSpPr>
            <a:spLocks noGrp="1"/>
          </p:cNvSpPr>
          <p:nvPr>
            <p:ph type="ctrTitle"/>
          </p:nvPr>
        </p:nvSpPr>
        <p:spPr/>
        <p:txBody>
          <a:bodyPr/>
          <a:lstStyle/>
          <a:p>
            <a:r>
              <a:rPr lang="es-EC" dirty="0"/>
              <a:t>HERRAMIENTAS DE BI</a:t>
            </a:r>
          </a:p>
        </p:txBody>
      </p:sp>
      <p:sp>
        <p:nvSpPr>
          <p:cNvPr id="3" name="Subtítulo 2">
            <a:extLst>
              <a:ext uri="{FF2B5EF4-FFF2-40B4-BE49-F238E27FC236}">
                <a16:creationId xmlns:a16="http://schemas.microsoft.com/office/drawing/2014/main" id="{9AEF7D4D-E10D-4B11-AAD2-CD7FAEF08DF2}"/>
              </a:ext>
            </a:extLst>
          </p:cNvPr>
          <p:cNvSpPr>
            <a:spLocks noGrp="1"/>
          </p:cNvSpPr>
          <p:nvPr>
            <p:ph type="subTitle" idx="1"/>
          </p:nvPr>
        </p:nvSpPr>
        <p:spPr>
          <a:xfrm>
            <a:off x="1507067" y="4050833"/>
            <a:ext cx="7766936" cy="1781931"/>
          </a:xfrm>
        </p:spPr>
        <p:txBody>
          <a:bodyPr>
            <a:normAutofit/>
          </a:bodyPr>
          <a:lstStyle/>
          <a:p>
            <a:r>
              <a:rPr lang="es-EC" dirty="0"/>
              <a:t>SEMANA 3</a:t>
            </a:r>
          </a:p>
          <a:p>
            <a:r>
              <a:rPr lang="es-EC" dirty="0"/>
              <a:t>MARCO AYALA</a:t>
            </a:r>
          </a:p>
          <a:p>
            <a:r>
              <a:rPr lang="es-EC" dirty="0"/>
              <a:t>REDES DE DATOS III</a:t>
            </a:r>
          </a:p>
          <a:p>
            <a:r>
              <a:rPr lang="es-EC" dirty="0"/>
              <a:t>8vo A</a:t>
            </a:r>
          </a:p>
        </p:txBody>
      </p:sp>
    </p:spTree>
    <p:extLst>
      <p:ext uri="{BB962C8B-B14F-4D97-AF65-F5344CB8AC3E}">
        <p14:creationId xmlns:p14="http://schemas.microsoft.com/office/powerpoint/2010/main" val="71356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D0D8B-937B-4209-9B1C-FF299CB2DED6}"/>
              </a:ext>
            </a:extLst>
          </p:cNvPr>
          <p:cNvSpPr>
            <a:spLocks noGrp="1"/>
          </p:cNvSpPr>
          <p:nvPr>
            <p:ph type="title"/>
          </p:nvPr>
        </p:nvSpPr>
        <p:spPr/>
        <p:txBody>
          <a:bodyPr/>
          <a:lstStyle/>
          <a:p>
            <a:r>
              <a:rPr lang="es-EC" dirty="0"/>
              <a:t>Desventajas</a:t>
            </a:r>
          </a:p>
        </p:txBody>
      </p:sp>
      <p:sp>
        <p:nvSpPr>
          <p:cNvPr id="3" name="Marcador de contenido 2">
            <a:extLst>
              <a:ext uri="{FF2B5EF4-FFF2-40B4-BE49-F238E27FC236}">
                <a16:creationId xmlns:a16="http://schemas.microsoft.com/office/drawing/2014/main" id="{CB949E2D-6DE6-42E9-87C7-8D96E5DE7071}"/>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No trabajan bajo una estructura detallada.</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No existe un análisis del negocio.</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No existe una apreciación del impacto que causan los datos de mala calidad en la rentabilidad del negocio.</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No se entiende la necesidad del uso de un meta datos.</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Demasiada confianza métodos y herramientas no alineadas.</a:t>
            </a:r>
          </a:p>
          <a:p>
            <a:endParaRPr lang="es-EC" dirty="0"/>
          </a:p>
        </p:txBody>
      </p:sp>
    </p:spTree>
    <p:extLst>
      <p:ext uri="{BB962C8B-B14F-4D97-AF65-F5344CB8AC3E}">
        <p14:creationId xmlns:p14="http://schemas.microsoft.com/office/powerpoint/2010/main" val="56778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B235C-123E-414C-8346-DAF78695DEE4}"/>
              </a:ext>
            </a:extLst>
          </p:cNvPr>
          <p:cNvSpPr>
            <a:spLocks noGrp="1"/>
          </p:cNvSpPr>
          <p:nvPr>
            <p:ph type="title"/>
          </p:nvPr>
        </p:nvSpPr>
        <p:spPr/>
        <p:txBody>
          <a:bodyPr/>
          <a:lstStyle/>
          <a:p>
            <a:r>
              <a:rPr lang="es-EC" dirty="0"/>
              <a:t>Conclusiones</a:t>
            </a:r>
          </a:p>
        </p:txBody>
      </p:sp>
      <p:sp>
        <p:nvSpPr>
          <p:cNvPr id="3" name="Marcador de contenido 2">
            <a:extLst>
              <a:ext uri="{FF2B5EF4-FFF2-40B4-BE49-F238E27FC236}">
                <a16:creationId xmlns:a16="http://schemas.microsoft.com/office/drawing/2014/main" id="{861E0878-575A-429A-A23B-D34498976A20}"/>
              </a:ext>
            </a:extLst>
          </p:cNvPr>
          <p:cNvSpPr>
            <a:spLocks noGrp="1"/>
          </p:cNvSpPr>
          <p:nvPr>
            <p:ph idx="1"/>
          </p:nvPr>
        </p:nvSpPr>
        <p:spPr/>
        <p:txBody>
          <a:bodyPr/>
          <a:lstStyle/>
          <a:p>
            <a:pPr marL="228600" algn="just">
              <a:lnSpc>
                <a:spcPct val="115000"/>
              </a:lnSpc>
            </a:pPr>
            <a:r>
              <a:rPr lang="es-EC" sz="1800" dirty="0">
                <a:solidFill>
                  <a:srgbClr val="000000"/>
                </a:solidFill>
                <a:effectLst/>
                <a:latin typeface="Arial" panose="020B0604020202020204" pitchFamily="34" charset="0"/>
                <a:ea typeface="Times New Roman" panose="02020603050405020304" pitchFamily="18" charset="0"/>
              </a:rPr>
              <a:t>En un medio globalizado y audaz como el mundo empresarial, podemos ver que el entorno en el que la inmensa mayoría de las empresas tiene soportados los procesos de negocio con diferentes sistemas de información y estrategias, los ubica en un mercado tan competitivo como el actual, Hoy se ha convertido en un problema, por lo que la Inteligencia de Negocios se erige como una pieza clave para ser proactivo a la hora de tomar mejores decisiones y de conseguir mejor control de negocio y ventajas que nos diferencien de la competencia.</a:t>
            </a:r>
            <a:endParaRPr lang="es-EC" sz="1800" dirty="0">
              <a:solidFill>
                <a:srgbClr val="000000"/>
              </a:solidFill>
              <a:effectLst/>
              <a:latin typeface="Arial" panose="020B0604020202020204" pitchFamily="34" charset="0"/>
              <a:ea typeface="Arial" panose="020B0604020202020204" pitchFamily="34" charset="0"/>
            </a:endParaRPr>
          </a:p>
          <a:p>
            <a:pPr>
              <a:lnSpc>
                <a:spcPct val="115000"/>
              </a:lnSpc>
            </a:pPr>
            <a:r>
              <a:rPr lang="es-EC" sz="1800" dirty="0">
                <a:solidFill>
                  <a:srgbClr val="000000"/>
                </a:solidFill>
                <a:effectLst/>
                <a:latin typeface="Times New Roman" panose="02020603050405020304" pitchFamily="18" charset="0"/>
                <a:ea typeface="Times New Roman" panose="02020603050405020304" pitchFamily="18" charset="0"/>
              </a:rPr>
              <a:t> </a:t>
            </a:r>
            <a:endParaRPr lang="es-EC" sz="1800" dirty="0">
              <a:solidFill>
                <a:srgbClr val="000000"/>
              </a:solidFill>
              <a:effectLst/>
              <a:latin typeface="Arial" panose="020B0604020202020204" pitchFamily="34" charset="0"/>
              <a:ea typeface="Arial" panose="020B0604020202020204" pitchFamily="34" charset="0"/>
            </a:endParaRPr>
          </a:p>
          <a:p>
            <a:r>
              <a:rPr lang="es-EC" sz="1800" dirty="0">
                <a:effectLst/>
                <a:latin typeface="Arial" panose="020B0604020202020204" pitchFamily="34" charset="0"/>
                <a:ea typeface="Times New Roman" panose="02020603050405020304" pitchFamily="18" charset="0"/>
              </a:rPr>
              <a:t>Lo que HEMOS APRENDIDO es que la gran mayoría de empresas no utilizan sistemas de inteligencia empresarial para gestionar sus negocios. Sin embargo, SABEMOS QUE SI ENTIENDEN EL CONCEPTO</a:t>
            </a:r>
            <a:endParaRPr lang="es-EC" dirty="0"/>
          </a:p>
        </p:txBody>
      </p:sp>
    </p:spTree>
    <p:extLst>
      <p:ext uri="{BB962C8B-B14F-4D97-AF65-F5344CB8AC3E}">
        <p14:creationId xmlns:p14="http://schemas.microsoft.com/office/powerpoint/2010/main" val="13314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38FFF-7234-4E71-9B76-7AE2EE2938E0}"/>
              </a:ext>
            </a:extLst>
          </p:cNvPr>
          <p:cNvSpPr>
            <a:spLocks noGrp="1"/>
          </p:cNvSpPr>
          <p:nvPr>
            <p:ph type="title"/>
          </p:nvPr>
        </p:nvSpPr>
        <p:spPr/>
        <p:txBody>
          <a:bodyPr/>
          <a:lstStyle/>
          <a:p>
            <a:r>
              <a:rPr lang="es-EC" dirty="0"/>
              <a:t>HERRAMIENTAS DE BI</a:t>
            </a:r>
          </a:p>
        </p:txBody>
      </p:sp>
      <p:sp>
        <p:nvSpPr>
          <p:cNvPr id="3" name="Marcador de contenido 2">
            <a:extLst>
              <a:ext uri="{FF2B5EF4-FFF2-40B4-BE49-F238E27FC236}">
                <a16:creationId xmlns:a16="http://schemas.microsoft.com/office/drawing/2014/main" id="{DA4D1997-075D-48D6-856E-987A5046560D}"/>
              </a:ext>
            </a:extLst>
          </p:cNvPr>
          <p:cNvSpPr>
            <a:spLocks noGrp="1"/>
          </p:cNvSpPr>
          <p:nvPr>
            <p:ph idx="1"/>
          </p:nvPr>
        </p:nvSpPr>
        <p:spPr/>
        <p:txBody>
          <a:bodyPr>
            <a:normAutofit/>
          </a:bodyPr>
          <a:lstStyle/>
          <a:p>
            <a:pPr algn="just"/>
            <a:r>
              <a:rPr lang="es-EC" sz="2400" b="0" i="0" dirty="0">
                <a:solidFill>
                  <a:srgbClr val="31313B"/>
                </a:solidFill>
                <a:effectLst/>
                <a:latin typeface="Open Sans"/>
              </a:rPr>
              <a:t>Primero que todo, el descubrimiento de datos, el cual solía estar limitado a la pericia de especialistas de analíticas avanzados, ahora es algo que todos pueden hacer usando estas herramientas. Y no solo eso, estas herramientas te dan los </a:t>
            </a:r>
            <a:r>
              <a:rPr lang="es-EC" sz="2400" b="0" i="0" dirty="0" err="1">
                <a:solidFill>
                  <a:srgbClr val="31313B"/>
                </a:solidFill>
                <a:effectLst/>
                <a:latin typeface="Open Sans"/>
              </a:rPr>
              <a:t>insights</a:t>
            </a:r>
            <a:r>
              <a:rPr lang="es-EC" sz="2400" b="0" i="0" dirty="0">
                <a:solidFill>
                  <a:srgbClr val="31313B"/>
                </a:solidFill>
                <a:effectLst/>
                <a:latin typeface="Open Sans"/>
              </a:rPr>
              <a:t> que necesitas para lograr cosas como el crecimiento, resolver problemas que sean urgentes, recolectar tus datos en un sitio, predecir resultados futuros y muchísimo más.</a:t>
            </a:r>
            <a:endParaRPr lang="es-EC" sz="2400" dirty="0"/>
          </a:p>
        </p:txBody>
      </p:sp>
    </p:spTree>
    <p:extLst>
      <p:ext uri="{BB962C8B-B14F-4D97-AF65-F5344CB8AC3E}">
        <p14:creationId xmlns:p14="http://schemas.microsoft.com/office/powerpoint/2010/main" val="228193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56661D-97BF-4D44-9135-E0B4C9B97498}"/>
              </a:ext>
            </a:extLst>
          </p:cNvPr>
          <p:cNvSpPr>
            <a:spLocks noGrp="1"/>
          </p:cNvSpPr>
          <p:nvPr>
            <p:ph idx="1"/>
          </p:nvPr>
        </p:nvSpPr>
        <p:spPr>
          <a:xfrm>
            <a:off x="520506" y="2133600"/>
            <a:ext cx="8595786" cy="3395144"/>
          </a:xfrm>
        </p:spPr>
        <p:txBody>
          <a:bodyPr>
            <a:noAutofit/>
          </a:bodyPr>
          <a:lstStyle/>
          <a:p>
            <a:r>
              <a:rPr lang="es-EC" sz="2800" dirty="0">
                <a:effectLst/>
                <a:latin typeface="Arial" panose="020B0604020202020204" pitchFamily="34" charset="0"/>
                <a:ea typeface="Arial" panose="020B0604020202020204" pitchFamily="34" charset="0"/>
              </a:rPr>
              <a:t>hace gala de su potencia descubriendo patrones ocultos y mostrando resultados únicos, con diagramas y gráficos simples de interpretar. Su tecnología ofrece a los usuarios todas las funcionalidades BI, como cuadros de mando, inteligencia proactiva, alertas, etc. Oracle es ideal para empresas que necesitan analizar grandes volúmenes de datos ya que se trata de una solución muy robusta.</a:t>
            </a:r>
            <a:endParaRPr lang="es-EC" sz="2800" dirty="0"/>
          </a:p>
        </p:txBody>
      </p:sp>
      <p:pic>
        <p:nvPicPr>
          <p:cNvPr id="4" name="Imagen 3" descr="Logo Oracle Business Intelligence">
            <a:extLst>
              <a:ext uri="{FF2B5EF4-FFF2-40B4-BE49-F238E27FC236}">
                <a16:creationId xmlns:a16="http://schemas.microsoft.com/office/drawing/2014/main" id="{990EB71E-6EA5-4942-ACED-4C4E29D11F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450" y="557413"/>
            <a:ext cx="5019675" cy="1543685"/>
          </a:xfrm>
          <a:prstGeom prst="rect">
            <a:avLst/>
          </a:prstGeom>
          <a:noFill/>
          <a:ln>
            <a:noFill/>
          </a:ln>
        </p:spPr>
      </p:pic>
    </p:spTree>
    <p:extLst>
      <p:ext uri="{BB962C8B-B14F-4D97-AF65-F5344CB8AC3E}">
        <p14:creationId xmlns:p14="http://schemas.microsoft.com/office/powerpoint/2010/main" val="205796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2F45E1-632A-4F76-A80E-3E34575CBB5D}"/>
              </a:ext>
            </a:extLst>
          </p:cNvPr>
          <p:cNvSpPr>
            <a:spLocks noGrp="1"/>
          </p:cNvSpPr>
          <p:nvPr>
            <p:ph idx="1"/>
          </p:nvPr>
        </p:nvSpPr>
        <p:spPr>
          <a:xfrm>
            <a:off x="677334" y="1863655"/>
            <a:ext cx="8244993" cy="3796865"/>
          </a:xfrm>
        </p:spPr>
        <p:txBody>
          <a:bodyPr>
            <a:noAutofit/>
          </a:bodyPr>
          <a:lstStyle/>
          <a:p>
            <a:r>
              <a:rPr lang="es-EC" sz="2400" dirty="0">
                <a:effectLst/>
                <a:latin typeface="Arial" panose="020B0604020202020204" pitchFamily="34" charset="0"/>
                <a:ea typeface="Arial" panose="020B0604020202020204" pitchFamily="34" charset="0"/>
              </a:rPr>
              <a:t>Es un software de inteligencia de negocios para la visualización y análisis de datos. Con esta herramienta puedes analizar, visualizar y compartir datos fácilmente, sin que el departamento de IT tenga que intervenir. Soporta múltiples fuentes de datos como MS Excel, Oracle, MS SQL, Google </a:t>
            </a:r>
            <a:r>
              <a:rPr lang="es-EC" sz="2400" dirty="0" err="1">
                <a:effectLst/>
                <a:latin typeface="Arial" panose="020B0604020202020204" pitchFamily="34" charset="0"/>
                <a:ea typeface="Arial" panose="020B0604020202020204" pitchFamily="34" charset="0"/>
              </a:rPr>
              <a:t>Analytics</a:t>
            </a:r>
            <a:r>
              <a:rPr lang="es-EC" sz="2400" dirty="0">
                <a:effectLst/>
                <a:latin typeface="Arial" panose="020B0604020202020204" pitchFamily="34" charset="0"/>
                <a:ea typeface="Arial" panose="020B0604020202020204" pitchFamily="34" charset="0"/>
              </a:rPr>
              <a:t> y </a:t>
            </a:r>
            <a:r>
              <a:rPr lang="es-EC" sz="2400" dirty="0" err="1">
                <a:effectLst/>
                <a:latin typeface="Arial" panose="020B0604020202020204" pitchFamily="34" charset="0"/>
                <a:ea typeface="Arial" panose="020B0604020202020204" pitchFamily="34" charset="0"/>
              </a:rPr>
              <a:t>SalesForce</a:t>
            </a:r>
            <a:r>
              <a:rPr lang="es-EC" sz="2400" dirty="0">
                <a:effectLst/>
                <a:latin typeface="Arial" panose="020B0604020202020204" pitchFamily="34" charset="0"/>
                <a:ea typeface="Arial" panose="020B0604020202020204" pitchFamily="34" charset="0"/>
              </a:rPr>
              <a:t>. </a:t>
            </a:r>
            <a:r>
              <a:rPr lang="es-EC" sz="2400" dirty="0" err="1">
                <a:effectLst/>
                <a:latin typeface="Arial" panose="020B0604020202020204" pitchFamily="34" charset="0"/>
                <a:ea typeface="Arial" panose="020B0604020202020204" pitchFamily="34" charset="0"/>
              </a:rPr>
              <a:t>Tableau</a:t>
            </a:r>
            <a:r>
              <a:rPr lang="es-EC" sz="2400" dirty="0">
                <a:effectLst/>
                <a:latin typeface="Arial" panose="020B0604020202020204" pitchFamily="34" charset="0"/>
                <a:ea typeface="Arial" panose="020B0604020202020204" pitchFamily="34" charset="0"/>
              </a:rPr>
              <a:t> es gratuito para uso personal. Si quieres más funciones tendrás que optar por planes de pago. Además, </a:t>
            </a:r>
            <a:r>
              <a:rPr lang="es-EC" sz="2400" dirty="0" err="1">
                <a:effectLst/>
                <a:latin typeface="Arial" panose="020B0604020202020204" pitchFamily="34" charset="0"/>
                <a:ea typeface="Arial" panose="020B0604020202020204" pitchFamily="34" charset="0"/>
              </a:rPr>
              <a:t>Tableau</a:t>
            </a:r>
            <a:r>
              <a:rPr lang="es-EC" sz="2400" dirty="0">
                <a:effectLst/>
                <a:latin typeface="Arial" panose="020B0604020202020204" pitchFamily="34" charset="0"/>
                <a:ea typeface="Arial" panose="020B0604020202020204" pitchFamily="34" charset="0"/>
              </a:rPr>
              <a:t> también ofrece tres productos independientes: Desktop (para todos), Server (análisis para empresas ejecutado localmente) y Online (análisis en la nube).</a:t>
            </a:r>
            <a:endParaRPr lang="es-EC" sz="2400" dirty="0"/>
          </a:p>
        </p:txBody>
      </p:sp>
      <p:pic>
        <p:nvPicPr>
          <p:cNvPr id="4" name="Imagen 3" descr="Logo Tableau">
            <a:extLst>
              <a:ext uri="{FF2B5EF4-FFF2-40B4-BE49-F238E27FC236}">
                <a16:creationId xmlns:a16="http://schemas.microsoft.com/office/drawing/2014/main" id="{7803975B-8C51-424F-87CA-95D7ADE21B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841" y="311080"/>
            <a:ext cx="4128770" cy="1552575"/>
          </a:xfrm>
          <a:prstGeom prst="rect">
            <a:avLst/>
          </a:prstGeom>
          <a:noFill/>
          <a:ln>
            <a:noFill/>
          </a:ln>
        </p:spPr>
      </p:pic>
    </p:spTree>
    <p:extLst>
      <p:ext uri="{BB962C8B-B14F-4D97-AF65-F5344CB8AC3E}">
        <p14:creationId xmlns:p14="http://schemas.microsoft.com/office/powerpoint/2010/main" val="30791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8BD73-06B1-4890-ADB4-C906CAF3C2FF}"/>
              </a:ext>
            </a:extLst>
          </p:cNvPr>
          <p:cNvSpPr>
            <a:spLocks noGrp="1"/>
          </p:cNvSpPr>
          <p:nvPr>
            <p:ph idx="1"/>
          </p:nvPr>
        </p:nvSpPr>
        <p:spPr/>
        <p:txBody>
          <a:bodyPr>
            <a:normAutofit lnSpcReduction="10000"/>
          </a:bodyPr>
          <a:lstStyle/>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Comparta información estratégica y tome mejores decisiones con la suite SAP </a:t>
            </a:r>
            <a:r>
              <a:rPr lang="es-EC" sz="1800" dirty="0" err="1">
                <a:solidFill>
                  <a:srgbClr val="000000"/>
                </a:solidFill>
                <a:effectLst/>
                <a:latin typeface="Arial" panose="020B0604020202020204" pitchFamily="34" charset="0"/>
                <a:ea typeface="Arial" panose="020B0604020202020204" pitchFamily="34" charset="0"/>
              </a:rPr>
              <a:t>BusinessObjects</a:t>
            </a:r>
            <a:r>
              <a:rPr lang="es-EC" sz="1800" dirty="0">
                <a:solidFill>
                  <a:srgbClr val="000000"/>
                </a:solidFill>
                <a:effectLst/>
                <a:latin typeface="Arial" panose="020B0604020202020204" pitchFamily="34" charset="0"/>
                <a:ea typeface="Arial" panose="020B0604020202020204" pitchFamily="34" charset="0"/>
              </a:rPr>
              <a:t> Business </a:t>
            </a:r>
            <a:r>
              <a:rPr lang="es-EC" sz="1800" dirty="0" err="1">
                <a:solidFill>
                  <a:srgbClr val="000000"/>
                </a:solidFill>
                <a:effectLst/>
                <a:latin typeface="Arial" panose="020B0604020202020204" pitchFamily="34" charset="0"/>
                <a:ea typeface="Arial" panose="020B0604020202020204" pitchFamily="34" charset="0"/>
              </a:rPr>
              <a:t>Intelligence</a:t>
            </a:r>
            <a:r>
              <a:rPr lang="es-EC" sz="1800" dirty="0">
                <a:solidFill>
                  <a:srgbClr val="000000"/>
                </a:solidFill>
                <a:effectLst/>
                <a:latin typeface="Arial" panose="020B0604020202020204" pitchFamily="34" charset="0"/>
                <a:ea typeface="Arial" panose="020B0604020202020204" pitchFamily="34" charset="0"/>
              </a:rPr>
              <a:t> (BI). Brindando arquitectura flexible, nuestra plataforma de analíticas puede dar soporte a su crecimiento –de unos pocos usuarios a decenas de miles de usuarios y de una única herramienta a múltiples herramientas e interfaces–.</a:t>
            </a:r>
          </a:p>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 </a:t>
            </a:r>
          </a:p>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Implementación </a:t>
            </a:r>
            <a:r>
              <a:rPr lang="es-EC" sz="1800" dirty="0" err="1">
                <a:solidFill>
                  <a:srgbClr val="000000"/>
                </a:solidFill>
                <a:effectLst/>
                <a:latin typeface="Arial" panose="020B0604020202020204" pitchFamily="34" charset="0"/>
                <a:ea typeface="Arial" panose="020B0604020202020204" pitchFamily="34" charset="0"/>
              </a:rPr>
              <a:t>on-premise</a:t>
            </a:r>
            <a:endParaRPr lang="es-EC" sz="1800" dirty="0">
              <a:solidFill>
                <a:srgbClr val="000000"/>
              </a:solidFill>
              <a:effectLst/>
              <a:latin typeface="Arial" panose="020B0604020202020204" pitchFamily="34" charset="0"/>
              <a:ea typeface="Arial" panose="020B0604020202020204" pitchFamily="34" charset="0"/>
            </a:endParaRPr>
          </a:p>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Business </a:t>
            </a:r>
            <a:r>
              <a:rPr lang="es-EC" sz="1800" dirty="0" err="1">
                <a:solidFill>
                  <a:srgbClr val="000000"/>
                </a:solidFill>
                <a:effectLst/>
                <a:latin typeface="Arial" panose="020B0604020202020204" pitchFamily="34" charset="0"/>
                <a:ea typeface="Arial" panose="020B0604020202020204" pitchFamily="34" charset="0"/>
              </a:rPr>
              <a:t>intelligence</a:t>
            </a:r>
            <a:r>
              <a:rPr lang="es-EC" sz="1800" dirty="0">
                <a:solidFill>
                  <a:srgbClr val="000000"/>
                </a:solidFill>
                <a:effectLst/>
                <a:latin typeface="Arial" panose="020B0604020202020204" pitchFamily="34" charset="0"/>
                <a:ea typeface="Arial" panose="020B0604020202020204" pitchFamily="34" charset="0"/>
              </a:rPr>
              <a:t> en tiempo real </a:t>
            </a:r>
          </a:p>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Mayor autonomía del usuario</a:t>
            </a:r>
          </a:p>
          <a:p>
            <a:pPr algn="just">
              <a:lnSpc>
                <a:spcPct val="115000"/>
              </a:lnSpc>
            </a:pPr>
            <a:r>
              <a:rPr lang="es-EC" sz="1800" dirty="0">
                <a:solidFill>
                  <a:srgbClr val="000000"/>
                </a:solidFill>
                <a:effectLst/>
                <a:latin typeface="Arial" panose="020B0604020202020204" pitchFamily="34" charset="0"/>
                <a:ea typeface="Arial" panose="020B0604020202020204" pitchFamily="34" charset="0"/>
              </a:rPr>
              <a:t>Consumo de información simplificado, personalizado y dinámico</a:t>
            </a:r>
          </a:p>
          <a:p>
            <a:endParaRPr lang="es-EC" dirty="0"/>
          </a:p>
        </p:txBody>
      </p:sp>
      <p:pic>
        <p:nvPicPr>
          <p:cNvPr id="4" name="Imagen 3">
            <a:extLst>
              <a:ext uri="{FF2B5EF4-FFF2-40B4-BE49-F238E27FC236}">
                <a16:creationId xmlns:a16="http://schemas.microsoft.com/office/drawing/2014/main" id="{0398E0A0-A0C5-4307-8862-2B4FAA67CDC4}"/>
              </a:ext>
            </a:extLst>
          </p:cNvPr>
          <p:cNvPicPr/>
          <p:nvPr/>
        </p:nvPicPr>
        <p:blipFill>
          <a:blip r:embed="rId2"/>
          <a:stretch>
            <a:fillRect/>
          </a:stretch>
        </p:blipFill>
        <p:spPr>
          <a:xfrm>
            <a:off x="677334" y="247217"/>
            <a:ext cx="3714750" cy="1514475"/>
          </a:xfrm>
          <a:prstGeom prst="rect">
            <a:avLst/>
          </a:prstGeom>
        </p:spPr>
      </p:pic>
    </p:spTree>
    <p:extLst>
      <p:ext uri="{BB962C8B-B14F-4D97-AF65-F5344CB8AC3E}">
        <p14:creationId xmlns:p14="http://schemas.microsoft.com/office/powerpoint/2010/main" val="114317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2EF2FD-C070-4E51-8FF3-BF1D83B9A333}"/>
              </a:ext>
            </a:extLst>
          </p:cNvPr>
          <p:cNvSpPr>
            <a:spLocks noGrp="1"/>
          </p:cNvSpPr>
          <p:nvPr>
            <p:ph idx="1"/>
          </p:nvPr>
        </p:nvSpPr>
        <p:spPr>
          <a:xfrm>
            <a:off x="677334" y="2160590"/>
            <a:ext cx="8106448" cy="3602902"/>
          </a:xfrm>
        </p:spPr>
        <p:txBody>
          <a:bodyPr>
            <a:noAutofit/>
          </a:bodyPr>
          <a:lstStyle/>
          <a:p>
            <a:pPr algn="just"/>
            <a:r>
              <a:rPr lang="es-EC" sz="2400" dirty="0">
                <a:solidFill>
                  <a:srgbClr val="000000"/>
                </a:solidFill>
                <a:effectLst/>
                <a:latin typeface="Arial" panose="020B0604020202020204" pitchFamily="34" charset="0"/>
                <a:ea typeface="Arial" panose="020B0604020202020204" pitchFamily="34" charset="0"/>
              </a:rPr>
              <a:t>Microsoft </a:t>
            </a:r>
            <a:r>
              <a:rPr lang="es-EC" sz="2400" dirty="0" err="1">
                <a:solidFill>
                  <a:srgbClr val="000000"/>
                </a:solidFill>
                <a:effectLst/>
                <a:latin typeface="Arial" panose="020B0604020202020204" pitchFamily="34" charset="0"/>
                <a:ea typeface="Arial" panose="020B0604020202020204" pitchFamily="34" charset="0"/>
              </a:rPr>
              <a:t>Power</a:t>
            </a:r>
            <a:r>
              <a:rPr lang="es-EC" sz="2400" dirty="0">
                <a:solidFill>
                  <a:srgbClr val="000000"/>
                </a:solidFill>
                <a:effectLst/>
                <a:latin typeface="Arial" panose="020B0604020202020204" pitchFamily="34" charset="0"/>
                <a:ea typeface="Arial" panose="020B0604020202020204" pitchFamily="34" charset="0"/>
              </a:rPr>
              <a:t> BI es una suite de herramientas de análisis empresarial basada en la web con la que se obtiene información de valor tras procesar los datos de un negocio desde distintas fuentes. En una sola vista, muestra resultados variados que contribuyen a tomar una mejor decisión. Se puede acceder a Microsoft </a:t>
            </a:r>
            <a:r>
              <a:rPr lang="es-EC" sz="2400" dirty="0" err="1">
                <a:solidFill>
                  <a:srgbClr val="000000"/>
                </a:solidFill>
                <a:effectLst/>
                <a:latin typeface="Arial" panose="020B0604020202020204" pitchFamily="34" charset="0"/>
                <a:ea typeface="Arial" panose="020B0604020202020204" pitchFamily="34" charset="0"/>
              </a:rPr>
              <a:t>Power</a:t>
            </a:r>
            <a:r>
              <a:rPr lang="es-EC" sz="2400" dirty="0">
                <a:solidFill>
                  <a:srgbClr val="000000"/>
                </a:solidFill>
                <a:effectLst/>
                <a:latin typeface="Arial" panose="020B0604020202020204" pitchFamily="34" charset="0"/>
                <a:ea typeface="Arial" panose="020B0604020202020204" pitchFamily="34" charset="0"/>
              </a:rPr>
              <a:t> BI desde prácticamente cualquier lugar. También permite a los usuarios integrar sus aplicaciones y proporciona informes y cuadros de mando en tiempo real.</a:t>
            </a:r>
          </a:p>
          <a:p>
            <a:pPr algn="just"/>
            <a:endParaRPr lang="es-EC" sz="2400" dirty="0"/>
          </a:p>
        </p:txBody>
      </p:sp>
      <p:pic>
        <p:nvPicPr>
          <p:cNvPr id="5" name="Imagen 4">
            <a:extLst>
              <a:ext uri="{FF2B5EF4-FFF2-40B4-BE49-F238E27FC236}">
                <a16:creationId xmlns:a16="http://schemas.microsoft.com/office/drawing/2014/main" id="{85E8D681-D103-4F8C-AE46-E1D999A1E3ED}"/>
              </a:ext>
            </a:extLst>
          </p:cNvPr>
          <p:cNvPicPr>
            <a:picLocks noChangeAspect="1"/>
          </p:cNvPicPr>
          <p:nvPr/>
        </p:nvPicPr>
        <p:blipFill>
          <a:blip r:embed="rId2"/>
          <a:stretch>
            <a:fillRect/>
          </a:stretch>
        </p:blipFill>
        <p:spPr>
          <a:xfrm>
            <a:off x="677334" y="312274"/>
            <a:ext cx="2667000" cy="1619250"/>
          </a:xfrm>
          <a:prstGeom prst="rect">
            <a:avLst/>
          </a:prstGeom>
        </p:spPr>
      </p:pic>
    </p:spTree>
    <p:extLst>
      <p:ext uri="{BB962C8B-B14F-4D97-AF65-F5344CB8AC3E}">
        <p14:creationId xmlns:p14="http://schemas.microsoft.com/office/powerpoint/2010/main" val="364054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69A613-9DA1-4F1D-9BF5-D57B048D22AA}"/>
              </a:ext>
            </a:extLst>
          </p:cNvPr>
          <p:cNvSpPr>
            <a:spLocks noGrp="1"/>
          </p:cNvSpPr>
          <p:nvPr>
            <p:ph idx="1"/>
          </p:nvPr>
        </p:nvSpPr>
        <p:spPr/>
        <p:txBody>
          <a:bodyPr>
            <a:normAutofit fontScale="92500"/>
          </a:bodyPr>
          <a:lstStyle/>
          <a:p>
            <a:r>
              <a:rPr lang="es-EC" sz="2800" dirty="0" err="1">
                <a:solidFill>
                  <a:srgbClr val="000000"/>
                </a:solidFill>
                <a:effectLst/>
                <a:latin typeface="Arial" panose="020B0604020202020204" pitchFamily="34" charset="0"/>
                <a:ea typeface="Arial" panose="020B0604020202020204" pitchFamily="34" charset="0"/>
              </a:rPr>
              <a:t>QlikView</a:t>
            </a:r>
            <a:r>
              <a:rPr lang="es-EC" sz="2800" dirty="0">
                <a:solidFill>
                  <a:srgbClr val="000000"/>
                </a:solidFill>
                <a:effectLst/>
                <a:latin typeface="Arial" panose="020B0604020202020204" pitchFamily="34" charset="0"/>
                <a:ea typeface="Arial" panose="020B0604020202020204" pitchFamily="34" charset="0"/>
              </a:rPr>
              <a:t> es una herramienta de Business </a:t>
            </a:r>
            <a:r>
              <a:rPr lang="es-EC" sz="2800" dirty="0" err="1">
                <a:solidFill>
                  <a:srgbClr val="000000"/>
                </a:solidFill>
                <a:effectLst/>
                <a:latin typeface="Arial" panose="020B0604020202020204" pitchFamily="34" charset="0"/>
                <a:ea typeface="Arial" panose="020B0604020202020204" pitchFamily="34" charset="0"/>
              </a:rPr>
              <a:t>Intelligence</a:t>
            </a:r>
            <a:r>
              <a:rPr lang="es-EC" sz="2800" dirty="0">
                <a:solidFill>
                  <a:srgbClr val="000000"/>
                </a:solidFill>
                <a:effectLst/>
                <a:latin typeface="Arial" panose="020B0604020202020204" pitchFamily="34" charset="0"/>
                <a:ea typeface="Arial" panose="020B0604020202020204" pitchFamily="34" charset="0"/>
              </a:rPr>
              <a:t> que ofrece un descubrimiento de datos único y una búsqueda global. Se pueden importar datos desde fuentes como Salesforce, Teradata y </a:t>
            </a:r>
            <a:r>
              <a:rPr lang="es-EC" sz="2800" dirty="0" err="1">
                <a:solidFill>
                  <a:srgbClr val="000000"/>
                </a:solidFill>
                <a:effectLst/>
                <a:latin typeface="Arial" panose="020B0604020202020204" pitchFamily="34" charset="0"/>
                <a:ea typeface="Arial" panose="020B0604020202020204" pitchFamily="34" charset="0"/>
              </a:rPr>
              <a:t>Hive</a:t>
            </a:r>
            <a:r>
              <a:rPr lang="es-EC" sz="2800" dirty="0">
                <a:solidFill>
                  <a:srgbClr val="000000"/>
                </a:solidFill>
                <a:effectLst/>
                <a:latin typeface="Arial" panose="020B0604020202020204" pitchFamily="34" charset="0"/>
                <a:ea typeface="Arial" panose="020B0604020202020204" pitchFamily="34" charset="0"/>
              </a:rPr>
              <a:t>. También ofrece a los usuarios un control total sobre sus datos, un entorno de trabajo seguro, flexibilidad (le ofrece las herramientas que necesita para crear su espacio de trabajo y procesar los datos a su manera) e informes exportables a Microsoft Office.</a:t>
            </a:r>
          </a:p>
          <a:p>
            <a:endParaRPr lang="es-EC" sz="2400" dirty="0"/>
          </a:p>
        </p:txBody>
      </p:sp>
      <p:pic>
        <p:nvPicPr>
          <p:cNvPr id="4" name="Imagen 3">
            <a:extLst>
              <a:ext uri="{FF2B5EF4-FFF2-40B4-BE49-F238E27FC236}">
                <a16:creationId xmlns:a16="http://schemas.microsoft.com/office/drawing/2014/main" id="{97BCBE5B-34AD-41BA-B29E-C98BC7930E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631247"/>
            <a:ext cx="3943350" cy="1162050"/>
          </a:xfrm>
          <a:prstGeom prst="rect">
            <a:avLst/>
          </a:prstGeom>
          <a:noFill/>
          <a:ln>
            <a:noFill/>
          </a:ln>
        </p:spPr>
      </p:pic>
    </p:spTree>
    <p:extLst>
      <p:ext uri="{BB962C8B-B14F-4D97-AF65-F5344CB8AC3E}">
        <p14:creationId xmlns:p14="http://schemas.microsoft.com/office/powerpoint/2010/main" val="177231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0794C-2E47-42DC-8752-A48AA13F31C9}"/>
              </a:ext>
            </a:extLst>
          </p:cNvPr>
          <p:cNvSpPr>
            <a:spLocks noGrp="1"/>
          </p:cNvSpPr>
          <p:nvPr>
            <p:ph type="title"/>
          </p:nvPr>
        </p:nvSpPr>
        <p:spPr/>
        <p:txBody>
          <a:bodyPr/>
          <a:lstStyle/>
          <a:p>
            <a:r>
              <a:rPr lang="es-EC" dirty="0" err="1"/>
              <a:t>Caracteristicas</a:t>
            </a:r>
            <a:endParaRPr lang="es-EC" dirty="0"/>
          </a:p>
        </p:txBody>
      </p:sp>
      <p:sp>
        <p:nvSpPr>
          <p:cNvPr id="3" name="Marcador de contenido 2">
            <a:extLst>
              <a:ext uri="{FF2B5EF4-FFF2-40B4-BE49-F238E27FC236}">
                <a16:creationId xmlns:a16="http://schemas.microsoft.com/office/drawing/2014/main" id="{583FFA26-5118-488A-B596-8C489FBF86A4}"/>
              </a:ext>
            </a:extLst>
          </p:cNvPr>
          <p:cNvSpPr>
            <a:spLocks noGrp="1"/>
          </p:cNvSpPr>
          <p:nvPr>
            <p:ph idx="1"/>
          </p:nvPr>
        </p:nvSpPr>
        <p:spPr/>
        <p:txBody>
          <a:bodyPr/>
          <a:lstStyle/>
          <a:p>
            <a:r>
              <a:rPr lang="es-EC" dirty="0"/>
              <a:t>Arquitectura</a:t>
            </a:r>
          </a:p>
          <a:p>
            <a:r>
              <a:rPr lang="es-EC" dirty="0"/>
              <a:t>Amplitud de la base de datos soportadas</a:t>
            </a:r>
          </a:p>
          <a:p>
            <a:r>
              <a:rPr lang="es-EC" dirty="0"/>
              <a:t>Suministro de datos en tiempo real</a:t>
            </a:r>
          </a:p>
          <a:p>
            <a:r>
              <a:rPr lang="es-EC" dirty="0"/>
              <a:t>Compatibilidad con las estructuras de almacenamiento de datos</a:t>
            </a:r>
          </a:p>
          <a:p>
            <a:r>
              <a:rPr lang="es-EC" dirty="0"/>
              <a:t>Capacidad de autoservicio</a:t>
            </a:r>
          </a:p>
          <a:p>
            <a:r>
              <a:rPr lang="es-EC" dirty="0"/>
              <a:t>Versión </a:t>
            </a:r>
            <a:r>
              <a:rPr lang="es-EC" dirty="0" err="1"/>
              <a:t>Movil</a:t>
            </a:r>
            <a:endParaRPr lang="es-EC" dirty="0"/>
          </a:p>
        </p:txBody>
      </p:sp>
    </p:spTree>
    <p:extLst>
      <p:ext uri="{BB962C8B-B14F-4D97-AF65-F5344CB8AC3E}">
        <p14:creationId xmlns:p14="http://schemas.microsoft.com/office/powerpoint/2010/main" val="176406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A67FD-2951-4074-97C3-E578EAEC7ED8}"/>
              </a:ext>
            </a:extLst>
          </p:cNvPr>
          <p:cNvSpPr>
            <a:spLocks noGrp="1"/>
          </p:cNvSpPr>
          <p:nvPr>
            <p:ph type="title"/>
          </p:nvPr>
        </p:nvSpPr>
        <p:spPr/>
        <p:txBody>
          <a:bodyPr/>
          <a:lstStyle/>
          <a:p>
            <a:r>
              <a:rPr lang="es-EC" dirty="0"/>
              <a:t>Ventajas</a:t>
            </a:r>
          </a:p>
        </p:txBody>
      </p:sp>
      <p:sp>
        <p:nvSpPr>
          <p:cNvPr id="3" name="Marcador de contenido 2">
            <a:extLst>
              <a:ext uri="{FF2B5EF4-FFF2-40B4-BE49-F238E27FC236}">
                <a16:creationId xmlns:a16="http://schemas.microsoft.com/office/drawing/2014/main" id="{8F1975CB-7830-4E09-AB38-BA6C4C0566B7}"/>
              </a:ext>
            </a:extLst>
          </p:cNvPr>
          <p:cNvSpPr>
            <a:spLocks noGrp="1"/>
          </p:cNvSpPr>
          <p:nvPr>
            <p:ph idx="1"/>
          </p:nvPr>
        </p:nvSpPr>
        <p:spPr/>
        <p:txBody>
          <a:bodyPr>
            <a:normAutofit/>
          </a:bodyPr>
          <a:lstStyle/>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Mayor eficiencia (reducción de costes).</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Mayor capacidad de la toma de decisiones.</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Mayor capacidad de respuesta.</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Mayor visibilidad de comprensión del negocio.</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Simplificar la colaboración y el uso compartido.</a:t>
            </a:r>
          </a:p>
          <a:p>
            <a:pPr marL="342900" lvl="0" indent="-342900">
              <a:lnSpc>
                <a:spcPct val="115000"/>
              </a:lnSpc>
              <a:buFont typeface="Symbol" panose="05050102010706020507" pitchFamily="18" charset="2"/>
              <a:buChar char=""/>
            </a:pPr>
            <a:r>
              <a:rPr lang="es-EC" sz="1800" dirty="0">
                <a:solidFill>
                  <a:srgbClr val="000000"/>
                </a:solidFill>
                <a:effectLst/>
                <a:latin typeface="Arial" panose="020B0604020202020204" pitchFamily="34" charset="0"/>
                <a:ea typeface="Arial" panose="020B0604020202020204" pitchFamily="34" charset="0"/>
              </a:rPr>
              <a:t>Aumento de ingreso y reducción de gastos.</a:t>
            </a:r>
          </a:p>
          <a:p>
            <a:endParaRPr lang="es-EC" dirty="0"/>
          </a:p>
        </p:txBody>
      </p:sp>
    </p:spTree>
    <p:extLst>
      <p:ext uri="{BB962C8B-B14F-4D97-AF65-F5344CB8AC3E}">
        <p14:creationId xmlns:p14="http://schemas.microsoft.com/office/powerpoint/2010/main" val="109225646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750</Words>
  <Application>Microsoft Office PowerPoint</Application>
  <PresentationFormat>Panorámica</PresentationFormat>
  <Paragraphs>41</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Open Sans</vt:lpstr>
      <vt:lpstr>Symbol</vt:lpstr>
      <vt:lpstr>Times New Roman</vt:lpstr>
      <vt:lpstr>Trebuchet MS</vt:lpstr>
      <vt:lpstr>Wingdings 3</vt:lpstr>
      <vt:lpstr>Faceta</vt:lpstr>
      <vt:lpstr>HERRAMIENTAS DE BI</vt:lpstr>
      <vt:lpstr>HERRAMIENTAS DE BI</vt:lpstr>
      <vt:lpstr>Presentación de PowerPoint</vt:lpstr>
      <vt:lpstr>Presentación de PowerPoint</vt:lpstr>
      <vt:lpstr>Presentación de PowerPoint</vt:lpstr>
      <vt:lpstr>Presentación de PowerPoint</vt:lpstr>
      <vt:lpstr>Presentación de PowerPoint</vt:lpstr>
      <vt:lpstr>Caracteristicas</vt:lpstr>
      <vt:lpstr>Ventajas</vt:lpstr>
      <vt:lpstr>Desventajas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BI</dc:title>
  <dc:creator>Marco Ayala</dc:creator>
  <cp:lastModifiedBy>Marco Ayala</cp:lastModifiedBy>
  <cp:revision>2</cp:revision>
  <dcterms:created xsi:type="dcterms:W3CDTF">2021-04-22T02:24:22Z</dcterms:created>
  <dcterms:modified xsi:type="dcterms:W3CDTF">2021-04-22T02:37:46Z</dcterms:modified>
</cp:coreProperties>
</file>