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26" y="10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learn.microsoft.com/en-us/devops/deliver/devsecops" TargetMode="External"/><Relationship Id="rId5" Type="http://schemas.openxmlformats.org/officeDocument/2006/relationships/hyperlink" Target="https://owasp.org/www-project-top-ten/" TargetMode="External"/><Relationship Id="rId4" Type="http://schemas.openxmlformats.org/officeDocument/2006/relationships/hyperlink" Target="https://www.nist.gov/cyberframework"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Mohamed Elmarzougui</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i="1" dirty="0"/>
              <a:t>Project Two: Security Policy Presentation</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706974" y="2176976"/>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integrates security at every stage of development, from coding through deployment. It ensures that security is considered throughout the lifecycle, with tools like static analysis to identify vulnerabilities early, and automated tests that catch bugs during build and integration. This process minimizes security risks by addressing potential issues proactively, not just at the end of the development cycle.</a:t>
            </a:r>
          </a:p>
          <a:p>
            <a:pPr marL="685800" lvl="1" indent="-228600" algn="l" rtl="0">
              <a:lnSpc>
                <a:spcPct val="90000"/>
              </a:lnSpc>
              <a:spcBef>
                <a:spcPts val="0"/>
              </a:spcBef>
              <a:spcAft>
                <a:spcPts val="0"/>
              </a:spcAft>
              <a:buClr>
                <a:schemeClr val="lt1"/>
              </a:buClr>
              <a:buSzPts val="2000"/>
              <a:buChar char="•"/>
            </a:pPr>
            <a:r>
              <a:rPr lang="en-US" dirty="0"/>
              <a:t>In the </a:t>
            </a:r>
            <a:r>
              <a:rPr lang="en-US" dirty="0" err="1"/>
              <a:t>DevSecOps</a:t>
            </a:r>
            <a:r>
              <a:rPr lang="en-US" dirty="0"/>
              <a:t> pipeline, various external tools are used at different stages to ensure security. For example, Astrée, a static code analyzer, is used during the coding phase to identify potential errors and vulnerabilities before runtime. During the build and integration stages, other automated tools run to ensure code quality and security. OWASP ZAP is utilized for dynamic application security testing (DAST) to identify issues during runtime. Additionally, tools like Jenkins or GitLab CI automate the build, test, and deployment processes, integrating security checks at each step.</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None/>
            </a:pPr>
            <a:r>
              <a:rPr lang="en-US" b="1" dirty="0"/>
              <a:t>Pros:</a:t>
            </a:r>
            <a:endParaRPr lang="en-US" dirty="0"/>
          </a:p>
          <a:p>
            <a:pPr>
              <a:buFont typeface="Arial" panose="020B0604020202020204" pitchFamily="34" charset="0"/>
              <a:buChar char="•"/>
            </a:pPr>
            <a:r>
              <a:rPr lang="en-US" dirty="0"/>
              <a:t>Early and continuous security integration reduces vulnerabilities before exploitation.</a:t>
            </a:r>
          </a:p>
          <a:p>
            <a:pPr>
              <a:buFont typeface="Arial" panose="020B0604020202020204" pitchFamily="34" charset="0"/>
              <a:buChar char="•"/>
            </a:pPr>
            <a:r>
              <a:rPr lang="en-US" dirty="0"/>
              <a:t>Improves code quality and system integrity by embedding security into the development process.</a:t>
            </a:r>
          </a:p>
          <a:p>
            <a:pPr>
              <a:buFont typeface="Arial" panose="020B0604020202020204" pitchFamily="34" charset="0"/>
              <a:buChar char="•"/>
            </a:pPr>
            <a:r>
              <a:rPr lang="en-US" dirty="0"/>
              <a:t>Provides proactive protection, minimizing the risk of breaches.</a:t>
            </a:r>
          </a:p>
          <a:p>
            <a:pPr>
              <a:buNone/>
            </a:pPr>
            <a:r>
              <a:rPr lang="en-US" b="1" dirty="0"/>
              <a:t>Cons:</a:t>
            </a:r>
            <a:endParaRPr lang="en-US" dirty="0"/>
          </a:p>
          <a:p>
            <a:pPr>
              <a:buFont typeface="Arial" panose="020B0604020202020204" pitchFamily="34" charset="0"/>
              <a:buChar char="•"/>
            </a:pPr>
            <a:r>
              <a:rPr lang="en-US" dirty="0"/>
              <a:t>Upfront costs for tools, training, and integration.</a:t>
            </a:r>
          </a:p>
          <a:p>
            <a:pPr>
              <a:buFont typeface="Arial" panose="020B0604020202020204" pitchFamily="34" charset="0"/>
              <a:buChar char="•"/>
            </a:pPr>
            <a:r>
              <a:rPr lang="en-US" dirty="0"/>
              <a:t>Time commitment required for team adaptation and workflow adjustments.</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Integrate security early and throughout the development lifecycle.</a:t>
            </a:r>
          </a:p>
          <a:p>
            <a:pPr marL="1143000" lvl="2" indent="-228600" algn="l" rtl="0">
              <a:lnSpc>
                <a:spcPct val="90000"/>
              </a:lnSpc>
              <a:spcBef>
                <a:spcPts val="0"/>
              </a:spcBef>
              <a:spcAft>
                <a:spcPts val="0"/>
              </a:spcAft>
              <a:buClr>
                <a:schemeClr val="lt1"/>
              </a:buClr>
              <a:buSzPts val="1800"/>
              <a:buChar char="•"/>
            </a:pPr>
            <a:r>
              <a:rPr lang="en-US" sz="2000" dirty="0"/>
              <a:t>Automate security testing where possible to reduce risk and human error.</a:t>
            </a:r>
          </a:p>
          <a:p>
            <a:pPr marL="1143000" lvl="2" indent="-228600" algn="l" rtl="0">
              <a:lnSpc>
                <a:spcPct val="90000"/>
              </a:lnSpc>
              <a:spcBef>
                <a:spcPts val="0"/>
              </a:spcBef>
              <a:spcAft>
                <a:spcPts val="0"/>
              </a:spcAft>
              <a:buClr>
                <a:schemeClr val="lt1"/>
              </a:buClr>
              <a:buSzPts val="1800"/>
              <a:buChar char="•"/>
            </a:pPr>
            <a:r>
              <a:rPr lang="en-US" sz="2000" dirty="0"/>
              <a:t>Standardized code improves readability, consistency, and maintainability.</a:t>
            </a:r>
          </a:p>
          <a:p>
            <a:pPr marL="1143000" lvl="2" indent="-228600" algn="l" rtl="0">
              <a:lnSpc>
                <a:spcPct val="90000"/>
              </a:lnSpc>
              <a:spcBef>
                <a:spcPts val="0"/>
              </a:spcBef>
              <a:spcAft>
                <a:spcPts val="0"/>
              </a:spcAft>
              <a:buClr>
                <a:schemeClr val="lt1"/>
              </a:buClr>
              <a:buSzPts val="1800"/>
              <a:buChar char="•"/>
            </a:pPr>
            <a:r>
              <a:rPr lang="en-US" sz="2000" dirty="0"/>
              <a:t>Provide ongoing secure coding training for developers.</a:t>
            </a:r>
          </a:p>
          <a:p>
            <a:pPr marL="1143000" lvl="2" indent="-228600" algn="l" rtl="0">
              <a:lnSpc>
                <a:spcPct val="90000"/>
              </a:lnSpc>
              <a:spcBef>
                <a:spcPts val="0"/>
              </a:spcBef>
              <a:spcAft>
                <a:spcPts val="0"/>
              </a:spcAft>
              <a:buClr>
                <a:schemeClr val="lt1"/>
              </a:buClr>
              <a:buSzPts val="1800"/>
              <a:buChar char="•"/>
            </a:pPr>
            <a:r>
              <a:rPr lang="en-US" sz="2000" dirty="0"/>
              <a:t>Create a feedback loop to update policies based on real incidents and audits.</a:t>
            </a:r>
          </a:p>
          <a:p>
            <a:pPr marL="1143000" lvl="2" indent="-228600" algn="l" rtl="0">
              <a:lnSpc>
                <a:spcPct val="90000"/>
              </a:lnSpc>
              <a:spcBef>
                <a:spcPts val="0"/>
              </a:spcBef>
              <a:spcAft>
                <a:spcPts val="0"/>
              </a:spcAft>
              <a:buClr>
                <a:schemeClr val="lt1"/>
              </a:buClr>
              <a:buSzPts val="1800"/>
              <a:buChar char="•"/>
            </a:pPr>
            <a:r>
              <a:rPr lang="en-US" sz="2000" dirty="0"/>
              <a:t>Policies must evolve to defend against emerging threats.</a:t>
            </a:r>
          </a:p>
          <a:p>
            <a:pPr marL="1143000" lvl="2" indent="-228600" algn="l" rtl="0">
              <a:lnSpc>
                <a:spcPct val="90000"/>
              </a:lnSpc>
              <a:spcBef>
                <a:spcPts val="0"/>
              </a:spcBef>
              <a:spcAft>
                <a:spcPts val="0"/>
              </a:spcAft>
              <a:buClr>
                <a:schemeClr val="lt1"/>
              </a:buClr>
              <a:buSzPts val="1800"/>
              <a:buChar char="•"/>
            </a:pPr>
            <a:r>
              <a:rPr lang="en-US" sz="2000" dirty="0"/>
              <a:t>This guide is a starting point—more standards will be added as needed.</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448408" y="2194560"/>
            <a:ext cx="11057792"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Security is an ongoing process that must evolve with emerging threats.</a:t>
            </a:r>
          </a:p>
          <a:p>
            <a:pPr marL="228600" lvl="0" indent="-228600" algn="l" rtl="0">
              <a:lnSpc>
                <a:spcPct val="90000"/>
              </a:lnSpc>
              <a:spcBef>
                <a:spcPts val="0"/>
              </a:spcBef>
              <a:spcAft>
                <a:spcPts val="0"/>
              </a:spcAft>
              <a:buClr>
                <a:schemeClr val="lt1"/>
              </a:buClr>
              <a:buSzPts val="2200"/>
              <a:buChar char="•"/>
            </a:pPr>
            <a:r>
              <a:rPr lang="en-US" dirty="0"/>
              <a:t>Adopting standards like OWASP and NIST strengthens the foundation.</a:t>
            </a:r>
          </a:p>
          <a:p>
            <a:pPr marL="228600" lvl="0" indent="-228600" algn="l" rtl="0">
              <a:lnSpc>
                <a:spcPct val="90000"/>
              </a:lnSpc>
              <a:spcBef>
                <a:spcPts val="0"/>
              </a:spcBef>
              <a:spcAft>
                <a:spcPts val="0"/>
              </a:spcAft>
              <a:buClr>
                <a:schemeClr val="lt1"/>
              </a:buClr>
              <a:buSzPts val="2200"/>
              <a:buChar char="•"/>
            </a:pPr>
            <a:r>
              <a:rPr lang="en-US" dirty="0"/>
              <a:t>Secure coding and defense-in-depth reduce vulnerabilities early in development.</a:t>
            </a:r>
          </a:p>
          <a:p>
            <a:pPr marL="228600" lvl="0" indent="-228600" algn="l" rtl="0">
              <a:lnSpc>
                <a:spcPct val="90000"/>
              </a:lnSpc>
              <a:spcBef>
                <a:spcPts val="0"/>
              </a:spcBef>
              <a:spcAft>
                <a:spcPts val="0"/>
              </a:spcAft>
              <a:buClr>
                <a:schemeClr val="lt1"/>
              </a:buClr>
              <a:buSzPts val="2200"/>
              <a:buChar char="•"/>
            </a:pPr>
            <a:r>
              <a:rPr lang="en-US" dirty="0" err="1"/>
              <a:t>DevSecOps</a:t>
            </a:r>
            <a:r>
              <a:rPr lang="en-US" dirty="0"/>
              <a:t> builds security into every phase, improving response time and resilience.</a:t>
            </a:r>
          </a:p>
          <a:p>
            <a:pPr marL="228600" lvl="0" indent="-228600" algn="l" rtl="0">
              <a:lnSpc>
                <a:spcPct val="90000"/>
              </a:lnSpc>
              <a:spcBef>
                <a:spcPts val="0"/>
              </a:spcBef>
              <a:spcAft>
                <a:spcPts val="0"/>
              </a:spcAft>
              <a:buClr>
                <a:schemeClr val="lt1"/>
              </a:buClr>
              <a:buSzPts val="2200"/>
              <a:buChar char="•"/>
            </a:pPr>
            <a:r>
              <a:rPr lang="en-US" dirty="0"/>
              <a:t>Continuous monitoring and regular policy updates help prevent future problems.</a:t>
            </a:r>
          </a:p>
          <a:p>
            <a:pPr marL="228600" lvl="0" indent="-228600" algn="l" rtl="0">
              <a:lnSpc>
                <a:spcPct val="90000"/>
              </a:lnSpc>
              <a:spcBef>
                <a:spcPts val="0"/>
              </a:spcBef>
              <a:spcAft>
                <a:spcPts val="0"/>
              </a:spcAft>
              <a:buClr>
                <a:schemeClr val="lt1"/>
              </a:buClr>
              <a:buSzPts val="2200"/>
              <a:buChar char="•"/>
            </a:pPr>
            <a:r>
              <a:rPr lang="en-US" dirty="0"/>
              <a:t>A proactive approach leads to safer applications and stronger user trust.</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National Institute of Standards and Technology. (2020). Framework for improving critical infrastructure cybersecurity (Version 1.1). </a:t>
            </a:r>
            <a:r>
              <a:rPr lang="en-US" dirty="0">
                <a:hlinkClick r:id="rId4"/>
              </a:rPr>
              <a:t>https://www.nist.gov/cyberframework</a:t>
            </a:r>
            <a:endParaRPr lang="en-US" dirty="0"/>
          </a:p>
          <a:p>
            <a:pPr marL="228600" lvl="0" indent="-228600" algn="l" rtl="0">
              <a:lnSpc>
                <a:spcPct val="90000"/>
              </a:lnSpc>
              <a:spcBef>
                <a:spcPts val="0"/>
              </a:spcBef>
              <a:spcAft>
                <a:spcPts val="0"/>
              </a:spcAft>
              <a:buClr>
                <a:schemeClr val="lt1"/>
              </a:buClr>
              <a:buSzPts val="2200"/>
              <a:buChar char="•"/>
            </a:pPr>
            <a:r>
              <a:rPr lang="en-US" dirty="0"/>
              <a:t>OWASP Foundation. (n.d.). OWASP Top Ten. </a:t>
            </a:r>
            <a:r>
              <a:rPr lang="en-US" dirty="0">
                <a:hlinkClick r:id="rId5"/>
              </a:rPr>
              <a:t>https://owasp.org/www-project-top-ten/</a:t>
            </a:r>
            <a:endParaRPr lang="en-US" dirty="0"/>
          </a:p>
          <a:p>
            <a:pPr marL="228600" lvl="0" indent="-228600" algn="l" rtl="0">
              <a:lnSpc>
                <a:spcPct val="90000"/>
              </a:lnSpc>
              <a:spcBef>
                <a:spcPts val="0"/>
              </a:spcBef>
              <a:spcAft>
                <a:spcPts val="0"/>
              </a:spcAft>
              <a:buClr>
                <a:schemeClr val="lt1"/>
              </a:buClr>
              <a:buSzPts val="2200"/>
              <a:buChar char="•"/>
            </a:pPr>
            <a:r>
              <a:rPr lang="en-US" dirty="0"/>
              <a:t>Microsoft. (2023). </a:t>
            </a:r>
            <a:r>
              <a:rPr lang="en-US" dirty="0" err="1"/>
              <a:t>DevSecOps</a:t>
            </a:r>
            <a:r>
              <a:rPr lang="en-US" dirty="0"/>
              <a:t> guidance. </a:t>
            </a:r>
            <a:r>
              <a:rPr lang="en-US" dirty="0">
                <a:hlinkClick r:id="rId6"/>
              </a:rPr>
              <a:t>https://learn.microsoft.com/en-us/devops/deliver/devsecops</a:t>
            </a:r>
            <a:endParaRPr lang="en-US"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3160643" y="17490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0" y="1711542"/>
            <a:ext cx="5370792" cy="379719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The Green Pace Security Policy ensures all developers follow the same secure coding and system practices. As the team grows, this policy keeps everyone aligned. It supports a </a:t>
            </a:r>
            <a:r>
              <a:rPr lang="en-US" i="1" dirty="0"/>
              <a:t>defense-in-depth</a:t>
            </a:r>
            <a:r>
              <a:rPr lang="en-US" dirty="0"/>
              <a:t> strategy by using multiple security layers—like coding standards, encryption, testing, and access control—to reduce risk and protect against attacks.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413332" y="171154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784212"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0" y="1408211"/>
            <a:ext cx="3171900" cy="5181540"/>
          </a:xfrm>
          <a:prstGeom prst="rect">
            <a:avLst/>
          </a:prstGeom>
          <a:noFill/>
          <a:ln>
            <a:noFill/>
          </a:ln>
        </p:spPr>
        <p:txBody>
          <a:bodyPr spcFirstLastPara="1" wrap="square" lIns="91425" tIns="45700" rIns="91425" bIns="45700" anchor="t" anchorCtr="0">
            <a:normAutofit/>
          </a:bodyPr>
          <a:lstStyle/>
          <a:p>
            <a:pPr marL="114300" indent="0">
              <a:buNone/>
            </a:pPr>
            <a:r>
              <a:rPr lang="en-US" sz="1600" dirty="0"/>
              <a:t>The threats are arranged in order of likelihood and priority. How likely a threat is should determine how often it’s monitored and whether detection can be automated. High-priority threats need to be addressed as soon as possible because they pose the greatest risk to security and product stability. By focusing on the most common and damaging issues first, we can reduce vulnerabilities and strengthen our overall security posture.</a:t>
            </a:r>
          </a:p>
        </p:txBody>
      </p:sp>
      <p:graphicFrame>
        <p:nvGraphicFramePr>
          <p:cNvPr id="161" name="Google Shape;161;p4" descr="Alt text required"/>
          <p:cNvGraphicFramePr/>
          <p:nvPr>
            <p:extLst>
              <p:ext uri="{D42A27DB-BD31-4B8C-83A1-F6EECF244321}">
                <p14:modId xmlns:p14="http://schemas.microsoft.com/office/powerpoint/2010/main" val="2181967659"/>
              </p:ext>
            </p:extLst>
          </p:nvPr>
        </p:nvGraphicFramePr>
        <p:xfrm>
          <a:off x="3248849" y="1408211"/>
          <a:ext cx="7835225" cy="51815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STD-003-CPP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STD-009-CPP</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endParaRPr lang="en-US"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STD-005-CPP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STD-008-CPP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STD-005-CPP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STD-007-CPP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 data </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 </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Data Type: Prevents type confusion, overflows, and logic errors</a:t>
            </a:r>
          </a:p>
          <a:p>
            <a:pPr marL="228600" lvl="0" indent="-228600" algn="l" rtl="0">
              <a:lnSpc>
                <a:spcPct val="90000"/>
              </a:lnSpc>
              <a:spcBef>
                <a:spcPts val="0"/>
              </a:spcBef>
              <a:spcAft>
                <a:spcPts val="0"/>
              </a:spcAft>
              <a:buClr>
                <a:schemeClr val="lt1"/>
              </a:buClr>
              <a:buSzPts val="2000"/>
              <a:buChar char="•"/>
            </a:pPr>
            <a:r>
              <a:rPr lang="en-US" sz="2000" dirty="0"/>
              <a:t>Data Value: 	Ensures inputs are within expected, safe ranges</a:t>
            </a:r>
          </a:p>
          <a:p>
            <a:pPr marL="228600" lvl="0" indent="-228600" algn="l" rtl="0">
              <a:lnSpc>
                <a:spcPct val="90000"/>
              </a:lnSpc>
              <a:spcBef>
                <a:spcPts val="0"/>
              </a:spcBef>
              <a:spcAft>
                <a:spcPts val="0"/>
              </a:spcAft>
              <a:buClr>
                <a:schemeClr val="lt1"/>
              </a:buClr>
              <a:buSzPts val="2000"/>
              <a:buChar char="•"/>
            </a:pPr>
            <a:r>
              <a:rPr lang="en-US" sz="2000" dirty="0"/>
              <a:t>String Correctness: Prevents buffer overflows and injection attacks</a:t>
            </a:r>
          </a:p>
          <a:p>
            <a:pPr marL="228600" lvl="0" indent="-228600" algn="l" rtl="0">
              <a:lnSpc>
                <a:spcPct val="90000"/>
              </a:lnSpc>
              <a:spcBef>
                <a:spcPts val="0"/>
              </a:spcBef>
              <a:spcAft>
                <a:spcPts val="0"/>
              </a:spcAft>
              <a:buClr>
                <a:schemeClr val="lt1"/>
              </a:buClr>
              <a:buSzPts val="2000"/>
              <a:buChar char="•"/>
            </a:pPr>
            <a:r>
              <a:rPr lang="en-US" sz="2000" dirty="0"/>
              <a:t>Memory Protection: Avoids leaks, overflows, and unauthorized access</a:t>
            </a:r>
          </a:p>
          <a:p>
            <a:pPr marL="228600" lvl="0" indent="-228600" algn="l" rtl="0">
              <a:lnSpc>
                <a:spcPct val="90000"/>
              </a:lnSpc>
              <a:spcBef>
                <a:spcPts val="0"/>
              </a:spcBef>
              <a:spcAft>
                <a:spcPts val="0"/>
              </a:spcAft>
              <a:buClr>
                <a:schemeClr val="lt1"/>
              </a:buClr>
              <a:buSzPts val="2000"/>
              <a:buChar char="•"/>
            </a:pPr>
            <a:r>
              <a:rPr lang="en-US" sz="2000" dirty="0"/>
              <a:t>SQL Injection: Blocks dangerous queries and preserves database integrity</a:t>
            </a:r>
          </a:p>
          <a:p>
            <a:pPr marL="228600" lvl="0" indent="-228600" algn="l" rtl="0">
              <a:lnSpc>
                <a:spcPct val="90000"/>
              </a:lnSpc>
              <a:spcBef>
                <a:spcPts val="0"/>
              </a:spcBef>
              <a:spcAft>
                <a:spcPts val="0"/>
              </a:spcAft>
              <a:buClr>
                <a:schemeClr val="lt1"/>
              </a:buClr>
              <a:buSzPts val="2000"/>
              <a:buChar char="•"/>
            </a:pPr>
            <a:r>
              <a:rPr lang="en-US" sz="2000" dirty="0"/>
              <a:t>Exceptions: </a:t>
            </a:r>
            <a:r>
              <a:rPr lang="en-US" sz="1600" dirty="0"/>
              <a:t>Prevents system crashes and exposure of sensitive info</a:t>
            </a:r>
            <a:endParaRPr lang="en-US" sz="2000" dirty="0"/>
          </a:p>
          <a:p>
            <a:pPr marL="228600" lvl="0" indent="-228600" algn="l" rtl="0">
              <a:lnSpc>
                <a:spcPct val="90000"/>
              </a:lnSpc>
              <a:spcBef>
                <a:spcPts val="0"/>
              </a:spcBef>
              <a:spcAft>
                <a:spcPts val="0"/>
              </a:spcAft>
              <a:buClr>
                <a:schemeClr val="lt1"/>
              </a:buClr>
              <a:buSzPts val="2000"/>
              <a:buChar char="•"/>
            </a:pPr>
            <a:r>
              <a:rPr lang="en-US" sz="2000" dirty="0"/>
              <a:t>Function return value: Ensures safe and expected behavior after function calls</a:t>
            </a:r>
          </a:p>
          <a:p>
            <a:pPr marL="228600" lvl="0" indent="-228600" algn="l" rtl="0">
              <a:lnSpc>
                <a:spcPct val="90000"/>
              </a:lnSpc>
              <a:spcBef>
                <a:spcPts val="0"/>
              </a:spcBef>
              <a:spcAft>
                <a:spcPts val="0"/>
              </a:spcAft>
              <a:buClr>
                <a:schemeClr val="lt1"/>
              </a:buClr>
              <a:buSzPts val="2000"/>
              <a:buChar char="•"/>
            </a:pPr>
            <a:r>
              <a:rPr lang="en-US" sz="2000" dirty="0"/>
              <a:t>Assertions: Catches logic errors during development</a:t>
            </a:r>
          </a:p>
          <a:p>
            <a:pPr marL="228600" lvl="0" indent="-228600" algn="l" rtl="0">
              <a:lnSpc>
                <a:spcPct val="90000"/>
              </a:lnSpc>
              <a:spcBef>
                <a:spcPts val="0"/>
              </a:spcBef>
              <a:spcAft>
                <a:spcPts val="0"/>
              </a:spcAft>
              <a:buClr>
                <a:schemeClr val="lt1"/>
              </a:buClr>
              <a:buSzPts val="2000"/>
              <a:buChar char="•"/>
            </a:pPr>
            <a:r>
              <a:rPr lang="en-US" sz="2000" dirty="0"/>
              <a:t>Commenting: Makes code understandable and maintainable</a:t>
            </a:r>
          </a:p>
          <a:p>
            <a:pPr marL="228600" lvl="0" indent="-228600" algn="l" rtl="0">
              <a:lnSpc>
                <a:spcPct val="90000"/>
              </a:lnSpc>
              <a:spcBef>
                <a:spcPts val="0"/>
              </a:spcBef>
              <a:spcAft>
                <a:spcPts val="0"/>
              </a:spcAft>
              <a:buClr>
                <a:schemeClr val="lt1"/>
              </a:buClr>
              <a:buSzPts val="2000"/>
              <a:buChar char="•"/>
            </a:pPr>
            <a:r>
              <a:rPr lang="en-US" sz="2000" dirty="0"/>
              <a:t>Qualifying refence types: Prevents misinterpretation of object types and unsafe access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sz="1600" dirty="0"/>
              <a:t>Encryption in Rest:</a:t>
            </a:r>
          </a:p>
          <a:p>
            <a:pPr marL="0" lvl="0" indent="0" algn="l" rtl="0">
              <a:lnSpc>
                <a:spcPct val="90000"/>
              </a:lnSpc>
              <a:spcBef>
                <a:spcPts val="1000"/>
              </a:spcBef>
              <a:spcAft>
                <a:spcPts val="0"/>
              </a:spcAft>
              <a:buClr>
                <a:schemeClr val="lt1"/>
              </a:buClr>
              <a:buSzPts val="1600"/>
              <a:buNone/>
            </a:pPr>
            <a:r>
              <a:rPr lang="en-US" sz="1600" dirty="0"/>
              <a:t>Protects data stored on disk, ensuring its security even if hardware is accessed by unauthorized parties or attackers gain physical access to the system.</a:t>
            </a:r>
          </a:p>
          <a:p>
            <a:pPr marL="0" lvl="0" indent="0" algn="l" rtl="0">
              <a:lnSpc>
                <a:spcPct val="90000"/>
              </a:lnSpc>
              <a:spcBef>
                <a:spcPts val="1000"/>
              </a:spcBef>
              <a:spcAft>
                <a:spcPts val="0"/>
              </a:spcAft>
              <a:buClr>
                <a:schemeClr val="lt1"/>
              </a:buClr>
              <a:buSzPts val="1600"/>
              <a:buNone/>
            </a:pPr>
            <a:r>
              <a:rPr lang="en-US" sz="1600" dirty="0"/>
              <a:t>Encryption in Transit:</a:t>
            </a:r>
          </a:p>
          <a:p>
            <a:pPr marL="0" lvl="0" indent="0" algn="l" rtl="0">
              <a:lnSpc>
                <a:spcPct val="90000"/>
              </a:lnSpc>
              <a:spcBef>
                <a:spcPts val="1000"/>
              </a:spcBef>
              <a:spcAft>
                <a:spcPts val="0"/>
              </a:spcAft>
              <a:buClr>
                <a:schemeClr val="lt1"/>
              </a:buClr>
              <a:buSzPts val="1600"/>
              <a:buNone/>
            </a:pPr>
            <a:r>
              <a:rPr lang="en-US" sz="1600" dirty="0"/>
              <a:t>Secures data as it moves between client and server, preventing interception by attackers through encryption protocols.</a:t>
            </a:r>
          </a:p>
          <a:p>
            <a:pPr marL="0" lvl="0" indent="0" algn="l" rtl="0">
              <a:lnSpc>
                <a:spcPct val="90000"/>
              </a:lnSpc>
              <a:spcBef>
                <a:spcPts val="1000"/>
              </a:spcBef>
              <a:spcAft>
                <a:spcPts val="0"/>
              </a:spcAft>
              <a:buClr>
                <a:schemeClr val="lt1"/>
              </a:buClr>
              <a:buSzPts val="1600"/>
              <a:buNone/>
            </a:pPr>
            <a:r>
              <a:rPr lang="en-US" sz="1600" dirty="0"/>
              <a:t>Encryption in Use:</a:t>
            </a:r>
          </a:p>
          <a:p>
            <a:pPr marL="0" lvl="0" indent="0" algn="l" rtl="0">
              <a:lnSpc>
                <a:spcPct val="90000"/>
              </a:lnSpc>
              <a:spcBef>
                <a:spcPts val="1000"/>
              </a:spcBef>
              <a:spcAft>
                <a:spcPts val="0"/>
              </a:spcAft>
              <a:buClr>
                <a:schemeClr val="lt1"/>
              </a:buClr>
              <a:buSzPts val="1600"/>
              <a:buNone/>
            </a:pPr>
            <a:r>
              <a:rPr lang="en-US" sz="1600" dirty="0"/>
              <a:t>Ensures data remains protected throughout its lifecycle, even while being processed, safeguarding against breaches and reducing risks.</a:t>
            </a:r>
            <a:endParaRPr lang="en-US"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None/>
            </a:pPr>
            <a:r>
              <a:rPr lang="en-US" b="1" dirty="0"/>
              <a:t>Authentication</a:t>
            </a:r>
            <a:endParaRPr lang="en-US" dirty="0"/>
          </a:p>
          <a:p>
            <a:pPr>
              <a:buFont typeface="Arial" panose="020B0604020202020204" pitchFamily="34" charset="0"/>
              <a:buChar char="•"/>
            </a:pPr>
            <a:r>
              <a:rPr lang="en-US" dirty="0"/>
              <a:t>Require strong, unique credentials for all users.</a:t>
            </a:r>
          </a:p>
          <a:p>
            <a:pPr>
              <a:buFont typeface="Arial" panose="020B0604020202020204" pitchFamily="34" charset="0"/>
              <a:buChar char="•"/>
            </a:pPr>
            <a:r>
              <a:rPr lang="en-US" dirty="0"/>
              <a:t>Use multi-factor authentication (MFA) to verify identity.</a:t>
            </a:r>
          </a:p>
          <a:p>
            <a:pPr>
              <a:buNone/>
            </a:pPr>
            <a:r>
              <a:rPr lang="en-US" b="1" dirty="0"/>
              <a:t>Authorization</a:t>
            </a:r>
            <a:endParaRPr lang="en-US" dirty="0"/>
          </a:p>
          <a:p>
            <a:pPr>
              <a:buFont typeface="Arial" panose="020B0604020202020204" pitchFamily="34" charset="0"/>
              <a:buChar char="•"/>
            </a:pPr>
            <a:r>
              <a:rPr lang="en-US" dirty="0"/>
              <a:t>Grant users the minimum level of access necessary (least privilege).</a:t>
            </a:r>
          </a:p>
          <a:p>
            <a:pPr>
              <a:buFont typeface="Arial" panose="020B0604020202020204" pitchFamily="34" charset="0"/>
              <a:buChar char="•"/>
            </a:pPr>
            <a:r>
              <a:rPr lang="en-US" dirty="0"/>
              <a:t>Regularly review and update user permissions.</a:t>
            </a:r>
          </a:p>
          <a:p>
            <a:pPr>
              <a:buNone/>
            </a:pPr>
            <a:r>
              <a:rPr lang="en-US" b="1" dirty="0"/>
              <a:t>Accounting</a:t>
            </a:r>
            <a:endParaRPr lang="en-US" dirty="0"/>
          </a:p>
          <a:p>
            <a:pPr>
              <a:buFont typeface="Arial" panose="020B0604020202020204" pitchFamily="34" charset="0"/>
              <a:buChar char="•"/>
            </a:pPr>
            <a:r>
              <a:rPr lang="en-US" dirty="0"/>
              <a:t>Monitor logs for unusual or unauthorized behavior.</a:t>
            </a:r>
          </a:p>
          <a:p>
            <a:pPr>
              <a:buFont typeface="Arial" panose="020B0604020202020204" pitchFamily="34" charset="0"/>
              <a:buChar char="•"/>
            </a:pPr>
            <a:r>
              <a:rPr lang="en-US" dirty="0"/>
              <a:t>Use automated tools for audit trails and reporting.</a:t>
            </a:r>
          </a:p>
          <a:p>
            <a:pPr marL="0" lvl="0" indent="0" algn="l" rtl="0">
              <a:lnSpc>
                <a:spcPct val="90000"/>
              </a:lnSpc>
              <a:spcBef>
                <a:spcPts val="0"/>
              </a:spcBef>
              <a:spcAft>
                <a:spcPts val="0"/>
              </a:spcAft>
              <a:buClr>
                <a:schemeClr val="lt1"/>
              </a:buClr>
              <a:buSzPts val="2400"/>
              <a:buNone/>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173685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dirty="0"/>
              <a:t>Unit testing helps prevent and limit issues in our code by checking each part for errors and vulnerabilities. It ensures that inputs are handled safely, memory is managed properly, and functions behave as expected. This keeps bugs and security flaws from spreading into the larger system.</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B6F208F-13D1-AEDA-C73C-FAC909CCE758}"/>
              </a:ext>
            </a:extLst>
          </p:cNvPr>
          <p:cNvPicPr>
            <a:picLocks noChangeAspect="1"/>
          </p:cNvPicPr>
          <p:nvPr/>
        </p:nvPicPr>
        <p:blipFill>
          <a:blip r:embed="rId5"/>
          <a:stretch>
            <a:fillRect/>
          </a:stretch>
        </p:blipFill>
        <p:spPr>
          <a:xfrm>
            <a:off x="2595852" y="3529642"/>
            <a:ext cx="6348046" cy="3080613"/>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549</TotalTime>
  <Words>965</Words>
  <Application>Microsoft Office PowerPoint</Application>
  <PresentationFormat>Widescreen</PresentationFormat>
  <Paragraphs>96</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Mohamed Elmarzougui</cp:lastModifiedBy>
  <cp:revision>5</cp:revision>
  <dcterms:created xsi:type="dcterms:W3CDTF">2020-08-19T17:59:24Z</dcterms:created>
  <dcterms:modified xsi:type="dcterms:W3CDTF">2025-04-21T00:53:14Z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