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24"/>
  </p:notesMasterIdLst>
  <p:handoutMasterIdLst>
    <p:handoutMasterId r:id="rId25"/>
  </p:handoutMasterIdLst>
  <p:sldIdLst>
    <p:sldId id="315" r:id="rId5"/>
    <p:sldId id="266" r:id="rId6"/>
    <p:sldId id="318" r:id="rId7"/>
    <p:sldId id="305" r:id="rId8"/>
    <p:sldId id="317" r:id="rId9"/>
    <p:sldId id="320" r:id="rId10"/>
    <p:sldId id="321" r:id="rId11"/>
    <p:sldId id="322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295" r:id="rId22"/>
    <p:sldId id="31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51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5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55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32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83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58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12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46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0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06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0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3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6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34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8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35738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6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2" r:id="rId13"/>
    <p:sldLayoutId id="2147483703" r:id="rId14"/>
    <p:sldLayoutId id="2147483704" r:id="rId15"/>
    <p:sldLayoutId id="2147483709" r:id="rId16"/>
    <p:sldLayoutId id="2147483682" r:id="rId17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tr-TR" dirty="0"/>
              <a:t>Taylan Özgür Elma</a:t>
            </a:r>
            <a:br>
              <a:rPr lang="tr-TR" dirty="0"/>
            </a:br>
            <a:r>
              <a:rPr lang="en-US" dirty="0"/>
              <a:t>SE 4458 Midterm 1</a:t>
            </a:r>
            <a:br>
              <a:rPr lang="tr-TR" dirty="0"/>
            </a:br>
            <a:r>
              <a:rPr lang="en-US" dirty="0"/>
              <a:t>API Project for Mobile Provider Bill Payment System</a:t>
            </a:r>
            <a:br>
              <a:rPr lang="tr-TR" dirty="0"/>
            </a:br>
            <a:r>
              <a:rPr lang="tr-TR" dirty="0" err="1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50" y="133620"/>
            <a:ext cx="10811070" cy="687474"/>
          </a:xfrm>
        </p:spPr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BankingAppQueryBillAPI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BC9E928-71AD-B1A2-F86F-A2794AA69C53}"/>
              </a:ext>
            </a:extLst>
          </p:cNvPr>
          <p:cNvSpPr txBox="1"/>
          <p:nvPr/>
        </p:nvSpPr>
        <p:spPr>
          <a:xfrm>
            <a:off x="1078172" y="1446245"/>
            <a:ext cx="9866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Parameters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tr-TR" sz="2000" dirty="0" err="1">
                <a:solidFill>
                  <a:schemeClr val="bg1"/>
                </a:solidFill>
              </a:rPr>
              <a:t>SubscriberNo</a:t>
            </a:r>
            <a:r>
              <a:rPr lang="tr-TR" sz="2000" dirty="0">
                <a:solidFill>
                  <a:schemeClr val="bg1"/>
                </a:solidFill>
              </a:rPr>
              <a:t>) API </a:t>
            </a:r>
            <a:r>
              <a:rPr lang="tr-TR" sz="2000" dirty="0" err="1">
                <a:solidFill>
                  <a:schemeClr val="bg1"/>
                </a:solidFill>
              </a:rPr>
              <a:t>Response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en-US" sz="2000" dirty="0">
                <a:solidFill>
                  <a:schemeClr val="bg1"/>
                </a:solidFill>
              </a:rPr>
              <a:t>Bills NOT Paid, by month</a:t>
            </a:r>
            <a:r>
              <a:rPr lang="tr-TR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9B5BB4-06EC-1492-E537-ACFCDDC70FD8}"/>
              </a:ext>
            </a:extLst>
          </p:cNvPr>
          <p:cNvSpPr txBox="1"/>
          <p:nvPr/>
        </p:nvSpPr>
        <p:spPr>
          <a:xfrm>
            <a:off x="1078172" y="1005759"/>
            <a:ext cx="472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SUCCESSFUL (200)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Resim 6" descr="metin, ekran görüntüsü, sayı, numara, yazılım içeren bir resim&#10;&#10;Açıklama otomatik olarak oluşturuldu">
            <a:extLst>
              <a:ext uri="{FF2B5EF4-FFF2-40B4-BE49-F238E27FC236}">
                <a16:creationId xmlns:a16="http://schemas.microsoft.com/office/drawing/2014/main" id="{3E01B8F1-517F-B480-15DF-C2F313ADC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52" y="1846355"/>
            <a:ext cx="8283394" cy="47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3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50" y="133620"/>
            <a:ext cx="10811070" cy="687474"/>
          </a:xfrm>
        </p:spPr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BankingAppQueryBillAPI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BC9E928-71AD-B1A2-F86F-A2794AA69C53}"/>
              </a:ext>
            </a:extLst>
          </p:cNvPr>
          <p:cNvSpPr txBox="1"/>
          <p:nvPr/>
        </p:nvSpPr>
        <p:spPr>
          <a:xfrm>
            <a:off x="1078172" y="1446245"/>
            <a:ext cx="9866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Parameters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tr-TR" sz="2000" dirty="0" err="1">
                <a:solidFill>
                  <a:schemeClr val="bg1"/>
                </a:solidFill>
              </a:rPr>
              <a:t>SubscriberNo</a:t>
            </a:r>
            <a:r>
              <a:rPr lang="tr-TR" sz="2000" dirty="0">
                <a:solidFill>
                  <a:schemeClr val="bg1"/>
                </a:solidFill>
              </a:rPr>
              <a:t>) API </a:t>
            </a:r>
            <a:r>
              <a:rPr lang="tr-TR" sz="2000" dirty="0" err="1">
                <a:solidFill>
                  <a:schemeClr val="bg1"/>
                </a:solidFill>
              </a:rPr>
              <a:t>Response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en-US" sz="2000" dirty="0">
                <a:solidFill>
                  <a:schemeClr val="bg1"/>
                </a:solidFill>
              </a:rPr>
              <a:t>Bills NOT Paid, by month</a:t>
            </a:r>
            <a:r>
              <a:rPr lang="tr-TR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9B5BB4-06EC-1492-E537-ACFCDDC70FD8}"/>
              </a:ext>
            </a:extLst>
          </p:cNvPr>
          <p:cNvSpPr txBox="1"/>
          <p:nvPr/>
        </p:nvSpPr>
        <p:spPr>
          <a:xfrm>
            <a:off x="1078172" y="1005759"/>
            <a:ext cx="472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NOT FOUND (404)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Resim 3" descr="metin, yazılım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E694E984-883F-5761-1A7A-B221E9BB1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3" y="1846355"/>
            <a:ext cx="10539373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8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50" y="133620"/>
            <a:ext cx="10811070" cy="687474"/>
          </a:xfrm>
        </p:spPr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WebSitePayBillAPI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BC9E928-71AD-B1A2-F86F-A2794AA69C53}"/>
              </a:ext>
            </a:extLst>
          </p:cNvPr>
          <p:cNvSpPr txBox="1"/>
          <p:nvPr/>
        </p:nvSpPr>
        <p:spPr>
          <a:xfrm>
            <a:off x="1078172" y="1446245"/>
            <a:ext cx="986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Parameters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tr-TR" sz="2000" dirty="0" err="1">
                <a:solidFill>
                  <a:schemeClr val="bg1"/>
                </a:solidFill>
              </a:rPr>
              <a:t>SubscriberNo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Month</a:t>
            </a:r>
            <a:r>
              <a:rPr lang="tr-TR" sz="2000" dirty="0">
                <a:solidFill>
                  <a:schemeClr val="bg1"/>
                </a:solidFill>
              </a:rPr>
              <a:t>) </a:t>
            </a:r>
          </a:p>
          <a:p>
            <a:r>
              <a:rPr lang="tr-TR" sz="2000" dirty="0">
                <a:solidFill>
                  <a:schemeClr val="bg1"/>
                </a:solidFill>
              </a:rPr>
              <a:t>API </a:t>
            </a:r>
            <a:r>
              <a:rPr lang="tr-TR" sz="2000" dirty="0" err="1">
                <a:solidFill>
                  <a:schemeClr val="bg1"/>
                </a:solidFill>
              </a:rPr>
              <a:t>Response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en-US" sz="2000" dirty="0">
                <a:solidFill>
                  <a:schemeClr val="bg1"/>
                </a:solidFill>
              </a:rPr>
              <a:t>Payment Status</a:t>
            </a:r>
            <a:r>
              <a:rPr lang="tr-TR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Successful, Error</a:t>
            </a:r>
            <a:r>
              <a:rPr lang="tr-TR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9B5BB4-06EC-1492-E537-ACFCDDC70FD8}"/>
              </a:ext>
            </a:extLst>
          </p:cNvPr>
          <p:cNvSpPr txBox="1"/>
          <p:nvPr/>
        </p:nvSpPr>
        <p:spPr>
          <a:xfrm>
            <a:off x="1078172" y="1005759"/>
            <a:ext cx="472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SUCCESFUL (200)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Resim 8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48E399FF-C5A2-07CE-F8EF-E3794EEE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86" y="2154131"/>
            <a:ext cx="10478408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4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50" y="133620"/>
            <a:ext cx="10811070" cy="687474"/>
          </a:xfrm>
        </p:spPr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WebSitePayBillAPI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BC9E928-71AD-B1A2-F86F-A2794AA69C53}"/>
              </a:ext>
            </a:extLst>
          </p:cNvPr>
          <p:cNvSpPr txBox="1"/>
          <p:nvPr/>
        </p:nvSpPr>
        <p:spPr>
          <a:xfrm>
            <a:off x="1078172" y="1446245"/>
            <a:ext cx="986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Parameters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tr-TR" sz="2000" dirty="0" err="1">
                <a:solidFill>
                  <a:schemeClr val="bg1"/>
                </a:solidFill>
              </a:rPr>
              <a:t>SubscriberNo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Month</a:t>
            </a:r>
            <a:r>
              <a:rPr lang="tr-TR" sz="2000" dirty="0">
                <a:solidFill>
                  <a:schemeClr val="bg1"/>
                </a:solidFill>
              </a:rPr>
              <a:t>) </a:t>
            </a:r>
          </a:p>
          <a:p>
            <a:r>
              <a:rPr lang="tr-TR" sz="2000" dirty="0">
                <a:solidFill>
                  <a:schemeClr val="bg1"/>
                </a:solidFill>
              </a:rPr>
              <a:t>API </a:t>
            </a:r>
            <a:r>
              <a:rPr lang="tr-TR" sz="2000" dirty="0" err="1">
                <a:solidFill>
                  <a:schemeClr val="bg1"/>
                </a:solidFill>
              </a:rPr>
              <a:t>Response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en-US" sz="2000" dirty="0">
                <a:solidFill>
                  <a:schemeClr val="bg1"/>
                </a:solidFill>
              </a:rPr>
              <a:t>Payment Status</a:t>
            </a:r>
            <a:r>
              <a:rPr lang="tr-TR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Successful, Error</a:t>
            </a:r>
            <a:r>
              <a:rPr lang="tr-TR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9B5BB4-06EC-1492-E537-ACFCDDC70FD8}"/>
              </a:ext>
            </a:extLst>
          </p:cNvPr>
          <p:cNvSpPr txBox="1"/>
          <p:nvPr/>
        </p:nvSpPr>
        <p:spPr>
          <a:xfrm>
            <a:off x="1078172" y="1005759"/>
            <a:ext cx="472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CONFLICT (409)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Resim 3" descr="metin, yazılım, sayı, numara, web sayfası içeren bir resim&#10;&#10;Açıklama otomatik olarak oluşturuldu">
            <a:extLst>
              <a:ext uri="{FF2B5EF4-FFF2-40B4-BE49-F238E27FC236}">
                <a16:creationId xmlns:a16="http://schemas.microsoft.com/office/drawing/2014/main" id="{A7DA88D9-3BA7-BBA7-ED1B-682FCFC09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06" y="2079846"/>
            <a:ext cx="10463167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2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50" y="133620"/>
            <a:ext cx="10811070" cy="687474"/>
          </a:xfrm>
        </p:spPr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WebSitePayBillAPI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BC9E928-71AD-B1A2-F86F-A2794AA69C53}"/>
              </a:ext>
            </a:extLst>
          </p:cNvPr>
          <p:cNvSpPr txBox="1"/>
          <p:nvPr/>
        </p:nvSpPr>
        <p:spPr>
          <a:xfrm>
            <a:off x="1078172" y="1446245"/>
            <a:ext cx="986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Parameters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tr-TR" sz="2000" dirty="0" err="1">
                <a:solidFill>
                  <a:schemeClr val="bg1"/>
                </a:solidFill>
              </a:rPr>
              <a:t>SubscriberNo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Month</a:t>
            </a:r>
            <a:r>
              <a:rPr lang="tr-TR" sz="2000" dirty="0">
                <a:solidFill>
                  <a:schemeClr val="bg1"/>
                </a:solidFill>
              </a:rPr>
              <a:t>) </a:t>
            </a:r>
          </a:p>
          <a:p>
            <a:r>
              <a:rPr lang="tr-TR" sz="2000" dirty="0">
                <a:solidFill>
                  <a:schemeClr val="bg1"/>
                </a:solidFill>
              </a:rPr>
              <a:t>API </a:t>
            </a:r>
            <a:r>
              <a:rPr lang="tr-TR" sz="2000" dirty="0" err="1">
                <a:solidFill>
                  <a:schemeClr val="bg1"/>
                </a:solidFill>
              </a:rPr>
              <a:t>Response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en-US" sz="2000" dirty="0">
                <a:solidFill>
                  <a:schemeClr val="bg1"/>
                </a:solidFill>
              </a:rPr>
              <a:t>Payment Status</a:t>
            </a:r>
            <a:r>
              <a:rPr lang="tr-TR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Successful, Error</a:t>
            </a:r>
            <a:r>
              <a:rPr lang="tr-TR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9B5BB4-06EC-1492-E537-ACFCDDC70FD8}"/>
              </a:ext>
            </a:extLst>
          </p:cNvPr>
          <p:cNvSpPr txBox="1"/>
          <p:nvPr/>
        </p:nvSpPr>
        <p:spPr>
          <a:xfrm>
            <a:off x="1078172" y="1005759"/>
            <a:ext cx="472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NOT FOUND (404)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Resim 6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88D3D9A4-D31E-01B2-96F0-A2B3FAA66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96" y="2154131"/>
            <a:ext cx="10478408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6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50" y="133620"/>
            <a:ext cx="10811070" cy="687474"/>
          </a:xfrm>
        </p:spPr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WebSiteAdminAddBillAPI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POST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BC9E928-71AD-B1A2-F86F-A2794AA69C53}"/>
              </a:ext>
            </a:extLst>
          </p:cNvPr>
          <p:cNvSpPr txBox="1"/>
          <p:nvPr/>
        </p:nvSpPr>
        <p:spPr>
          <a:xfrm>
            <a:off x="1078172" y="1446245"/>
            <a:ext cx="986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Parameters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tr-TR" sz="2000" dirty="0" err="1">
                <a:solidFill>
                  <a:schemeClr val="bg1"/>
                </a:solidFill>
              </a:rPr>
              <a:t>SubscriberNo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Month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Transaction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Status</a:t>
            </a:r>
            <a:r>
              <a:rPr lang="tr-TR" sz="2000" dirty="0">
                <a:solidFill>
                  <a:schemeClr val="bg1"/>
                </a:solidFill>
              </a:rPr>
              <a:t>, First Name, Second Name, Bill Total, Bill </a:t>
            </a:r>
            <a:r>
              <a:rPr lang="tr-TR" sz="2000" dirty="0" err="1">
                <a:solidFill>
                  <a:schemeClr val="bg1"/>
                </a:solidFill>
              </a:rPr>
              <a:t>Details</a:t>
            </a:r>
            <a:r>
              <a:rPr lang="tr-TR" sz="2000" dirty="0">
                <a:solidFill>
                  <a:schemeClr val="bg1"/>
                </a:solidFill>
              </a:rPr>
              <a:t>) API </a:t>
            </a:r>
            <a:r>
              <a:rPr lang="tr-TR" sz="2000" dirty="0" err="1">
                <a:solidFill>
                  <a:schemeClr val="bg1"/>
                </a:solidFill>
              </a:rPr>
              <a:t>Response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en-US" sz="2000" dirty="0">
                <a:solidFill>
                  <a:schemeClr val="bg1"/>
                </a:solidFill>
              </a:rPr>
              <a:t>Transaction status</a:t>
            </a:r>
            <a:r>
              <a:rPr lang="tr-TR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9B5BB4-06EC-1492-E537-ACFCDDC70FD8}"/>
              </a:ext>
            </a:extLst>
          </p:cNvPr>
          <p:cNvSpPr txBox="1"/>
          <p:nvPr/>
        </p:nvSpPr>
        <p:spPr>
          <a:xfrm>
            <a:off x="1078172" y="1005759"/>
            <a:ext cx="472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SUCCESFULL (200)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Resim 7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643DF40D-8949-487F-3E74-045D66B7E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72" y="2031725"/>
            <a:ext cx="10409822" cy="44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87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50" y="133620"/>
            <a:ext cx="10811070" cy="687474"/>
          </a:xfrm>
        </p:spPr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WebSiteAdminAddBillAPI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POST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BC9E928-71AD-B1A2-F86F-A2794AA69C53}"/>
              </a:ext>
            </a:extLst>
          </p:cNvPr>
          <p:cNvSpPr txBox="1"/>
          <p:nvPr/>
        </p:nvSpPr>
        <p:spPr>
          <a:xfrm>
            <a:off x="1078172" y="1446245"/>
            <a:ext cx="986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Parameters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tr-TR" sz="2000" dirty="0" err="1">
                <a:solidFill>
                  <a:schemeClr val="bg1"/>
                </a:solidFill>
              </a:rPr>
              <a:t>SubscriberNo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Month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Transaction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Status</a:t>
            </a:r>
            <a:r>
              <a:rPr lang="tr-TR" sz="2000" dirty="0">
                <a:solidFill>
                  <a:schemeClr val="bg1"/>
                </a:solidFill>
              </a:rPr>
              <a:t>, First Name, Second Name, Bill Total, Bill </a:t>
            </a:r>
            <a:r>
              <a:rPr lang="tr-TR" sz="2000" dirty="0" err="1">
                <a:solidFill>
                  <a:schemeClr val="bg1"/>
                </a:solidFill>
              </a:rPr>
              <a:t>Details</a:t>
            </a:r>
            <a:r>
              <a:rPr lang="tr-TR" sz="2000" dirty="0">
                <a:solidFill>
                  <a:schemeClr val="bg1"/>
                </a:solidFill>
              </a:rPr>
              <a:t>) API </a:t>
            </a:r>
            <a:r>
              <a:rPr lang="tr-TR" sz="2000" dirty="0" err="1">
                <a:solidFill>
                  <a:schemeClr val="bg1"/>
                </a:solidFill>
              </a:rPr>
              <a:t>Response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en-US" sz="2000" dirty="0">
                <a:solidFill>
                  <a:schemeClr val="bg1"/>
                </a:solidFill>
              </a:rPr>
              <a:t>Transaction status</a:t>
            </a:r>
            <a:r>
              <a:rPr lang="tr-TR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9B5BB4-06EC-1492-E537-ACFCDDC70FD8}"/>
              </a:ext>
            </a:extLst>
          </p:cNvPr>
          <p:cNvSpPr txBox="1"/>
          <p:nvPr/>
        </p:nvSpPr>
        <p:spPr>
          <a:xfrm>
            <a:off x="1078172" y="1005759"/>
            <a:ext cx="472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CONFLICT (409)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Resim 3" descr="metin, yazılım, sayı, numara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EF2C4BBE-C526-203D-FD01-02A072BB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27" y="2125773"/>
            <a:ext cx="10455546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7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50" y="133620"/>
            <a:ext cx="10811070" cy="687474"/>
          </a:xfrm>
        </p:spPr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WebSiteAdminAddBillAPI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POST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BC9E928-71AD-B1A2-F86F-A2794AA69C53}"/>
              </a:ext>
            </a:extLst>
          </p:cNvPr>
          <p:cNvSpPr txBox="1"/>
          <p:nvPr/>
        </p:nvSpPr>
        <p:spPr>
          <a:xfrm>
            <a:off x="1078172" y="1446245"/>
            <a:ext cx="986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Parameters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tr-TR" sz="2000" dirty="0" err="1">
                <a:solidFill>
                  <a:schemeClr val="bg1"/>
                </a:solidFill>
              </a:rPr>
              <a:t>SubscriberNo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Month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Transaction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Status</a:t>
            </a:r>
            <a:r>
              <a:rPr lang="tr-TR" sz="2000" dirty="0">
                <a:solidFill>
                  <a:schemeClr val="bg1"/>
                </a:solidFill>
              </a:rPr>
              <a:t>, First Name, Second Name, Bill Total, Bill </a:t>
            </a:r>
            <a:r>
              <a:rPr lang="tr-TR" sz="2000" dirty="0" err="1">
                <a:solidFill>
                  <a:schemeClr val="bg1"/>
                </a:solidFill>
              </a:rPr>
              <a:t>Details</a:t>
            </a:r>
            <a:r>
              <a:rPr lang="tr-TR" sz="2000" dirty="0">
                <a:solidFill>
                  <a:schemeClr val="bg1"/>
                </a:solidFill>
              </a:rPr>
              <a:t>) API </a:t>
            </a:r>
            <a:r>
              <a:rPr lang="tr-TR" sz="2000" dirty="0" err="1">
                <a:solidFill>
                  <a:schemeClr val="bg1"/>
                </a:solidFill>
              </a:rPr>
              <a:t>Response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en-US" sz="2000" dirty="0">
                <a:solidFill>
                  <a:schemeClr val="bg1"/>
                </a:solidFill>
              </a:rPr>
              <a:t>Transaction status</a:t>
            </a:r>
            <a:r>
              <a:rPr lang="tr-TR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9B5BB4-06EC-1492-E537-ACFCDDC70FD8}"/>
              </a:ext>
            </a:extLst>
          </p:cNvPr>
          <p:cNvSpPr txBox="1"/>
          <p:nvPr/>
        </p:nvSpPr>
        <p:spPr>
          <a:xfrm>
            <a:off x="1078172" y="1005759"/>
            <a:ext cx="472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BAD REQUEST (400)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Resim 6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47ADC73F-433C-59F8-46D3-6CAD64BF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65" y="2154131"/>
            <a:ext cx="10493649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0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24" y="537608"/>
            <a:ext cx="7585102" cy="1882379"/>
          </a:xfrm>
        </p:spPr>
        <p:txBody>
          <a:bodyPr>
            <a:normAutofit/>
          </a:bodyPr>
          <a:lstStyle/>
          <a:p>
            <a:r>
              <a:rPr lang="tr-TR" dirty="0"/>
              <a:t>Technologies i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my</a:t>
            </a:r>
            <a:r>
              <a:rPr lang="tr-TR" dirty="0"/>
              <a:t> API </a:t>
            </a:r>
            <a:r>
              <a:rPr lang="tr-TR" dirty="0" err="1"/>
              <a:t>project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8774" y="2717471"/>
            <a:ext cx="7146952" cy="3058109"/>
          </a:xfrm>
        </p:spPr>
        <p:txBody>
          <a:bodyPr>
            <a:normAutofit/>
          </a:bodyPr>
          <a:lstStyle/>
          <a:p>
            <a:r>
              <a:rPr lang="tr-TR" sz="2800" dirty="0"/>
              <a:t>Python-</a:t>
            </a:r>
            <a:r>
              <a:rPr lang="tr-TR" sz="2800" dirty="0" err="1"/>
              <a:t>Flask</a:t>
            </a:r>
            <a:endParaRPr lang="tr-TR" sz="2800" dirty="0"/>
          </a:p>
          <a:p>
            <a:r>
              <a:rPr lang="tr-TR" sz="2800" dirty="0" err="1"/>
              <a:t>SQLAlchemy</a:t>
            </a:r>
            <a:r>
              <a:rPr lang="tr-TR" sz="2800" dirty="0"/>
              <a:t>(ORM)</a:t>
            </a:r>
          </a:p>
          <a:p>
            <a:r>
              <a:rPr lang="tr-TR" sz="2800" dirty="0" err="1"/>
              <a:t>Postman</a:t>
            </a:r>
            <a:r>
              <a:rPr lang="tr-TR" sz="2800" dirty="0"/>
              <a:t> (Test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Documentation</a:t>
            </a:r>
            <a:r>
              <a:rPr lang="tr-TR" sz="2800" dirty="0"/>
              <a:t>)</a:t>
            </a:r>
          </a:p>
          <a:p>
            <a:r>
              <a:rPr lang="tr-TR" sz="2800" dirty="0"/>
              <a:t>IDE </a:t>
            </a:r>
            <a:r>
              <a:rPr lang="tr-TR" sz="2800" dirty="0" err="1"/>
              <a:t>PyCharm</a:t>
            </a:r>
            <a:endParaRPr lang="tr-TR" sz="2800" dirty="0"/>
          </a:p>
          <a:p>
            <a:endParaRPr lang="en-US" sz="2800" dirty="0"/>
          </a:p>
        </p:txBody>
      </p:sp>
      <p:pic>
        <p:nvPicPr>
          <p:cNvPr id="3" name="Resim 2" descr="metin, logo, yazı tipi, kırpıntı çizim içeren bir resim&#10;&#10;Açıklama otomatik olarak oluşturuldu">
            <a:extLst>
              <a:ext uri="{FF2B5EF4-FFF2-40B4-BE49-F238E27FC236}">
                <a16:creationId xmlns:a16="http://schemas.microsoft.com/office/drawing/2014/main" id="{73C75CED-8E05-A8DD-C59C-D43BEACB1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03" y="2746227"/>
            <a:ext cx="1886047" cy="594968"/>
          </a:xfrm>
          <a:prstGeom prst="rect">
            <a:avLst/>
          </a:prstGeom>
        </p:spPr>
      </p:pic>
      <p:pic>
        <p:nvPicPr>
          <p:cNvPr id="7" name="Resim 6" descr="yazı tipi, metin, logo, grafik içeren bir resim&#10;&#10;Açıklama otomatik olarak oluşturuldu">
            <a:extLst>
              <a:ext uri="{FF2B5EF4-FFF2-40B4-BE49-F238E27FC236}">
                <a16:creationId xmlns:a16="http://schemas.microsoft.com/office/drawing/2014/main" id="{E8D17F13-B30D-E899-E91E-F33263A16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525" y="3357398"/>
            <a:ext cx="1834631" cy="733852"/>
          </a:xfrm>
          <a:prstGeom prst="rect">
            <a:avLst/>
          </a:prstGeom>
        </p:spPr>
      </p:pic>
      <p:pic>
        <p:nvPicPr>
          <p:cNvPr id="9" name="Resim 8" descr="logo, yazı tipi, grafik, tasarım içeren bir resim&#10;&#10;Açıklama otomatik olarak oluşturuldu">
            <a:extLst>
              <a:ext uri="{FF2B5EF4-FFF2-40B4-BE49-F238E27FC236}">
                <a16:creationId xmlns:a16="http://schemas.microsoft.com/office/drawing/2014/main" id="{A4FD950C-6E4B-CE52-0E57-5A2565CA5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558" y="4246525"/>
            <a:ext cx="1479139" cy="772850"/>
          </a:xfrm>
          <a:prstGeom prst="rect">
            <a:avLst/>
          </a:prstGeom>
        </p:spPr>
      </p:pic>
      <p:pic>
        <p:nvPicPr>
          <p:cNvPr id="10" name="Resim 9" descr="grafik, grafik tasarım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A912B334-CAB1-769F-7554-E3009DAFD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1593" y="5002730"/>
            <a:ext cx="772850" cy="7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ER </a:t>
            </a:r>
            <a:r>
              <a:rPr lang="tr-TR" dirty="0" err="1"/>
              <a:t>Diagram</a:t>
            </a:r>
            <a:endParaRPr lang="en-US" dirty="0"/>
          </a:p>
        </p:txBody>
      </p:sp>
      <p:pic>
        <p:nvPicPr>
          <p:cNvPr id="4" name="Resim 3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6DE29F7D-D532-7BB2-592A-88325E470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74714"/>
            <a:ext cx="12191999" cy="49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SAMPLE DATABASE</a:t>
            </a:r>
            <a:endParaRPr lang="en-US" dirty="0"/>
          </a:p>
        </p:txBody>
      </p:sp>
      <p:pic>
        <p:nvPicPr>
          <p:cNvPr id="12" name="Resim 11" descr="metin, ekran görüntüsü, sayı, numara içeren bir resim&#10;&#10;Açıklama otomatik olarak oluşturuldu">
            <a:extLst>
              <a:ext uri="{FF2B5EF4-FFF2-40B4-BE49-F238E27FC236}">
                <a16:creationId xmlns:a16="http://schemas.microsoft.com/office/drawing/2014/main" id="{4D7DB5F2-0DA5-FBA8-53FE-85C5DD0C8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89" y="2715795"/>
            <a:ext cx="9559520" cy="29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4F61A-46C1-B831-7EC4-687DF1C75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2912" y="2505256"/>
            <a:ext cx="9380431" cy="2164715"/>
          </a:xfrm>
        </p:spPr>
        <p:txBody>
          <a:bodyPr>
            <a:normAutofit/>
          </a:bodyPr>
          <a:lstStyle/>
          <a:p>
            <a:pPr algn="ctr"/>
            <a:r>
              <a:rPr lang="tr-TR" sz="4000" dirty="0" err="1"/>
              <a:t>All</a:t>
            </a:r>
            <a:r>
              <a:rPr lang="tr-TR" sz="4000" dirty="0"/>
              <a:t> </a:t>
            </a:r>
            <a:r>
              <a:rPr lang="tr-TR" sz="4000" dirty="0" err="1"/>
              <a:t>Possible</a:t>
            </a:r>
            <a:r>
              <a:rPr lang="tr-TR" sz="4000" dirty="0"/>
              <a:t> </a:t>
            </a:r>
            <a:r>
              <a:rPr lang="tr-TR" sz="4000" dirty="0" err="1"/>
              <a:t>Scenarios</a:t>
            </a:r>
            <a:r>
              <a:rPr lang="tr-TR" sz="4000" dirty="0"/>
              <a:t> </a:t>
            </a:r>
            <a:r>
              <a:rPr lang="tr-TR" sz="4000" dirty="0" err="1"/>
              <a:t>for</a:t>
            </a:r>
            <a:r>
              <a:rPr lang="tr-TR" sz="4000" dirty="0"/>
              <a:t> My </a:t>
            </a:r>
            <a:r>
              <a:rPr lang="tr-TR" sz="4000" dirty="0" err="1"/>
              <a:t>APIs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616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50" y="133620"/>
            <a:ext cx="9367936" cy="687474"/>
          </a:xfrm>
        </p:spPr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MobileProviderAppQueryBillAPI</a:t>
            </a:r>
            <a:r>
              <a:rPr lang="tr-TR" dirty="0">
                <a:solidFill>
                  <a:schemeClr val="tx1"/>
                </a:solidFill>
              </a:rPr>
              <a:t>  </a:t>
            </a:r>
            <a:r>
              <a:rPr lang="tr-TR" dirty="0">
                <a:solidFill>
                  <a:srgbClr val="FF0000"/>
                </a:solidFill>
              </a:rPr>
              <a:t>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BC9E928-71AD-B1A2-F86F-A2794AA69C53}"/>
              </a:ext>
            </a:extLst>
          </p:cNvPr>
          <p:cNvSpPr txBox="1"/>
          <p:nvPr/>
        </p:nvSpPr>
        <p:spPr>
          <a:xfrm>
            <a:off x="1078172" y="1446245"/>
            <a:ext cx="9866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Parameters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tr-TR" sz="2000" dirty="0" err="1">
                <a:solidFill>
                  <a:schemeClr val="bg1"/>
                </a:solidFill>
              </a:rPr>
              <a:t>SubscriberNo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Month</a:t>
            </a:r>
            <a:r>
              <a:rPr lang="tr-TR" sz="2000" dirty="0">
                <a:solidFill>
                  <a:schemeClr val="bg1"/>
                </a:solidFill>
              </a:rPr>
              <a:t>) API </a:t>
            </a:r>
            <a:r>
              <a:rPr lang="tr-TR" sz="2000" dirty="0" err="1">
                <a:solidFill>
                  <a:schemeClr val="bg1"/>
                </a:solidFill>
              </a:rPr>
              <a:t>Response</a:t>
            </a:r>
            <a:r>
              <a:rPr lang="tr-TR" sz="2000" dirty="0">
                <a:solidFill>
                  <a:schemeClr val="bg1"/>
                </a:solidFill>
              </a:rPr>
              <a:t>: (Bill Total, </a:t>
            </a:r>
            <a:r>
              <a:rPr lang="tr-TR" sz="2000" dirty="0" err="1">
                <a:solidFill>
                  <a:schemeClr val="bg1"/>
                </a:solidFill>
              </a:rPr>
              <a:t>Paid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Status</a:t>
            </a:r>
            <a:r>
              <a:rPr lang="tr-TR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9B5BB4-06EC-1492-E537-ACFCDDC70FD8}"/>
              </a:ext>
            </a:extLst>
          </p:cNvPr>
          <p:cNvSpPr txBox="1"/>
          <p:nvPr/>
        </p:nvSpPr>
        <p:spPr>
          <a:xfrm>
            <a:off x="1078172" y="1005759"/>
            <a:ext cx="472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SUCCESSFUL (200)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Resim 7" descr="metin, yazılım, sayı, numara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0BD2290E-DD1B-092D-DA06-3A298A49C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105" y="2225533"/>
            <a:ext cx="10053249" cy="44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7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50" y="133620"/>
            <a:ext cx="9367936" cy="687474"/>
          </a:xfrm>
        </p:spPr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MobileProviderAppQueryBillAPI</a:t>
            </a:r>
            <a:r>
              <a:rPr lang="tr-TR" dirty="0">
                <a:solidFill>
                  <a:schemeClr val="tx1"/>
                </a:solidFill>
              </a:rPr>
              <a:t>  </a:t>
            </a:r>
            <a:r>
              <a:rPr lang="tr-TR" dirty="0">
                <a:solidFill>
                  <a:srgbClr val="FF0000"/>
                </a:solidFill>
              </a:rPr>
              <a:t>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BC9E928-71AD-B1A2-F86F-A2794AA69C53}"/>
              </a:ext>
            </a:extLst>
          </p:cNvPr>
          <p:cNvSpPr txBox="1"/>
          <p:nvPr/>
        </p:nvSpPr>
        <p:spPr>
          <a:xfrm>
            <a:off x="1078172" y="1446245"/>
            <a:ext cx="9866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Parameters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tr-TR" sz="2000" dirty="0" err="1">
                <a:solidFill>
                  <a:schemeClr val="bg1"/>
                </a:solidFill>
              </a:rPr>
              <a:t>SubscriberNo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Month</a:t>
            </a:r>
            <a:r>
              <a:rPr lang="tr-TR" sz="2000" dirty="0">
                <a:solidFill>
                  <a:schemeClr val="bg1"/>
                </a:solidFill>
              </a:rPr>
              <a:t>) API </a:t>
            </a:r>
            <a:r>
              <a:rPr lang="tr-TR" sz="2000" dirty="0" err="1">
                <a:solidFill>
                  <a:schemeClr val="bg1"/>
                </a:solidFill>
              </a:rPr>
              <a:t>Response</a:t>
            </a:r>
            <a:r>
              <a:rPr lang="tr-TR" sz="2000" dirty="0">
                <a:solidFill>
                  <a:schemeClr val="bg1"/>
                </a:solidFill>
              </a:rPr>
              <a:t>: (Bill Total, </a:t>
            </a:r>
            <a:r>
              <a:rPr lang="tr-TR" sz="2000" dirty="0" err="1">
                <a:solidFill>
                  <a:schemeClr val="bg1"/>
                </a:solidFill>
              </a:rPr>
              <a:t>Paid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Status</a:t>
            </a:r>
            <a:r>
              <a:rPr lang="tr-TR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9B5BB4-06EC-1492-E537-ACFCDDC70FD8}"/>
              </a:ext>
            </a:extLst>
          </p:cNvPr>
          <p:cNvSpPr txBox="1"/>
          <p:nvPr/>
        </p:nvSpPr>
        <p:spPr>
          <a:xfrm>
            <a:off x="1078172" y="1005759"/>
            <a:ext cx="472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NOT FOUND (404)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Resim 3" descr="metin, yazılım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66C4542A-BEB1-4AF3-C7A5-8F7E6F5E3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72" y="2247500"/>
            <a:ext cx="10478408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6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50" y="133620"/>
            <a:ext cx="10811070" cy="687474"/>
          </a:xfrm>
        </p:spPr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MobileProviderAppQueryBillDetailedAPI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BC9E928-71AD-B1A2-F86F-A2794AA69C53}"/>
              </a:ext>
            </a:extLst>
          </p:cNvPr>
          <p:cNvSpPr txBox="1"/>
          <p:nvPr/>
        </p:nvSpPr>
        <p:spPr>
          <a:xfrm>
            <a:off x="1078172" y="1446245"/>
            <a:ext cx="9866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Parameters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tr-TR" sz="2000" dirty="0" err="1">
                <a:solidFill>
                  <a:schemeClr val="bg1"/>
                </a:solidFill>
              </a:rPr>
              <a:t>SubscriberNo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Month</a:t>
            </a:r>
            <a:r>
              <a:rPr lang="tr-TR" sz="2000" dirty="0">
                <a:solidFill>
                  <a:schemeClr val="bg1"/>
                </a:solidFill>
              </a:rPr>
              <a:t>) API </a:t>
            </a:r>
            <a:r>
              <a:rPr lang="tr-TR" sz="2000" dirty="0" err="1">
                <a:solidFill>
                  <a:schemeClr val="bg1"/>
                </a:solidFill>
              </a:rPr>
              <a:t>Response</a:t>
            </a:r>
            <a:r>
              <a:rPr lang="tr-TR" sz="2000" dirty="0">
                <a:solidFill>
                  <a:schemeClr val="bg1"/>
                </a:solidFill>
              </a:rPr>
              <a:t>: (Bill </a:t>
            </a:r>
            <a:r>
              <a:rPr lang="tr-TR" sz="2000" dirty="0" err="1">
                <a:solidFill>
                  <a:schemeClr val="bg1"/>
                </a:solidFill>
              </a:rPr>
              <a:t>Details</a:t>
            </a:r>
            <a:r>
              <a:rPr lang="tr-TR" sz="2000" dirty="0">
                <a:solidFill>
                  <a:schemeClr val="bg1"/>
                </a:solidFill>
              </a:rPr>
              <a:t>, Bill Total)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9B5BB4-06EC-1492-E537-ACFCDDC70FD8}"/>
              </a:ext>
            </a:extLst>
          </p:cNvPr>
          <p:cNvSpPr txBox="1"/>
          <p:nvPr/>
        </p:nvSpPr>
        <p:spPr>
          <a:xfrm>
            <a:off x="1078172" y="1005759"/>
            <a:ext cx="472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SUCCESSFUL (200)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Resim 6" descr="metin, ekran görüntüsü, yazılım, sayı, numara içeren bir resim&#10;&#10;Açıklama otomatik olarak oluşturuldu">
            <a:extLst>
              <a:ext uri="{FF2B5EF4-FFF2-40B4-BE49-F238E27FC236}">
                <a16:creationId xmlns:a16="http://schemas.microsoft.com/office/drawing/2014/main" id="{E485192D-FD84-D4B8-D7F7-1FF64E70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24" y="1887168"/>
            <a:ext cx="8208834" cy="47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3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50" y="133620"/>
            <a:ext cx="10811070" cy="687474"/>
          </a:xfrm>
        </p:spPr>
        <p:txBody>
          <a:bodyPr/>
          <a:lstStyle/>
          <a:p>
            <a:r>
              <a:rPr lang="tr-TR" dirty="0" err="1">
                <a:solidFill>
                  <a:schemeClr val="tx1"/>
                </a:solidFill>
              </a:rPr>
              <a:t>MobileProviderAppQueryBillDetailedAPI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BC9E928-71AD-B1A2-F86F-A2794AA69C53}"/>
              </a:ext>
            </a:extLst>
          </p:cNvPr>
          <p:cNvSpPr txBox="1"/>
          <p:nvPr/>
        </p:nvSpPr>
        <p:spPr>
          <a:xfrm>
            <a:off x="1078172" y="1446245"/>
            <a:ext cx="9866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Parameters</a:t>
            </a:r>
            <a:r>
              <a:rPr lang="tr-TR" sz="2000" dirty="0">
                <a:solidFill>
                  <a:schemeClr val="bg1"/>
                </a:solidFill>
              </a:rPr>
              <a:t>: (</a:t>
            </a:r>
            <a:r>
              <a:rPr lang="tr-TR" sz="2000" dirty="0" err="1">
                <a:solidFill>
                  <a:schemeClr val="bg1"/>
                </a:solidFill>
              </a:rPr>
              <a:t>SubscriberNo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Month</a:t>
            </a:r>
            <a:r>
              <a:rPr lang="tr-TR" sz="2000" dirty="0">
                <a:solidFill>
                  <a:schemeClr val="bg1"/>
                </a:solidFill>
              </a:rPr>
              <a:t>) API </a:t>
            </a:r>
            <a:r>
              <a:rPr lang="tr-TR" sz="2000" dirty="0" err="1">
                <a:solidFill>
                  <a:schemeClr val="bg1"/>
                </a:solidFill>
              </a:rPr>
              <a:t>Response</a:t>
            </a:r>
            <a:r>
              <a:rPr lang="tr-TR" sz="2000" dirty="0">
                <a:solidFill>
                  <a:schemeClr val="bg1"/>
                </a:solidFill>
              </a:rPr>
              <a:t>: (Bill </a:t>
            </a:r>
            <a:r>
              <a:rPr lang="tr-TR" sz="2000" dirty="0" err="1">
                <a:solidFill>
                  <a:schemeClr val="bg1"/>
                </a:solidFill>
              </a:rPr>
              <a:t>Details</a:t>
            </a:r>
            <a:r>
              <a:rPr lang="tr-TR" sz="2000" dirty="0">
                <a:solidFill>
                  <a:schemeClr val="bg1"/>
                </a:solidFill>
              </a:rPr>
              <a:t>, Bill Total)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9B5BB4-06EC-1492-E537-ACFCDDC70FD8}"/>
              </a:ext>
            </a:extLst>
          </p:cNvPr>
          <p:cNvSpPr txBox="1"/>
          <p:nvPr/>
        </p:nvSpPr>
        <p:spPr>
          <a:xfrm>
            <a:off x="1078172" y="1005759"/>
            <a:ext cx="472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NOT FOUND (404)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0A6A381-B90E-B059-57C2-4B2CB760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84" y="1917509"/>
            <a:ext cx="9866635" cy="455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1115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{4CABC09D-F667-4D8A-A223-F3FF0A371117}tf56000440_win32</Template>
  <TotalTime>287</TotalTime>
  <Words>391</Words>
  <Application>Microsoft Office PowerPoint</Application>
  <PresentationFormat>Geniş ekran</PresentationFormat>
  <Paragraphs>69</Paragraphs>
  <Slides>19</Slides>
  <Notes>19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Meiryo</vt:lpstr>
      <vt:lpstr>Arial</vt:lpstr>
      <vt:lpstr>Calibri</vt:lpstr>
      <vt:lpstr>Corbel</vt:lpstr>
      <vt:lpstr>Wingdings</vt:lpstr>
      <vt:lpstr>ShojiVTI</vt:lpstr>
      <vt:lpstr>Taylan Özgür Elma SE 4458 Midterm 1 API Project for Mobile Provider Bill Payment System PresentatIon</vt:lpstr>
      <vt:lpstr>Technologies i used in my API project</vt:lpstr>
      <vt:lpstr>ER Diagram</vt:lpstr>
      <vt:lpstr>SAMPLE DATABASE</vt:lpstr>
      <vt:lpstr>PowerPoint Sunusu</vt:lpstr>
      <vt:lpstr>MobileProviderAppQueryBillAPI  GET</vt:lpstr>
      <vt:lpstr>MobileProviderAppQueryBillAPI  GET</vt:lpstr>
      <vt:lpstr>MobileProviderAppQueryBillDetailedAPI GET</vt:lpstr>
      <vt:lpstr>MobileProviderAppQueryBillDetailedAPI GET</vt:lpstr>
      <vt:lpstr>BankingAppQueryBillAPI GET</vt:lpstr>
      <vt:lpstr>BankingAppQueryBillAPI GET</vt:lpstr>
      <vt:lpstr>WebSitePayBillAPI PUT</vt:lpstr>
      <vt:lpstr>WebSitePayBillAPI PUT</vt:lpstr>
      <vt:lpstr>WebSitePayBillAPI PUT</vt:lpstr>
      <vt:lpstr>WebSiteAdminAddBillAPI POST</vt:lpstr>
      <vt:lpstr>WebSiteAdminAddBillAPI POST</vt:lpstr>
      <vt:lpstr>WebSiteAdminAddBillAPI POST</vt:lpstr>
      <vt:lpstr>THANK YOU For LISTENING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Taylan Özgür Elma SE 4458 Midterm 1 API Project for Mobile Provider Bill Payment System PrsentatIon</dc:title>
  <dc:creator>TAYLAN ÖZGÜR ELMA</dc:creator>
  <cp:lastModifiedBy>TAYLAN ÖZGÜR ELMA</cp:lastModifiedBy>
  <cp:revision>16</cp:revision>
  <dcterms:created xsi:type="dcterms:W3CDTF">2024-04-17T13:54:27Z</dcterms:created>
  <dcterms:modified xsi:type="dcterms:W3CDTF">2024-04-18T17:43:10Z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