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fabcac4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fabcac4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fabcac44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fabcac44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6fabcac44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6fabcac44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fabcac44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fabcac44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6fabcac44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fabcac44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fabcac44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fabcac44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6fabcac44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6fabcac44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eo.nyu.edu/catalog/nyu_2451_34572" TargetMode="External"/><Relationship Id="rId4" Type="http://schemas.openxmlformats.org/officeDocument/2006/relationships/hyperlink" Target="https://cocl.us/new_york_dataset" TargetMode="External"/><Relationship Id="rId5" Type="http://schemas.openxmlformats.org/officeDocument/2006/relationships/hyperlink" Target="https://en.wikipedia.org/wiki/Demographics_of_New_York_C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973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600">
                <a:latin typeface="Calibri"/>
                <a:ea typeface="Calibri"/>
                <a:cs typeface="Calibri"/>
                <a:sym typeface="Calibri"/>
              </a:rPr>
              <a:t>Capstone Project - </a:t>
            </a:r>
            <a:endParaRPr b="1" sz="2600">
              <a:latin typeface="Calibri"/>
              <a:ea typeface="Calibri"/>
              <a:cs typeface="Calibri"/>
              <a:sym typeface="Calibri"/>
            </a:endParaRPr>
          </a:p>
          <a:p>
            <a:pPr indent="0" lvl="0" marL="0" rtl="0" algn="l">
              <a:lnSpc>
                <a:spcPct val="115000"/>
              </a:lnSpc>
              <a:spcBef>
                <a:spcPts val="300"/>
              </a:spcBef>
              <a:spcAft>
                <a:spcPts val="0"/>
              </a:spcAft>
              <a:buNone/>
            </a:pPr>
            <a:r>
              <a:rPr b="1" lang="en" sz="2600">
                <a:latin typeface="Calibri"/>
                <a:ea typeface="Calibri"/>
                <a:cs typeface="Calibri"/>
                <a:sym typeface="Calibri"/>
              </a:rPr>
              <a:t>The Battle of Neighborhoods</a:t>
            </a:r>
            <a:endParaRPr b="1" sz="2600">
              <a:latin typeface="Calibri"/>
              <a:ea typeface="Calibri"/>
              <a:cs typeface="Calibri"/>
              <a:sym typeface="Calibri"/>
            </a:endParaRPr>
          </a:p>
          <a:p>
            <a:pPr indent="0" lvl="0" marL="0" rtl="0" algn="l">
              <a:lnSpc>
                <a:spcPct val="115000"/>
              </a:lnSpc>
              <a:spcBef>
                <a:spcPts val="300"/>
              </a:spcBef>
              <a:spcAft>
                <a:spcPts val="1600"/>
              </a:spcAft>
              <a:buNone/>
            </a:pPr>
            <a:r>
              <a:t/>
            </a:r>
            <a:endParaRPr b="1" sz="2100">
              <a:latin typeface="Arial"/>
              <a:ea typeface="Arial"/>
              <a:cs typeface="Arial"/>
              <a:sym typeface="Arial"/>
            </a:endParaRPr>
          </a:p>
        </p:txBody>
      </p:sp>
      <p:sp>
        <p:nvSpPr>
          <p:cNvPr id="135" name="Google Shape;135;p13"/>
          <p:cNvSpPr txBox="1"/>
          <p:nvPr>
            <p:ph idx="1" type="subTitle"/>
          </p:nvPr>
        </p:nvSpPr>
        <p:spPr>
          <a:xfrm>
            <a:off x="3547200" y="2870800"/>
            <a:ext cx="4931100" cy="71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666666"/>
                </a:solidFill>
                <a:latin typeface="Arial"/>
                <a:ea typeface="Arial"/>
                <a:cs typeface="Arial"/>
                <a:sym typeface="Arial"/>
              </a:rPr>
              <a:t>Opening Coffee Shop in New York City</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1249825" y="13078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New York City is one of the busiest cities in the world and one of the world’s major commercial, financial and cultural centers. An entrepreneur is looking to open a coffee shop in one of New York’s neighborhoods. </a:t>
            </a:r>
            <a:endParaRPr/>
          </a:p>
          <a:p>
            <a:pPr indent="0" lvl="0" marL="0" rtl="0" algn="l">
              <a:spcBef>
                <a:spcPts val="1600"/>
              </a:spcBef>
              <a:spcAft>
                <a:spcPts val="0"/>
              </a:spcAft>
              <a:buNone/>
            </a:pPr>
            <a:r>
              <a:rPr b="1" lang="en" sz="1400" u="sng"/>
              <a:t>Goals</a:t>
            </a:r>
            <a:r>
              <a:rPr lang="en"/>
              <a:t>:</a:t>
            </a:r>
            <a:endParaRPr/>
          </a:p>
          <a:p>
            <a:pPr indent="-311150" lvl="0" marL="457200" rtl="0" algn="l">
              <a:spcBef>
                <a:spcPts val="1600"/>
              </a:spcBef>
              <a:spcAft>
                <a:spcPts val="0"/>
              </a:spcAft>
              <a:buSzPts val="1300"/>
              <a:buChar char="●"/>
            </a:pPr>
            <a:r>
              <a:rPr lang="en"/>
              <a:t>Understand the area and the availability of coffee shops in each neighborhood. </a:t>
            </a:r>
            <a:endParaRPr/>
          </a:p>
          <a:p>
            <a:pPr indent="-311150" lvl="0" marL="457200" rtl="0" algn="l">
              <a:spcBef>
                <a:spcPts val="0"/>
              </a:spcBef>
              <a:spcAft>
                <a:spcPts val="0"/>
              </a:spcAft>
              <a:buSzPts val="1300"/>
              <a:buChar char="●"/>
            </a:pPr>
            <a:r>
              <a:rPr lang="en"/>
              <a:t>Investigate the area and identify the best place to open a new coffee shop</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1042353" y="3511299"/>
            <a:ext cx="970272" cy="914100"/>
          </a:xfrm>
          <a:prstGeom prst="rect">
            <a:avLst/>
          </a:prstGeom>
          <a:noFill/>
          <a:ln>
            <a:noFill/>
          </a:ln>
        </p:spPr>
      </p:pic>
      <p:pic>
        <p:nvPicPr>
          <p:cNvPr id="143" name="Google Shape;143;p14"/>
          <p:cNvPicPr preferRelativeResize="0"/>
          <p:nvPr/>
        </p:nvPicPr>
        <p:blipFill>
          <a:blip r:embed="rId4">
            <a:alphaModFix/>
          </a:blip>
          <a:stretch>
            <a:fillRect/>
          </a:stretch>
        </p:blipFill>
        <p:spPr>
          <a:xfrm>
            <a:off x="2221897" y="3963825"/>
            <a:ext cx="1562300" cy="860400"/>
          </a:xfrm>
          <a:prstGeom prst="rect">
            <a:avLst/>
          </a:prstGeom>
          <a:noFill/>
          <a:ln>
            <a:noFill/>
          </a:ln>
        </p:spPr>
      </p:pic>
      <p:pic>
        <p:nvPicPr>
          <p:cNvPr id="144" name="Google Shape;144;p14"/>
          <p:cNvPicPr preferRelativeResize="0"/>
          <p:nvPr/>
        </p:nvPicPr>
        <p:blipFill>
          <a:blip r:embed="rId5">
            <a:alphaModFix/>
          </a:blip>
          <a:stretch>
            <a:fillRect/>
          </a:stretch>
        </p:blipFill>
        <p:spPr>
          <a:xfrm>
            <a:off x="7151473" y="3471725"/>
            <a:ext cx="1457350" cy="1387200"/>
          </a:xfrm>
          <a:prstGeom prst="rect">
            <a:avLst/>
          </a:prstGeom>
          <a:noFill/>
          <a:ln>
            <a:noFill/>
          </a:ln>
        </p:spPr>
      </p:pic>
      <p:pic>
        <p:nvPicPr>
          <p:cNvPr id="145" name="Google Shape;145;p14"/>
          <p:cNvPicPr preferRelativeResize="0"/>
          <p:nvPr/>
        </p:nvPicPr>
        <p:blipFill>
          <a:blip r:embed="rId6">
            <a:alphaModFix/>
          </a:blip>
          <a:stretch>
            <a:fillRect/>
          </a:stretch>
        </p:blipFill>
        <p:spPr>
          <a:xfrm>
            <a:off x="5863825" y="3318000"/>
            <a:ext cx="945025" cy="952646"/>
          </a:xfrm>
          <a:prstGeom prst="rect">
            <a:avLst/>
          </a:prstGeom>
          <a:noFill/>
          <a:ln>
            <a:noFill/>
          </a:ln>
        </p:spPr>
      </p:pic>
      <p:sp>
        <p:nvSpPr>
          <p:cNvPr id="146" name="Google Shape;146;p14"/>
          <p:cNvSpPr/>
          <p:nvPr/>
        </p:nvSpPr>
        <p:spPr>
          <a:xfrm>
            <a:off x="4224250" y="3644776"/>
            <a:ext cx="838897" cy="1179442"/>
          </a:xfrm>
          <a:prstGeom prst="rect">
            <a:avLst/>
          </a:prstGeom>
        </p:spPr>
        <p:txBody>
          <a:bodyPr>
            <a:prstTxWarp prst="textPlain"/>
          </a:bodyPr>
          <a:lstStyle/>
          <a:p>
            <a:pPr lvl="0" algn="ctr"/>
            <a:r>
              <a:rPr b="1" i="1">
                <a:ln cap="flat" cmpd="sng" w="9525">
                  <a:solidFill>
                    <a:schemeClr val="dk2"/>
                  </a:solidFill>
                  <a:prstDash val="solid"/>
                  <a:round/>
                  <a:headEnd len="sm" w="sm" type="none"/>
                  <a:tailEnd len="sm" w="sm" type="none"/>
                </a:ln>
                <a:solidFill>
                  <a:srgbClr val="FFD966"/>
                </a:solidFill>
                <a:latin typeface="Lobster"/>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 and Sources</a:t>
            </a:r>
            <a:endParaRPr/>
          </a:p>
        </p:txBody>
      </p:sp>
      <p:sp>
        <p:nvSpPr>
          <p:cNvPr id="152" name="Google Shape;152;p15"/>
          <p:cNvSpPr txBox="1"/>
          <p:nvPr>
            <p:ph idx="1" type="body"/>
          </p:nvPr>
        </p:nvSpPr>
        <p:spPr>
          <a:xfrm>
            <a:off x="1297500" y="1307850"/>
            <a:ext cx="7038900" cy="3286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
              <a:t>Dataset1</a:t>
            </a:r>
            <a:r>
              <a:rPr lang="en"/>
              <a:t>: B</a:t>
            </a:r>
            <a:r>
              <a:rPr lang="en"/>
              <a:t>oroughs and the different neighbourhoods under each borough of NYC along with its latitude and longitude coordinates.</a:t>
            </a:r>
            <a:endParaRPr/>
          </a:p>
          <a:p>
            <a:pPr indent="0" lvl="0" marL="457200" rtl="0" algn="l">
              <a:lnSpc>
                <a:spcPct val="100000"/>
              </a:lnSpc>
              <a:spcBef>
                <a:spcPts val="1600"/>
              </a:spcBef>
              <a:spcAft>
                <a:spcPts val="0"/>
              </a:spcAft>
              <a:buNone/>
            </a:pPr>
            <a:r>
              <a:rPr lang="en" u="sng">
                <a:solidFill>
                  <a:schemeClr val="hlink"/>
                </a:solidFill>
                <a:hlinkClick r:id="rId3"/>
              </a:rPr>
              <a:t>https://geo.nyu.edu/catalog/nyu_2451_34572</a:t>
            </a:r>
            <a:endParaRPr/>
          </a:p>
          <a:p>
            <a:pPr indent="0" lvl="0" marL="457200" rtl="0" algn="l">
              <a:lnSpc>
                <a:spcPct val="100000"/>
              </a:lnSpc>
              <a:spcBef>
                <a:spcPts val="0"/>
              </a:spcBef>
              <a:spcAft>
                <a:spcPts val="0"/>
              </a:spcAft>
              <a:buNone/>
            </a:pPr>
            <a:r>
              <a:rPr lang="en" u="sng">
                <a:solidFill>
                  <a:schemeClr val="hlink"/>
                </a:solidFill>
                <a:hlinkClick r:id="rId4"/>
              </a:rPr>
              <a:t>https://cocl.us/new_york_dataset</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AutoNum type="arabicPeriod"/>
            </a:pPr>
            <a:r>
              <a:rPr lang="en"/>
              <a:t>Dataset 2: Demographics of NYC and segmentation of ethnic races across different boroughs.</a:t>
            </a:r>
            <a:endParaRPr/>
          </a:p>
          <a:p>
            <a:pPr indent="0" lvl="0" marL="457200" rtl="0" algn="l">
              <a:lnSpc>
                <a:spcPct val="100000"/>
              </a:lnSpc>
              <a:spcBef>
                <a:spcPts val="1600"/>
              </a:spcBef>
              <a:spcAft>
                <a:spcPts val="0"/>
              </a:spcAft>
              <a:buNone/>
            </a:pPr>
            <a:r>
              <a:rPr lang="en" u="sng">
                <a:solidFill>
                  <a:schemeClr val="hlink"/>
                </a:solidFill>
                <a:hlinkClick r:id="rId5"/>
              </a:rPr>
              <a:t>https://en.wikipedia.org/wiki/Demographics_of_New_York_City</a:t>
            </a:r>
            <a:endParaRPr/>
          </a:p>
          <a:p>
            <a:pPr indent="-311150" lvl="0" marL="457200" rtl="0" algn="l">
              <a:spcBef>
                <a:spcPts val="1600"/>
              </a:spcBef>
              <a:spcAft>
                <a:spcPts val="0"/>
              </a:spcAft>
              <a:buSzPts val="1300"/>
              <a:buAutoNum type="arabicPeriod"/>
            </a:pPr>
            <a:r>
              <a:rPr lang="en"/>
              <a:t>Dataset 3:</a:t>
            </a:r>
            <a:endParaRPr/>
          </a:p>
          <a:p>
            <a:pPr indent="0" lvl="0" marL="457200" rtl="0" algn="l">
              <a:spcBef>
                <a:spcPts val="1600"/>
              </a:spcBef>
              <a:spcAft>
                <a:spcPts val="0"/>
              </a:spcAft>
              <a:buNone/>
            </a:pPr>
            <a:r>
              <a:rPr lang="en"/>
              <a:t>The Foursquare API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and Data Analysis</a:t>
            </a:r>
            <a:endParaRPr/>
          </a:p>
        </p:txBody>
      </p:sp>
      <p:sp>
        <p:nvSpPr>
          <p:cNvPr id="158" name="Google Shape;158;p16"/>
          <p:cNvSpPr txBox="1"/>
          <p:nvPr>
            <p:ph idx="1" type="body"/>
          </p:nvPr>
        </p:nvSpPr>
        <p:spPr>
          <a:xfrm>
            <a:off x="438875" y="1001950"/>
            <a:ext cx="78975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9" name="Google Shape;159;p16"/>
          <p:cNvPicPr preferRelativeResize="0"/>
          <p:nvPr/>
        </p:nvPicPr>
        <p:blipFill>
          <a:blip r:embed="rId3">
            <a:alphaModFix/>
          </a:blip>
          <a:stretch>
            <a:fillRect/>
          </a:stretch>
        </p:blipFill>
        <p:spPr>
          <a:xfrm>
            <a:off x="488138" y="1964200"/>
            <a:ext cx="3133725" cy="1783825"/>
          </a:xfrm>
          <a:prstGeom prst="rect">
            <a:avLst/>
          </a:prstGeom>
          <a:noFill/>
          <a:ln>
            <a:noFill/>
          </a:ln>
        </p:spPr>
      </p:pic>
      <p:pic>
        <p:nvPicPr>
          <p:cNvPr id="160" name="Google Shape;160;p16"/>
          <p:cNvPicPr preferRelativeResize="0"/>
          <p:nvPr/>
        </p:nvPicPr>
        <p:blipFill rotWithShape="1">
          <a:blip r:embed="rId4">
            <a:alphaModFix/>
          </a:blip>
          <a:srcRect b="0" l="0" r="0" t="1487"/>
          <a:stretch/>
        </p:blipFill>
        <p:spPr>
          <a:xfrm>
            <a:off x="3861900" y="1399275"/>
            <a:ext cx="5046750" cy="3152775"/>
          </a:xfrm>
          <a:prstGeom prst="rect">
            <a:avLst/>
          </a:prstGeom>
          <a:noFill/>
          <a:ln>
            <a:noFill/>
          </a:ln>
        </p:spPr>
      </p:pic>
      <p:sp>
        <p:nvSpPr>
          <p:cNvPr id="161" name="Google Shape;161;p16"/>
          <p:cNvSpPr txBox="1"/>
          <p:nvPr/>
        </p:nvSpPr>
        <p:spPr>
          <a:xfrm>
            <a:off x="686775" y="1373825"/>
            <a:ext cx="25839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FC5E8"/>
                </a:solidFill>
                <a:latin typeface="Lato"/>
                <a:ea typeface="Lato"/>
                <a:cs typeface="Lato"/>
                <a:sym typeface="Lato"/>
              </a:rPr>
              <a:t>Density of People per Borough</a:t>
            </a:r>
            <a:endParaRPr>
              <a:solidFill>
                <a:srgbClr val="9FC5E8"/>
              </a:solidFill>
              <a:latin typeface="Lato"/>
              <a:ea typeface="Lato"/>
              <a:cs typeface="Lato"/>
              <a:sym typeface="Lato"/>
            </a:endParaRPr>
          </a:p>
        </p:txBody>
      </p:sp>
      <p:sp>
        <p:nvSpPr>
          <p:cNvPr id="162" name="Google Shape;162;p16"/>
          <p:cNvSpPr/>
          <p:nvPr/>
        </p:nvSpPr>
        <p:spPr>
          <a:xfrm>
            <a:off x="2164700" y="4138950"/>
            <a:ext cx="1544700" cy="565500"/>
          </a:xfrm>
          <a:prstGeom prst="wedgeRoundRectCallout">
            <a:avLst>
              <a:gd fmla="val 177771" name="adj1"/>
              <a:gd fmla="val -5337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Highest Density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and Data Analysis - Cont’d</a:t>
            </a:r>
            <a:endParaRPr/>
          </a:p>
        </p:txBody>
      </p:sp>
      <p:sp>
        <p:nvSpPr>
          <p:cNvPr id="168" name="Google Shape;168;p17"/>
          <p:cNvSpPr txBox="1"/>
          <p:nvPr>
            <p:ph idx="1" type="body"/>
          </p:nvPr>
        </p:nvSpPr>
        <p:spPr>
          <a:xfrm>
            <a:off x="1144925" y="10599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A4C2F4"/>
                </a:solidFill>
              </a:rPr>
              <a:t>Neighbourhoods in New York City</a:t>
            </a:r>
            <a:endParaRPr>
              <a:solidFill>
                <a:srgbClr val="A4C2F4"/>
              </a:solidFill>
            </a:endParaRPr>
          </a:p>
        </p:txBody>
      </p:sp>
      <p:pic>
        <p:nvPicPr>
          <p:cNvPr id="169" name="Google Shape;169;p17"/>
          <p:cNvPicPr preferRelativeResize="0"/>
          <p:nvPr/>
        </p:nvPicPr>
        <p:blipFill>
          <a:blip r:embed="rId3">
            <a:alphaModFix/>
          </a:blip>
          <a:stretch>
            <a:fillRect/>
          </a:stretch>
        </p:blipFill>
        <p:spPr>
          <a:xfrm>
            <a:off x="1221300" y="1506525"/>
            <a:ext cx="5629275" cy="3176075"/>
          </a:xfrm>
          <a:prstGeom prst="rect">
            <a:avLst/>
          </a:prstGeom>
          <a:noFill/>
          <a:ln>
            <a:noFill/>
          </a:ln>
        </p:spPr>
      </p:pic>
      <p:sp>
        <p:nvSpPr>
          <p:cNvPr id="170" name="Google Shape;170;p17"/>
          <p:cNvSpPr/>
          <p:nvPr/>
        </p:nvSpPr>
        <p:spPr>
          <a:xfrm>
            <a:off x="7008475" y="4339200"/>
            <a:ext cx="1487400" cy="600600"/>
          </a:xfrm>
          <a:prstGeom prst="wedgeRoundRectCallout">
            <a:avLst>
              <a:gd fmla="val -229496" name="adj1"/>
              <a:gd fmla="val -5793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Least no. of neighbourhood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and Data Analysis - Cont’d</a:t>
            </a:r>
            <a:endParaRPr/>
          </a:p>
        </p:txBody>
      </p:sp>
      <p:sp>
        <p:nvSpPr>
          <p:cNvPr id="176" name="Google Shape;176;p18"/>
          <p:cNvSpPr txBox="1"/>
          <p:nvPr>
            <p:ph idx="1" type="body"/>
          </p:nvPr>
        </p:nvSpPr>
        <p:spPr>
          <a:xfrm>
            <a:off x="1144950" y="115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9FC5E8"/>
                </a:solidFill>
              </a:rPr>
              <a:t>Coffee Shops in New York City</a:t>
            </a:r>
            <a:endParaRPr>
              <a:solidFill>
                <a:srgbClr val="9FC5E8"/>
              </a:solidFill>
            </a:endParaRPr>
          </a:p>
        </p:txBody>
      </p:sp>
      <p:pic>
        <p:nvPicPr>
          <p:cNvPr id="177" name="Google Shape;177;p18"/>
          <p:cNvPicPr preferRelativeResize="0"/>
          <p:nvPr/>
        </p:nvPicPr>
        <p:blipFill>
          <a:blip r:embed="rId3">
            <a:alphaModFix/>
          </a:blip>
          <a:stretch>
            <a:fillRect/>
          </a:stretch>
        </p:blipFill>
        <p:spPr>
          <a:xfrm>
            <a:off x="1144950" y="1716125"/>
            <a:ext cx="5943600" cy="298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and Data Analysis - Cont’d</a:t>
            </a:r>
            <a:endParaRPr/>
          </a:p>
        </p:txBody>
      </p:sp>
      <p:sp>
        <p:nvSpPr>
          <p:cNvPr id="183" name="Google Shape;183;p19"/>
          <p:cNvSpPr txBox="1"/>
          <p:nvPr>
            <p:ph idx="1" type="body"/>
          </p:nvPr>
        </p:nvSpPr>
        <p:spPr>
          <a:xfrm>
            <a:off x="696800" y="1309950"/>
            <a:ext cx="1973100" cy="3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9FC5E8"/>
                </a:solidFill>
              </a:rPr>
              <a:t>Clusters</a:t>
            </a:r>
            <a:r>
              <a:rPr lang="en" sz="1400">
                <a:solidFill>
                  <a:srgbClr val="9FC5E8"/>
                </a:solidFill>
              </a:rPr>
              <a:t>:</a:t>
            </a:r>
            <a:endParaRPr sz="1400">
              <a:solidFill>
                <a:srgbClr val="9FC5E8"/>
              </a:solidFill>
            </a:endParaRPr>
          </a:p>
          <a:p>
            <a:pPr indent="0" lvl="0" marL="0" rtl="0" algn="l">
              <a:spcBef>
                <a:spcPts val="1600"/>
              </a:spcBef>
              <a:spcAft>
                <a:spcPts val="0"/>
              </a:spcAft>
              <a:buNone/>
            </a:pPr>
            <a:r>
              <a:rPr lang="en" sz="1400">
                <a:solidFill>
                  <a:srgbClr val="9FC5E8"/>
                </a:solidFill>
              </a:rPr>
              <a:t>k-means clustering method is used to cluster the coffee shops in New York into 3 clusters.</a:t>
            </a:r>
            <a:endParaRPr sz="1400">
              <a:solidFill>
                <a:srgbClr val="9FC5E8"/>
              </a:solidFill>
            </a:endParaRPr>
          </a:p>
          <a:p>
            <a:pPr indent="0" lvl="0" marL="0" rtl="0" algn="l">
              <a:spcBef>
                <a:spcPts val="1600"/>
              </a:spcBef>
              <a:spcAft>
                <a:spcPts val="1600"/>
              </a:spcAft>
              <a:buNone/>
            </a:pPr>
            <a:r>
              <a:rPr lang="en" sz="1400">
                <a:solidFill>
                  <a:srgbClr val="9FC5E8"/>
                </a:solidFill>
              </a:rPr>
              <a:t>The results are visualized in the map with 3 clusters in red, blue and green. </a:t>
            </a:r>
            <a:endParaRPr sz="1400">
              <a:solidFill>
                <a:srgbClr val="9FC5E8"/>
              </a:solidFill>
            </a:endParaRPr>
          </a:p>
        </p:txBody>
      </p:sp>
      <p:pic>
        <p:nvPicPr>
          <p:cNvPr id="184" name="Google Shape;184;p19"/>
          <p:cNvPicPr preferRelativeResize="0"/>
          <p:nvPr/>
        </p:nvPicPr>
        <p:blipFill>
          <a:blip r:embed="rId3">
            <a:alphaModFix/>
          </a:blip>
          <a:stretch>
            <a:fillRect/>
          </a:stretch>
        </p:blipFill>
        <p:spPr>
          <a:xfrm>
            <a:off x="3088175" y="1157550"/>
            <a:ext cx="5582249" cy="362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Decision</a:t>
            </a:r>
            <a:endParaRPr/>
          </a:p>
        </p:txBody>
      </p:sp>
      <p:sp>
        <p:nvSpPr>
          <p:cNvPr id="190" name="Google Shape;190;p20"/>
          <p:cNvSpPr txBox="1"/>
          <p:nvPr>
            <p:ph idx="1" type="body"/>
          </p:nvPr>
        </p:nvSpPr>
        <p:spPr>
          <a:xfrm>
            <a:off x="1297500" y="1243375"/>
            <a:ext cx="7038900" cy="32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
            </a:r>
            <a:r>
              <a:rPr lang="en" sz="1400"/>
              <a:t>best potential area is :</a:t>
            </a:r>
            <a:r>
              <a:rPr lang="en"/>
              <a:t>        </a:t>
            </a:r>
            <a:r>
              <a:rPr b="1" i="1" lang="en" sz="2700">
                <a:solidFill>
                  <a:srgbClr val="6FA8DC"/>
                </a:solidFill>
              </a:rPr>
              <a:t>Manhattan</a:t>
            </a:r>
            <a:endParaRPr b="1" i="1" sz="2700">
              <a:solidFill>
                <a:srgbClr val="6FA8DC"/>
              </a:solidFill>
            </a:endParaRPr>
          </a:p>
          <a:p>
            <a:pPr indent="-311150" lvl="0" marL="457200" rtl="0" algn="l">
              <a:spcBef>
                <a:spcPts val="1600"/>
              </a:spcBef>
              <a:spcAft>
                <a:spcPts val="0"/>
              </a:spcAft>
              <a:buSzPts val="1300"/>
              <a:buChar char="●"/>
            </a:pPr>
            <a:r>
              <a:rPr lang="en"/>
              <a:t>After  evaluating the neighborhoods in the New York city based on the density and people per coffee shop as well as the coffee shop spread in New York city. It is noted that the area in the red cluster, which is neighborhood Chelsea, Civic Center, Carnegie Hill etc.,  is the most popular area for coffee shops.</a:t>
            </a:r>
            <a:endParaRPr/>
          </a:p>
          <a:p>
            <a:pPr indent="0" lvl="0" marL="0" rtl="0" algn="l">
              <a:lnSpc>
                <a:spcPct val="100000"/>
              </a:lnSpc>
              <a:spcBef>
                <a:spcPts val="1600"/>
              </a:spcBef>
              <a:spcAft>
                <a:spcPts val="0"/>
              </a:spcAft>
              <a:buNone/>
            </a:pPr>
            <a:r>
              <a:t/>
            </a:r>
            <a:endParaRPr/>
          </a:p>
          <a:p>
            <a:pPr indent="-311150" lvl="0" marL="457200" rtl="0" algn="l">
              <a:spcBef>
                <a:spcPts val="0"/>
              </a:spcBef>
              <a:spcAft>
                <a:spcPts val="0"/>
              </a:spcAft>
              <a:buSzPts val="1300"/>
              <a:buChar char="●"/>
            </a:pPr>
            <a:r>
              <a:rPr lang="en"/>
              <a:t>Future decisions should be made based on other factors such as cost of location, logistics, rental fees and so on for the exact neighborhood to choose in Manhattan within the red cluster area.</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