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4" r:id="rId3"/>
    <p:sldId id="265" r:id="rId4"/>
    <p:sldId id="258" r:id="rId5"/>
    <p:sldId id="266" r:id="rId6"/>
    <p:sldId id="260" r:id="rId7"/>
    <p:sldId id="261" r:id="rId8"/>
    <p:sldId id="262" r:id="rId9"/>
    <p:sldId id="268" r:id="rId10"/>
    <p:sldId id="269" r:id="rId11"/>
    <p:sldId id="270" r:id="rId12"/>
    <p:sldId id="276" r:id="rId13"/>
    <p:sldId id="273"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68665" autoAdjust="0"/>
  </p:normalViewPr>
  <p:slideViewPr>
    <p:cSldViewPr>
      <p:cViewPr>
        <p:scale>
          <a:sx n="70" d="100"/>
          <a:sy n="70" d="100"/>
        </p:scale>
        <p:origin x="-330" y="7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FC0C0-1470-4C4E-B882-D75CFF9458DC}" type="datetimeFigureOut">
              <a:rPr lang="en-US" smtClean="0"/>
              <a:t>9/18/2016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B94FF4-B6A6-4BF4-801E-1915209C7FA5}" type="slidenum">
              <a:rPr lang="en-US" smtClean="0"/>
              <a:t>‹#›</a:t>
            </a:fld>
            <a:endParaRPr lang="en-US"/>
          </a:p>
        </p:txBody>
      </p:sp>
    </p:spTree>
    <p:extLst>
      <p:ext uri="{BB962C8B-B14F-4D97-AF65-F5344CB8AC3E}">
        <p14:creationId xmlns:p14="http://schemas.microsoft.com/office/powerpoint/2010/main" val="272586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2014 was selected as the year to base the categories on because the bulk of the date comes from 2014. Only the latter half of the 2013 was included in the data set and the early half of 2015 was included in the data set.</a:t>
            </a:r>
          </a:p>
          <a:p>
            <a:endParaRPr lang="en-US" dirty="0" smtClean="0"/>
          </a:p>
          <a:p>
            <a:r>
              <a:rPr lang="en-US" dirty="0" smtClean="0"/>
              <a:t>The assumption that drove the desire to look at these variables in this manner was that was perhaps there were legislative differences in the states based on whether they were republican or democratic 2014. I did not have time to do the research to verify this but at a later date I would like to.</a:t>
            </a:r>
          </a:p>
          <a:p>
            <a:endParaRPr lang="en-US" dirty="0" smtClean="0"/>
          </a:p>
          <a:p>
            <a:r>
              <a:rPr lang="en-US" dirty="0" smtClean="0"/>
              <a:t>This provides a pretty gross categorization for the states, the dates do not entirely line up and I am using the average to classify the states anyway. The dates of the police involved fatality data spans mid 2013 to mid 2015 and the income data spans Q4 of 2014 to Q1 of 2016. Unfortunately with the time that I had this was the </a:t>
            </a:r>
            <a:r>
              <a:rPr lang="en-US" dirty="0" err="1" smtClean="0"/>
              <a:t>cleaniest</a:t>
            </a:r>
            <a:r>
              <a:rPr lang="en-US" dirty="0" smtClean="0"/>
              <a:t> and easiest data for me to find and work with. All data was incorporated including 2016 simply because I figured the more data I had the better my average would be. </a:t>
            </a:r>
          </a:p>
          <a:p>
            <a:endParaRPr lang="en-US" dirty="0" smtClean="0"/>
          </a:p>
          <a:p>
            <a:r>
              <a:rPr lang="en-US" dirty="0" smtClean="0"/>
              <a:t>In hindsight this might not have been the best choice simply because unemployment was at it's lowest since the recession in 2016 and obviously this would have a positive impact on the average income. Since unemployment is a feature that I assumed or anticipated would have an impact on the number of police involved fatalities it would have been best for this variable to be as accurate as possible but, alas, time.</a:t>
            </a:r>
            <a:endParaRPr lang="en-US" dirty="0"/>
          </a:p>
        </p:txBody>
      </p:sp>
      <p:sp>
        <p:nvSpPr>
          <p:cNvPr id="4" name="Slide Number Placeholder 3"/>
          <p:cNvSpPr>
            <a:spLocks noGrp="1"/>
          </p:cNvSpPr>
          <p:nvPr>
            <p:ph type="sldNum" sz="quarter" idx="10"/>
          </p:nvPr>
        </p:nvSpPr>
        <p:spPr/>
        <p:txBody>
          <a:bodyPr/>
          <a:lstStyle/>
          <a:p>
            <a:fld id="{E6B94FF4-B6A6-4BF4-801E-1915209C7FA5}" type="slidenum">
              <a:rPr lang="en-US" smtClean="0"/>
              <a:t>7</a:t>
            </a:fld>
            <a:endParaRPr lang="en-US"/>
          </a:p>
        </p:txBody>
      </p:sp>
    </p:spTree>
    <p:extLst>
      <p:ext uri="{BB962C8B-B14F-4D97-AF65-F5344CB8AC3E}">
        <p14:creationId xmlns:p14="http://schemas.microsoft.com/office/powerpoint/2010/main" val="242426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coefficients here are kind of the opposite of what I would have anticipated. They are all negatively correlated, which we would expect because the response variable is about 70 percent 0 (</a:t>
            </a:r>
            <a:r>
              <a:rPr lang="en-US" dirty="0" err="1" smtClean="0">
                <a:effectLst/>
              </a:rPr>
              <a:t>fired_no</a:t>
            </a:r>
            <a:r>
              <a:rPr lang="en-US" dirty="0" smtClean="0">
                <a:effectLst/>
              </a:rPr>
              <a:t> and </a:t>
            </a:r>
            <a:r>
              <a:rPr lang="en-US" dirty="0" err="1" smtClean="0">
                <a:effectLst/>
              </a:rPr>
              <a:t>fired_unclear</a:t>
            </a:r>
            <a:r>
              <a:rPr lang="en-US" dirty="0" smtClean="0">
                <a:effectLst/>
              </a:rPr>
              <a:t>) but the coefficients show that if it is unclear whether the victim was armed or it is definitively known that the victim was not armed then positive input of 1 for these variables drives the target variable to zero (meaning the officer would not be fired) faster than if it is definitely known that the victim was armed. I would have thought that if the victim was definitely armed the officer </a:t>
            </a:r>
            <a:r>
              <a:rPr lang="en-US" dirty="0" err="1" smtClean="0">
                <a:effectLst/>
              </a:rPr>
              <a:t>involed</a:t>
            </a:r>
            <a:r>
              <a:rPr lang="en-US" dirty="0" smtClean="0">
                <a:effectLst/>
              </a:rPr>
              <a:t> </a:t>
            </a:r>
            <a:r>
              <a:rPr lang="en-US" dirty="0" err="1" smtClean="0">
                <a:effectLst/>
              </a:rPr>
              <a:t>ouwld</a:t>
            </a:r>
            <a:r>
              <a:rPr lang="en-US" dirty="0" smtClean="0">
                <a:effectLst/>
              </a:rPr>
              <a:t> be less likely to be fired.  </a:t>
            </a:r>
            <a:endParaRPr lang="en-US" dirty="0"/>
          </a:p>
        </p:txBody>
      </p:sp>
      <p:sp>
        <p:nvSpPr>
          <p:cNvPr id="4" name="Slide Number Placeholder 3"/>
          <p:cNvSpPr>
            <a:spLocks noGrp="1"/>
          </p:cNvSpPr>
          <p:nvPr>
            <p:ph type="sldNum" sz="quarter" idx="10"/>
          </p:nvPr>
        </p:nvSpPr>
        <p:spPr/>
        <p:txBody>
          <a:bodyPr/>
          <a:lstStyle/>
          <a:p>
            <a:fld id="{E6B94FF4-B6A6-4BF4-801E-1915209C7FA5}" type="slidenum">
              <a:rPr lang="en-US" smtClean="0"/>
              <a:t>9</a:t>
            </a:fld>
            <a:endParaRPr lang="en-US"/>
          </a:p>
        </p:txBody>
      </p:sp>
    </p:spTree>
    <p:extLst>
      <p:ext uri="{BB962C8B-B14F-4D97-AF65-F5344CB8AC3E}">
        <p14:creationId xmlns:p14="http://schemas.microsoft.com/office/powerpoint/2010/main" val="291112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These variables are not as highly correlated as I was expecting, especially within the more average ranges. Where there actually seems to be correlations is within the extremes: </a:t>
            </a:r>
          </a:p>
          <a:p>
            <a:r>
              <a:rPr lang="en-US" dirty="0" smtClean="0">
                <a:effectLst/>
              </a:rPr>
              <a:t>Population density of less than 50K per square mile is highly correlated with an income range of 70K to 200K per year and is quite highly correlated with an income range of less than 75K per year. As one would anticipate it is negatively correlated with the other two income ranges. </a:t>
            </a:r>
          </a:p>
          <a:p>
            <a:r>
              <a:rPr lang="en-US" dirty="0" smtClean="0">
                <a:effectLst/>
              </a:rPr>
              <a:t>At the other end of the spectrum, a population density of greater than 250K per square mile is highly correlated an income range of &gt; 400K per year. It is negatively correlated with all other income ranges. The most negatively correlated with middle income (between 75K to 200K per year) this is indicative of wealth disparity that is generally seen in populous / urban areas. </a:t>
            </a:r>
          </a:p>
          <a:p>
            <a:r>
              <a:rPr lang="en-US" dirty="0" smtClean="0">
                <a:effectLst/>
              </a:rPr>
              <a:t>All the various population density ranges of the 50 states are significant and they're all negatively correlated with the police officer involved being fired. The population density of 110-250 thousand people per square mile was used as baseline so the increase in the odds of the officer involved being fired can be understood as the population density deviates from that range.</a:t>
            </a:r>
          </a:p>
          <a:p>
            <a:r>
              <a:rPr lang="en-US" dirty="0" smtClean="0">
                <a:effectLst/>
              </a:rPr>
              <a:t> </a:t>
            </a:r>
          </a:p>
          <a:p>
            <a:r>
              <a:rPr lang="en-US" dirty="0" smtClean="0">
                <a:effectLst/>
              </a:rPr>
              <a:t>The highest population density is most negatively correlated with the officer involved being fired and this is as I would have anticipated. It should be noted that looking at population density on the scale of state isn't very interpretable and is a very gross approximation. I didn't have time to look at this by city but doing so would have a lot more value and I may try to cut the data that way at a later date. </a:t>
            </a:r>
          </a:p>
          <a:p>
            <a:r>
              <a:rPr lang="en-US" dirty="0" smtClean="0">
                <a:effectLst/>
              </a:rPr>
              <a:t>Regardless the order of correlations was more or less as would have anticipated, with the most populous places leading to the least number of police officers involved being fired. With the median income level's range being the baseline.</a:t>
            </a:r>
          </a:p>
          <a:p>
            <a:endParaRPr lang="en-US" dirty="0" smtClean="0">
              <a:effectLst/>
            </a:endParaRPr>
          </a:p>
          <a:p>
            <a:r>
              <a:rPr lang="en-US" dirty="0" smtClean="0">
                <a:effectLst/>
              </a:rPr>
              <a:t> My reasoning here is that populous implies urban meaning which would indicate that probably more samples came from these areas and given that 70 percent of all samples did not lead the officer involved being fired one might anticipate this high negative correlation.</a:t>
            </a:r>
          </a:p>
          <a:p>
            <a:endParaRPr lang="en-US" dirty="0" smtClean="0">
              <a:effectLst/>
            </a:endParaRPr>
          </a:p>
          <a:p>
            <a:r>
              <a:rPr lang="en-US" dirty="0" smtClean="0">
                <a:effectLst/>
              </a:rPr>
              <a:t>Again, all variables are negatively correlated with the officer involved in the fatal </a:t>
            </a:r>
            <a:r>
              <a:rPr lang="en-US" dirty="0" err="1" smtClean="0">
                <a:effectLst/>
              </a:rPr>
              <a:t>encouter</a:t>
            </a:r>
            <a:r>
              <a:rPr lang="en-US" dirty="0" smtClean="0">
                <a:effectLst/>
              </a:rPr>
              <a:t> being fired and all relevant variables are significant compared to the baseline of the average household income range of 200000 to 400000. </a:t>
            </a:r>
          </a:p>
          <a:p>
            <a:r>
              <a:rPr lang="en-US" dirty="0" smtClean="0">
                <a:effectLst/>
              </a:rPr>
              <a:t>It should definitely be noted that high density areas are probably correlated with high income. Similar to San Francisco. And there is also probably a </a:t>
            </a:r>
            <a:r>
              <a:rPr lang="en-US" dirty="0" err="1" smtClean="0">
                <a:effectLst/>
              </a:rPr>
              <a:t>corrleation</a:t>
            </a:r>
            <a:r>
              <a:rPr lang="en-US" dirty="0" smtClean="0">
                <a:effectLst/>
              </a:rPr>
              <a:t> between low density and the political leaning of the state. </a:t>
            </a:r>
          </a:p>
          <a:p>
            <a:r>
              <a:rPr lang="en-US" dirty="0" smtClean="0">
                <a:effectLst/>
              </a:rPr>
              <a:t>An average household income of greater than 400000 was the most negatively correlated with the police officer involved being fired. All disclaimers aside about the quality of the data and the gross generalizations and wild assumptions but solely for the fun of theorizing it this implies that higher income populations are more </a:t>
            </a:r>
            <a:r>
              <a:rPr lang="en-US" dirty="0" err="1" smtClean="0">
                <a:effectLst/>
              </a:rPr>
              <a:t>sympathic</a:t>
            </a:r>
            <a:r>
              <a:rPr lang="en-US" dirty="0" smtClean="0">
                <a:effectLst/>
              </a:rPr>
              <a:t> to police and less sympathetic to lower income populations. </a:t>
            </a:r>
          </a:p>
          <a:p>
            <a:r>
              <a:rPr lang="en-US" dirty="0" smtClean="0">
                <a:effectLst/>
              </a:rPr>
              <a:t>The same issue exists here as it did above, that looking at average income of the state is probably too gross of a classification, this should probably be looked at on a more granular scale and then be grouped by the larger classification of republican / democrat. I think because of this, this is largely not interpretable. I am starting to think this because average income would be shifted by cost of living etc., (particularly, I think this because of where we live) it seems as though household income could be much more relative than I </a:t>
            </a:r>
            <a:r>
              <a:rPr lang="en-US" dirty="0" err="1" smtClean="0">
                <a:effectLst/>
              </a:rPr>
              <a:t>initally</a:t>
            </a:r>
            <a:r>
              <a:rPr lang="en-US" dirty="0" smtClean="0">
                <a:effectLst/>
              </a:rPr>
              <a:t> really gave it credit for. </a:t>
            </a:r>
          </a:p>
          <a:p>
            <a:r>
              <a:rPr lang="en-US" dirty="0" smtClean="0">
                <a:effectLst/>
              </a:rPr>
              <a:t>All that aside, what the data suggests based on the analysis done is that, the police officer involved in a fatal encounter is more likely to be fired if the fatal encounter </a:t>
            </a:r>
            <a:r>
              <a:rPr lang="en-US" dirty="0" err="1" smtClean="0">
                <a:effectLst/>
              </a:rPr>
              <a:t>occured</a:t>
            </a:r>
            <a:r>
              <a:rPr lang="en-US" dirty="0" smtClean="0">
                <a:effectLst/>
              </a:rPr>
              <a:t> in both a less populous state (from above) and a less wealthy state. These seems like correlated variables now that I am thinking about that, I am not sure how to check and see if this is or isn't the case right now. </a:t>
            </a:r>
          </a:p>
          <a:p>
            <a:endParaRPr lang="en-US" dirty="0" smtClean="0">
              <a:effectLst/>
            </a:endParaRP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E6B94FF4-B6A6-4BF4-801E-1915209C7FA5}" type="slidenum">
              <a:rPr lang="en-US" smtClean="0"/>
              <a:t>14</a:t>
            </a:fld>
            <a:endParaRPr lang="en-US"/>
          </a:p>
        </p:txBody>
      </p:sp>
    </p:spTree>
    <p:extLst>
      <p:ext uri="{BB962C8B-B14F-4D97-AF65-F5344CB8AC3E}">
        <p14:creationId xmlns:p14="http://schemas.microsoft.com/office/powerpoint/2010/main" val="41274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88F0C01-A571-4045-9B04-BAA83082E7DF}" type="datetimeFigureOut">
              <a:rPr lang="en-US" smtClean="0"/>
              <a:t>9/18/2016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0506470-6564-4BEC-A000-0F755F6748AB}"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8F0C01-A571-4045-9B04-BAA83082E7DF}"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506470-6564-4BEC-A000-0F755F6748A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0506470-6564-4BEC-A000-0F755F6748AB}"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8F0C01-A571-4045-9B04-BAA83082E7DF}"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88F0C01-A571-4045-9B04-BAA83082E7DF}"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0506470-6564-4BEC-A000-0F755F6748AB}"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88F0C01-A571-4045-9B04-BAA83082E7DF}" type="datetimeFigureOut">
              <a:rPr lang="en-US" smtClean="0"/>
              <a:t>9/18/2016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0506470-6564-4BEC-A000-0F755F6748AB}"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88F0C01-A571-4045-9B04-BAA83082E7DF}"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506470-6564-4BEC-A000-0F755F6748AB}"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88F0C01-A571-4045-9B04-BAA83082E7DF}" type="datetimeFigureOut">
              <a:rPr lang="en-US" smtClean="0"/>
              <a:t>9/18/2016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0506470-6564-4BEC-A000-0F755F6748AB}"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8F0C01-A571-4045-9B04-BAA83082E7DF}"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0506470-6564-4BEC-A000-0F755F6748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88F0C01-A571-4045-9B04-BAA83082E7DF}"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0506470-6564-4BEC-A000-0F755F6748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0506470-6564-4BEC-A000-0F755F6748AB}"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88F0C01-A571-4045-9B04-BAA83082E7DF}" type="datetimeFigureOut">
              <a:rPr lang="en-US" smtClean="0"/>
              <a:t>9/18/2016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0506470-6564-4BEC-A000-0F755F6748AB}"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88F0C01-A571-4045-9B04-BAA83082E7DF}" type="datetimeFigureOut">
              <a:rPr lang="en-US" smtClean="0"/>
              <a:t>9/18/2016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88F0C01-A571-4045-9B04-BAA83082E7DF}" type="datetimeFigureOut">
              <a:rPr lang="en-US" smtClean="0"/>
              <a:t>9/18/2016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0506470-6564-4BEC-A000-0F755F6748AB}"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May 2013 to June 2015 </a:t>
            </a:r>
            <a:endParaRPr lang="en-US" dirty="0"/>
          </a:p>
        </p:txBody>
      </p:sp>
      <p:sp>
        <p:nvSpPr>
          <p:cNvPr id="2" name="Title 1"/>
          <p:cNvSpPr>
            <a:spLocks noGrp="1"/>
          </p:cNvSpPr>
          <p:nvPr>
            <p:ph type="ctrTitle"/>
          </p:nvPr>
        </p:nvSpPr>
        <p:spPr/>
        <p:txBody>
          <a:bodyPr/>
          <a:lstStyle/>
          <a:p>
            <a:r>
              <a:rPr lang="en-US" dirty="0" smtClean="0"/>
              <a:t>Police involved Fatalities</a:t>
            </a:r>
            <a:endParaRPr lang="en-US" dirty="0"/>
          </a:p>
        </p:txBody>
      </p:sp>
    </p:spTree>
    <p:extLst>
      <p:ext uri="{BB962C8B-B14F-4D97-AF65-F5344CB8AC3E}">
        <p14:creationId xmlns:p14="http://schemas.microsoft.com/office/powerpoint/2010/main" val="346747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Range Analysis </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819400"/>
            <a:ext cx="41148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37528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381000" y="4724400"/>
            <a:ext cx="3238095" cy="1438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733800" y="4595098"/>
            <a:ext cx="5181600" cy="2585323"/>
          </a:xfrm>
          <a:prstGeom prst="rect">
            <a:avLst/>
          </a:prstGeom>
          <a:noFill/>
        </p:spPr>
        <p:txBody>
          <a:bodyPr wrap="square" rtlCol="0">
            <a:spAutoFit/>
          </a:bodyPr>
          <a:lstStyle/>
          <a:p>
            <a:r>
              <a:rPr lang="en-US" sz="1600" dirty="0" smtClean="0"/>
              <a:t>Every age range is negatively correlated with the police officer involved being </a:t>
            </a:r>
            <a:r>
              <a:rPr lang="en-US" sz="1600" dirty="0" smtClean="0"/>
              <a:t>fired</a:t>
            </a:r>
            <a:r>
              <a:rPr lang="en-US" sz="1600" dirty="0"/>
              <a:t> </a:t>
            </a:r>
            <a:r>
              <a:rPr lang="en-US" sz="1600" dirty="0" smtClean="0"/>
              <a:t>compared to the baseline age range of 25-34. </a:t>
            </a:r>
          </a:p>
          <a:p>
            <a:pPr marL="285750" indent="-285750">
              <a:buFont typeface="Arial" panose="020B0604020202020204" pitchFamily="34" charset="0"/>
              <a:buChar char="•"/>
            </a:pPr>
            <a:r>
              <a:rPr lang="en-US" sz="1600" dirty="0" smtClean="0"/>
              <a:t>All age ranges are significant compared to baseline of 25-34. </a:t>
            </a:r>
          </a:p>
          <a:p>
            <a:pPr marL="285750" indent="-285750">
              <a:buFont typeface="Arial" panose="020B0604020202020204" pitchFamily="34" charset="0"/>
              <a:buChar char="•"/>
            </a:pPr>
            <a:r>
              <a:rPr lang="en-US" sz="1600" dirty="0" smtClean="0"/>
              <a:t>In </a:t>
            </a:r>
            <a:r>
              <a:rPr lang="en-US" sz="1600" dirty="0" smtClean="0"/>
              <a:t>hindsight it would have been interesting to break out minors.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Tx/>
              <a:buChar char="-"/>
            </a:pPr>
            <a:endParaRPr lang="en-US" dirty="0"/>
          </a:p>
        </p:txBody>
      </p:sp>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1045" y="1514475"/>
            <a:ext cx="447675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946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Analysis</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895600"/>
            <a:ext cx="369570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600200"/>
            <a:ext cx="4295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191000"/>
            <a:ext cx="4010025" cy="146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524" y="1625725"/>
            <a:ext cx="4219575" cy="1196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374326" y="4495800"/>
            <a:ext cx="4998274" cy="1200329"/>
          </a:xfrm>
          <a:prstGeom prst="rect">
            <a:avLst/>
          </a:prstGeom>
          <a:noFill/>
        </p:spPr>
        <p:txBody>
          <a:bodyPr wrap="square" rtlCol="0">
            <a:spAutoFit/>
          </a:bodyPr>
          <a:lstStyle/>
          <a:p>
            <a:r>
              <a:rPr lang="en-US" dirty="0" smtClean="0"/>
              <a:t>Native American and Pacific Islander are not significant compared to baseline. (Asian). </a:t>
            </a:r>
          </a:p>
          <a:p>
            <a:endParaRPr lang="en-US" dirty="0" smtClean="0"/>
          </a:p>
          <a:p>
            <a:endParaRPr lang="en-US" dirty="0"/>
          </a:p>
        </p:txBody>
      </p:sp>
    </p:spTree>
    <p:extLst>
      <p:ext uri="{BB962C8B-B14F-4D97-AF65-F5344CB8AC3E}">
        <p14:creationId xmlns:p14="http://schemas.microsoft.com/office/powerpoint/2010/main" val="2545260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Analysis Continued</a:t>
            </a: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33533" y="1538558"/>
            <a:ext cx="2733334" cy="1676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52575"/>
            <a:ext cx="27241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87141"/>
            <a:ext cx="27432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3981946"/>
            <a:ext cx="27527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08313" y="3250168"/>
            <a:ext cx="4419600" cy="738664"/>
          </a:xfrm>
          <a:prstGeom prst="rect">
            <a:avLst/>
          </a:prstGeom>
          <a:noFill/>
        </p:spPr>
        <p:txBody>
          <a:bodyPr wrap="square" rtlCol="0">
            <a:spAutoFit/>
          </a:bodyPr>
          <a:lstStyle/>
          <a:p>
            <a:r>
              <a:rPr lang="en-US" sz="1400" dirty="0" smtClean="0"/>
              <a:t>319 / 2345 = 14 %</a:t>
            </a:r>
          </a:p>
          <a:p>
            <a:r>
              <a:rPr lang="en-US" sz="1400" dirty="0" smtClean="0"/>
              <a:t>73 / 319 = 23% of fatal encounters involving a Latino victim resulted in the officer being fired. </a:t>
            </a:r>
            <a:endParaRPr lang="en-US" sz="1400" dirty="0"/>
          </a:p>
        </p:txBody>
      </p:sp>
      <p:sp>
        <p:nvSpPr>
          <p:cNvPr id="12" name="TextBox 11"/>
          <p:cNvSpPr txBox="1"/>
          <p:nvPr/>
        </p:nvSpPr>
        <p:spPr>
          <a:xfrm>
            <a:off x="152400" y="5677396"/>
            <a:ext cx="4191000" cy="738664"/>
          </a:xfrm>
          <a:prstGeom prst="rect">
            <a:avLst/>
          </a:prstGeom>
          <a:noFill/>
        </p:spPr>
        <p:txBody>
          <a:bodyPr wrap="square" rtlCol="0">
            <a:spAutoFit/>
          </a:bodyPr>
          <a:lstStyle/>
          <a:p>
            <a:r>
              <a:rPr lang="en-US" sz="1400" dirty="0" smtClean="0"/>
              <a:t>508 / 2345 = 22 %</a:t>
            </a:r>
          </a:p>
          <a:p>
            <a:r>
              <a:rPr lang="en-US" sz="1400" dirty="0" smtClean="0"/>
              <a:t>146 / 508 = 29% of fatal encounters involving a Black victim resulted in the officer being fired. </a:t>
            </a:r>
            <a:endParaRPr lang="en-US" sz="1400" dirty="0"/>
          </a:p>
        </p:txBody>
      </p:sp>
      <p:sp>
        <p:nvSpPr>
          <p:cNvPr id="13" name="TextBox 12"/>
          <p:cNvSpPr txBox="1"/>
          <p:nvPr/>
        </p:nvSpPr>
        <p:spPr>
          <a:xfrm>
            <a:off x="4627913" y="3238500"/>
            <a:ext cx="4283528" cy="738664"/>
          </a:xfrm>
          <a:prstGeom prst="rect">
            <a:avLst/>
          </a:prstGeom>
          <a:noFill/>
        </p:spPr>
        <p:txBody>
          <a:bodyPr wrap="square" rtlCol="0">
            <a:spAutoFit/>
          </a:bodyPr>
          <a:lstStyle/>
          <a:p>
            <a:r>
              <a:rPr lang="en-US" sz="1400" dirty="0" smtClean="0"/>
              <a:t>766 / 2345  = 33 %</a:t>
            </a:r>
          </a:p>
          <a:p>
            <a:r>
              <a:rPr lang="en-US" sz="1400" dirty="0" smtClean="0"/>
              <a:t>244 / 766 = 32% of fatal encounters involving a White victim resulted in the officer being fired. </a:t>
            </a:r>
            <a:endParaRPr lang="en-US" sz="1400" dirty="0"/>
          </a:p>
        </p:txBody>
      </p:sp>
      <p:sp>
        <p:nvSpPr>
          <p:cNvPr id="14" name="TextBox 13"/>
          <p:cNvSpPr txBox="1"/>
          <p:nvPr/>
        </p:nvSpPr>
        <p:spPr>
          <a:xfrm>
            <a:off x="4572000" y="5682591"/>
            <a:ext cx="4572000" cy="769441"/>
          </a:xfrm>
          <a:prstGeom prst="rect">
            <a:avLst/>
          </a:prstGeom>
          <a:noFill/>
        </p:spPr>
        <p:txBody>
          <a:bodyPr wrap="square" rtlCol="0">
            <a:spAutoFit/>
          </a:bodyPr>
          <a:lstStyle/>
          <a:p>
            <a:r>
              <a:rPr lang="en-US" sz="1400" dirty="0" smtClean="0"/>
              <a:t>706 / 2345 = 30 %</a:t>
            </a:r>
          </a:p>
          <a:p>
            <a:r>
              <a:rPr lang="en-US" sz="1400" dirty="0" smtClean="0"/>
              <a:t>189 / 706 = 27% of fatal </a:t>
            </a:r>
            <a:r>
              <a:rPr lang="en-US" sz="1600" dirty="0" smtClean="0"/>
              <a:t>encounters</a:t>
            </a:r>
            <a:r>
              <a:rPr lang="en-US" sz="1400" dirty="0" smtClean="0"/>
              <a:t> involving a victim of Unknown race resulted in the officer being fired. </a:t>
            </a:r>
            <a:endParaRPr lang="en-US" sz="1400" dirty="0"/>
          </a:p>
        </p:txBody>
      </p:sp>
      <p:sp>
        <p:nvSpPr>
          <p:cNvPr id="8" name="TextBox 7"/>
          <p:cNvSpPr txBox="1"/>
          <p:nvPr/>
        </p:nvSpPr>
        <p:spPr>
          <a:xfrm>
            <a:off x="2971800" y="1524000"/>
            <a:ext cx="1524000" cy="1200329"/>
          </a:xfrm>
          <a:prstGeom prst="rect">
            <a:avLst/>
          </a:prstGeom>
          <a:noFill/>
        </p:spPr>
        <p:txBody>
          <a:bodyPr wrap="square" rtlCol="0">
            <a:spAutoFit/>
          </a:bodyPr>
          <a:lstStyle/>
          <a:p>
            <a:r>
              <a:rPr lang="en-US" dirty="0" smtClean="0">
                <a:solidFill>
                  <a:schemeClr val="accent1">
                    <a:lumMod val="75000"/>
                  </a:schemeClr>
                </a:solidFill>
              </a:rPr>
              <a:t>17.0 % of U.S. Population </a:t>
            </a:r>
          </a:p>
          <a:p>
            <a:endParaRPr lang="en-US" dirty="0">
              <a:solidFill>
                <a:schemeClr val="accent1">
                  <a:lumMod val="75000"/>
                </a:schemeClr>
              </a:solidFill>
            </a:endParaRPr>
          </a:p>
        </p:txBody>
      </p:sp>
      <p:sp>
        <p:nvSpPr>
          <p:cNvPr id="16" name="TextBox 15"/>
          <p:cNvSpPr txBox="1"/>
          <p:nvPr/>
        </p:nvSpPr>
        <p:spPr>
          <a:xfrm>
            <a:off x="3040039" y="4021253"/>
            <a:ext cx="1524000" cy="1200329"/>
          </a:xfrm>
          <a:prstGeom prst="rect">
            <a:avLst/>
          </a:prstGeom>
          <a:noFill/>
        </p:spPr>
        <p:txBody>
          <a:bodyPr wrap="square" rtlCol="0">
            <a:spAutoFit/>
          </a:bodyPr>
          <a:lstStyle/>
          <a:p>
            <a:r>
              <a:rPr lang="en-US" dirty="0" smtClean="0">
                <a:solidFill>
                  <a:schemeClr val="accent1">
                    <a:lumMod val="75000"/>
                  </a:schemeClr>
                </a:solidFill>
              </a:rPr>
              <a:t>12.3 % of U.S. Population </a:t>
            </a:r>
          </a:p>
          <a:p>
            <a:endParaRPr lang="en-US" dirty="0">
              <a:solidFill>
                <a:schemeClr val="accent1">
                  <a:lumMod val="75000"/>
                </a:schemeClr>
              </a:solidFill>
            </a:endParaRPr>
          </a:p>
        </p:txBody>
      </p:sp>
      <p:sp>
        <p:nvSpPr>
          <p:cNvPr id="17" name="TextBox 16"/>
          <p:cNvSpPr txBox="1"/>
          <p:nvPr/>
        </p:nvSpPr>
        <p:spPr>
          <a:xfrm>
            <a:off x="7467600" y="1524000"/>
            <a:ext cx="1524000" cy="923330"/>
          </a:xfrm>
          <a:prstGeom prst="rect">
            <a:avLst/>
          </a:prstGeom>
          <a:noFill/>
        </p:spPr>
        <p:txBody>
          <a:bodyPr wrap="square" rtlCol="0">
            <a:spAutoFit/>
          </a:bodyPr>
          <a:lstStyle/>
          <a:p>
            <a:r>
              <a:rPr lang="en-US" dirty="0" smtClean="0">
                <a:solidFill>
                  <a:schemeClr val="accent1">
                    <a:lumMod val="75000"/>
                  </a:schemeClr>
                </a:solidFill>
              </a:rPr>
              <a:t>63 % of U.S. Population </a:t>
            </a:r>
          </a:p>
          <a:p>
            <a:endParaRPr lang="en-US" dirty="0"/>
          </a:p>
        </p:txBody>
      </p:sp>
      <p:sp>
        <p:nvSpPr>
          <p:cNvPr id="18" name="TextBox 17"/>
          <p:cNvSpPr txBox="1"/>
          <p:nvPr/>
        </p:nvSpPr>
        <p:spPr>
          <a:xfrm>
            <a:off x="7467600" y="3977164"/>
            <a:ext cx="1524000" cy="1477328"/>
          </a:xfrm>
          <a:prstGeom prst="rect">
            <a:avLst/>
          </a:prstGeom>
          <a:noFill/>
        </p:spPr>
        <p:txBody>
          <a:bodyPr wrap="square" rtlCol="0">
            <a:spAutoFit/>
          </a:bodyPr>
          <a:lstStyle/>
          <a:p>
            <a:r>
              <a:rPr lang="en-US" dirty="0" smtClean="0">
                <a:solidFill>
                  <a:schemeClr val="accent1">
                    <a:lumMod val="75000"/>
                  </a:schemeClr>
                </a:solidFill>
              </a:rPr>
              <a:t>Multi-Racial Americans - 2.4 % of U.S. Population </a:t>
            </a:r>
          </a:p>
          <a:p>
            <a:endParaRPr lang="en-US" dirty="0"/>
          </a:p>
        </p:txBody>
      </p:sp>
    </p:spTree>
    <p:extLst>
      <p:ext uri="{BB962C8B-B14F-4D97-AF65-F5344CB8AC3E}">
        <p14:creationId xmlns:p14="http://schemas.microsoft.com/office/powerpoint/2010/main" val="4251694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Leaning Analysis</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5181600"/>
            <a:ext cx="4324350" cy="637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68489"/>
            <a:ext cx="4267200" cy="2341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67200"/>
            <a:ext cx="42672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91050" y="2322255"/>
            <a:ext cx="4324350" cy="3293209"/>
          </a:xfrm>
          <a:prstGeom prst="rect">
            <a:avLst/>
          </a:prstGeom>
          <a:noFill/>
        </p:spPr>
        <p:txBody>
          <a:bodyPr wrap="square" rtlCol="0">
            <a:spAutoFit/>
          </a:bodyPr>
          <a:lstStyle/>
          <a:p>
            <a:pPr algn="just"/>
            <a:r>
              <a:rPr lang="en-US" sz="1600" dirty="0" smtClean="0"/>
              <a:t>This </a:t>
            </a:r>
            <a:r>
              <a:rPr lang="en-US" sz="1600" dirty="0"/>
              <a:t>is compared to democratic states as baseline. The odds ratio below reveals that if the fatal </a:t>
            </a:r>
            <a:r>
              <a:rPr lang="en-US" sz="1600" dirty="0" smtClean="0"/>
              <a:t>encounters location moved from a blue state to a  </a:t>
            </a:r>
            <a:r>
              <a:rPr lang="en-US" sz="1600" dirty="0"/>
              <a:t>red state the odds of the officer involved being fired increases by 47 percent. </a:t>
            </a:r>
            <a:r>
              <a:rPr lang="en-US" sz="1600" dirty="0" smtClean="0"/>
              <a:t> </a:t>
            </a:r>
          </a:p>
          <a:p>
            <a:pPr algn="just"/>
            <a:r>
              <a:rPr lang="en-US" sz="1600" dirty="0"/>
              <a:t>This is also intriguing because it seems like the majority of the uproar socially comes from the more liberally </a:t>
            </a:r>
            <a:r>
              <a:rPr lang="en-US" sz="1600" dirty="0" smtClean="0"/>
              <a:t>leaning. However, </a:t>
            </a:r>
            <a:r>
              <a:rPr lang="en-US" sz="1600" dirty="0"/>
              <a:t>it appears that there might be some legislative inertia in these states that makes it difficult for the police officer involved </a:t>
            </a:r>
            <a:r>
              <a:rPr lang="en-US" sz="1600" dirty="0" smtClean="0"/>
              <a:t>to be </a:t>
            </a:r>
            <a:r>
              <a:rPr lang="en-US" sz="1600" dirty="0"/>
              <a:t>fired, and vice-versa. </a:t>
            </a:r>
          </a:p>
          <a:p>
            <a:pPr algn="just"/>
            <a:endParaRPr lang="en-US" sz="1600" dirty="0"/>
          </a:p>
        </p:txBody>
      </p:sp>
    </p:spTree>
    <p:extLst>
      <p:ext uri="{BB962C8B-B14F-4D97-AF65-F5344CB8AC3E}">
        <p14:creationId xmlns:p14="http://schemas.microsoft.com/office/powerpoint/2010/main" val="167165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Income and Population Density</a:t>
            </a:r>
            <a:endParaRPr lang="en-US"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 y="1524000"/>
            <a:ext cx="419100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522" y="1524000"/>
            <a:ext cx="4314824"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1431" y="4049486"/>
            <a:ext cx="40100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 y="4038600"/>
            <a:ext cx="40290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4196" y="5292436"/>
            <a:ext cx="41814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643" y="5244178"/>
            <a:ext cx="4410879" cy="1155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585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Lastly, the model</a:t>
            </a:r>
            <a:endParaRPr lang="en-US" dirty="0"/>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4035188"/>
            <a:ext cx="1638095" cy="51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325" y="2743200"/>
            <a:ext cx="49244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08" y="1676400"/>
            <a:ext cx="810418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959110"/>
            <a:ext cx="16859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0487" y="4239973"/>
            <a:ext cx="116205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4035188"/>
            <a:ext cx="332422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9487" y="5621100"/>
            <a:ext cx="19240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11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6494" y="355121"/>
            <a:ext cx="8534400" cy="707886"/>
          </a:xfrm>
          <a:prstGeom prst="rect">
            <a:avLst/>
          </a:prstGeom>
          <a:noFill/>
        </p:spPr>
        <p:txBody>
          <a:bodyPr wrap="square" rtlCol="0">
            <a:spAutoFit/>
          </a:bodyPr>
          <a:lstStyle/>
          <a:p>
            <a:pPr algn="ctr"/>
            <a:r>
              <a:rPr lang="en-US" sz="2000" dirty="0"/>
              <a:t>This project explores data around police involved fatalities that occurred in the </a:t>
            </a:r>
            <a:r>
              <a:rPr lang="en-US" sz="2000" b="1" dirty="0"/>
              <a:t>United States </a:t>
            </a:r>
            <a:r>
              <a:rPr lang="en-US" sz="2000" dirty="0"/>
              <a:t>between: </a:t>
            </a:r>
            <a:r>
              <a:rPr lang="en-US" sz="2000" b="1" dirty="0"/>
              <a:t>May of 2013 and June of 2015. </a:t>
            </a:r>
          </a:p>
        </p:txBody>
      </p:sp>
      <p:sp>
        <p:nvSpPr>
          <p:cNvPr id="7" name="Content Placeholder 2"/>
          <p:cNvSpPr>
            <a:spLocks noGrp="1"/>
          </p:cNvSpPr>
          <p:nvPr>
            <p:ph sz="half" idx="1"/>
          </p:nvPr>
        </p:nvSpPr>
        <p:spPr>
          <a:xfrm>
            <a:off x="311988" y="2057400"/>
            <a:ext cx="4038600" cy="3505200"/>
          </a:xfrm>
        </p:spPr>
        <p:txBody>
          <a:bodyPr>
            <a:normAutofit fontScale="55000" lnSpcReduction="20000"/>
          </a:bodyPr>
          <a:lstStyle/>
          <a:p>
            <a:pPr marL="0" indent="0">
              <a:buNone/>
            </a:pPr>
            <a:r>
              <a:rPr lang="en-US" b="0" dirty="0" smtClean="0"/>
              <a:t>Information </a:t>
            </a:r>
            <a:r>
              <a:rPr lang="en-US" dirty="0" smtClean="0"/>
              <a:t>gathered </a:t>
            </a:r>
            <a:r>
              <a:rPr lang="en-US" b="0" dirty="0" smtClean="0"/>
              <a:t>includes</a:t>
            </a:r>
            <a:r>
              <a:rPr lang="en-US" b="0" dirty="0"/>
              <a:t>: </a:t>
            </a:r>
            <a:endParaRPr lang="en-US" b="0" dirty="0" smtClean="0"/>
          </a:p>
          <a:p>
            <a:pPr marL="0" indent="0">
              <a:buNone/>
            </a:pPr>
            <a:endParaRPr lang="en-US" b="0" dirty="0" smtClean="0"/>
          </a:p>
          <a:p>
            <a:r>
              <a:rPr lang="en-US" dirty="0" smtClean="0">
                <a:solidFill>
                  <a:srgbClr val="FF0000"/>
                </a:solidFill>
              </a:rPr>
              <a:t>Name</a:t>
            </a:r>
            <a:endParaRPr lang="en-US" dirty="0">
              <a:solidFill>
                <a:srgbClr val="FF0000"/>
              </a:solidFill>
            </a:endParaRPr>
          </a:p>
          <a:p>
            <a:r>
              <a:rPr lang="en-US" dirty="0" smtClean="0">
                <a:solidFill>
                  <a:srgbClr val="FF0000"/>
                </a:solidFill>
              </a:rPr>
              <a:t>Date of Death</a:t>
            </a:r>
          </a:p>
          <a:p>
            <a:r>
              <a:rPr lang="en-US" dirty="0" smtClean="0"/>
              <a:t>Cause of Death</a:t>
            </a:r>
            <a:endParaRPr lang="en-US" dirty="0"/>
          </a:p>
          <a:p>
            <a:r>
              <a:rPr lang="en-US" b="0" dirty="0" smtClean="0"/>
              <a:t>Age - victim</a:t>
            </a:r>
          </a:p>
          <a:p>
            <a:r>
              <a:rPr lang="en-US" dirty="0" smtClean="0"/>
              <a:t>R</a:t>
            </a:r>
            <a:r>
              <a:rPr lang="en-US" b="0" dirty="0" smtClean="0"/>
              <a:t>ace - victim</a:t>
            </a:r>
          </a:p>
          <a:p>
            <a:r>
              <a:rPr lang="en-US" b="0" dirty="0" smtClean="0">
                <a:solidFill>
                  <a:srgbClr val="FF0000"/>
                </a:solidFill>
              </a:rPr>
              <a:t>Gender - victim</a:t>
            </a:r>
          </a:p>
          <a:p>
            <a:r>
              <a:rPr lang="en-US" b="0" dirty="0" smtClean="0">
                <a:solidFill>
                  <a:srgbClr val="FF0000"/>
                </a:solidFill>
              </a:rPr>
              <a:t>City</a:t>
            </a:r>
            <a:r>
              <a:rPr lang="en-US" dirty="0"/>
              <a:t> ,</a:t>
            </a:r>
            <a:r>
              <a:rPr lang="en-US" b="0" dirty="0" smtClean="0"/>
              <a:t> State</a:t>
            </a:r>
          </a:p>
          <a:p>
            <a:r>
              <a:rPr lang="en-US" b="0" dirty="0" smtClean="0"/>
              <a:t>Whether or Not </a:t>
            </a:r>
            <a:r>
              <a:rPr lang="en-US" b="0" dirty="0"/>
              <a:t>the victim was </a:t>
            </a:r>
            <a:r>
              <a:rPr lang="en-US" b="0" dirty="0" smtClean="0"/>
              <a:t>armed</a:t>
            </a:r>
          </a:p>
          <a:p>
            <a:r>
              <a:rPr lang="en-US" dirty="0"/>
              <a:t>W</a:t>
            </a:r>
            <a:r>
              <a:rPr lang="en-US" b="0" dirty="0" smtClean="0"/>
              <a:t>hether or Not the victim had priors</a:t>
            </a:r>
          </a:p>
          <a:p>
            <a:r>
              <a:rPr lang="en-US" b="0" dirty="0" smtClean="0">
                <a:solidFill>
                  <a:srgbClr val="FF0000"/>
                </a:solidFill>
              </a:rPr>
              <a:t>Photos </a:t>
            </a:r>
            <a:r>
              <a:rPr lang="en-US" b="0" dirty="0">
                <a:solidFill>
                  <a:srgbClr val="FF0000"/>
                </a:solidFill>
              </a:rPr>
              <a:t>of the </a:t>
            </a:r>
            <a:r>
              <a:rPr lang="en-US" b="0" dirty="0" smtClean="0">
                <a:solidFill>
                  <a:srgbClr val="FF0000"/>
                </a:solidFill>
              </a:rPr>
              <a:t>deceased</a:t>
            </a:r>
          </a:p>
          <a:p>
            <a:r>
              <a:rPr lang="en-US" b="0" dirty="0" smtClean="0">
                <a:solidFill>
                  <a:srgbClr val="FF0000"/>
                </a:solidFill>
              </a:rPr>
              <a:t>Attending </a:t>
            </a:r>
            <a:r>
              <a:rPr lang="en-US" b="0" dirty="0">
                <a:solidFill>
                  <a:srgbClr val="FF0000"/>
                </a:solidFill>
              </a:rPr>
              <a:t>news </a:t>
            </a:r>
            <a:r>
              <a:rPr lang="en-US" b="0" dirty="0" smtClean="0">
                <a:solidFill>
                  <a:srgbClr val="FF0000"/>
                </a:solidFill>
              </a:rPr>
              <a:t>stories</a:t>
            </a:r>
          </a:p>
          <a:p>
            <a:r>
              <a:rPr lang="en-US" b="0" dirty="0" smtClean="0"/>
              <a:t>Whether or Not the officer involved was fired </a:t>
            </a:r>
          </a:p>
          <a:p>
            <a:endParaRPr lang="en-US" b="0" dirty="0" smtClean="0"/>
          </a:p>
          <a:p>
            <a:pPr marL="0" indent="0">
              <a:buNone/>
            </a:pPr>
            <a:endParaRPr lang="en-US" b="0" dirty="0" smtClean="0"/>
          </a:p>
          <a:p>
            <a:endParaRPr lang="en-US" b="0" dirty="0"/>
          </a:p>
        </p:txBody>
      </p:sp>
      <p:sp>
        <p:nvSpPr>
          <p:cNvPr id="9" name="Content Placeholder 4"/>
          <p:cNvSpPr txBox="1">
            <a:spLocks/>
          </p:cNvSpPr>
          <p:nvPr/>
        </p:nvSpPr>
        <p:spPr>
          <a:xfrm>
            <a:off x="4796287" y="2057400"/>
            <a:ext cx="4038600" cy="3124200"/>
          </a:xfrm>
          <a:prstGeom prst="rect">
            <a:avLst/>
          </a:prstGeom>
        </p:spPr>
        <p:txBody>
          <a:bodyPr>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US" sz="1400" dirty="0" smtClean="0"/>
              <a:t>Information included in analysis:</a:t>
            </a:r>
          </a:p>
          <a:p>
            <a:pPr marL="0" indent="0">
              <a:buNone/>
            </a:pPr>
            <a:r>
              <a:rPr lang="en-US" sz="1400" dirty="0" smtClean="0"/>
              <a:t> </a:t>
            </a:r>
          </a:p>
          <a:p>
            <a:r>
              <a:rPr lang="en-US" sz="1400" dirty="0" smtClean="0"/>
              <a:t>Cause </a:t>
            </a:r>
            <a:r>
              <a:rPr lang="en-US" sz="1400" dirty="0"/>
              <a:t>of </a:t>
            </a:r>
            <a:r>
              <a:rPr lang="en-US" sz="1400" dirty="0" smtClean="0"/>
              <a:t>Death – </a:t>
            </a:r>
            <a:r>
              <a:rPr lang="en-US" sz="1400" dirty="0" smtClean="0">
                <a:solidFill>
                  <a:srgbClr val="00B050"/>
                </a:solidFill>
              </a:rPr>
              <a:t>all considered Fatalities</a:t>
            </a:r>
            <a:endParaRPr lang="en-US" sz="1400" dirty="0">
              <a:solidFill>
                <a:srgbClr val="00B050"/>
              </a:solidFill>
            </a:endParaRPr>
          </a:p>
          <a:p>
            <a:r>
              <a:rPr lang="en-US" sz="1400" dirty="0" smtClean="0">
                <a:solidFill>
                  <a:srgbClr val="00B050"/>
                </a:solidFill>
              </a:rPr>
              <a:t>Age Range </a:t>
            </a:r>
            <a:r>
              <a:rPr lang="en-US" sz="1400" dirty="0" smtClean="0"/>
              <a:t>- </a:t>
            </a:r>
            <a:r>
              <a:rPr lang="en-US" sz="1400" dirty="0"/>
              <a:t>victim</a:t>
            </a:r>
          </a:p>
          <a:p>
            <a:r>
              <a:rPr lang="en-US" sz="1400" dirty="0"/>
              <a:t>Race - victim</a:t>
            </a:r>
          </a:p>
          <a:p>
            <a:r>
              <a:rPr lang="en-US" sz="1400" dirty="0" smtClean="0">
                <a:solidFill>
                  <a:srgbClr val="00B050"/>
                </a:solidFill>
              </a:rPr>
              <a:t>Average Household Income Range </a:t>
            </a:r>
            <a:r>
              <a:rPr lang="en-US" sz="1400" dirty="0" smtClean="0"/>
              <a:t>– State</a:t>
            </a:r>
          </a:p>
          <a:p>
            <a:r>
              <a:rPr lang="en-US" sz="1400" dirty="0" smtClean="0">
                <a:solidFill>
                  <a:srgbClr val="00B050"/>
                </a:solidFill>
              </a:rPr>
              <a:t>Population Density </a:t>
            </a:r>
            <a:r>
              <a:rPr lang="en-US" sz="1400" dirty="0" smtClean="0"/>
              <a:t>– State</a:t>
            </a:r>
          </a:p>
          <a:p>
            <a:r>
              <a:rPr lang="en-US" sz="1400" dirty="0" smtClean="0">
                <a:solidFill>
                  <a:srgbClr val="00B050"/>
                </a:solidFill>
              </a:rPr>
              <a:t>Political Leaning (Rep / Dem) </a:t>
            </a:r>
            <a:r>
              <a:rPr lang="en-US" sz="1400" dirty="0" smtClean="0"/>
              <a:t>– State </a:t>
            </a:r>
            <a:endParaRPr lang="en-US" sz="1400" dirty="0"/>
          </a:p>
          <a:p>
            <a:r>
              <a:rPr lang="en-US" sz="1400" dirty="0" smtClean="0"/>
              <a:t>Whether </a:t>
            </a:r>
            <a:r>
              <a:rPr lang="en-US" sz="1400" dirty="0"/>
              <a:t>or Not the victim was armed</a:t>
            </a:r>
          </a:p>
          <a:p>
            <a:r>
              <a:rPr lang="en-US" sz="1400" dirty="0"/>
              <a:t>Whether or Not the victim had priors</a:t>
            </a:r>
          </a:p>
          <a:p>
            <a:r>
              <a:rPr lang="en-US" sz="1400" dirty="0" smtClean="0"/>
              <a:t>Whether </a:t>
            </a:r>
            <a:r>
              <a:rPr lang="en-US" sz="1400" dirty="0"/>
              <a:t>or Not the officer involved was fired </a:t>
            </a:r>
          </a:p>
          <a:p>
            <a:pPr marL="0" indent="0">
              <a:buNone/>
            </a:pPr>
            <a:endParaRPr lang="en-US" sz="1600" dirty="0"/>
          </a:p>
        </p:txBody>
      </p:sp>
    </p:spTree>
    <p:extLst>
      <p:ext uri="{BB962C8B-B14F-4D97-AF65-F5344CB8AC3E}">
        <p14:creationId xmlns:p14="http://schemas.microsoft.com/office/powerpoint/2010/main" val="505298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527048"/>
            <a:ext cx="8537448" cy="3044952"/>
          </a:xfrm>
        </p:spPr>
        <p:txBody>
          <a:bodyPr>
            <a:normAutofit fontScale="62500" lnSpcReduction="20000"/>
          </a:bodyPr>
          <a:lstStyle/>
          <a:p>
            <a:pPr marL="0" indent="0">
              <a:buNone/>
            </a:pPr>
            <a:r>
              <a:rPr lang="en-US" dirty="0" smtClean="0"/>
              <a:t>1. I’m bipartisan as can be and have no political science background. Any and all theorizing based on the data was done for fun and free will with no intent to cast judgment on any party. </a:t>
            </a:r>
          </a:p>
          <a:p>
            <a:pPr marL="0" indent="0">
              <a:buNone/>
            </a:pPr>
            <a:endParaRPr lang="en-US" dirty="0" smtClean="0"/>
          </a:p>
          <a:p>
            <a:pPr marL="0" indent="0">
              <a:buNone/>
            </a:pPr>
            <a:r>
              <a:rPr lang="en-US" dirty="0" smtClean="0"/>
              <a:t>2.  Variable Transformations were gross, very gross: </a:t>
            </a:r>
          </a:p>
          <a:p>
            <a:pPr lvl="1"/>
            <a:r>
              <a:rPr lang="en-US" dirty="0" smtClean="0"/>
              <a:t> Political Leaning of State – was based on 2014 data. There is only about a 1o percent swing that assigns these, this cannot be read into too much. </a:t>
            </a:r>
          </a:p>
          <a:p>
            <a:pPr lvl="1"/>
            <a:r>
              <a:rPr lang="en-US" dirty="0"/>
              <a:t> </a:t>
            </a:r>
            <a:r>
              <a:rPr lang="en-US" dirty="0" smtClean="0"/>
              <a:t>Average household income of state was calculated based on 2014-2016 data. These dates do not entirely align with date range of fatality data. </a:t>
            </a:r>
          </a:p>
          <a:p>
            <a:pPr lvl="1"/>
            <a:r>
              <a:rPr lang="en-US" dirty="0" smtClean="0"/>
              <a:t>Population Density should just never be looked at and assessed on the State level. All States are a mix of urban and rural.   </a:t>
            </a:r>
            <a:endParaRPr lang="en-US" dirty="0"/>
          </a:p>
          <a:p>
            <a:endParaRPr lang="en-US" dirty="0" smtClean="0"/>
          </a:p>
          <a:p>
            <a:pPr marL="0" indent="0">
              <a:buNone/>
            </a:pPr>
            <a:r>
              <a:rPr lang="en-US" sz="3300" dirty="0" smtClean="0"/>
              <a:t>3. The </a:t>
            </a:r>
            <a:r>
              <a:rPr lang="en-US" sz="3300" dirty="0"/>
              <a:t>data </a:t>
            </a:r>
            <a:r>
              <a:rPr lang="en-US" sz="3300" dirty="0" smtClean="0"/>
              <a:t>acquired relatively clean but plagued with ambiguity:</a:t>
            </a:r>
            <a:endParaRPr lang="en-US" sz="3300" dirty="0"/>
          </a:p>
          <a:p>
            <a:endParaRPr lang="en-US" dirty="0" smtClean="0"/>
          </a:p>
          <a:p>
            <a:endParaRPr lang="en-US" dirty="0"/>
          </a:p>
          <a:p>
            <a:endParaRPr lang="en-US" dirty="0"/>
          </a:p>
        </p:txBody>
      </p:sp>
      <p:sp>
        <p:nvSpPr>
          <p:cNvPr id="4" name="Title 1"/>
          <p:cNvSpPr>
            <a:spLocks noGrp="1"/>
          </p:cNvSpPr>
          <p:nvPr>
            <p:ph type="title"/>
          </p:nvPr>
        </p:nvSpPr>
        <p:spPr/>
        <p:txBody>
          <a:bodyPr>
            <a:normAutofit/>
          </a:bodyPr>
          <a:lstStyle/>
          <a:p>
            <a:r>
              <a:rPr lang="en-US" i="1" dirty="0" smtClean="0"/>
              <a:t>The Grains of Salt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631032"/>
            <a:ext cx="2743200" cy="175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4631032"/>
            <a:ext cx="2819400" cy="1760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635345"/>
            <a:ext cx="2971800" cy="1737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10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All Disclaimers Aside</a:t>
            </a:r>
            <a:endParaRPr lang="en-US" dirty="0"/>
          </a:p>
        </p:txBody>
      </p:sp>
      <p:sp>
        <p:nvSpPr>
          <p:cNvPr id="3" name="Content Placeholder 2"/>
          <p:cNvSpPr>
            <a:spLocks noGrp="1"/>
          </p:cNvSpPr>
          <p:nvPr>
            <p:ph sz="quarter" idx="1"/>
          </p:nvPr>
        </p:nvSpPr>
        <p:spPr/>
        <p:txBody>
          <a:bodyPr>
            <a:normAutofit fontScale="85000" lnSpcReduction="10000"/>
          </a:bodyPr>
          <a:lstStyle/>
          <a:p>
            <a:pPr marL="0" indent="0">
              <a:buNone/>
            </a:pPr>
            <a:r>
              <a:rPr lang="en-US" b="1" dirty="0" smtClean="0"/>
              <a:t>Hypothesis:</a:t>
            </a:r>
          </a:p>
          <a:p>
            <a:pPr marL="0" indent="0">
              <a:buNone/>
            </a:pPr>
            <a:r>
              <a:rPr lang="en-US" dirty="0" smtClean="0"/>
              <a:t>This project attempted to answer the question of whether or not it was possible to predict – with any accuracy – </a:t>
            </a:r>
            <a:r>
              <a:rPr lang="en-US" b="1" dirty="0" smtClean="0"/>
              <a:t>whether or not the police officer involved in the fatal encounter was fired based on relevant features of the data. </a:t>
            </a:r>
          </a:p>
          <a:p>
            <a:pPr marL="0" indent="0">
              <a:buNone/>
            </a:pPr>
            <a:endParaRPr lang="en-US" b="1" dirty="0"/>
          </a:p>
          <a:p>
            <a:pPr marL="0" indent="0">
              <a:buNone/>
            </a:pPr>
            <a:r>
              <a:rPr lang="en-US" b="0" dirty="0" smtClean="0"/>
              <a:t>A larger part was inferential – the assumption being this could not be predicted with any accuracy: </a:t>
            </a:r>
            <a:r>
              <a:rPr lang="en-US" b="1" dirty="0" smtClean="0"/>
              <a:t>70 percent </a:t>
            </a:r>
            <a:r>
              <a:rPr lang="en-US" b="0" dirty="0" smtClean="0"/>
              <a:t>of the samples were labeled as unclear with regard to whether or  not the police officer involved was fired. So, the journey </a:t>
            </a:r>
            <a:r>
              <a:rPr lang="en-US" dirty="0" smtClean="0"/>
              <a:t>became </a:t>
            </a:r>
            <a:r>
              <a:rPr lang="en-US" b="0" dirty="0" smtClean="0"/>
              <a:t>determining which variables were the highest contributors to whether or not the police officer involved was fired….</a:t>
            </a:r>
          </a:p>
          <a:p>
            <a:endParaRPr lang="en-US" b="0" dirty="0"/>
          </a:p>
          <a:p>
            <a:endParaRPr lang="en-US" dirty="0"/>
          </a:p>
        </p:txBody>
      </p:sp>
    </p:spTree>
    <p:extLst>
      <p:ext uri="{BB962C8B-B14F-4D97-AF65-F5344CB8AC3E}">
        <p14:creationId xmlns:p14="http://schemas.microsoft.com/office/powerpoint/2010/main" val="1669133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3"/>
          </p:nvPr>
        </p:nvSpPr>
        <p:spPr>
          <a:xfrm>
            <a:off x="4760912" y="1449190"/>
            <a:ext cx="4041775" cy="731520"/>
          </a:xfrm>
        </p:spPr>
        <p:txBody>
          <a:bodyPr/>
          <a:lstStyle/>
          <a:p>
            <a:r>
              <a:rPr lang="en-US" dirty="0" smtClean="0"/>
              <a:t>Samples / Outliers</a:t>
            </a:r>
            <a:endParaRPr lang="en-US" dirty="0"/>
          </a:p>
        </p:txBody>
      </p:sp>
      <p:sp>
        <p:nvSpPr>
          <p:cNvPr id="4" name="Title 3"/>
          <p:cNvSpPr>
            <a:spLocks noGrp="1"/>
          </p:cNvSpPr>
          <p:nvPr>
            <p:ph type="title"/>
          </p:nvPr>
        </p:nvSpPr>
        <p:spPr/>
        <p:txBody>
          <a:bodyPr/>
          <a:lstStyle/>
          <a:p>
            <a:r>
              <a:rPr lang="en-US" dirty="0" smtClean="0"/>
              <a:t>The Data</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125" y="1461293"/>
            <a:ext cx="2288875" cy="75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377825" y="2438400"/>
            <a:ext cx="4041775" cy="151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28600" y="4495800"/>
            <a:ext cx="4191000" cy="1754326"/>
          </a:xfrm>
          <a:prstGeom prst="rect">
            <a:avLst/>
          </a:prstGeom>
          <a:noFill/>
        </p:spPr>
        <p:txBody>
          <a:bodyPr wrap="square" rtlCol="0">
            <a:spAutoFit/>
          </a:bodyPr>
          <a:lstStyle/>
          <a:p>
            <a:r>
              <a:rPr lang="en-US" dirty="0" smtClean="0"/>
              <a:t>Data was acquired while trying to suck up to </a:t>
            </a:r>
            <a:r>
              <a:rPr lang="en-US" dirty="0" err="1" smtClean="0"/>
              <a:t>Crowdflower</a:t>
            </a:r>
            <a:r>
              <a:rPr lang="en-US" dirty="0" smtClean="0"/>
              <a:t> while interviewing for a position.</a:t>
            </a:r>
          </a:p>
          <a:p>
            <a:endParaRPr lang="en-US" dirty="0"/>
          </a:p>
          <a:p>
            <a:r>
              <a:rPr lang="en-US" dirty="0" smtClean="0"/>
              <a:t>Visualization of the data was started in Tableau.  </a:t>
            </a:r>
            <a:endParaRPr lang="en-US" dirty="0"/>
          </a:p>
        </p:txBody>
      </p:sp>
      <p:pic>
        <p:nvPicPr>
          <p:cNvPr id="12" name="Picture 4"/>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6368" y="2362200"/>
            <a:ext cx="4345232" cy="669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124200"/>
            <a:ext cx="2047875" cy="2536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781800" y="3124200"/>
            <a:ext cx="2209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Monroe </a:t>
            </a:r>
            <a:r>
              <a:rPr lang="en-US" dirty="0" smtClean="0"/>
              <a:t>Isadore was my only outlier. </a:t>
            </a:r>
          </a:p>
          <a:p>
            <a:pPr marL="285750" indent="-285750">
              <a:buFont typeface="Arial" panose="020B0604020202020204" pitchFamily="34" charset="0"/>
              <a:buChar char="•"/>
            </a:pPr>
            <a:r>
              <a:rPr lang="en-US" dirty="0" smtClean="0"/>
              <a:t>After irrelevant fields were dropped Age was really my only field upon which to find outliers.</a:t>
            </a:r>
          </a:p>
        </p:txBody>
      </p:sp>
      <p:sp>
        <p:nvSpPr>
          <p:cNvPr id="13" name="TextBox 12"/>
          <p:cNvSpPr txBox="1"/>
          <p:nvPr/>
        </p:nvSpPr>
        <p:spPr>
          <a:xfrm>
            <a:off x="4638675" y="5768195"/>
            <a:ext cx="4114800" cy="646331"/>
          </a:xfrm>
          <a:prstGeom prst="rect">
            <a:avLst/>
          </a:prstGeom>
          <a:noFill/>
        </p:spPr>
        <p:txBody>
          <a:bodyPr wrap="square" rtlCol="0">
            <a:spAutoFit/>
          </a:bodyPr>
          <a:lstStyle/>
          <a:p>
            <a:r>
              <a:rPr lang="en-US" dirty="0"/>
              <a:t>Do you think he was 107?</a:t>
            </a:r>
          </a:p>
          <a:p>
            <a:endParaRPr lang="en-US" dirty="0"/>
          </a:p>
        </p:txBody>
      </p:sp>
    </p:spTree>
    <p:extLst>
      <p:ext uri="{BB962C8B-B14F-4D97-AF65-F5344CB8AC3E}">
        <p14:creationId xmlns:p14="http://schemas.microsoft.com/office/powerpoint/2010/main" val="1429973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City 	 		&amp;</a:t>
            </a:r>
            <a:endParaRPr lang="en-US" dirty="0"/>
          </a:p>
        </p:txBody>
      </p:sp>
      <p:sp>
        <p:nvSpPr>
          <p:cNvPr id="5" name="Text Placeholder 4"/>
          <p:cNvSpPr>
            <a:spLocks noGrp="1"/>
          </p:cNvSpPr>
          <p:nvPr>
            <p:ph type="body" sz="half" idx="3"/>
          </p:nvPr>
        </p:nvSpPr>
        <p:spPr/>
        <p:txBody>
          <a:bodyPr/>
          <a:lstStyle/>
          <a:p>
            <a:r>
              <a:rPr lang="en-US" dirty="0" smtClean="0"/>
              <a:t>Time </a:t>
            </a:r>
            <a:endParaRPr lang="en-US" dirty="0"/>
          </a:p>
        </p:txBody>
      </p:sp>
      <p:sp>
        <p:nvSpPr>
          <p:cNvPr id="2" name="Title 1"/>
          <p:cNvSpPr>
            <a:spLocks noGrp="1"/>
          </p:cNvSpPr>
          <p:nvPr>
            <p:ph type="title"/>
          </p:nvPr>
        </p:nvSpPr>
        <p:spPr>
          <a:xfrm>
            <a:off x="301752" y="228600"/>
            <a:ext cx="8537448" cy="762000"/>
          </a:xfrm>
        </p:spPr>
        <p:txBody>
          <a:bodyPr>
            <a:noAutofit/>
          </a:bodyPr>
          <a:lstStyle/>
          <a:p>
            <a:r>
              <a:rPr lang="en-US" sz="2400" dirty="0" smtClean="0"/>
              <a:t>Without further </a:t>
            </a:r>
            <a:r>
              <a:rPr lang="en-US" sz="2400" dirty="0" smtClean="0"/>
              <a:t>ado…</a:t>
            </a:r>
            <a:r>
              <a:rPr lang="en-US" sz="2400" dirty="0" smtClean="0"/>
              <a:t>the other two fields that were debatably removed were: </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2999"/>
            <a:ext cx="4267200" cy="251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362201"/>
            <a:ext cx="3806174" cy="1981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 y="5029200"/>
            <a:ext cx="4267200" cy="1323439"/>
          </a:xfrm>
          <a:prstGeom prst="rect">
            <a:avLst/>
          </a:prstGeom>
          <a:noFill/>
        </p:spPr>
        <p:txBody>
          <a:bodyPr wrap="square" rtlCol="0">
            <a:spAutoFit/>
          </a:bodyPr>
          <a:lstStyle/>
          <a:p>
            <a:pPr algn="ctr"/>
            <a:r>
              <a:rPr lang="en-US" sz="1600" dirty="0" smtClean="0"/>
              <a:t>Data was classified based on characteristics of the state where the incident occurred, in hindsight I would have assessed more based on city, I just didn’t think I had enough data to do this. </a:t>
            </a:r>
            <a:endParaRPr lang="en-US" sz="1600" dirty="0"/>
          </a:p>
        </p:txBody>
      </p:sp>
      <p:sp>
        <p:nvSpPr>
          <p:cNvPr id="8" name="TextBox 7"/>
          <p:cNvSpPr txBox="1"/>
          <p:nvPr/>
        </p:nvSpPr>
        <p:spPr>
          <a:xfrm>
            <a:off x="4648200" y="4572000"/>
            <a:ext cx="4267200" cy="1600438"/>
          </a:xfrm>
          <a:prstGeom prst="rect">
            <a:avLst/>
          </a:prstGeom>
          <a:noFill/>
        </p:spPr>
        <p:txBody>
          <a:bodyPr wrap="square" rtlCol="0">
            <a:spAutoFit/>
          </a:bodyPr>
          <a:lstStyle/>
          <a:p>
            <a:r>
              <a:rPr lang="en-US" sz="1600" dirty="0" smtClean="0"/>
              <a:t>I didn’t have enough data (2354 samples) to assess the fatalities as a time series. </a:t>
            </a:r>
          </a:p>
          <a:p>
            <a:r>
              <a:rPr lang="en-US" sz="1600" dirty="0" smtClean="0"/>
              <a:t>Because of the segmented nature of the years, it was difficult to assess for seasonality as well</a:t>
            </a:r>
          </a:p>
          <a:p>
            <a:r>
              <a:rPr lang="en-US" sz="1600" dirty="0" smtClean="0"/>
              <a:t>So time got dropped. </a:t>
            </a:r>
            <a:endParaRPr lang="en-US" sz="1600" dirty="0"/>
          </a:p>
        </p:txBody>
      </p:sp>
    </p:spTree>
    <p:extLst>
      <p:ext uri="{BB962C8B-B14F-4D97-AF65-F5344CB8AC3E}">
        <p14:creationId xmlns:p14="http://schemas.microsoft.com/office/powerpoint/2010/main" val="3729438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Population Density / </a:t>
            </a:r>
          </a:p>
          <a:p>
            <a:r>
              <a:rPr lang="en-US" dirty="0" smtClean="0"/>
              <a:t>Avg. Household Income</a:t>
            </a:r>
            <a:endParaRPr lang="en-US" dirty="0"/>
          </a:p>
        </p:txBody>
      </p:sp>
      <p:pic>
        <p:nvPicPr>
          <p:cNvPr id="205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4949825" y="5638800"/>
            <a:ext cx="4041775" cy="64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Variable Transformations</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64" y="4485736"/>
            <a:ext cx="4104736" cy="102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864" y="5566913"/>
            <a:ext cx="2834813" cy="83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864" y="2357886"/>
            <a:ext cx="2650197" cy="1006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864" y="3428999"/>
            <a:ext cx="3120562" cy="1009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40215" y="2363838"/>
            <a:ext cx="4175185" cy="2882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 Placeholder 3"/>
          <p:cNvSpPr>
            <a:spLocks noGrp="1"/>
          </p:cNvSpPr>
          <p:nvPr>
            <p:ph type="body" idx="1"/>
          </p:nvPr>
        </p:nvSpPr>
        <p:spPr>
          <a:xfrm>
            <a:off x="4567687" y="5271977"/>
            <a:ext cx="3524400" cy="271068"/>
          </a:xfrm>
        </p:spPr>
        <p:txBody>
          <a:bodyPr/>
          <a:lstStyle/>
          <a:p>
            <a:r>
              <a:rPr lang="en-US" dirty="0" smtClean="0"/>
              <a:t>Age Range: </a:t>
            </a:r>
            <a:endParaRPr lang="en-US" dirty="0"/>
          </a:p>
        </p:txBody>
      </p:sp>
      <p:sp>
        <p:nvSpPr>
          <p:cNvPr id="8" name="TextBox 7"/>
          <p:cNvSpPr txBox="1"/>
          <p:nvPr/>
        </p:nvSpPr>
        <p:spPr>
          <a:xfrm>
            <a:off x="3155428" y="5507102"/>
            <a:ext cx="1676400" cy="1231106"/>
          </a:xfrm>
          <a:prstGeom prst="rect">
            <a:avLst/>
          </a:prstGeom>
          <a:noFill/>
        </p:spPr>
        <p:txBody>
          <a:bodyPr wrap="square" rtlCol="0">
            <a:spAutoFit/>
          </a:bodyPr>
          <a:lstStyle/>
          <a:p>
            <a:r>
              <a:rPr lang="en-US" sz="1400" b="1" dirty="0" smtClean="0">
                <a:latin typeface="Angsana New" panose="02020603050405020304" pitchFamily="18" charset="-34"/>
                <a:cs typeface="Angsana New" panose="02020603050405020304" pitchFamily="18" charset="-34"/>
              </a:rPr>
              <a:t>&lt; 75 K  per year </a:t>
            </a:r>
          </a:p>
          <a:p>
            <a:r>
              <a:rPr lang="en-US" sz="1400" b="1" dirty="0" smtClean="0">
                <a:latin typeface="Angsana New" panose="02020603050405020304" pitchFamily="18" charset="-34"/>
                <a:cs typeface="Angsana New" panose="02020603050405020304" pitchFamily="18" charset="-34"/>
              </a:rPr>
              <a:t>75 K – 200 K per year</a:t>
            </a:r>
          </a:p>
          <a:p>
            <a:r>
              <a:rPr lang="en-US" sz="1400" b="1" dirty="0" smtClean="0">
                <a:latin typeface="Angsana New" panose="02020603050405020304" pitchFamily="18" charset="-34"/>
                <a:cs typeface="Angsana New" panose="02020603050405020304" pitchFamily="18" charset="-34"/>
              </a:rPr>
              <a:t>200 K – 400 K per year</a:t>
            </a:r>
          </a:p>
          <a:p>
            <a:r>
              <a:rPr lang="en-US" sz="1400" b="1" dirty="0" smtClean="0">
                <a:latin typeface="Angsana New" panose="02020603050405020304" pitchFamily="18" charset="-34"/>
                <a:cs typeface="Angsana New" panose="02020603050405020304" pitchFamily="18" charset="-34"/>
              </a:rPr>
              <a:t>&gt; 400 K  per year</a:t>
            </a:r>
          </a:p>
          <a:p>
            <a:endParaRPr lang="en-US" dirty="0"/>
          </a:p>
        </p:txBody>
      </p:sp>
      <p:sp>
        <p:nvSpPr>
          <p:cNvPr id="17" name="TextBox 16"/>
          <p:cNvSpPr txBox="1"/>
          <p:nvPr/>
        </p:nvSpPr>
        <p:spPr>
          <a:xfrm>
            <a:off x="3002442" y="2363838"/>
            <a:ext cx="1530739" cy="1231106"/>
          </a:xfrm>
          <a:prstGeom prst="rect">
            <a:avLst/>
          </a:prstGeom>
          <a:noFill/>
        </p:spPr>
        <p:txBody>
          <a:bodyPr wrap="square" rtlCol="0">
            <a:spAutoFit/>
          </a:bodyPr>
          <a:lstStyle/>
          <a:p>
            <a:r>
              <a:rPr lang="en-US" sz="1400" b="1" dirty="0" smtClean="0">
                <a:latin typeface="Angsana New" panose="02020603050405020304" pitchFamily="18" charset="-34"/>
                <a:cs typeface="Angsana New" panose="02020603050405020304" pitchFamily="18" charset="-34"/>
              </a:rPr>
              <a:t>&lt; 50 K  per sq. mi.</a:t>
            </a:r>
          </a:p>
          <a:p>
            <a:r>
              <a:rPr lang="en-US" sz="1400" b="1" dirty="0" smtClean="0">
                <a:latin typeface="Angsana New" panose="02020603050405020304" pitchFamily="18" charset="-34"/>
                <a:cs typeface="Angsana New" panose="02020603050405020304" pitchFamily="18" charset="-34"/>
              </a:rPr>
              <a:t>50 K – 110 K per sq. mi.</a:t>
            </a:r>
          </a:p>
          <a:p>
            <a:r>
              <a:rPr lang="en-US" sz="1400" b="1" dirty="0" smtClean="0">
                <a:latin typeface="Angsana New" panose="02020603050405020304" pitchFamily="18" charset="-34"/>
                <a:cs typeface="Angsana New" panose="02020603050405020304" pitchFamily="18" charset="-34"/>
              </a:rPr>
              <a:t>110 K – 200 K per sq. mi.</a:t>
            </a:r>
          </a:p>
          <a:p>
            <a:r>
              <a:rPr lang="en-US" sz="1400" b="1" dirty="0" smtClean="0">
                <a:latin typeface="Angsana New" panose="02020603050405020304" pitchFamily="18" charset="-34"/>
                <a:cs typeface="Angsana New" panose="02020603050405020304" pitchFamily="18" charset="-34"/>
              </a:rPr>
              <a:t>&gt; 250 K  per sq. mi</a:t>
            </a:r>
          </a:p>
          <a:p>
            <a:endParaRPr lang="en-US" dirty="0"/>
          </a:p>
        </p:txBody>
      </p:sp>
      <p:sp>
        <p:nvSpPr>
          <p:cNvPr id="9" name="TextBox 8"/>
          <p:cNvSpPr txBox="1"/>
          <p:nvPr/>
        </p:nvSpPr>
        <p:spPr>
          <a:xfrm>
            <a:off x="4587815" y="6324600"/>
            <a:ext cx="4458419" cy="369332"/>
          </a:xfrm>
          <a:prstGeom prst="rect">
            <a:avLst/>
          </a:prstGeom>
          <a:noFill/>
        </p:spPr>
        <p:txBody>
          <a:bodyPr wrap="square" rtlCol="0">
            <a:spAutoFit/>
          </a:bodyPr>
          <a:lstStyle/>
          <a:p>
            <a:r>
              <a:rPr lang="en-US" dirty="0" smtClean="0"/>
              <a:t>&lt; 25, 25 -34, 35 - 44, 45 - 54, 55 - 65, &gt; 65</a:t>
            </a:r>
            <a:endParaRPr lang="en-US" dirty="0"/>
          </a:p>
        </p:txBody>
      </p:sp>
      <p:sp>
        <p:nvSpPr>
          <p:cNvPr id="14" name="Text Placeholder 3"/>
          <p:cNvSpPr>
            <a:spLocks noGrp="1"/>
          </p:cNvSpPr>
          <p:nvPr>
            <p:ph type="body" idx="1"/>
          </p:nvPr>
        </p:nvSpPr>
        <p:spPr>
          <a:xfrm>
            <a:off x="4807713" y="1524000"/>
            <a:ext cx="4040188" cy="732974"/>
          </a:xfrm>
        </p:spPr>
        <p:txBody>
          <a:bodyPr/>
          <a:lstStyle/>
          <a:p>
            <a:r>
              <a:rPr lang="en-US" dirty="0" smtClean="0"/>
              <a:t>Political Leaning /</a:t>
            </a:r>
          </a:p>
          <a:p>
            <a:r>
              <a:rPr lang="en-US" dirty="0" smtClean="0"/>
              <a:t>Age Range</a:t>
            </a:r>
            <a:endParaRPr lang="en-US" dirty="0"/>
          </a:p>
        </p:txBody>
      </p:sp>
    </p:spTree>
    <p:extLst>
      <p:ext uri="{BB962C8B-B14F-4D97-AF65-F5344CB8AC3E}">
        <p14:creationId xmlns:p14="http://schemas.microsoft.com/office/powerpoint/2010/main" val="3140115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Workable Data</a:t>
            </a:r>
            <a:endParaRPr lang="en-US" dirty="0"/>
          </a:p>
        </p:txBody>
      </p:sp>
      <p:pic>
        <p:nvPicPr>
          <p:cNvPr id="307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810190" y="2590800"/>
            <a:ext cx="3523810" cy="89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13687"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590800"/>
            <a:ext cx="1219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355" y="2590800"/>
            <a:ext cx="313864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271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pPr algn="ctr"/>
            <a:r>
              <a:rPr lang="en-US" dirty="0" smtClean="0"/>
              <a:t>Priors</a:t>
            </a:r>
            <a:endParaRPr lang="en-US" dirty="0"/>
          </a:p>
        </p:txBody>
      </p:sp>
      <p:sp>
        <p:nvSpPr>
          <p:cNvPr id="10" name="Text Placeholder 9"/>
          <p:cNvSpPr>
            <a:spLocks noGrp="1"/>
          </p:cNvSpPr>
          <p:nvPr>
            <p:ph type="body" sz="half" idx="3"/>
          </p:nvPr>
        </p:nvSpPr>
        <p:spPr/>
        <p:txBody>
          <a:bodyPr/>
          <a:lstStyle/>
          <a:p>
            <a:pPr algn="ctr"/>
            <a:r>
              <a:rPr lang="en-US" dirty="0" smtClean="0"/>
              <a:t>Armed</a:t>
            </a:r>
            <a:endParaRPr lang="en-US" dirty="0"/>
          </a:p>
        </p:txBody>
      </p:sp>
      <p:pic>
        <p:nvPicPr>
          <p:cNvPr id="819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838200" y="2362200"/>
            <a:ext cx="2933334" cy="1876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Crosstabs</a:t>
            </a:r>
            <a:endParaRPr lang="en-US"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362200"/>
            <a:ext cx="29432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31475" y="4290298"/>
            <a:ext cx="4283734" cy="2339102"/>
          </a:xfrm>
          <a:prstGeom prst="rect">
            <a:avLst/>
          </a:prstGeom>
          <a:noFill/>
        </p:spPr>
        <p:txBody>
          <a:bodyPr wrap="square" rtlCol="0">
            <a:spAutoFit/>
          </a:bodyPr>
          <a:lstStyle/>
          <a:p>
            <a:r>
              <a:rPr lang="en-US" sz="1600" dirty="0"/>
              <a:t>The above two crosstabs reveal an interesting aspect about the data: </a:t>
            </a:r>
          </a:p>
          <a:p>
            <a:r>
              <a:rPr lang="en-US" sz="1600" dirty="0"/>
              <a:t>From the priors crosstab it is clear that more officers were fired in instances where the victim did not have priors and the armed crosstab reveals that more officers were fired in instances where the subject was armed than in instances where the subject was not.</a:t>
            </a:r>
          </a:p>
          <a:p>
            <a:endParaRPr lang="en-US" dirty="0"/>
          </a:p>
        </p:txBody>
      </p:sp>
      <p:sp>
        <p:nvSpPr>
          <p:cNvPr id="14" name="TextBox 13"/>
          <p:cNvSpPr txBox="1"/>
          <p:nvPr/>
        </p:nvSpPr>
        <p:spPr>
          <a:xfrm>
            <a:off x="4648200" y="4346635"/>
            <a:ext cx="4267200" cy="1600438"/>
          </a:xfrm>
          <a:prstGeom prst="rect">
            <a:avLst/>
          </a:prstGeom>
          <a:noFill/>
        </p:spPr>
        <p:txBody>
          <a:bodyPr wrap="square" rtlCol="0">
            <a:spAutoFit/>
          </a:bodyPr>
          <a:lstStyle/>
          <a:p>
            <a:r>
              <a:rPr lang="en-US" sz="1600" dirty="0"/>
              <a:t>This seeming discrepancy is explained by </a:t>
            </a:r>
            <a:r>
              <a:rPr lang="en-US" sz="1600" dirty="0" smtClean="0"/>
              <a:t>the counts </a:t>
            </a:r>
            <a:r>
              <a:rPr lang="en-US" sz="1600" dirty="0"/>
              <a:t>below, there were significantly more victims that were </a:t>
            </a:r>
            <a:r>
              <a:rPr lang="en-US" sz="1600" i="1" dirty="0"/>
              <a:t>definitively</a:t>
            </a:r>
            <a:r>
              <a:rPr lang="en-US" sz="1600" dirty="0"/>
              <a:t> armed than there were instances where the victim definitively had priors. </a:t>
            </a:r>
          </a:p>
          <a:p>
            <a:endParaRPr lang="en-US" dirty="0"/>
          </a:p>
        </p:txBody>
      </p:sp>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2300" y="5791200"/>
            <a:ext cx="19526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0" y="5791200"/>
            <a:ext cx="20097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695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2103</TotalTime>
  <Words>2180</Words>
  <Application>Microsoft Office PowerPoint</Application>
  <PresentationFormat>On-screen Show (4:3)</PresentationFormat>
  <Paragraphs>133</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Police involved Fatalities</vt:lpstr>
      <vt:lpstr>PowerPoint Presentation</vt:lpstr>
      <vt:lpstr>The Grains of Salt</vt:lpstr>
      <vt:lpstr>All Disclaimers Aside</vt:lpstr>
      <vt:lpstr>The Data</vt:lpstr>
      <vt:lpstr>Without further ado…the other two fields that were debatably removed were: </vt:lpstr>
      <vt:lpstr>Variable Transformations</vt:lpstr>
      <vt:lpstr>The Workable Data</vt:lpstr>
      <vt:lpstr>Crosstabs</vt:lpstr>
      <vt:lpstr>Age Range Analysis </vt:lpstr>
      <vt:lpstr>Race Analysis</vt:lpstr>
      <vt:lpstr>Race Analysis Continued</vt:lpstr>
      <vt:lpstr>Political Leaning Analysis</vt:lpstr>
      <vt:lpstr>Income and Population Density</vt:lpstr>
      <vt:lpstr>Lastly, the model</vt:lpstr>
    </vt:vector>
  </TitlesOfParts>
  <Company>Genentech,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involved Fatalities</dc:title>
  <dc:creator>Elizabeth Morgan</dc:creator>
  <cp:lastModifiedBy>Elizabeth Morgan</cp:lastModifiedBy>
  <cp:revision>40</cp:revision>
  <dcterms:created xsi:type="dcterms:W3CDTF">2016-09-13T01:28:40Z</dcterms:created>
  <dcterms:modified xsi:type="dcterms:W3CDTF">2016-09-19T17:14:35Z</dcterms:modified>
</cp:coreProperties>
</file>