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8" d="100"/>
          <a:sy n="38" d="100"/>
        </p:scale>
        <p:origin x="-124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91E568-666F-4667-B0AD-039E4448E79D}" type="datetimeFigureOut">
              <a:rPr lang="en-US" smtClean="0"/>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1E568-666F-4667-B0AD-039E4448E79D}" type="datetimeFigureOut">
              <a:rPr lang="en-US" smtClean="0"/>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91E568-666F-4667-B0AD-039E4448E79D}" type="datetimeFigureOut">
              <a:rPr lang="en-US" smtClean="0"/>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91E568-666F-4667-B0AD-039E4448E79D}" type="datetimeFigureOut">
              <a:rPr lang="en-US" smtClean="0"/>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C91E568-666F-4667-B0AD-039E4448E79D}" type="datetimeFigureOut">
              <a:rPr lang="en-US" smtClean="0"/>
              <a:t>8/7/2016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91E568-666F-4667-B0AD-039E4448E79D}" type="datetimeFigureOut">
              <a:rPr lang="en-US" smtClean="0"/>
              <a:t>8/7/2016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E88DB-928C-4785-ABE2-A47F1D70C28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91E568-666F-4667-B0AD-039E4448E79D}" type="datetimeFigureOut">
              <a:rPr lang="en-US" smtClean="0"/>
              <a:t>8/7/2016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1E568-666F-4667-B0AD-039E4448E79D}" type="datetimeFigureOut">
              <a:rPr lang="en-US" smtClean="0"/>
              <a:t>8/7/2016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1E568-666F-4667-B0AD-039E4448E79D}" type="datetimeFigureOut">
              <a:rPr lang="en-US" smtClean="0"/>
              <a:t>8/7/2016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C91E568-666F-4667-B0AD-039E4448E79D}" type="datetimeFigureOut">
              <a:rPr lang="en-US" smtClean="0"/>
              <a:t>8/7/2016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BAE88DB-928C-4785-ABE2-A47F1D70C2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91E568-666F-4667-B0AD-039E4448E79D}" type="datetimeFigureOut">
              <a:rPr lang="en-US" smtClean="0"/>
              <a:t>8/7/2016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AE88DB-928C-4785-ABE2-A47F1D70C28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C91E568-666F-4667-B0AD-039E4448E79D}" type="datetimeFigureOut">
              <a:rPr lang="en-US" smtClean="0"/>
              <a:t>8/7/2016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BAE88DB-928C-4785-ABE2-A47F1D70C2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Lighting Presentation </a:t>
            </a:r>
            <a:endParaRPr lang="en-US" dirty="0"/>
          </a:p>
        </p:txBody>
      </p:sp>
      <p:sp>
        <p:nvSpPr>
          <p:cNvPr id="3" name="Subtitle 2"/>
          <p:cNvSpPr>
            <a:spLocks noGrp="1"/>
          </p:cNvSpPr>
          <p:nvPr>
            <p:ph type="subTitle" idx="1"/>
          </p:nvPr>
        </p:nvSpPr>
        <p:spPr/>
        <p:txBody>
          <a:bodyPr/>
          <a:lstStyle/>
          <a:p>
            <a:r>
              <a:rPr lang="en-US" dirty="0" smtClean="0"/>
              <a:t>Data Science 080816</a:t>
            </a:r>
            <a:endParaRPr lang="en-US" dirty="0"/>
          </a:p>
        </p:txBody>
      </p:sp>
    </p:spTree>
    <p:extLst>
      <p:ext uri="{BB962C8B-B14F-4D97-AF65-F5344CB8AC3E}">
        <p14:creationId xmlns:p14="http://schemas.microsoft.com/office/powerpoint/2010/main" val="132907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5859"/>
            <a:ext cx="7520940" cy="548640"/>
          </a:xfrm>
        </p:spPr>
        <p:txBody>
          <a:bodyPr/>
          <a:lstStyle/>
          <a:p>
            <a:r>
              <a:rPr lang="en-US" dirty="0" smtClean="0"/>
              <a:t>Police Involved Fatalities</a:t>
            </a:r>
            <a:endParaRPr lang="en-US" dirty="0"/>
          </a:p>
        </p:txBody>
      </p:sp>
      <p:sp>
        <p:nvSpPr>
          <p:cNvPr id="3" name="Content Placeholder 2"/>
          <p:cNvSpPr>
            <a:spLocks noGrp="1"/>
          </p:cNvSpPr>
          <p:nvPr>
            <p:ph idx="1"/>
          </p:nvPr>
        </p:nvSpPr>
        <p:spPr>
          <a:xfrm>
            <a:off x="0" y="609600"/>
            <a:ext cx="8991600" cy="4428565"/>
          </a:xfrm>
        </p:spPr>
        <p:txBody>
          <a:bodyPr>
            <a:normAutofit fontScale="77500" lnSpcReduction="20000"/>
          </a:bodyPr>
          <a:lstStyle/>
          <a:p>
            <a:r>
              <a:rPr lang="en-US" sz="1800" i="1" dirty="0"/>
              <a:t>The Problem</a:t>
            </a:r>
            <a:r>
              <a:rPr lang="en-US" sz="1800" b="0" dirty="0"/>
              <a:t>: What's the background and scope of the project idea? What problem are you attempting to address or solve? Who may it matter to</a:t>
            </a:r>
            <a:r>
              <a:rPr lang="en-US" sz="1800" b="0" dirty="0" smtClean="0"/>
              <a:t>?</a:t>
            </a:r>
          </a:p>
          <a:p>
            <a:r>
              <a:rPr lang="en-US" sz="1800" b="0" dirty="0" smtClean="0">
                <a:solidFill>
                  <a:srgbClr val="FF0000"/>
                </a:solidFill>
              </a:rPr>
              <a:t>The goal is to build a model that can predict whether or not the police officer involved in an officer involved fatality will be fired based on features of the case like location, age, gender, race, victim priors, and whether or not the victim was armed. This does not really address any problem I don’t think it is primarily informative and quite possibly only matter to me. </a:t>
            </a:r>
            <a:endParaRPr lang="en-US" sz="1800" b="0" dirty="0">
              <a:solidFill>
                <a:srgbClr val="FF0000"/>
              </a:solidFill>
            </a:endParaRPr>
          </a:p>
          <a:p>
            <a:r>
              <a:rPr lang="en-US" sz="1800" i="1" dirty="0"/>
              <a:t>The Data</a:t>
            </a:r>
            <a:r>
              <a:rPr lang="en-US" sz="1800" b="0" dirty="0"/>
              <a:t>: What data exists to help solve this problem? Where is it coming from? What does the data look like? What is the observation</a:t>
            </a:r>
            <a:r>
              <a:rPr lang="en-US" sz="1800" b="0" dirty="0" smtClean="0"/>
              <a:t>?</a:t>
            </a:r>
          </a:p>
          <a:p>
            <a:r>
              <a:rPr lang="en-US" sz="1800" b="0" dirty="0" smtClean="0">
                <a:solidFill>
                  <a:srgbClr val="FF0000"/>
                </a:solidFill>
              </a:rPr>
              <a:t>The data identified to help solve this problem is </a:t>
            </a:r>
            <a:r>
              <a:rPr lang="en-US" sz="1800" b="0" dirty="0">
                <a:solidFill>
                  <a:srgbClr val="FF0000"/>
                </a:solidFill>
              </a:rPr>
              <a:t>Police-involved fatalities since May </a:t>
            </a:r>
            <a:r>
              <a:rPr lang="en-US" sz="1800" b="0" dirty="0" smtClean="0">
                <a:solidFill>
                  <a:srgbClr val="FF0000"/>
                </a:solidFill>
              </a:rPr>
              <a:t>2013 that was uploaded to </a:t>
            </a:r>
            <a:r>
              <a:rPr lang="en-US" sz="1800" b="0" dirty="0" err="1" smtClean="0">
                <a:solidFill>
                  <a:srgbClr val="FF0000"/>
                </a:solidFill>
              </a:rPr>
              <a:t>Crowdflower’s</a:t>
            </a:r>
            <a:r>
              <a:rPr lang="en-US" sz="1800" b="0" dirty="0" smtClean="0">
                <a:solidFill>
                  <a:srgbClr val="FF0000"/>
                </a:solidFill>
              </a:rPr>
              <a:t> Data for Everyone site on June 17, 2015. The data is in CSV format and not entirely cleaned, which I am saying based on the fact that there are a lot of </a:t>
            </a:r>
            <a:r>
              <a:rPr lang="en-US" sz="1800" b="0" dirty="0" err="1" smtClean="0">
                <a:solidFill>
                  <a:srgbClr val="FF0000"/>
                </a:solidFill>
              </a:rPr>
              <a:t>NaN</a:t>
            </a:r>
            <a:r>
              <a:rPr lang="en-US" sz="1800" b="0" dirty="0" smtClean="0">
                <a:solidFill>
                  <a:srgbClr val="FF0000"/>
                </a:solidFill>
              </a:rPr>
              <a:t> values as well as blanks, “unclear”, etc. The data is also primarily categorical and posses an inferential classification problem. </a:t>
            </a:r>
            <a:endParaRPr lang="en-US" sz="1800" b="0" dirty="0">
              <a:solidFill>
                <a:srgbClr val="FF0000"/>
              </a:solidFill>
            </a:endParaRPr>
          </a:p>
          <a:p>
            <a:r>
              <a:rPr lang="en-US" sz="1800" i="1" dirty="0"/>
              <a:t>Your Hypotheses</a:t>
            </a:r>
            <a:r>
              <a:rPr lang="en-US" sz="1800" b="0" dirty="0"/>
              <a:t>: Given the problem and data you're aware of, what do you believe is the solution? What does success look like</a:t>
            </a:r>
            <a:r>
              <a:rPr lang="en-US" sz="1800" b="0" dirty="0" smtClean="0"/>
              <a:t>?</a:t>
            </a:r>
          </a:p>
          <a:p>
            <a:r>
              <a:rPr lang="en-US" sz="1800" b="0" dirty="0" smtClean="0">
                <a:solidFill>
                  <a:srgbClr val="FF0000"/>
                </a:solidFill>
              </a:rPr>
              <a:t>I think success, given it only really benefits me, would be a basic multiple linear regression model that will help determine which features have the most impact on the outcome and utilize them to build a model that can classify with some level of success which officers were fired and which were not and which were “unclearly” fired or not. Part of the success is understanding the relationships between the features, not just the outcome. In essence it will be interesting to understand the correlations between race, priors, armed etc., as much as it will be intriguing if that can help predict whether or not the officer gets fired. </a:t>
            </a:r>
          </a:p>
          <a:p>
            <a:endParaRPr lang="en-US" sz="1800" b="0" dirty="0"/>
          </a:p>
          <a:p>
            <a:endParaRPr lang="en-US" dirty="0"/>
          </a:p>
        </p:txBody>
      </p:sp>
    </p:spTree>
    <p:extLst>
      <p:ext uri="{BB962C8B-B14F-4D97-AF65-F5344CB8AC3E}">
        <p14:creationId xmlns:p14="http://schemas.microsoft.com/office/powerpoint/2010/main" val="47482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20940" cy="548640"/>
          </a:xfrm>
        </p:spPr>
        <p:txBody>
          <a:bodyPr/>
          <a:lstStyle/>
          <a:p>
            <a:r>
              <a:rPr lang="en-US" dirty="0" smtClean="0"/>
              <a:t>Amazon Mechanical Turk Scam</a:t>
            </a:r>
            <a:endParaRPr lang="en-US" dirty="0"/>
          </a:p>
        </p:txBody>
      </p:sp>
      <p:sp>
        <p:nvSpPr>
          <p:cNvPr id="3" name="Content Placeholder 2"/>
          <p:cNvSpPr>
            <a:spLocks noGrp="1"/>
          </p:cNvSpPr>
          <p:nvPr>
            <p:ph idx="1"/>
          </p:nvPr>
        </p:nvSpPr>
        <p:spPr>
          <a:xfrm>
            <a:off x="-4482" y="609600"/>
            <a:ext cx="9148482" cy="4495800"/>
          </a:xfrm>
        </p:spPr>
        <p:txBody>
          <a:bodyPr>
            <a:normAutofit lnSpcReduction="10000"/>
          </a:bodyPr>
          <a:lstStyle/>
          <a:p>
            <a:r>
              <a:rPr lang="en-US" i="1" dirty="0"/>
              <a:t>The Problem</a:t>
            </a:r>
            <a:r>
              <a:rPr lang="en-US" b="0" dirty="0"/>
              <a:t>: </a:t>
            </a:r>
            <a:r>
              <a:rPr lang="en-US" b="0" dirty="0" smtClean="0">
                <a:solidFill>
                  <a:srgbClr val="FF0000"/>
                </a:solidFill>
              </a:rPr>
              <a:t>The problem posed is that Amazon Mechanical Turk and other data </a:t>
            </a:r>
            <a:r>
              <a:rPr lang="en-US" b="0" dirty="0">
                <a:solidFill>
                  <a:srgbClr val="FF0000"/>
                </a:solidFill>
              </a:rPr>
              <a:t>crowd sourcing</a:t>
            </a:r>
            <a:r>
              <a:rPr lang="en-US" b="0" dirty="0" smtClean="0">
                <a:solidFill>
                  <a:srgbClr val="FF0000"/>
                </a:solidFill>
              </a:rPr>
              <a:t> data accumulation platforms are paying the individual contributors and are thus susceptible to “scamming,” basically contributors cheating the system to make more money, faster, with less effort. As such these platforms cannot guarantee the quality of their data without some effort being taken to remove the contributions of these individuals. </a:t>
            </a:r>
            <a:endParaRPr lang="en-US" b="0" dirty="0">
              <a:solidFill>
                <a:srgbClr val="FF0000"/>
              </a:solidFill>
            </a:endParaRPr>
          </a:p>
          <a:p>
            <a:r>
              <a:rPr lang="en-US" i="1" dirty="0"/>
              <a:t>The Data</a:t>
            </a:r>
            <a:r>
              <a:rPr lang="en-US" b="0" dirty="0"/>
              <a:t>: </a:t>
            </a:r>
            <a:r>
              <a:rPr lang="en-US" b="0" dirty="0" smtClean="0">
                <a:solidFill>
                  <a:srgbClr val="FF0000"/>
                </a:solidFill>
              </a:rPr>
              <a:t>Amazon Mechanical Turk and other crowdsourcing platforms have databases with data accumulated on each HIT (Human Interface Transaction) . The data will include the individual contributors responses to the question, the question, as well as basic user information like email, geographic location, IP address, name etc. Additionally they have the answers to some of the questions they are asking contributors to answer that they can compare the contributors HITS against. Additionally they also have data on the types of projects. For instance, some projects require a qualification test. This is probably proprietary company data and the data set would have to come from them.  </a:t>
            </a:r>
            <a:endParaRPr lang="en-US" b="0" dirty="0">
              <a:solidFill>
                <a:srgbClr val="FF0000"/>
              </a:solidFill>
            </a:endParaRPr>
          </a:p>
          <a:p>
            <a:r>
              <a:rPr lang="en-US" i="1" dirty="0"/>
              <a:t>Your Hypotheses</a:t>
            </a:r>
            <a:r>
              <a:rPr lang="en-US" b="0" dirty="0" smtClean="0"/>
              <a:t>: </a:t>
            </a:r>
            <a:r>
              <a:rPr lang="en-US" b="0" dirty="0" smtClean="0">
                <a:solidFill>
                  <a:srgbClr val="FF0000"/>
                </a:solidFill>
              </a:rPr>
              <a:t>I think there are multiples solutions. One of the solutions may be to determine which individual contributor characteristics are indicative of an error matrix or confusion matrix that is determined to be failing per the customers required quality success criteria. Then, to use the information provided by individual contributor and the data about their HITs to predict if the contributor is honest or not. The goal could be to </a:t>
            </a:r>
            <a:r>
              <a:rPr lang="en-US" b="0" smtClean="0">
                <a:solidFill>
                  <a:srgbClr val="FF0000"/>
                </a:solidFill>
              </a:rPr>
              <a:t>do this retroactively </a:t>
            </a:r>
            <a:r>
              <a:rPr lang="en-US" b="0" dirty="0" smtClean="0">
                <a:solidFill>
                  <a:srgbClr val="FF0000"/>
                </a:solidFill>
              </a:rPr>
              <a:t>or real-time. </a:t>
            </a:r>
            <a:endParaRPr lang="en-US" sz="1400" dirty="0">
              <a:solidFill>
                <a:srgbClr val="FF0000"/>
              </a:solidFill>
            </a:endParaRPr>
          </a:p>
        </p:txBody>
      </p:sp>
    </p:spTree>
    <p:extLst>
      <p:ext uri="{BB962C8B-B14F-4D97-AF65-F5344CB8AC3E}">
        <p14:creationId xmlns:p14="http://schemas.microsoft.com/office/powerpoint/2010/main" val="2398464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763" y="228600"/>
            <a:ext cx="9139237" cy="547687"/>
          </a:xfrm>
        </p:spPr>
        <p:txBody>
          <a:bodyPr/>
          <a:lstStyle/>
          <a:p>
            <a:r>
              <a:rPr lang="en-US" dirty="0" smtClean="0"/>
              <a:t>Microbial Excursions on Manufacturing Water System </a:t>
            </a:r>
            <a:endParaRPr lang="en-US" dirty="0"/>
          </a:p>
        </p:txBody>
      </p:sp>
      <p:sp>
        <p:nvSpPr>
          <p:cNvPr id="5" name="Content Placeholder 2"/>
          <p:cNvSpPr>
            <a:spLocks noGrp="1"/>
          </p:cNvSpPr>
          <p:nvPr>
            <p:ph idx="1"/>
          </p:nvPr>
        </p:nvSpPr>
        <p:spPr>
          <a:xfrm>
            <a:off x="-4482" y="914400"/>
            <a:ext cx="9148482" cy="4419600"/>
          </a:xfrm>
        </p:spPr>
        <p:txBody>
          <a:bodyPr>
            <a:normAutofit/>
          </a:bodyPr>
          <a:lstStyle/>
          <a:p>
            <a:r>
              <a:rPr lang="en-US" i="1" dirty="0"/>
              <a:t>The Problem</a:t>
            </a:r>
            <a:r>
              <a:rPr lang="en-US" b="0" dirty="0"/>
              <a:t>: </a:t>
            </a:r>
            <a:r>
              <a:rPr lang="en-US" b="0" dirty="0" smtClean="0">
                <a:solidFill>
                  <a:srgbClr val="FF0000"/>
                </a:solidFill>
              </a:rPr>
              <a:t>Manufacturing facility continually seeing microbial excursions on different drops of a site-wide purified water system. Steam sanitizations elicit a reduction in </a:t>
            </a:r>
            <a:r>
              <a:rPr lang="en-US" b="0" dirty="0" err="1" smtClean="0">
                <a:solidFill>
                  <a:srgbClr val="FF0000"/>
                </a:solidFill>
              </a:rPr>
              <a:t>bioburden</a:t>
            </a:r>
            <a:r>
              <a:rPr lang="en-US" b="0" dirty="0" smtClean="0">
                <a:solidFill>
                  <a:srgbClr val="FF0000"/>
                </a:solidFill>
              </a:rPr>
              <a:t> but typically the system will spike sometime thereafter. This would impact all key stakeholders from the maintenance technician and manufacturer to the consumer, and potential any overseeing regulatory body. </a:t>
            </a:r>
            <a:endParaRPr lang="en-US" b="0" dirty="0">
              <a:solidFill>
                <a:srgbClr val="FF0000"/>
              </a:solidFill>
            </a:endParaRPr>
          </a:p>
          <a:p>
            <a:r>
              <a:rPr lang="en-US" i="1" dirty="0"/>
              <a:t>The Data</a:t>
            </a:r>
            <a:r>
              <a:rPr lang="en-US" b="0" dirty="0"/>
              <a:t>: </a:t>
            </a:r>
            <a:r>
              <a:rPr lang="en-US" b="0" dirty="0" smtClean="0">
                <a:solidFill>
                  <a:srgbClr val="FF0000"/>
                </a:solidFill>
              </a:rPr>
              <a:t>Currently the data that exists to solve this problem is simply the drop number, timestamp, and colony forming unit (CFU) counts of each sample taken. Additionally there is the underlying data of date, time, and maintenance procedure. As well as the drop design and location. This data is likely all stored separately and would have to be amalgamated. </a:t>
            </a:r>
          </a:p>
          <a:p>
            <a:r>
              <a:rPr lang="en-US" i="1" dirty="0" smtClean="0"/>
              <a:t>Your </a:t>
            </a:r>
            <a:r>
              <a:rPr lang="en-US" i="1" dirty="0"/>
              <a:t>Hypotheses</a:t>
            </a:r>
            <a:r>
              <a:rPr lang="en-US" b="0" dirty="0" smtClean="0"/>
              <a:t>:</a:t>
            </a:r>
          </a:p>
          <a:p>
            <a:r>
              <a:rPr lang="en-US" sz="1400" b="0" dirty="0">
                <a:solidFill>
                  <a:srgbClr val="FF0000"/>
                </a:solidFill>
              </a:rPr>
              <a:t>	</a:t>
            </a:r>
            <a:r>
              <a:rPr lang="en-US" sz="1400" b="0" dirty="0" smtClean="0">
                <a:solidFill>
                  <a:srgbClr val="FF0000"/>
                </a:solidFill>
              </a:rPr>
              <a:t>I suspect that through a combination of factors and features about the drop design and maintenance schedule it might be possible to infer some patterns about the microbial excursions that are continually occurring and already seem to have some pattern that follows the overall system maintenance schedule. I am not really sure we have enough information to really do anything predictive I suspect that the model that could be built from the data would be a rough estimate and would not do well predictively. </a:t>
            </a:r>
            <a:endParaRPr lang="en-US" sz="1400" dirty="0">
              <a:solidFill>
                <a:srgbClr val="FF0000"/>
              </a:solidFill>
            </a:endParaRPr>
          </a:p>
        </p:txBody>
      </p:sp>
    </p:spTree>
    <p:extLst>
      <p:ext uri="{BB962C8B-B14F-4D97-AF65-F5344CB8AC3E}">
        <p14:creationId xmlns:p14="http://schemas.microsoft.com/office/powerpoint/2010/main" val="36675407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2929</TotalTime>
  <Words>782</Words>
  <Application>Microsoft Office PowerPoint</Application>
  <PresentationFormat>On-screen Show (4:3)</PresentationFormat>
  <Paragraphs>18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Lighting Presentation </vt:lpstr>
      <vt:lpstr>Police Involved Fatalities</vt:lpstr>
      <vt:lpstr>Amazon Mechanical Turk Scam</vt:lpstr>
      <vt:lpstr>Microbial Excursions on Manufacturing Water System </vt:lpstr>
    </vt:vector>
  </TitlesOfParts>
  <Company>Genentech,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Lighting Presentation</dc:title>
  <dc:creator>Elizabeth Morgan</dc:creator>
  <cp:lastModifiedBy>Elizabeth Morgan</cp:lastModifiedBy>
  <cp:revision>12</cp:revision>
  <dcterms:created xsi:type="dcterms:W3CDTF">2016-08-07T16:13:20Z</dcterms:created>
  <dcterms:modified xsi:type="dcterms:W3CDTF">2016-08-09T17:02:27Z</dcterms:modified>
</cp:coreProperties>
</file>