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78" r:id="rId4"/>
    <p:sldId id="260" r:id="rId5"/>
    <p:sldId id="261" r:id="rId6"/>
    <p:sldId id="264" r:id="rId7"/>
    <p:sldId id="263" r:id="rId8"/>
    <p:sldId id="262" r:id="rId9"/>
    <p:sldId id="281" r:id="rId10"/>
    <p:sldId id="266" r:id="rId11"/>
    <p:sldId id="267" r:id="rId12"/>
    <p:sldId id="268" r:id="rId13"/>
    <p:sldId id="269" r:id="rId14"/>
    <p:sldId id="270" r:id="rId15"/>
    <p:sldId id="282" r:id="rId16"/>
    <p:sldId id="280" r:id="rId17"/>
    <p:sldId id="258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16902-3311-42EE-9CCB-DD9E42D3D0DB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01B05-75E2-4621-B133-FC5531E3D486}" type="datetime1">
              <a:rPr lang="fr-FR" smtClean="0"/>
              <a:t>21/12/2021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8ADA1-D577-4494-AEE3-97942A498A56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30F65-4855-4F11-8CB7-308135DA23D1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13DFD-BDB8-4FCB-B1A5-61198703EE35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28B85-36C0-4733-8409-D61ACBE54300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DCA67D-38D1-4BDB-BBAD-E69401C2F774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41EE43-8198-4F44-A4DE-002F98B4F1E8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1C807-CE20-43FA-8DF9-014752A9CF44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5B71E6-3EE6-4DC9-BC4D-BF705B645793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29D4A-E0F7-4240-8177-9340F05DA428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4E71771-C2D4-45D9-BF0B-D9AB199E664A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CF6A7A-5A36-4AE4-8C34-27B8581768A5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0B0203D-20CD-477E-A13D-F637ED28A7B6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duc.github.io/intro_apprentissage_automatique/regression.html#v-4-r%C3%A9gression-logistique" TargetMode="External"/><Relationship Id="rId2" Type="http://schemas.openxmlformats.org/officeDocument/2006/relationships/hyperlink" Target="http://eric.univ-lyon2.fr/~ricco/cours/slides/regression_logistiqu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bs.ifi.lmu.de/Forschung/KDD/Clustering/index.html" TargetMode="External"/><Relationship Id="rId4" Type="http://schemas.openxmlformats.org/officeDocument/2006/relationships/hyperlink" Target="https://www.mygreatlearning.com/blog/dbscan-algorith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2730" y="2653888"/>
            <a:ext cx="7739270" cy="1323715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b="1" i="0" dirty="0">
                <a:solidFill>
                  <a:srgbClr val="252424"/>
                </a:solidFill>
                <a:effectLst/>
                <a:latin typeface="Segoe UI Web"/>
              </a:rPr>
              <a:t>Machine-Learning-</a:t>
            </a:r>
            <a:r>
              <a:rPr lang="fr-FR" sz="4400" b="1" i="0" dirty="0" err="1">
                <a:solidFill>
                  <a:srgbClr val="252424"/>
                </a:solidFill>
                <a:effectLst/>
                <a:latin typeface="Segoe UI Web"/>
              </a:rPr>
              <a:t>Projects</a:t>
            </a:r>
            <a:endParaRPr lang="fr" sz="4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6B11428-ACD0-4E6A-A6AA-BF9966538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58748" cy="68579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4E0CF41-85B3-4C15-ABD4-C5C3A1ED0711}"/>
              </a:ext>
            </a:extLst>
          </p:cNvPr>
          <p:cNvSpPr txBox="1"/>
          <p:nvPr/>
        </p:nvSpPr>
        <p:spPr>
          <a:xfrm>
            <a:off x="4558748" y="55415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Book Antiqua"/>
                <a:ea typeface="맑은 고딕"/>
                <a:cs typeface="Arial"/>
              </a:rPr>
              <a:t>Réalisé</a:t>
            </a:r>
            <a:r>
              <a:rPr lang="en-US" altLang="ko-KR" sz="1800" dirty="0">
                <a:latin typeface="Book Antiqua"/>
                <a:ea typeface="맑은 고딕"/>
                <a:cs typeface="Arial"/>
              </a:rPr>
              <a:t> par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EL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Mediani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Khadija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Book Antiqua"/>
                <a:ea typeface="맑은 고딕"/>
                <a:cs typeface="Arial"/>
              </a:rPr>
              <a:t>Encadré</a:t>
            </a:r>
            <a:r>
              <a:rPr lang="en-US" altLang="ko-KR" dirty="0">
                <a:latin typeface="Book Antiqua"/>
                <a:ea typeface="맑은 고딕"/>
                <a:cs typeface="Arial"/>
              </a:rPr>
              <a:t> par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Pr. </a:t>
            </a:r>
            <a:r>
              <a:rPr lang="fr-FR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ABDELHAK MAHMOUDI</a:t>
            </a:r>
          </a:p>
        </p:txBody>
      </p:sp>
      <p:pic>
        <p:nvPicPr>
          <p:cNvPr id="13" name="Image 4">
            <a:extLst>
              <a:ext uri="{FF2B5EF4-FFF2-40B4-BE49-F238E27FC236}">
                <a16:creationId xmlns:a16="http://schemas.microsoft.com/office/drawing/2014/main" id="{FC807273-9E8C-458A-A6F8-7A670AB4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153" y="264586"/>
            <a:ext cx="2214546" cy="107154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3F740F2-456D-42C4-8B61-FBCEB0E63A4B}"/>
              </a:ext>
            </a:extLst>
          </p:cNvPr>
          <p:cNvSpPr txBox="1"/>
          <p:nvPr/>
        </p:nvSpPr>
        <p:spPr>
          <a:xfrm>
            <a:off x="4717775" y="1816685"/>
            <a:ext cx="711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Book Antiqua"/>
                <a:cs typeface="Arial"/>
              </a:rPr>
              <a:t>Master Bio-informatique et modélisation des </a:t>
            </a:r>
          </a:p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Book Antiqua"/>
                <a:cs typeface="Arial"/>
              </a:rPr>
              <a:t>  systèmes complexes appliqués à la santé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F558FA-B2CD-4BBB-8AC2-18030A82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7686E4-9852-4D49-86B6-87A2184B225D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69111-A892-44C8-8466-5C8D3AE3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168CD6-68F1-484A-B271-20B0E4A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FE6D4A-F743-46C0-B023-995B48649C62}" type="datetime1">
              <a:rPr lang="fr-FR" smtClean="0"/>
              <a:t>21/12/2021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3BEBB7-070B-46AE-98F5-81244893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7826"/>
            <a:ext cx="10058400" cy="426720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5FF2E1D-8EED-4EA3-A03F-12D35E463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1785"/>
              </p:ext>
            </p:extLst>
          </p:nvPr>
        </p:nvGraphicFramePr>
        <p:xfrm>
          <a:off x="161993" y="895363"/>
          <a:ext cx="11393902" cy="579120"/>
        </p:xfrm>
        <a:graphic>
          <a:graphicData uri="http://schemas.openxmlformats.org/drawingml/2006/table">
            <a:tbl>
              <a:tblPr/>
              <a:tblGrid>
                <a:gridCol w="11393902">
                  <a:extLst>
                    <a:ext uri="{9D8B030D-6E8A-4147-A177-3AD203B41FA5}">
                      <a16:colId xmlns:a16="http://schemas.microsoft.com/office/drawing/2014/main" val="1053739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     DBSCAN (Density-Based Cluster- and Outlier Analysis)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4170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8BD35F-4B11-40EE-A01A-87C9B83C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37572-E569-4F61-84D7-E0AC996D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93708"/>
            <a:ext cx="10058400" cy="667614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Qu’est-ce que DBSCAN ?</a:t>
            </a:r>
            <a:br>
              <a:rPr lang="fr-FR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</a:b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635B0-986C-4CB4-840A-C29F1073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FA8F3C-0641-4B41-B0AD-CAC6BBB3DC61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FFAB33-1076-4FA8-82C5-91B291445CEB}"/>
              </a:ext>
            </a:extLst>
          </p:cNvPr>
          <p:cNvSpPr txBox="1"/>
          <p:nvPr/>
        </p:nvSpPr>
        <p:spPr>
          <a:xfrm>
            <a:off x="670271" y="3061974"/>
            <a:ext cx="841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/>
              </a:rPr>
              <a:t>l'un des principaux avantages du DBSCAN est qu'il détecte le bruit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443B8F-C571-4447-AE85-512D91D3BF6B}"/>
              </a:ext>
            </a:extLst>
          </p:cNvPr>
          <p:cNvSpPr txBox="1"/>
          <p:nvPr/>
        </p:nvSpPr>
        <p:spPr>
          <a:xfrm>
            <a:off x="670271" y="2206435"/>
            <a:ext cx="889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Metropolis"/>
              </a:rPr>
              <a:t>Le </a:t>
            </a:r>
            <a:r>
              <a:rPr lang="fr-FR" b="1" i="0" dirty="0">
                <a:solidFill>
                  <a:srgbClr val="000000"/>
                </a:solidFill>
                <a:effectLst/>
                <a:latin typeface="Metropolis"/>
              </a:rPr>
              <a:t>DBSCAN</a:t>
            </a:r>
            <a:r>
              <a:rPr lang="fr-FR" b="0" i="0" dirty="0">
                <a:solidFill>
                  <a:srgbClr val="000000"/>
                </a:solidFill>
                <a:effectLst/>
                <a:latin typeface="Metropolis"/>
              </a:rPr>
              <a:t> est un </a:t>
            </a:r>
            <a:r>
              <a:rPr lang="fr-FR" b="1" i="0" dirty="0">
                <a:solidFill>
                  <a:srgbClr val="000000"/>
                </a:solidFill>
                <a:effectLst/>
                <a:latin typeface="Metropolis"/>
              </a:rPr>
              <a:t>algorithme non supervisé</a:t>
            </a:r>
            <a:r>
              <a:rPr lang="fr-FR" b="0" i="0" dirty="0">
                <a:solidFill>
                  <a:srgbClr val="000000"/>
                </a:solidFill>
                <a:effectLst/>
                <a:latin typeface="Metropolis"/>
              </a:rPr>
              <a:t> très connu en matière de </a:t>
            </a:r>
            <a:r>
              <a:rPr lang="fr-FR" b="1" i="0" dirty="0">
                <a:solidFill>
                  <a:srgbClr val="000000"/>
                </a:solidFill>
                <a:effectLst/>
                <a:latin typeface="Metropolis"/>
              </a:rPr>
              <a:t>Clustering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41F8F0-8EBA-4AF5-94EA-612531251102}"/>
              </a:ext>
            </a:extLst>
          </p:cNvPr>
          <p:cNvSpPr txBox="1"/>
          <p:nvPr/>
        </p:nvSpPr>
        <p:spPr>
          <a:xfrm>
            <a:off x="670271" y="4021820"/>
            <a:ext cx="5088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Proxima Nova"/>
              </a:rPr>
              <a:t>Étant donnés des points et un entier k, l’algorithme vise à </a:t>
            </a:r>
            <a:r>
              <a:rPr lang="fr-FR" b="1" i="0" dirty="0">
                <a:solidFill>
                  <a:srgbClr val="000000"/>
                </a:solidFill>
                <a:effectLst/>
                <a:latin typeface="inherit"/>
              </a:rPr>
              <a:t>diviser les points en k groupes</a:t>
            </a:r>
            <a:r>
              <a:rPr lang="fr-FR" b="0" i="0" dirty="0">
                <a:solidFill>
                  <a:srgbClr val="000000"/>
                </a:solidFill>
                <a:effectLst/>
                <a:latin typeface="Proxima Nova"/>
              </a:rPr>
              <a:t>, appelés </a:t>
            </a:r>
            <a:r>
              <a:rPr lang="fr-FR" b="1" i="0" dirty="0">
                <a:solidFill>
                  <a:srgbClr val="000000"/>
                </a:solidFill>
                <a:effectLst/>
                <a:latin typeface="inherit"/>
              </a:rPr>
              <a:t>clusters</a:t>
            </a:r>
            <a:r>
              <a:rPr lang="fr-FR" b="0" i="0" dirty="0">
                <a:solidFill>
                  <a:srgbClr val="000000"/>
                </a:solidFill>
                <a:effectLst/>
                <a:latin typeface="Proxima Nova"/>
              </a:rPr>
              <a:t>, homogènes.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784BDE-B13B-43ED-AD55-B2F6CA48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05" y="3429000"/>
            <a:ext cx="5762625" cy="26955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437E1F-3E04-401D-88E6-985A7AC7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9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BF996-CA46-4211-9639-06DBE543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306" y="988908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  <a:t>Principe général</a:t>
            </a:r>
            <a:b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43778C-8120-4EDE-960D-742B2849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2188581"/>
            <a:ext cx="5671931" cy="4258258"/>
          </a:xfrm>
        </p:spPr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L'algorithme DBSCAN utilise 2 paramètres:</a:t>
            </a:r>
          </a:p>
          <a:p>
            <a:pPr algn="l">
              <a:buFont typeface="+mj-lt"/>
              <a:buAutoNum type="arabicPeriod"/>
            </a:pPr>
            <a:r>
              <a:rPr lang="fr-FR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Epsilon (ε)</a:t>
            </a:r>
            <a:r>
              <a:rPr lang="fr-FR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: </a:t>
            </a:r>
            <a:r>
              <a:rPr lang="fr-FR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Mesure de distance qui sera utilisée pour localiser les points/vérifier la densité au voisinage de n’importe quel point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fr-FR" b="1" i="1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minPoints</a:t>
            </a:r>
            <a:r>
              <a:rPr lang="fr-FR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(n)</a:t>
            </a:r>
            <a:r>
              <a:rPr lang="fr-FR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: </a:t>
            </a:r>
            <a:r>
              <a:rPr lang="fr-FR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Nombre minimum de regroupés pour qu’une région soit considérée comme dense.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  <a:p>
            <a:br>
              <a:rPr lang="fr-FR" dirty="0"/>
            </a:br>
            <a:endParaRPr lang="fr-F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E189B-2CE1-431E-B429-88ED1113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4BCB15-4F16-405B-A0B9-3E9F8B0E2A8E}" type="datetime1">
              <a:rPr lang="fr-FR" smtClean="0"/>
              <a:t>21/12/2021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81256A-ADAC-4760-8131-E0D846F4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8581"/>
            <a:ext cx="5671931" cy="383559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7A099F-A872-4DB3-A29C-38ACEAC1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6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44854-0A34-46FA-B5F6-7498C703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58" y="997539"/>
            <a:ext cx="10058400" cy="822960"/>
          </a:xfrm>
        </p:spPr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  <a:t>Structure des solutions</a:t>
            </a:r>
            <a:b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2BA8C-D92C-4321-8039-A16DB29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0348"/>
            <a:ext cx="10058400" cy="3000293"/>
          </a:xfrm>
        </p:spPr>
        <p:txBody>
          <a:bodyPr/>
          <a:lstStyle/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Les points du jeu de données sont séparés en 3 types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X: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Les points centraux (</a:t>
            </a:r>
            <a:r>
              <a:rPr lang="fr-F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points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Y: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Les points frontières (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border points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Z: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Les points aberrants (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noise points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EAEAE-24D2-4EC4-AD4A-CC234F0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42046-FB3E-4553-AA54-A8CAC01CB71C}" type="datetime1">
              <a:rPr lang="fr-FR" smtClean="0"/>
              <a:t>21/12/2021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DD61E3-24EE-40B3-875E-AAD4111C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2831677"/>
            <a:ext cx="5009322" cy="300029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73682A-B15E-4117-AA36-DEFEC9F1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9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E3598-176D-41D6-B660-68308DF5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0673"/>
            <a:ext cx="10058400" cy="1243852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Sélection des paramètres DBSCAN</a:t>
            </a:r>
            <a:br>
              <a:rPr lang="fr-FR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04F74-4EF0-4535-93B7-93736ACC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2" y="2068444"/>
            <a:ext cx="6058895" cy="3760891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C00000"/>
                </a:solidFill>
              </a:rPr>
              <a:t>Epsilon:</a:t>
            </a:r>
          </a:p>
          <a:p>
            <a:r>
              <a:rPr lang="fr-FR" dirty="0"/>
              <a:t>     distance étendue d'un point,</a:t>
            </a:r>
          </a:p>
          <a:p>
            <a:r>
              <a:rPr lang="fr-FR" dirty="0"/>
              <a:t>           trop petit &gt;&gt; clusters divisés en plusieurs clusters,</a:t>
            </a:r>
          </a:p>
          <a:p>
            <a:r>
              <a:rPr lang="fr-FR" dirty="0"/>
              <a:t>           trop grande&gt;&gt; combinés en un seul cluster.</a:t>
            </a:r>
          </a:p>
          <a:p>
            <a:r>
              <a:rPr lang="fr-FR" dirty="0">
                <a:solidFill>
                  <a:srgbClr val="C00000"/>
                </a:solidFill>
              </a:rPr>
              <a:t>MIN NO OF POINTS:</a:t>
            </a:r>
          </a:p>
          <a:p>
            <a:r>
              <a:rPr lang="fr-FR" dirty="0"/>
              <a:t>     Nombre minimum de points en distance epsilon.</a:t>
            </a:r>
          </a:p>
          <a:p>
            <a:r>
              <a:rPr lang="fr-FR" dirty="0"/>
              <a:t>          trop petit &gt;&gt; Beaucoup de petits clusters.</a:t>
            </a:r>
          </a:p>
          <a:p>
            <a:r>
              <a:rPr lang="fr-FR" dirty="0"/>
              <a:t>          trop grande &gt;&gt; vrais petits clusters ignorés,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03455D-91E1-4683-B6F8-95F7C86C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07302-182E-48E0-AC33-841E92D26C9B}" type="datetime1">
              <a:rPr lang="fr-FR" smtClean="0"/>
              <a:t>21/12/2021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8C8A98-CEBA-4FAB-8039-A81822D0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7657"/>
            <a:ext cx="5499383" cy="383559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63B6F-B075-4FB1-9015-007F0D5D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D179D7-A473-42DD-A005-F4C0029A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31FBA4-40FA-47AE-8BCA-8ADCE58897FC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8CB17E-77DB-49B2-A3DD-2C32046EA270}"/>
              </a:ext>
            </a:extLst>
          </p:cNvPr>
          <p:cNvSpPr txBox="1"/>
          <p:nvPr/>
        </p:nvSpPr>
        <p:spPr>
          <a:xfrm>
            <a:off x="437322" y="1189241"/>
            <a:ext cx="1175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dirty="0">
                <a:solidFill>
                  <a:srgbClr val="C00000"/>
                </a:solidFill>
                <a:latin typeface="Lato" panose="020F0502020204030203" pitchFamily="34" charset="0"/>
              </a:rPr>
              <a:t>1. </a:t>
            </a:r>
            <a:r>
              <a:rPr lang="fr-F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Trouvez tous les points voisins dans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eps</a:t>
            </a:r>
            <a:r>
              <a:rPr lang="fr-F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et identifiez les points centraux ou visités avec plus de voisins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MinPts</a:t>
            </a:r>
            <a:r>
              <a:rPr lang="fr-F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F2090-9AFA-48AA-929A-3CB948CBF3DD}"/>
              </a:ext>
            </a:extLst>
          </p:cNvPr>
          <p:cNvSpPr txBox="1"/>
          <p:nvPr/>
        </p:nvSpPr>
        <p:spPr>
          <a:xfrm>
            <a:off x="437321" y="2115234"/>
            <a:ext cx="1103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2. </a:t>
            </a:r>
            <a:r>
              <a:rPr lang="fr-F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Pour chaque point central s’il n’est pas déjà affecté à un cluster, créez un nouveau cluster.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45A4FF-C979-4758-BED6-3E88C584DB94}"/>
              </a:ext>
            </a:extLst>
          </p:cNvPr>
          <p:cNvSpPr txBox="1"/>
          <p:nvPr/>
        </p:nvSpPr>
        <p:spPr>
          <a:xfrm>
            <a:off x="437321" y="3077526"/>
            <a:ext cx="11754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3. </a:t>
            </a:r>
            <a:r>
              <a:rPr lang="fr-F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Trouvez récursivement tous ses points connectés en densité et affectez-les au même cluster que le point central.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2C6BDC-FA8E-41D5-8E68-956D45B2E35B}"/>
              </a:ext>
            </a:extLst>
          </p:cNvPr>
          <p:cNvSpPr txBox="1"/>
          <p:nvPr/>
        </p:nvSpPr>
        <p:spPr>
          <a:xfrm>
            <a:off x="437324" y="4043275"/>
            <a:ext cx="11754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0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4. </a:t>
            </a:r>
            <a:r>
              <a:rPr lang="fr-F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Parcourez les points non visités restants dans l’ensemble de données. Les points qui n’appartiennent à aucun     cluster sont le bruit.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B5A234-D605-4592-BDDD-859058805E1B}"/>
              </a:ext>
            </a:extLst>
          </p:cNvPr>
          <p:cNvSpPr txBox="1"/>
          <p:nvPr/>
        </p:nvSpPr>
        <p:spPr>
          <a:xfrm>
            <a:off x="576470" y="229902"/>
            <a:ext cx="610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L’algorithme DBSCAN </a:t>
            </a:r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3F4FEF-E157-481C-BB41-EA9F653B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9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E3575-0A3A-4724-9E6F-3F20814F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C8091-53B5-47D1-BA8A-91AC2224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Régression Logistique (univ-lyon2.fr)</a:t>
            </a:r>
            <a:endParaRPr lang="fr-FR" dirty="0"/>
          </a:p>
          <a:p>
            <a:r>
              <a:rPr lang="fr-FR" dirty="0">
                <a:hlinkClick r:id="rId3"/>
              </a:rPr>
              <a:t>Chapitre V: Régression | Introduction à l’apprentissage automatique (projeduc.github.io)</a:t>
            </a:r>
            <a:endParaRPr lang="fr-FR" dirty="0"/>
          </a:p>
          <a:p>
            <a:r>
              <a:rPr lang="fr-FR" dirty="0">
                <a:hlinkClick r:id="rId4"/>
              </a:rPr>
              <a:t>| de l’algorithme DBSCAN Comment cela fonctionne-t-il ? (mygreatlearning.com)</a:t>
            </a:r>
            <a:endParaRPr lang="fr-FR" dirty="0"/>
          </a:p>
          <a:p>
            <a:r>
              <a:rPr lang="en-US" dirty="0">
                <a:hlinkClick r:id="rId5"/>
              </a:rPr>
              <a:t>Density-Based Cluster- and Outlier Analysis (lmu.de)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3FD50-BEB1-42E4-AD93-2085619E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2E0F11-6810-4DB5-93E0-0CC4F86FE18B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D5D2BB-92B2-4140-8C4C-CD83C9A3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fr" sz="8800" i="1" dirty="0">
                <a:solidFill>
                  <a:srgbClr val="FFFFFF"/>
                </a:solidFill>
              </a:rPr>
              <a:t>Merci.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BD414C-63E8-4180-BF6C-63D0D530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FFE40D-8C08-43DD-950B-2DE1F9EEA2FA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C9D13-B8AF-4860-819B-3E30B2E0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69ED-D27E-4ED3-908E-4E33014D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2058A-2FB0-45AE-A9B4-B2FE883E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Introduction:</a:t>
            </a:r>
          </a:p>
          <a:p>
            <a:r>
              <a:rPr lang="fr-FR" dirty="0"/>
              <a:t>Régression logistique:</a:t>
            </a:r>
          </a:p>
          <a:p>
            <a:r>
              <a:rPr lang="fr-FR" dirty="0"/>
              <a:t>DB scan (</a:t>
            </a:r>
            <a:r>
              <a:rPr lang="en-US" sz="2000" dirty="0"/>
              <a:t>Density-Based Cluster- and Outlier Analysis)</a:t>
            </a:r>
            <a:endParaRPr lang="fr-FR" dirty="0"/>
          </a:p>
          <a:p>
            <a:r>
              <a:rPr lang="fr-FR" dirty="0"/>
              <a:t>Conclusion:</a:t>
            </a:r>
          </a:p>
          <a:p>
            <a:r>
              <a:rPr lang="fr-FR" dirty="0"/>
              <a:t>Références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47274-591D-424A-A0CA-09ACB6FB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228D8C-85E4-436C-BAA2-BFD9A522B12C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0A9D62-9A53-4F00-A34B-A6B4F86E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7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35A84-7046-4AE2-8ACF-D199C5B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976DF-EC56-46EA-8606-0F030990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58" y="2810506"/>
            <a:ext cx="10058400" cy="3760891"/>
          </a:xfrm>
        </p:spPr>
        <p:txBody>
          <a:bodyPr/>
          <a:lstStyle/>
          <a:p>
            <a:r>
              <a:rPr lang="fr-FR" b="1" i="0" dirty="0">
                <a:solidFill>
                  <a:schemeClr val="tx1"/>
                </a:solidFill>
                <a:effectLst/>
                <a:latin typeface="HelveticaNeue"/>
              </a:rPr>
              <a:t>Le machine Learning </a:t>
            </a:r>
            <a:r>
              <a:rPr lang="fr-FR" i="0" dirty="0">
                <a:solidFill>
                  <a:srgbClr val="000000"/>
                </a:solidFill>
                <a:effectLst/>
                <a:latin typeface="HelveticaNeue"/>
              </a:rPr>
              <a:t>se déploie progressivement dans le monde de la santé pour accélérer la recherche et optimiser le diagnostic et les traitements, 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HelveticaNeue"/>
              </a:rPr>
              <a:t>permet d’accélérer des processus et de traiter un volume massif de données et d’informations permettant de développer 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Neue"/>
              </a:rPr>
              <a:t>l’analyse prédictive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fr-FR" b="1" i="0" dirty="0">
              <a:solidFill>
                <a:srgbClr val="000000"/>
              </a:solidFill>
              <a:effectLst/>
              <a:latin typeface="HelveticaNeue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BD5EA-3F3F-49A3-BBBA-9EDABCC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A995D-6399-4627-BF6A-B805D5EDBEE1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A77771-1E3B-4BB2-BE3A-59D47BB7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A3E44B-4DB5-4C11-A026-7B9102DC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49DB6F-404A-495B-8690-575F1C72B686}" type="datetime1">
              <a:rPr lang="fr-FR" smtClean="0"/>
              <a:t>21/12/2021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6B5D69-9CC6-4D82-8D7F-28AB3C9A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1" y="1690445"/>
            <a:ext cx="9568068" cy="41537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4A2B30-33C2-4986-B6E3-55D0571CE03B}"/>
              </a:ext>
            </a:extLst>
          </p:cNvPr>
          <p:cNvSpPr txBox="1"/>
          <p:nvPr/>
        </p:nvSpPr>
        <p:spPr>
          <a:xfrm>
            <a:off x="1338471" y="441485"/>
            <a:ext cx="8746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Régression logistique: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899C88-FB3E-47D4-8C7B-C9CC72AB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7166D-2E5B-4AA1-91D1-9022F485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97" y="366982"/>
            <a:ext cx="10058400" cy="1243852"/>
          </a:xfrm>
        </p:spPr>
        <p:txBody>
          <a:bodyPr>
            <a:normAutofit fontScale="90000"/>
          </a:bodyPr>
          <a:lstStyle/>
          <a:p>
            <a:r>
              <a:rPr lang="fr-FR" b="1" i="0" u="none" strike="noStrike" dirty="0">
                <a:solidFill>
                  <a:srgbClr val="000000"/>
                </a:solidFill>
                <a:effectLst/>
                <a:latin typeface="Abhaya Libre"/>
              </a:rPr>
              <a:t>La régression logistique, Qu’est-ce que c’est ?</a:t>
            </a:r>
            <a:br>
              <a:rPr lang="fr-FR" b="1" i="0" u="none" strike="noStrike" dirty="0">
                <a:solidFill>
                  <a:srgbClr val="000000"/>
                </a:solidFill>
                <a:effectLst/>
                <a:latin typeface="Abhaya Libr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269B-BE63-4B4E-AD95-4FC51F75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7670"/>
            <a:ext cx="10058400" cy="3311422"/>
          </a:xfrm>
        </p:spPr>
        <p:txBody>
          <a:bodyPr>
            <a:normAutofit/>
          </a:bodyPr>
          <a:lstStyle/>
          <a:p>
            <a:r>
              <a:rPr lang="fr-FR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régression logistique est un </a:t>
            </a:r>
            <a:r>
              <a:rPr lang="fr-FR" sz="2000" dirty="0">
                <a:solidFill>
                  <a:srgbClr val="00A1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 statistique </a:t>
            </a:r>
            <a:r>
              <a:rPr lang="fr-FR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permettant d’étudier les relations entre un ensemble de </a:t>
            </a:r>
            <a:r>
              <a:rPr lang="fr-FR" sz="2000" dirty="0">
                <a:solidFill>
                  <a:srgbClr val="00A1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Xi </a:t>
            </a:r>
            <a:r>
              <a:rPr lang="fr-FR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 une</a:t>
            </a:r>
            <a:r>
              <a:rPr lang="fr-FR" sz="2000" i="0" dirty="0">
                <a:solidFill>
                  <a:srgbClr val="6E4CE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2000" dirty="0">
                <a:solidFill>
                  <a:srgbClr val="00A1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Y.</a:t>
            </a:r>
          </a:p>
          <a:p>
            <a:endParaRPr lang="fr-FR" sz="2000" dirty="0">
              <a:solidFill>
                <a:srgbClr val="00A1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régression logistique est une méthode d'analyse statistique qui consiste à prédire une valeur de données d'après les observations réelles d'un jeu de données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7F40-D717-4F0F-9E87-47897100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42688-9BDA-4AD4-A52A-596FD4A78031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0DCDB-AC32-45A9-9DE6-6AE6354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6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DBB592-D028-449F-AF7F-1C41343A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362FB6-BA01-4316-B677-299A51D1996C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ECA6DA-69CB-4278-9B56-4FC57095DA92}"/>
              </a:ext>
            </a:extLst>
          </p:cNvPr>
          <p:cNvSpPr txBox="1"/>
          <p:nvPr/>
        </p:nvSpPr>
        <p:spPr>
          <a:xfrm>
            <a:off x="410817" y="1331052"/>
            <a:ext cx="10018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EB48F3-24C6-40E6-8B5B-8D9D02355621}"/>
              </a:ext>
            </a:extLst>
          </p:cNvPr>
          <p:cNvSpPr txBox="1"/>
          <p:nvPr/>
        </p:nvSpPr>
        <p:spPr>
          <a:xfrm>
            <a:off x="649356" y="3567499"/>
            <a:ext cx="373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types de régression logistique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: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D4F339-736C-44C2-83FA-D65C5A89DDD4}"/>
              </a:ext>
            </a:extLst>
          </p:cNvPr>
          <p:cNvSpPr txBox="1"/>
          <p:nvPr/>
        </p:nvSpPr>
        <p:spPr>
          <a:xfrm>
            <a:off x="7129669" y="2550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Régression logistique binaire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591527-6487-488C-8D1B-EB31754F1ACD}"/>
              </a:ext>
            </a:extLst>
          </p:cNvPr>
          <p:cNvSpPr txBox="1"/>
          <p:nvPr/>
        </p:nvSpPr>
        <p:spPr>
          <a:xfrm>
            <a:off x="7129669" y="35674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Régression logistique multinomiale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4DC82E-E0E3-46F6-92B0-034AD77D4E6D}"/>
              </a:ext>
            </a:extLst>
          </p:cNvPr>
          <p:cNvSpPr txBox="1"/>
          <p:nvPr/>
        </p:nvSpPr>
        <p:spPr>
          <a:xfrm>
            <a:off x="7129669" y="4822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Régression logistique ordinale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1A9E75-A3F8-4500-8E68-618B82E3E212}"/>
              </a:ext>
            </a:extLst>
          </p:cNvPr>
          <p:cNvSpPr txBox="1"/>
          <p:nvPr/>
        </p:nvSpPr>
        <p:spPr>
          <a:xfrm>
            <a:off x="410817" y="2218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i="0" u="none" strike="noStrike" dirty="0">
                <a:solidFill>
                  <a:srgbClr val="000000"/>
                </a:solidFill>
                <a:effectLst/>
                <a:latin typeface="Abhaya Libre"/>
              </a:rPr>
              <a:t>La régression logistique</a:t>
            </a:r>
            <a:endParaRPr lang="fr-FR" sz="3600" b="1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0C79AFBE-B61C-417C-841E-632F43CA63B2}"/>
              </a:ext>
            </a:extLst>
          </p:cNvPr>
          <p:cNvSpPr/>
          <p:nvPr/>
        </p:nvSpPr>
        <p:spPr>
          <a:xfrm rot="15194980" flipH="1">
            <a:off x="5403880" y="1928419"/>
            <a:ext cx="282359" cy="2334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186FD4C-53D1-4847-845A-28DDD9D9C421}"/>
              </a:ext>
            </a:extLst>
          </p:cNvPr>
          <p:cNvSpPr/>
          <p:nvPr/>
        </p:nvSpPr>
        <p:spPr>
          <a:xfrm rot="16200000" flipH="1">
            <a:off x="5477034" y="2584731"/>
            <a:ext cx="282359" cy="2334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B9BB04CD-4318-4EC5-99FA-10AFE3B370E7}"/>
              </a:ext>
            </a:extLst>
          </p:cNvPr>
          <p:cNvSpPr/>
          <p:nvPr/>
        </p:nvSpPr>
        <p:spPr>
          <a:xfrm rot="17430786" flipH="1">
            <a:off x="5453775" y="3274566"/>
            <a:ext cx="320820" cy="2501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F3BE47-B29A-448F-9ADF-0B142D10B1A8}"/>
              </a:ext>
            </a:extLst>
          </p:cNvPr>
          <p:cNvSpPr txBox="1"/>
          <p:nvPr/>
        </p:nvSpPr>
        <p:spPr>
          <a:xfrm>
            <a:off x="238539" y="1145700"/>
            <a:ext cx="11688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fr-FR" sz="180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fr-FR" sz="180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(régression logistique) est un </a:t>
            </a:r>
            <a:r>
              <a:rPr lang="fr-FR" sz="1800" i="0" u="none" strike="noStrike" dirty="0">
                <a:solidFill>
                  <a:srgbClr val="00A1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algorithme supervisé</a:t>
            </a:r>
            <a:r>
              <a:rPr lang="fr-FR" sz="180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de classification, populaire en </a:t>
            </a:r>
            <a:r>
              <a:rPr lang="fr-FR" sz="1800" i="0" u="none" strike="noStrike" dirty="0">
                <a:solidFill>
                  <a:srgbClr val="00A1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fr-FR" sz="180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824C54-1A59-4502-8F4D-A7594381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6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7F3E2-B747-43A9-B839-227EF60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C3F29E-4CAE-4CFE-A35C-7BC84A3BE52F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792FC6-9013-4125-A654-90E031F6E153}"/>
              </a:ext>
            </a:extLst>
          </p:cNvPr>
          <p:cNvSpPr txBox="1"/>
          <p:nvPr/>
        </p:nvSpPr>
        <p:spPr>
          <a:xfrm>
            <a:off x="768626" y="437322"/>
            <a:ext cx="71561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Principe:</a:t>
            </a:r>
          </a:p>
          <a:p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4639A4E-049C-476F-9FFF-80BC7E5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47" y="2345779"/>
            <a:ext cx="32670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E5D2C4B-7469-45BB-A25D-A28C1651B7FF}"/>
              </a:ext>
            </a:extLst>
          </p:cNvPr>
          <p:cNvSpPr txBox="1"/>
          <p:nvPr/>
        </p:nvSpPr>
        <p:spPr>
          <a:xfrm>
            <a:off x="768626" y="1665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La fonction linéaire s’écrira sous la forme: 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FC313F-9BDD-4514-94BF-6F4BAAECB02E}"/>
              </a:ext>
            </a:extLst>
          </p:cNvPr>
          <p:cNvSpPr txBox="1"/>
          <p:nvPr/>
        </p:nvSpPr>
        <p:spPr>
          <a:xfrm>
            <a:off x="901148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La fonction logistique s’écrit ensuite 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BD8D859-67FC-4C66-AF9A-5C4DE4A96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78" y="3849793"/>
            <a:ext cx="3173874" cy="80172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69577C8-40D7-4FDC-B1DD-9374979B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2612479"/>
            <a:ext cx="6306430" cy="288033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FD3E1-8BCB-4904-8042-5BEC32D5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A0CC3-94FC-493F-BAD2-0D5DBC8E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42" y="397625"/>
            <a:ext cx="10058400" cy="702305"/>
          </a:xfrm>
        </p:spPr>
        <p:txBody>
          <a:bodyPr>
            <a:normAutofit fontScale="90000"/>
          </a:bodyPr>
          <a:lstStyle/>
          <a:p>
            <a:br>
              <a:rPr lang="fr-FR" b="0" i="0" dirty="0">
                <a:solidFill>
                  <a:srgbClr val="159957"/>
                </a:solidFill>
                <a:effectLst/>
                <a:latin typeface="Open Sans" panose="020B0606030504020204" pitchFamily="34" charset="0"/>
              </a:rPr>
            </a:br>
            <a:br>
              <a:rPr lang="fr-FR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B80C1-F080-40A1-9721-735864231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241209"/>
            <a:ext cx="10581861" cy="3868014"/>
          </a:xfrm>
        </p:spPr>
        <p:txBody>
          <a:bodyPr/>
          <a:lstStyle/>
          <a:p>
            <a:r>
              <a:rPr lang="fr-FR" dirty="0"/>
              <a:t>1. 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on calcule sa probabilité en utilisant l’équation précédente.</a:t>
            </a:r>
          </a:p>
          <a:p>
            <a:r>
              <a:rPr lang="fr-FR" dirty="0">
                <a:solidFill>
                  <a:srgbClr val="606C71"/>
                </a:solidFill>
                <a:latin typeface="Open Sans" panose="020B0606030504020204" pitchFamily="34" charset="0"/>
              </a:rPr>
              <a:t>2. 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on utilise un seuil sur cette probabilité pour décider.</a:t>
            </a:r>
          </a:p>
          <a:p>
            <a:r>
              <a:rPr lang="fr-FR" dirty="0">
                <a:solidFill>
                  <a:srgbClr val="606C71"/>
                </a:solidFill>
                <a:latin typeface="Open Sans" panose="020B0606030504020204" pitchFamily="34" charset="0"/>
              </a:rPr>
              <a:t>    </a:t>
            </a:r>
          </a:p>
          <a:p>
            <a:pPr marL="0" indent="0">
              <a:buNone/>
            </a:pPr>
            <a:endParaRPr lang="fr-FR" dirty="0">
              <a:solidFill>
                <a:srgbClr val="606C71"/>
              </a:solidFill>
              <a:latin typeface="Open Sans" panose="020B0606030504020204" pitchFamily="34" charset="0"/>
            </a:endParaRPr>
          </a:p>
          <a:p>
            <a:pPr algn="l"/>
            <a:r>
              <a:rPr lang="fr-FR" dirty="0">
                <a:solidFill>
                  <a:srgbClr val="606C71"/>
                </a:solidFill>
                <a:latin typeface="Open Sans" panose="020B0606030504020204" pitchFamily="34" charset="0"/>
              </a:rPr>
              <a:t>  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On peut utiliser le seuil </a:t>
            </a:r>
            <a:r>
              <a:rPr lang="fr-FR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0.5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. Dans ce cas:</a:t>
            </a:r>
          </a:p>
          <a:p>
            <a:pPr marL="0" indent="0">
              <a:buNone/>
            </a:pPr>
            <a:r>
              <a:rPr lang="fr-FR" dirty="0">
                <a:solidFill>
                  <a:srgbClr val="606C71"/>
                </a:solidFill>
                <a:latin typeface="Open Sans" panose="020B0606030504020204" pitchFamily="34" charset="0"/>
              </a:rPr>
              <a:t>             * 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Si </a:t>
            </a:r>
            <a:r>
              <a:rPr lang="fr-FR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p(y=1|x) &gt;= 0.5</a:t>
            </a: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donc classe positive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             * Sinon classe négative</a:t>
            </a:r>
          </a:p>
          <a:p>
            <a:pPr marL="0" indent="0">
              <a:buNone/>
            </a:pPr>
            <a:endParaRPr lang="fr-FR" dirty="0">
              <a:solidFill>
                <a:srgbClr val="606C7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BF76A-F3E0-4F69-B46B-52EDCD77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EBEFD8-58AD-4B65-9191-3388780CAF1A}" type="datetime1">
              <a:rPr lang="fr-FR" smtClean="0"/>
              <a:t>21/12/2021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5AEEC1-7F24-4680-8E6B-263F597761C4}"/>
              </a:ext>
            </a:extLst>
          </p:cNvPr>
          <p:cNvSpPr txBox="1"/>
          <p:nvPr/>
        </p:nvSpPr>
        <p:spPr>
          <a:xfrm>
            <a:off x="970058" y="748777"/>
            <a:ext cx="68354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4400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La décision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CF0B1C-F661-4DD3-8E8E-94A24258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1" y="4272450"/>
            <a:ext cx="4390573" cy="199739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053332-7DB4-42D9-903E-3F68E71D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BDE388-A6E5-427F-89D8-A95EF04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8B61E2-B3DE-4E67-A977-85281469D1BA}" type="datetime1">
              <a:rPr lang="fr-FR" smtClean="0"/>
              <a:t>21/12/2021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0CE682-6643-43DA-B86D-04BE06C5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007205"/>
            <a:ext cx="5393635" cy="3282218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1C6375EE-0854-4718-BBA9-B48E705D3A40}"/>
              </a:ext>
            </a:extLst>
          </p:cNvPr>
          <p:cNvSpPr/>
          <p:nvPr/>
        </p:nvSpPr>
        <p:spPr>
          <a:xfrm rot="5400000">
            <a:off x="2308517" y="3091073"/>
            <a:ext cx="417441" cy="288897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6D9B90-A21D-4CB6-A55F-5C3C97726D1C}"/>
              </a:ext>
            </a:extLst>
          </p:cNvPr>
          <p:cNvSpPr txBox="1"/>
          <p:nvPr/>
        </p:nvSpPr>
        <p:spPr>
          <a:xfrm>
            <a:off x="820959" y="4927465"/>
            <a:ext cx="3578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X1 : genre du patient (qualitative) </a:t>
            </a:r>
          </a:p>
          <a:p>
            <a:r>
              <a:rPr lang="fr-FR" dirty="0"/>
              <a:t>X2 : Age du patient (quantitative) </a:t>
            </a:r>
          </a:p>
          <a:p>
            <a:r>
              <a:rPr lang="fr-FR" dirty="0"/>
              <a:t>X3 : c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oncentration de vitamine D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      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 sang</a:t>
            </a:r>
            <a:r>
              <a:rPr lang="fr-FR" dirty="0"/>
              <a:t>(binaire)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C19BEA-9F40-4359-87B5-EEC31435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64" y="1150849"/>
            <a:ext cx="5393635" cy="35934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1D6D85-E8A1-4463-A419-3181F940BE10}"/>
              </a:ext>
            </a:extLst>
          </p:cNvPr>
          <p:cNvSpPr txBox="1"/>
          <p:nvPr/>
        </p:nvSpPr>
        <p:spPr>
          <a:xfrm>
            <a:off x="5308161" y="5573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Y : (1 = présence, 0 = absence)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978B28-CA5D-42BA-8725-CA4AF6ACD6DA}"/>
              </a:ext>
            </a:extLst>
          </p:cNvPr>
          <p:cNvCxnSpPr>
            <a:cxnSpLocks/>
          </p:cNvCxnSpPr>
          <p:nvPr/>
        </p:nvCxnSpPr>
        <p:spPr>
          <a:xfrm>
            <a:off x="5333306" y="4326839"/>
            <a:ext cx="1160259" cy="10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83DAFE-CDF7-443D-9714-B3A8688349CB}"/>
              </a:ext>
            </a:extLst>
          </p:cNvPr>
          <p:cNvSpPr txBox="1"/>
          <p:nvPr/>
        </p:nvSpPr>
        <p:spPr>
          <a:xfrm>
            <a:off x="-530763" y="-84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fr-FR" sz="48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r-FR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A96C0E-C881-419C-846D-790709B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142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{A07F93CE-057A-437F-923B-73DA3F38EA59}tf56160789_win32</Template>
  <TotalTime>2994</TotalTime>
  <Words>693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35" baseType="lpstr">
      <vt:lpstr>Abhaya Libre</vt:lpstr>
      <vt:lpstr>Arial</vt:lpstr>
      <vt:lpstr>Book Antiqua</vt:lpstr>
      <vt:lpstr>Bookman Old Style</vt:lpstr>
      <vt:lpstr>Calibri</vt:lpstr>
      <vt:lpstr>Franklin Gothic Book</vt:lpstr>
      <vt:lpstr>Helvetica Neue</vt:lpstr>
      <vt:lpstr>HelveticaNeue</vt:lpstr>
      <vt:lpstr>inherit</vt:lpstr>
      <vt:lpstr>Lato</vt:lpstr>
      <vt:lpstr>Linux Libertine</vt:lpstr>
      <vt:lpstr>Metropolis</vt:lpstr>
      <vt:lpstr>Open Sans</vt:lpstr>
      <vt:lpstr>Poppins</vt:lpstr>
      <vt:lpstr>Proxima Nova</vt:lpstr>
      <vt:lpstr>Roboto</vt:lpstr>
      <vt:lpstr>Segoe UI Web</vt:lpstr>
      <vt:lpstr>1_RetrospectVTI</vt:lpstr>
      <vt:lpstr>Machine-Learning-Projects</vt:lpstr>
      <vt:lpstr>PLAN:</vt:lpstr>
      <vt:lpstr>Introduction </vt:lpstr>
      <vt:lpstr>Présentation PowerPoint</vt:lpstr>
      <vt:lpstr>La régression logistique, Qu’est-ce que c’est ? </vt:lpstr>
      <vt:lpstr>Présentation PowerPoint</vt:lpstr>
      <vt:lpstr>Présentation PowerPoint</vt:lpstr>
      <vt:lpstr>  </vt:lpstr>
      <vt:lpstr>Présentation PowerPoint</vt:lpstr>
      <vt:lpstr>Présentation PowerPoint</vt:lpstr>
      <vt:lpstr>Qu’est-ce que DBSCAN ? </vt:lpstr>
      <vt:lpstr>Principe général </vt:lpstr>
      <vt:lpstr>Structure des solutions </vt:lpstr>
      <vt:lpstr>Sélection des paramètres DBSCAN </vt:lpstr>
      <vt:lpstr>Présentation PowerPoint</vt:lpstr>
      <vt:lpstr>Références </vt:lpstr>
      <vt:lpstr>Merci.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khadijaelmediani19@gmail.com</dc:creator>
  <cp:lastModifiedBy>khadijaelmediani19@gmail.com</cp:lastModifiedBy>
  <cp:revision>38</cp:revision>
  <dcterms:created xsi:type="dcterms:W3CDTF">2021-12-20T11:57:49Z</dcterms:created>
  <dcterms:modified xsi:type="dcterms:W3CDTF">2021-12-22T23:53:24Z</dcterms:modified>
</cp:coreProperties>
</file>