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11/29/2021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16AA21-1863-4931-97CB-99D0A168701B}" type="datetimeFigureOut">
              <a:rPr lang="en-US" dirty="0"/>
              <a:t>11/29/2021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72C379-9A7C-4C87-A116-CBE9F58B04C5}" type="datetimeFigureOut">
              <a:rPr lang="en-US" dirty="0"/>
              <a:t>11/29/2021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11/29/2021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msdmanuals.com/fr/accueil/troubles-de-la-nutrition/vitamines/carence-en-vitamine-d" TargetMode="External"/><Relationship Id="rId2" Type="http://schemas.openxmlformats.org/officeDocument/2006/relationships/hyperlink" Target="https://www.kaggle.com/uciml/iris" TargetMode="External"/><Relationship Id="rId1" Type="http://schemas.openxmlformats.org/officeDocument/2006/relationships/slideLayout" Target="../slideLayouts/slideLayout2.xml"/><Relationship Id="rId6" Type="http://schemas.openxmlformats.org/officeDocument/2006/relationships/hyperlink" Target="https://scikit-learn.org/stable/modules/generated/sklearn.linear_model.LinearRegression.html" TargetMode="External"/><Relationship Id="rId5" Type="http://schemas.openxmlformats.org/officeDocument/2006/relationships/hyperlink" Target="https://gist.github.com/curran/a08a1080b88344b0c8a7" TargetMode="External"/><Relationship Id="rId4" Type="http://schemas.openxmlformats.org/officeDocument/2006/relationships/hyperlink" Target="https://www.santemagazine.fr/alimentation/nutriments/vitamines/vitamine-d-que-risque-t-on-en-cas-de-carence-17224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AA034-00DA-4B1A-B601-6E8A10938063}"/>
              </a:ext>
            </a:extLst>
          </p:cNvPr>
          <p:cNvSpPr>
            <a:spLocks noGrp="1"/>
          </p:cNvSpPr>
          <p:nvPr>
            <p:ph type="ctrTitle"/>
          </p:nvPr>
        </p:nvSpPr>
        <p:spPr>
          <a:xfrm>
            <a:off x="1112520" y="3155004"/>
            <a:ext cx="9966960" cy="966421"/>
          </a:xfrm>
        </p:spPr>
        <p:txBody>
          <a:bodyPr/>
          <a:lstStyle/>
          <a:p>
            <a:r>
              <a:rPr lang="fr-FR" sz="4800" b="1" i="0" dirty="0">
                <a:solidFill>
                  <a:srgbClr val="252424"/>
                </a:solidFill>
                <a:effectLst/>
                <a:latin typeface="Segoe UI Web"/>
              </a:rPr>
              <a:t>Machine-Learning-</a:t>
            </a:r>
            <a:r>
              <a:rPr lang="fr-FR" sz="4800" b="1" i="0" dirty="0" err="1">
                <a:solidFill>
                  <a:srgbClr val="252424"/>
                </a:solidFill>
                <a:effectLst/>
                <a:latin typeface="Segoe UI Web"/>
              </a:rPr>
              <a:t>Projects</a:t>
            </a:r>
            <a:endParaRPr lang="fr-FR" sz="4800" dirty="0"/>
          </a:p>
        </p:txBody>
      </p:sp>
      <p:sp>
        <p:nvSpPr>
          <p:cNvPr id="3" name="Sous-titre 2">
            <a:extLst>
              <a:ext uri="{FF2B5EF4-FFF2-40B4-BE49-F238E27FC236}">
                <a16:creationId xmlns:a16="http://schemas.microsoft.com/office/drawing/2014/main" id="{2B193B86-98DE-49E4-94DD-FFB52CE11E5B}"/>
              </a:ext>
            </a:extLst>
          </p:cNvPr>
          <p:cNvSpPr>
            <a:spLocks noGrp="1"/>
          </p:cNvSpPr>
          <p:nvPr>
            <p:ph type="subTitle" idx="1"/>
          </p:nvPr>
        </p:nvSpPr>
        <p:spPr>
          <a:xfrm>
            <a:off x="857813" y="5425778"/>
            <a:ext cx="7891272" cy="1069848"/>
          </a:xfrm>
        </p:spPr>
        <p:txBody>
          <a:bodyPr>
            <a:normAutofit fontScale="92500" lnSpcReduction="20000"/>
          </a:bodyPr>
          <a:lstStyle/>
          <a:p>
            <a:r>
              <a:rPr lang="en-US" altLang="ko-KR" dirty="0">
                <a:solidFill>
                  <a:schemeClr val="accent1">
                    <a:lumMod val="40000"/>
                    <a:lumOff val="60000"/>
                  </a:schemeClr>
                </a:solidFill>
                <a:latin typeface="Book Antiqua"/>
                <a:ea typeface="맑은 고딕"/>
                <a:cs typeface="Arial"/>
              </a:rPr>
              <a:t> </a:t>
            </a:r>
            <a:r>
              <a:rPr lang="en-US" altLang="ko-KR" sz="2400" dirty="0" err="1">
                <a:latin typeface="Book Antiqua"/>
                <a:ea typeface="맑은 고딕"/>
                <a:cs typeface="Arial"/>
              </a:rPr>
              <a:t>Réalisé</a:t>
            </a:r>
            <a:r>
              <a:rPr lang="en-US" altLang="ko-KR" sz="2400" dirty="0">
                <a:latin typeface="Book Antiqua"/>
                <a:ea typeface="맑은 고딕"/>
                <a:cs typeface="Arial"/>
              </a:rPr>
              <a:t> par </a:t>
            </a:r>
            <a:r>
              <a:rPr lang="fr-FR" dirty="0">
                <a:latin typeface="Arial" panose="020B0604020202020204" pitchFamily="34" charset="0"/>
                <a:cs typeface="Arial" panose="020B0604020202020204" pitchFamily="34" charset="0"/>
              </a:rPr>
              <a:t>: EL </a:t>
            </a:r>
            <a:r>
              <a:rPr lang="fr-FR" dirty="0" err="1">
                <a:latin typeface="Arial" panose="020B0604020202020204" pitchFamily="34" charset="0"/>
                <a:cs typeface="Arial" panose="020B0604020202020204" pitchFamily="34" charset="0"/>
              </a:rPr>
              <a:t>Mediani</a:t>
            </a:r>
            <a:r>
              <a:rPr lang="fr-FR" dirty="0">
                <a:latin typeface="Arial" panose="020B0604020202020204" pitchFamily="34" charset="0"/>
                <a:cs typeface="Arial" panose="020B0604020202020204" pitchFamily="34" charset="0"/>
              </a:rPr>
              <a:t> Khadija</a:t>
            </a:r>
          </a:p>
          <a:p>
            <a:endParaRPr lang="fr-FR" dirty="0">
              <a:latin typeface="Arial" panose="020B0604020202020204" pitchFamily="34" charset="0"/>
              <a:cs typeface="Arial" panose="020B0604020202020204" pitchFamily="34" charset="0"/>
            </a:endParaRPr>
          </a:p>
          <a:p>
            <a:r>
              <a:rPr lang="en-US" altLang="ko-KR" dirty="0" err="1">
                <a:latin typeface="Book Antiqua"/>
                <a:ea typeface="맑은 고딕"/>
                <a:cs typeface="Arial"/>
              </a:rPr>
              <a:t>Encadré</a:t>
            </a:r>
            <a:r>
              <a:rPr lang="en-US" altLang="ko-KR" dirty="0">
                <a:latin typeface="Book Antiqua"/>
                <a:ea typeface="맑은 고딕"/>
                <a:cs typeface="Arial"/>
              </a:rPr>
              <a:t> par </a:t>
            </a:r>
            <a:r>
              <a:rPr lang="fr-FR" dirty="0">
                <a:latin typeface="Arial" panose="020B0604020202020204" pitchFamily="34" charset="0"/>
                <a:cs typeface="Arial" panose="020B0604020202020204" pitchFamily="34" charset="0"/>
              </a:rPr>
              <a:t>: Pr. </a:t>
            </a:r>
            <a:r>
              <a:rPr lang="fr-FR" sz="2000" i="0" dirty="0">
                <a:effectLst/>
                <a:latin typeface="Arial" panose="020B0604020202020204" pitchFamily="34" charset="0"/>
                <a:cs typeface="Arial" panose="020B0604020202020204" pitchFamily="34" charset="0"/>
              </a:rPr>
              <a:t>ABDELHAK MAHMOUDI</a:t>
            </a:r>
          </a:p>
          <a:p>
            <a:endParaRPr lang="fr-FR" dirty="0"/>
          </a:p>
        </p:txBody>
      </p:sp>
      <p:pic>
        <p:nvPicPr>
          <p:cNvPr id="4" name="Image 4">
            <a:extLst>
              <a:ext uri="{FF2B5EF4-FFF2-40B4-BE49-F238E27FC236}">
                <a16:creationId xmlns:a16="http://schemas.microsoft.com/office/drawing/2014/main" id="{02738FDB-C5D6-463D-AC22-2CE4F80A518A}"/>
              </a:ext>
            </a:extLst>
          </p:cNvPr>
          <p:cNvPicPr>
            <a:picLocks noChangeAspect="1"/>
          </p:cNvPicPr>
          <p:nvPr/>
        </p:nvPicPr>
        <p:blipFill>
          <a:blip r:embed="rId2"/>
          <a:stretch>
            <a:fillRect/>
          </a:stretch>
        </p:blipFill>
        <p:spPr>
          <a:xfrm>
            <a:off x="4988727" y="181864"/>
            <a:ext cx="2214546" cy="1071546"/>
          </a:xfrm>
          <a:prstGeom prst="rect">
            <a:avLst/>
          </a:prstGeom>
        </p:spPr>
      </p:pic>
      <p:sp>
        <p:nvSpPr>
          <p:cNvPr id="5" name="ZoneTexte 4">
            <a:extLst>
              <a:ext uri="{FF2B5EF4-FFF2-40B4-BE49-F238E27FC236}">
                <a16:creationId xmlns:a16="http://schemas.microsoft.com/office/drawing/2014/main" id="{C7B12DB2-8ADD-4028-AF8B-5B1A9CE993DC}"/>
              </a:ext>
            </a:extLst>
          </p:cNvPr>
          <p:cNvSpPr txBox="1"/>
          <p:nvPr/>
        </p:nvSpPr>
        <p:spPr>
          <a:xfrm>
            <a:off x="3594598" y="1579498"/>
            <a:ext cx="5154487" cy="923330"/>
          </a:xfrm>
          <a:prstGeom prst="rect">
            <a:avLst/>
          </a:prstGeom>
          <a:noFill/>
        </p:spPr>
        <p:txBody>
          <a:bodyPr wrap="square" rtlCol="0">
            <a:spAutoFit/>
          </a:bodyPr>
          <a:lstStyle/>
          <a:p>
            <a:r>
              <a:rPr lang="fr-FR" dirty="0">
                <a:solidFill>
                  <a:schemeClr val="accent1">
                    <a:lumMod val="75000"/>
                  </a:schemeClr>
                </a:solidFill>
                <a:latin typeface="Book Antiqua"/>
                <a:cs typeface="Arial"/>
              </a:rPr>
              <a:t>Master Bio-informatique et modélisation des </a:t>
            </a:r>
          </a:p>
          <a:p>
            <a:r>
              <a:rPr lang="fr-FR" dirty="0">
                <a:solidFill>
                  <a:schemeClr val="accent1">
                    <a:lumMod val="75000"/>
                  </a:schemeClr>
                </a:solidFill>
                <a:latin typeface="Book Antiqua"/>
                <a:cs typeface="Arial"/>
              </a:rPr>
              <a:t>  systèmes complexes appliqués à la santé</a:t>
            </a:r>
          </a:p>
          <a:p>
            <a:endParaRPr lang="fr-FR" dirty="0"/>
          </a:p>
        </p:txBody>
      </p:sp>
    </p:spTree>
    <p:extLst>
      <p:ext uri="{BB962C8B-B14F-4D97-AF65-F5344CB8AC3E}">
        <p14:creationId xmlns:p14="http://schemas.microsoft.com/office/powerpoint/2010/main" val="18293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92BA4A-4A41-4248-9CBB-18DBFF6D4326}"/>
              </a:ext>
            </a:extLst>
          </p:cNvPr>
          <p:cNvSpPr>
            <a:spLocks noGrp="1"/>
          </p:cNvSpPr>
          <p:nvPr>
            <p:ph type="title"/>
          </p:nvPr>
        </p:nvSpPr>
        <p:spPr>
          <a:xfrm>
            <a:off x="513256" y="431159"/>
            <a:ext cx="10058400" cy="509281"/>
          </a:xfrm>
        </p:spPr>
        <p:txBody>
          <a:bodyPr>
            <a:normAutofit/>
          </a:bodyPr>
          <a:lstStyle/>
          <a:p>
            <a:r>
              <a:rPr lang="fr-FR" sz="2400" b="1" i="0" dirty="0">
                <a:solidFill>
                  <a:srgbClr val="212121"/>
                </a:solidFill>
                <a:effectLst/>
                <a:latin typeface="Roboto" panose="02000000000000000000" pitchFamily="2" charset="0"/>
              </a:rPr>
              <a:t>Informations sur les données :</a:t>
            </a:r>
            <a:endParaRPr lang="fr-FR" sz="2400" dirty="0"/>
          </a:p>
        </p:txBody>
      </p:sp>
      <p:sp>
        <p:nvSpPr>
          <p:cNvPr id="3" name="Espace réservé du contenu 2">
            <a:extLst>
              <a:ext uri="{FF2B5EF4-FFF2-40B4-BE49-F238E27FC236}">
                <a16:creationId xmlns:a16="http://schemas.microsoft.com/office/drawing/2014/main" id="{4F777357-682B-433C-8DCE-C6978913DB6B}"/>
              </a:ext>
            </a:extLst>
          </p:cNvPr>
          <p:cNvSpPr>
            <a:spLocks noGrp="1"/>
          </p:cNvSpPr>
          <p:nvPr>
            <p:ph idx="1"/>
          </p:nvPr>
        </p:nvSpPr>
        <p:spPr>
          <a:xfrm>
            <a:off x="513256" y="1047982"/>
            <a:ext cx="5224935" cy="4050792"/>
          </a:xfrm>
        </p:spPr>
        <p:txBody>
          <a:bodyPr>
            <a:normAutofit/>
          </a:bodyPr>
          <a:lstStyle/>
          <a:p>
            <a:pPr algn="l"/>
            <a:r>
              <a:rPr lang="fr-FR" b="0" i="0" dirty="0">
                <a:solidFill>
                  <a:srgbClr val="212121"/>
                </a:solidFill>
                <a:effectLst/>
                <a:latin typeface="Roboto" panose="02000000000000000000" pitchFamily="2" charset="0"/>
              </a:rPr>
              <a:t>L’ensemble de données est disponible sur le site Web de </a:t>
            </a:r>
            <a:r>
              <a:rPr lang="fr-FR" b="0" i="0" dirty="0" err="1">
                <a:solidFill>
                  <a:srgbClr val="212121"/>
                </a:solidFill>
                <a:effectLst/>
                <a:latin typeface="Roboto" panose="02000000000000000000" pitchFamily="2" charset="0"/>
              </a:rPr>
              <a:t>Kaggle</a:t>
            </a:r>
            <a:r>
              <a:rPr lang="fr-FR" b="0" i="0" dirty="0">
                <a:solidFill>
                  <a:srgbClr val="212121"/>
                </a:solidFill>
                <a:effectLst/>
                <a:latin typeface="Roboto" panose="02000000000000000000" pitchFamily="2" charset="0"/>
              </a:rPr>
              <a:t>, Il comprend trois espèces d’iris avec 151.</a:t>
            </a:r>
          </a:p>
          <a:p>
            <a:pPr algn="l"/>
            <a:r>
              <a:rPr lang="fr-FR" b="0" i="0" dirty="0">
                <a:solidFill>
                  <a:srgbClr val="212121"/>
                </a:solidFill>
                <a:effectLst/>
                <a:latin typeface="Roboto" panose="02000000000000000000" pitchFamily="2" charset="0"/>
              </a:rPr>
              <a:t>Les colonnes de ce jeu de données sont les suivantes :</a:t>
            </a:r>
          </a:p>
          <a:p>
            <a:pPr marL="0" indent="0" algn="l">
              <a:buNone/>
            </a:pPr>
            <a:r>
              <a:rPr lang="fr-FR" b="0" i="0" dirty="0">
                <a:solidFill>
                  <a:srgbClr val="212121"/>
                </a:solidFill>
                <a:effectLst/>
                <a:latin typeface="Roboto" panose="02000000000000000000" pitchFamily="2" charset="0"/>
              </a:rPr>
              <a:t>    Id</a:t>
            </a:r>
            <a:r>
              <a:rPr lang="fr-FR" dirty="0">
                <a:solidFill>
                  <a:srgbClr val="212121"/>
                </a:solidFill>
                <a:latin typeface="Roboto" panose="02000000000000000000" pitchFamily="2" charset="0"/>
              </a:rPr>
              <a:t>, </a:t>
            </a:r>
            <a:r>
              <a:rPr lang="fr-FR" b="0" i="0" dirty="0" err="1">
                <a:solidFill>
                  <a:srgbClr val="212121"/>
                </a:solidFill>
                <a:effectLst/>
                <a:latin typeface="Roboto" panose="02000000000000000000" pitchFamily="2" charset="0"/>
              </a:rPr>
              <a:t>SepalLengthCm</a:t>
            </a:r>
            <a:r>
              <a:rPr lang="fr-FR" dirty="0">
                <a:solidFill>
                  <a:srgbClr val="212121"/>
                </a:solidFill>
                <a:latin typeface="Roboto" panose="02000000000000000000" pitchFamily="2" charset="0"/>
              </a:rPr>
              <a:t>, </a:t>
            </a:r>
            <a:r>
              <a:rPr lang="fr-FR" b="0" i="0" dirty="0" err="1">
                <a:solidFill>
                  <a:srgbClr val="212121"/>
                </a:solidFill>
                <a:effectLst/>
                <a:latin typeface="Roboto" panose="02000000000000000000" pitchFamily="2" charset="0"/>
              </a:rPr>
              <a:t>SepalWidthCm</a:t>
            </a:r>
            <a:r>
              <a:rPr lang="fr-FR" dirty="0">
                <a:solidFill>
                  <a:srgbClr val="212121"/>
                </a:solidFill>
                <a:latin typeface="Roboto" panose="02000000000000000000" pitchFamily="2" charset="0"/>
              </a:rPr>
              <a:t>,   </a:t>
            </a:r>
            <a:r>
              <a:rPr lang="fr-FR" b="0" i="0" dirty="0" err="1">
                <a:solidFill>
                  <a:srgbClr val="212121"/>
                </a:solidFill>
                <a:effectLst/>
                <a:latin typeface="Roboto" panose="02000000000000000000" pitchFamily="2" charset="0"/>
              </a:rPr>
              <a:t>PétaleNgthCm</a:t>
            </a:r>
            <a:r>
              <a:rPr lang="fr-FR" dirty="0">
                <a:solidFill>
                  <a:srgbClr val="212121"/>
                </a:solidFill>
                <a:latin typeface="Roboto" panose="02000000000000000000" pitchFamily="2" charset="0"/>
              </a:rPr>
              <a:t>, </a:t>
            </a:r>
            <a:r>
              <a:rPr lang="fr-FR" b="0" i="0" dirty="0" err="1">
                <a:solidFill>
                  <a:srgbClr val="212121"/>
                </a:solidFill>
                <a:effectLst/>
                <a:latin typeface="Roboto" panose="02000000000000000000" pitchFamily="2" charset="0"/>
              </a:rPr>
              <a:t>PetalWidthCm</a:t>
            </a:r>
            <a:r>
              <a:rPr lang="fr-FR" dirty="0">
                <a:solidFill>
                  <a:srgbClr val="212121"/>
                </a:solidFill>
                <a:latin typeface="Roboto" panose="02000000000000000000" pitchFamily="2" charset="0"/>
              </a:rPr>
              <a:t>, </a:t>
            </a:r>
            <a:r>
              <a:rPr lang="fr-FR" b="0" i="0" dirty="0">
                <a:solidFill>
                  <a:srgbClr val="212121"/>
                </a:solidFill>
                <a:effectLst/>
                <a:latin typeface="Roboto" panose="02000000000000000000" pitchFamily="2" charset="0"/>
              </a:rPr>
              <a:t>Espèce</a:t>
            </a:r>
          </a:p>
          <a:p>
            <a:endParaRPr lang="fr-FR" dirty="0"/>
          </a:p>
        </p:txBody>
      </p:sp>
      <p:pic>
        <p:nvPicPr>
          <p:cNvPr id="5" name="Image 4">
            <a:extLst>
              <a:ext uri="{FF2B5EF4-FFF2-40B4-BE49-F238E27FC236}">
                <a16:creationId xmlns:a16="http://schemas.microsoft.com/office/drawing/2014/main" id="{FAF7F3FD-47F5-4D23-9971-264C50AB6B1A}"/>
              </a:ext>
            </a:extLst>
          </p:cNvPr>
          <p:cNvPicPr>
            <a:picLocks noChangeAspect="1"/>
          </p:cNvPicPr>
          <p:nvPr/>
        </p:nvPicPr>
        <p:blipFill>
          <a:blip r:embed="rId2"/>
          <a:stretch>
            <a:fillRect/>
          </a:stretch>
        </p:blipFill>
        <p:spPr>
          <a:xfrm>
            <a:off x="6453811" y="1047982"/>
            <a:ext cx="4515480" cy="2381018"/>
          </a:xfrm>
          <a:prstGeom prst="rect">
            <a:avLst/>
          </a:prstGeom>
        </p:spPr>
      </p:pic>
    </p:spTree>
    <p:extLst>
      <p:ext uri="{BB962C8B-B14F-4D97-AF65-F5344CB8AC3E}">
        <p14:creationId xmlns:p14="http://schemas.microsoft.com/office/powerpoint/2010/main" val="412719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35A6699-EB78-47B2-B59A-D33D24E0EB79}"/>
              </a:ext>
            </a:extLst>
          </p:cNvPr>
          <p:cNvSpPr txBox="1"/>
          <p:nvPr/>
        </p:nvSpPr>
        <p:spPr>
          <a:xfrm>
            <a:off x="304800" y="424069"/>
            <a:ext cx="6281531" cy="461665"/>
          </a:xfrm>
          <a:prstGeom prst="rect">
            <a:avLst/>
          </a:prstGeom>
          <a:noFill/>
        </p:spPr>
        <p:txBody>
          <a:bodyPr wrap="square" rtlCol="0">
            <a:spAutoFit/>
          </a:bodyPr>
          <a:lstStyle/>
          <a:p>
            <a:r>
              <a:rPr lang="fr-FR" sz="2400" b="1" i="0" dirty="0">
                <a:solidFill>
                  <a:srgbClr val="212121"/>
                </a:solidFill>
                <a:effectLst/>
                <a:latin typeface="Roboto" panose="02000000000000000000" pitchFamily="2" charset="0"/>
              </a:rPr>
              <a:t>Préparions Data:</a:t>
            </a:r>
          </a:p>
        </p:txBody>
      </p:sp>
      <p:pic>
        <p:nvPicPr>
          <p:cNvPr id="6" name="Image 5">
            <a:extLst>
              <a:ext uri="{FF2B5EF4-FFF2-40B4-BE49-F238E27FC236}">
                <a16:creationId xmlns:a16="http://schemas.microsoft.com/office/drawing/2014/main" id="{C2406077-E8AA-4BDB-99EE-7B70176BD524}"/>
              </a:ext>
            </a:extLst>
          </p:cNvPr>
          <p:cNvPicPr>
            <a:picLocks noChangeAspect="1"/>
          </p:cNvPicPr>
          <p:nvPr/>
        </p:nvPicPr>
        <p:blipFill>
          <a:blip r:embed="rId2"/>
          <a:stretch>
            <a:fillRect/>
          </a:stretch>
        </p:blipFill>
        <p:spPr>
          <a:xfrm>
            <a:off x="7356543" y="960051"/>
            <a:ext cx="3972479" cy="2468949"/>
          </a:xfrm>
          <a:prstGeom prst="rect">
            <a:avLst/>
          </a:prstGeom>
        </p:spPr>
      </p:pic>
      <p:sp>
        <p:nvSpPr>
          <p:cNvPr id="7" name="ZoneTexte 6">
            <a:extLst>
              <a:ext uri="{FF2B5EF4-FFF2-40B4-BE49-F238E27FC236}">
                <a16:creationId xmlns:a16="http://schemas.microsoft.com/office/drawing/2014/main" id="{E6088548-C29B-4E5F-AFDF-CB3D7088778F}"/>
              </a:ext>
            </a:extLst>
          </p:cNvPr>
          <p:cNvSpPr txBox="1"/>
          <p:nvPr/>
        </p:nvSpPr>
        <p:spPr>
          <a:xfrm>
            <a:off x="463826" y="1139687"/>
            <a:ext cx="6453809" cy="2523768"/>
          </a:xfrm>
          <a:prstGeom prst="rect">
            <a:avLst/>
          </a:prstGeom>
          <a:noFill/>
        </p:spPr>
        <p:txBody>
          <a:bodyPr wrap="square" rtlCol="0">
            <a:spAutoFit/>
          </a:bodyPr>
          <a:lstStyle/>
          <a:p>
            <a:r>
              <a:rPr lang="fr-FR" sz="1400" b="0" dirty="0">
                <a:solidFill>
                  <a:srgbClr val="000000"/>
                </a:solidFill>
                <a:effectLst/>
                <a:latin typeface="Arial" panose="020B0604020202020204" pitchFamily="34" charset="0"/>
                <a:cs typeface="Arial" panose="020B0604020202020204" pitchFamily="34" charset="0"/>
              </a:rPr>
              <a:t>Ici, nous avons la variable cible '</a:t>
            </a:r>
            <a:r>
              <a:rPr lang="fr-FR" sz="1400" b="0" dirty="0" err="1">
                <a:solidFill>
                  <a:srgbClr val="000000"/>
                </a:solidFill>
                <a:effectLst/>
                <a:latin typeface="Arial" panose="020B0604020202020204" pitchFamily="34" charset="0"/>
                <a:cs typeface="Arial" panose="020B0604020202020204" pitchFamily="34" charset="0"/>
              </a:rPr>
              <a:t>Species</a:t>
            </a:r>
            <a:r>
              <a:rPr lang="fr-FR" sz="1400" b="0" dirty="0">
                <a:solidFill>
                  <a:srgbClr val="000000"/>
                </a:solidFill>
                <a:effectLst/>
                <a:latin typeface="Arial" panose="020B0604020202020204" pitchFamily="34" charset="0"/>
                <a:cs typeface="Arial" panose="020B0604020202020204" pitchFamily="34" charset="0"/>
              </a:rPr>
              <a:t>’.</a:t>
            </a:r>
          </a:p>
          <a:p>
            <a:br>
              <a:rPr lang="fr-FR" sz="1400" b="0" dirty="0">
                <a:solidFill>
                  <a:srgbClr val="000000"/>
                </a:solidFill>
                <a:effectLst/>
                <a:latin typeface="Arial" panose="020B0604020202020204" pitchFamily="34" charset="0"/>
                <a:cs typeface="Arial" panose="020B0604020202020204" pitchFamily="34" charset="0"/>
              </a:rPr>
            </a:br>
            <a:r>
              <a:rPr lang="fr-FR" sz="1400" b="0" dirty="0">
                <a:solidFill>
                  <a:srgbClr val="000000"/>
                </a:solidFill>
                <a:effectLst/>
                <a:latin typeface="Arial" panose="020B0604020202020204" pitchFamily="34" charset="0"/>
                <a:cs typeface="Arial" panose="020B0604020202020204" pitchFamily="34" charset="0"/>
              </a:rPr>
              <a:t>Il faut supprimer la variable cible, utilisée pour travailler dans un apprentissage non supervisé</a:t>
            </a:r>
            <a:br>
              <a:rPr lang="fr-FR" sz="1400" b="0" dirty="0">
                <a:solidFill>
                  <a:srgbClr val="000000"/>
                </a:solidFill>
                <a:effectLst/>
                <a:latin typeface="Arial" panose="020B0604020202020204" pitchFamily="34" charset="0"/>
                <a:cs typeface="Arial" panose="020B0604020202020204" pitchFamily="34" charset="0"/>
              </a:rPr>
            </a:br>
            <a:r>
              <a:rPr lang="fr-FR" sz="1400" b="0" dirty="0">
                <a:solidFill>
                  <a:srgbClr val="000000"/>
                </a:solidFill>
                <a:effectLst/>
                <a:latin typeface="Arial" panose="020B0604020202020204" pitchFamily="34" charset="0"/>
                <a:cs typeface="Arial" panose="020B0604020202020204" pitchFamily="34" charset="0"/>
              </a:rPr>
              <a:t>La fonction </a:t>
            </a:r>
            <a:r>
              <a:rPr lang="fr-FR" sz="1400" b="0" dirty="0" err="1">
                <a:solidFill>
                  <a:srgbClr val="000000"/>
                </a:solidFill>
                <a:effectLst/>
                <a:latin typeface="Arial" panose="020B0604020202020204" pitchFamily="34" charset="0"/>
                <a:cs typeface="Arial" panose="020B0604020202020204" pitchFamily="34" charset="0"/>
              </a:rPr>
              <a:t>iloc</a:t>
            </a:r>
            <a:r>
              <a:rPr lang="fr-FR" sz="1400" b="0" dirty="0">
                <a:solidFill>
                  <a:srgbClr val="000000"/>
                </a:solidFill>
                <a:effectLst/>
                <a:latin typeface="Arial" panose="020B0604020202020204" pitchFamily="34" charset="0"/>
                <a:cs typeface="Arial" panose="020B0604020202020204" pitchFamily="34" charset="0"/>
              </a:rPr>
              <a:t> est utilisée pour obtenir les fonctionnalités dont nous avons besoin.</a:t>
            </a:r>
            <a:br>
              <a:rPr lang="fr-FR" sz="1400" b="0" dirty="0">
                <a:solidFill>
                  <a:srgbClr val="000000"/>
                </a:solidFill>
                <a:effectLst/>
                <a:latin typeface="Arial" panose="020B0604020202020204" pitchFamily="34" charset="0"/>
                <a:cs typeface="Arial" panose="020B0604020202020204" pitchFamily="34" charset="0"/>
              </a:rPr>
            </a:br>
            <a:r>
              <a:rPr lang="fr-FR" sz="1400" b="0" dirty="0">
                <a:solidFill>
                  <a:srgbClr val="000000"/>
                </a:solidFill>
                <a:effectLst/>
                <a:latin typeface="Arial" panose="020B0604020202020204" pitchFamily="34" charset="0"/>
                <a:cs typeface="Arial" panose="020B0604020202020204" pitchFamily="34" charset="0"/>
              </a:rPr>
              <a:t>Nous utilisons également la fonction .values pour obtenir un tableau de l'ensemble de données.</a:t>
            </a:r>
            <a:br>
              <a:rPr lang="fr-FR" sz="1400" b="0" dirty="0">
                <a:solidFill>
                  <a:srgbClr val="000000"/>
                </a:solidFill>
                <a:effectLst/>
                <a:latin typeface="Arial" panose="020B0604020202020204" pitchFamily="34" charset="0"/>
                <a:cs typeface="Arial" panose="020B0604020202020204" pitchFamily="34" charset="0"/>
              </a:rPr>
            </a:br>
            <a:r>
              <a:rPr lang="fr-FR" sz="1400" b="0" dirty="0">
                <a:solidFill>
                  <a:srgbClr val="000000"/>
                </a:solidFill>
                <a:effectLst/>
                <a:latin typeface="Arial" panose="020B0604020202020204" pitchFamily="34" charset="0"/>
                <a:cs typeface="Arial" panose="020B0604020202020204" pitchFamily="34" charset="0"/>
              </a:rPr>
              <a:t>Notez que nous avons transformé l'ensemble de données en un tableau afin </a:t>
            </a:r>
          </a:p>
          <a:p>
            <a:r>
              <a:rPr lang="fr-FR" sz="1400" b="0" dirty="0">
                <a:solidFill>
                  <a:srgbClr val="000000"/>
                </a:solidFill>
                <a:effectLst/>
                <a:latin typeface="Arial" panose="020B0604020202020204" pitchFamily="34" charset="0"/>
                <a:cs typeface="Arial" panose="020B0604020202020204" pitchFamily="34" charset="0"/>
              </a:rPr>
              <a:t>que nous puissions tracer les graphiques des clusters </a:t>
            </a:r>
          </a:p>
          <a:p>
            <a:endParaRPr lang="fr-FR" dirty="0"/>
          </a:p>
        </p:txBody>
      </p:sp>
      <p:sp>
        <p:nvSpPr>
          <p:cNvPr id="8" name="ZoneTexte 7">
            <a:extLst>
              <a:ext uri="{FF2B5EF4-FFF2-40B4-BE49-F238E27FC236}">
                <a16:creationId xmlns:a16="http://schemas.microsoft.com/office/drawing/2014/main" id="{B862C5CF-0401-4D91-BBA4-057CFF7C1ADF}"/>
              </a:ext>
            </a:extLst>
          </p:cNvPr>
          <p:cNvSpPr txBox="1"/>
          <p:nvPr/>
        </p:nvSpPr>
        <p:spPr>
          <a:xfrm>
            <a:off x="649357" y="4240985"/>
            <a:ext cx="5234608" cy="1754326"/>
          </a:xfrm>
          <a:prstGeom prst="rect">
            <a:avLst/>
          </a:prstGeom>
          <a:noFill/>
        </p:spPr>
        <p:txBody>
          <a:bodyPr wrap="square" rtlCol="0">
            <a:spAutoFit/>
          </a:bodyPr>
          <a:lstStyle/>
          <a:p>
            <a:pPr algn="l"/>
            <a:r>
              <a:rPr lang="fr-FR" b="0" i="0" dirty="0">
                <a:solidFill>
                  <a:srgbClr val="212121"/>
                </a:solidFill>
                <a:effectLst/>
                <a:latin typeface="Roboto" panose="02000000000000000000" pitchFamily="2" charset="0"/>
              </a:rPr>
              <a:t>Maintenant, nous allons séparer la variable cible de l'ensemble de données d'origine;</a:t>
            </a:r>
          </a:p>
          <a:p>
            <a:pPr algn="l"/>
            <a:endParaRPr lang="fr-FR" b="0" i="0" dirty="0">
              <a:solidFill>
                <a:srgbClr val="212121"/>
              </a:solidFill>
              <a:effectLst/>
              <a:latin typeface="Roboto" panose="02000000000000000000" pitchFamily="2" charset="0"/>
            </a:endParaRPr>
          </a:p>
          <a:p>
            <a:pPr algn="l"/>
            <a:r>
              <a:rPr lang="fr-FR" b="0" i="0" dirty="0">
                <a:solidFill>
                  <a:srgbClr val="212121"/>
                </a:solidFill>
                <a:effectLst/>
                <a:latin typeface="Roboto" panose="02000000000000000000" pitchFamily="2" charset="0"/>
              </a:rPr>
              <a:t>Et à nouveau convertissez-le en un tableau en utilisant </a:t>
            </a:r>
            <a:r>
              <a:rPr lang="fr-FR" b="0" i="0" dirty="0" err="1">
                <a:solidFill>
                  <a:srgbClr val="212121"/>
                </a:solidFill>
                <a:effectLst/>
                <a:latin typeface="Roboto" panose="02000000000000000000" pitchFamily="2" charset="0"/>
              </a:rPr>
              <a:t>numpy</a:t>
            </a:r>
            <a:endParaRPr lang="fr-FR" b="0" i="0" dirty="0">
              <a:solidFill>
                <a:srgbClr val="212121"/>
              </a:solidFill>
              <a:effectLst/>
              <a:latin typeface="Roboto" panose="02000000000000000000" pitchFamily="2" charset="0"/>
            </a:endParaRPr>
          </a:p>
          <a:p>
            <a:endParaRPr lang="fr-FR" dirty="0"/>
          </a:p>
        </p:txBody>
      </p:sp>
      <p:pic>
        <p:nvPicPr>
          <p:cNvPr id="10" name="Image 9">
            <a:extLst>
              <a:ext uri="{FF2B5EF4-FFF2-40B4-BE49-F238E27FC236}">
                <a16:creationId xmlns:a16="http://schemas.microsoft.com/office/drawing/2014/main" id="{5F1F32C3-6984-47E1-A7F4-04FC100CB13D}"/>
              </a:ext>
            </a:extLst>
          </p:cNvPr>
          <p:cNvPicPr>
            <a:picLocks noChangeAspect="1"/>
          </p:cNvPicPr>
          <p:nvPr/>
        </p:nvPicPr>
        <p:blipFill>
          <a:blip r:embed="rId3"/>
          <a:stretch>
            <a:fillRect/>
          </a:stretch>
        </p:blipFill>
        <p:spPr>
          <a:xfrm>
            <a:off x="6096000" y="3917407"/>
            <a:ext cx="5734850" cy="2065909"/>
          </a:xfrm>
          <a:prstGeom prst="rect">
            <a:avLst/>
          </a:prstGeom>
        </p:spPr>
      </p:pic>
    </p:spTree>
    <p:extLst>
      <p:ext uri="{BB962C8B-B14F-4D97-AF65-F5344CB8AC3E}">
        <p14:creationId xmlns:p14="http://schemas.microsoft.com/office/powerpoint/2010/main" val="3976033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0639603-FC77-43DB-ACF3-50C2D1FE0E4C}"/>
              </a:ext>
            </a:extLst>
          </p:cNvPr>
          <p:cNvSpPr txBox="1"/>
          <p:nvPr/>
        </p:nvSpPr>
        <p:spPr>
          <a:xfrm>
            <a:off x="212035" y="486425"/>
            <a:ext cx="4386469" cy="646331"/>
          </a:xfrm>
          <a:prstGeom prst="rect">
            <a:avLst/>
          </a:prstGeom>
          <a:noFill/>
        </p:spPr>
        <p:txBody>
          <a:bodyPr wrap="square" rtlCol="0">
            <a:spAutoFit/>
          </a:bodyPr>
          <a:lstStyle/>
          <a:p>
            <a:r>
              <a:rPr lang="fr-FR" b="0" i="0" dirty="0">
                <a:solidFill>
                  <a:srgbClr val="212121"/>
                </a:solidFill>
                <a:effectLst/>
                <a:latin typeface="Roboto" panose="02000000000000000000" pitchFamily="2" charset="0"/>
              </a:rPr>
              <a:t>Visualisez les classes en même temps:</a:t>
            </a:r>
          </a:p>
          <a:p>
            <a:endParaRPr lang="fr-FR" dirty="0"/>
          </a:p>
        </p:txBody>
      </p:sp>
      <p:sp>
        <p:nvSpPr>
          <p:cNvPr id="5" name="ZoneTexte 4">
            <a:extLst>
              <a:ext uri="{FF2B5EF4-FFF2-40B4-BE49-F238E27FC236}">
                <a16:creationId xmlns:a16="http://schemas.microsoft.com/office/drawing/2014/main" id="{D1F532E1-1FF8-42C5-B6B3-7B00D2CD2D13}"/>
              </a:ext>
            </a:extLst>
          </p:cNvPr>
          <p:cNvSpPr txBox="1"/>
          <p:nvPr/>
        </p:nvSpPr>
        <p:spPr>
          <a:xfrm>
            <a:off x="662609" y="967409"/>
            <a:ext cx="5711687" cy="2585323"/>
          </a:xfrm>
          <a:prstGeom prst="rect">
            <a:avLst/>
          </a:prstGeom>
          <a:noFill/>
        </p:spPr>
        <p:txBody>
          <a:bodyPr wrap="square" rtlCol="0">
            <a:spAutoFit/>
          </a:bodyPr>
          <a:lstStyle/>
          <a:p>
            <a:r>
              <a:rPr lang="fr-FR" sz="1600" b="0" dirty="0">
                <a:solidFill>
                  <a:srgbClr val="000000"/>
                </a:solidFill>
                <a:effectLst/>
                <a:latin typeface="Arial" panose="020B0604020202020204" pitchFamily="34" charset="0"/>
                <a:cs typeface="Arial" panose="020B0604020202020204" pitchFamily="34" charset="0"/>
              </a:rPr>
              <a:t>Dans cet ensemble de données Iris, nous avons trois classes (0,1,2).</a:t>
            </a:r>
          </a:p>
          <a:p>
            <a:br>
              <a:rPr lang="fr-FR" sz="1600" b="0" dirty="0">
                <a:solidFill>
                  <a:srgbClr val="000000"/>
                </a:solidFill>
                <a:effectLst/>
                <a:latin typeface="Arial" panose="020B0604020202020204" pitchFamily="34" charset="0"/>
                <a:cs typeface="Arial" panose="020B0604020202020204" pitchFamily="34" charset="0"/>
              </a:rPr>
            </a:br>
            <a:r>
              <a:rPr lang="fr-FR" sz="1600" b="0" dirty="0">
                <a:solidFill>
                  <a:srgbClr val="000000"/>
                </a:solidFill>
                <a:effectLst/>
                <a:latin typeface="Arial" panose="020B0604020202020204" pitchFamily="34" charset="0"/>
                <a:cs typeface="Arial" panose="020B0604020202020204" pitchFamily="34" charset="0"/>
              </a:rPr>
              <a:t>On visualise ces classes dans un graphe 2-D.</a:t>
            </a:r>
          </a:p>
          <a:p>
            <a:br>
              <a:rPr lang="fr-FR" sz="1600" b="0" dirty="0">
                <a:solidFill>
                  <a:srgbClr val="000000"/>
                </a:solidFill>
                <a:effectLst/>
                <a:latin typeface="Arial" panose="020B0604020202020204" pitchFamily="34" charset="0"/>
                <a:cs typeface="Arial" panose="020B0604020202020204" pitchFamily="34" charset="0"/>
              </a:rPr>
            </a:br>
            <a:r>
              <a:rPr lang="fr-FR" sz="1600" b="0" dirty="0">
                <a:solidFill>
                  <a:srgbClr val="000000"/>
                </a:solidFill>
                <a:effectLst/>
                <a:latin typeface="Arial" panose="020B0604020202020204" pitchFamily="34" charset="0"/>
                <a:cs typeface="Arial" panose="020B0604020202020204" pitchFamily="34" charset="0"/>
              </a:rPr>
              <a:t>Cela nous aidera à comparer les classes d'origine avec les clusters créés.</a:t>
            </a:r>
          </a:p>
          <a:p>
            <a:br>
              <a:rPr lang="fr-FR" sz="1600" b="0" dirty="0">
                <a:solidFill>
                  <a:srgbClr val="000000"/>
                </a:solidFill>
                <a:effectLst/>
                <a:latin typeface="Arial" panose="020B0604020202020204" pitchFamily="34" charset="0"/>
                <a:cs typeface="Arial" panose="020B0604020202020204" pitchFamily="34" charset="0"/>
              </a:rPr>
            </a:br>
            <a:r>
              <a:rPr lang="fr-FR" sz="1600" b="0" dirty="0">
                <a:solidFill>
                  <a:srgbClr val="000000"/>
                </a:solidFill>
                <a:effectLst/>
                <a:latin typeface="Arial" panose="020B0604020202020204" pitchFamily="34" charset="0"/>
                <a:cs typeface="Arial" panose="020B0604020202020204" pitchFamily="34" charset="0"/>
              </a:rPr>
              <a:t>Tracez les trois types de fleurs sur un graphique.</a:t>
            </a:r>
          </a:p>
          <a:p>
            <a:endParaRPr lang="fr-FR" dirty="0"/>
          </a:p>
        </p:txBody>
      </p:sp>
      <p:pic>
        <p:nvPicPr>
          <p:cNvPr id="7" name="Image 6">
            <a:extLst>
              <a:ext uri="{FF2B5EF4-FFF2-40B4-BE49-F238E27FC236}">
                <a16:creationId xmlns:a16="http://schemas.microsoft.com/office/drawing/2014/main" id="{680DBA0E-6AC7-4650-A625-87A1A44B3280}"/>
              </a:ext>
            </a:extLst>
          </p:cNvPr>
          <p:cNvPicPr>
            <a:picLocks noChangeAspect="1"/>
          </p:cNvPicPr>
          <p:nvPr/>
        </p:nvPicPr>
        <p:blipFill>
          <a:blip r:embed="rId2"/>
          <a:stretch>
            <a:fillRect/>
          </a:stretch>
        </p:blipFill>
        <p:spPr>
          <a:xfrm>
            <a:off x="6586331" y="657707"/>
            <a:ext cx="5393634" cy="2918504"/>
          </a:xfrm>
          <a:prstGeom prst="rect">
            <a:avLst/>
          </a:prstGeom>
        </p:spPr>
      </p:pic>
      <p:sp>
        <p:nvSpPr>
          <p:cNvPr id="8" name="ZoneTexte 7">
            <a:extLst>
              <a:ext uri="{FF2B5EF4-FFF2-40B4-BE49-F238E27FC236}">
                <a16:creationId xmlns:a16="http://schemas.microsoft.com/office/drawing/2014/main" id="{DF193998-ADD6-436D-B781-1657FDB7B787}"/>
              </a:ext>
            </a:extLst>
          </p:cNvPr>
          <p:cNvSpPr txBox="1"/>
          <p:nvPr/>
        </p:nvSpPr>
        <p:spPr>
          <a:xfrm>
            <a:off x="358971" y="3783436"/>
            <a:ext cx="3843130" cy="646331"/>
          </a:xfrm>
          <a:prstGeom prst="rect">
            <a:avLst/>
          </a:prstGeom>
          <a:noFill/>
        </p:spPr>
        <p:txBody>
          <a:bodyPr wrap="square" rtlCol="0">
            <a:spAutoFit/>
          </a:bodyPr>
          <a:lstStyle/>
          <a:p>
            <a:r>
              <a:rPr lang="fr-FR" b="0" i="0" dirty="0" err="1">
                <a:solidFill>
                  <a:srgbClr val="212121"/>
                </a:solidFill>
                <a:effectLst/>
                <a:latin typeface="Roboto" panose="02000000000000000000" pitchFamily="2" charset="0"/>
              </a:rPr>
              <a:t>Scale</a:t>
            </a:r>
            <a:r>
              <a:rPr lang="fr-FR" b="0" i="0" dirty="0">
                <a:solidFill>
                  <a:srgbClr val="212121"/>
                </a:solidFill>
                <a:effectLst/>
                <a:latin typeface="Roboto" panose="02000000000000000000" pitchFamily="2" charset="0"/>
              </a:rPr>
              <a:t> Data:</a:t>
            </a:r>
          </a:p>
          <a:p>
            <a:endParaRPr lang="fr-FR" dirty="0"/>
          </a:p>
        </p:txBody>
      </p:sp>
      <p:pic>
        <p:nvPicPr>
          <p:cNvPr id="12" name="Image 11">
            <a:extLst>
              <a:ext uri="{FF2B5EF4-FFF2-40B4-BE49-F238E27FC236}">
                <a16:creationId xmlns:a16="http://schemas.microsoft.com/office/drawing/2014/main" id="{94063551-3596-44F5-8203-74FBAA38AC42}"/>
              </a:ext>
            </a:extLst>
          </p:cNvPr>
          <p:cNvPicPr>
            <a:picLocks noChangeAspect="1"/>
          </p:cNvPicPr>
          <p:nvPr/>
        </p:nvPicPr>
        <p:blipFill>
          <a:blip r:embed="rId3"/>
          <a:stretch>
            <a:fillRect/>
          </a:stretch>
        </p:blipFill>
        <p:spPr>
          <a:xfrm>
            <a:off x="358971" y="4587585"/>
            <a:ext cx="4915393" cy="1333686"/>
          </a:xfrm>
          <a:prstGeom prst="rect">
            <a:avLst/>
          </a:prstGeom>
        </p:spPr>
      </p:pic>
      <p:pic>
        <p:nvPicPr>
          <p:cNvPr id="14" name="Image 13">
            <a:extLst>
              <a:ext uri="{FF2B5EF4-FFF2-40B4-BE49-F238E27FC236}">
                <a16:creationId xmlns:a16="http://schemas.microsoft.com/office/drawing/2014/main" id="{4296041D-6A78-4F1E-B091-3D6900851B74}"/>
              </a:ext>
            </a:extLst>
          </p:cNvPr>
          <p:cNvPicPr>
            <a:picLocks noChangeAspect="1"/>
          </p:cNvPicPr>
          <p:nvPr/>
        </p:nvPicPr>
        <p:blipFill>
          <a:blip r:embed="rId4"/>
          <a:stretch>
            <a:fillRect/>
          </a:stretch>
        </p:blipFill>
        <p:spPr>
          <a:xfrm>
            <a:off x="7125434" y="4587585"/>
            <a:ext cx="4315427" cy="1247949"/>
          </a:xfrm>
          <a:prstGeom prst="rect">
            <a:avLst/>
          </a:prstGeom>
        </p:spPr>
      </p:pic>
      <p:cxnSp>
        <p:nvCxnSpPr>
          <p:cNvPr id="16" name="Connecteur droit avec flèche 15">
            <a:extLst>
              <a:ext uri="{FF2B5EF4-FFF2-40B4-BE49-F238E27FC236}">
                <a16:creationId xmlns:a16="http://schemas.microsoft.com/office/drawing/2014/main" id="{B7000C98-EEFB-4A2C-8F23-613A341F29DB}"/>
              </a:ext>
            </a:extLst>
          </p:cNvPr>
          <p:cNvCxnSpPr/>
          <p:nvPr/>
        </p:nvCxnSpPr>
        <p:spPr>
          <a:xfrm>
            <a:off x="5605670" y="5254428"/>
            <a:ext cx="1311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89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1C53B51-79FE-431E-BBC3-C0A10C123B5E}"/>
              </a:ext>
            </a:extLst>
          </p:cNvPr>
          <p:cNvSpPr txBox="1"/>
          <p:nvPr/>
        </p:nvSpPr>
        <p:spPr>
          <a:xfrm>
            <a:off x="357809" y="424070"/>
            <a:ext cx="5499652" cy="646331"/>
          </a:xfrm>
          <a:prstGeom prst="rect">
            <a:avLst/>
          </a:prstGeom>
          <a:noFill/>
        </p:spPr>
        <p:txBody>
          <a:bodyPr wrap="square" rtlCol="0">
            <a:spAutoFit/>
          </a:bodyPr>
          <a:lstStyle/>
          <a:p>
            <a:r>
              <a:rPr lang="fr-FR" b="0" i="0" dirty="0">
                <a:solidFill>
                  <a:srgbClr val="212121"/>
                </a:solidFill>
                <a:effectLst/>
                <a:latin typeface="Roboto" panose="02000000000000000000" pitchFamily="2" charset="0"/>
              </a:rPr>
              <a:t>DBSCAN Clustering:</a:t>
            </a:r>
          </a:p>
          <a:p>
            <a:endParaRPr lang="fr-FR" dirty="0"/>
          </a:p>
        </p:txBody>
      </p:sp>
      <p:pic>
        <p:nvPicPr>
          <p:cNvPr id="6" name="Image 5">
            <a:extLst>
              <a:ext uri="{FF2B5EF4-FFF2-40B4-BE49-F238E27FC236}">
                <a16:creationId xmlns:a16="http://schemas.microsoft.com/office/drawing/2014/main" id="{B8F0E4FD-E2C3-4033-AD96-51B77490DDBA}"/>
              </a:ext>
            </a:extLst>
          </p:cNvPr>
          <p:cNvPicPr>
            <a:picLocks noChangeAspect="1"/>
          </p:cNvPicPr>
          <p:nvPr/>
        </p:nvPicPr>
        <p:blipFill>
          <a:blip r:embed="rId2"/>
          <a:stretch>
            <a:fillRect/>
          </a:stretch>
        </p:blipFill>
        <p:spPr>
          <a:xfrm>
            <a:off x="6096000" y="1070401"/>
            <a:ext cx="4983116" cy="1314990"/>
          </a:xfrm>
          <a:prstGeom prst="rect">
            <a:avLst/>
          </a:prstGeom>
        </p:spPr>
      </p:pic>
      <p:sp>
        <p:nvSpPr>
          <p:cNvPr id="7" name="ZoneTexte 6">
            <a:extLst>
              <a:ext uri="{FF2B5EF4-FFF2-40B4-BE49-F238E27FC236}">
                <a16:creationId xmlns:a16="http://schemas.microsoft.com/office/drawing/2014/main" id="{D5E24E14-F319-4542-8A09-E00743329A41}"/>
              </a:ext>
            </a:extLst>
          </p:cNvPr>
          <p:cNvSpPr txBox="1"/>
          <p:nvPr/>
        </p:nvSpPr>
        <p:spPr>
          <a:xfrm>
            <a:off x="159026" y="1311965"/>
            <a:ext cx="5155096" cy="1200329"/>
          </a:xfrm>
          <a:prstGeom prst="rect">
            <a:avLst/>
          </a:prstGeom>
          <a:noFill/>
        </p:spPr>
        <p:txBody>
          <a:bodyPr wrap="square" rtlCol="0">
            <a:spAutoFit/>
          </a:bodyPr>
          <a:lstStyle/>
          <a:p>
            <a:r>
              <a:rPr lang="fr-FR" dirty="0"/>
              <a:t>On a appliqué l’algorithme DBSCAN avec:</a:t>
            </a:r>
          </a:p>
          <a:p>
            <a:endParaRPr lang="fr-FR" dirty="0"/>
          </a:p>
          <a:p>
            <a:r>
              <a:rPr lang="fr-FR" dirty="0" err="1"/>
              <a:t>Eps</a:t>
            </a:r>
            <a:r>
              <a:rPr lang="fr-FR" dirty="0"/>
              <a:t>= 0.5</a:t>
            </a:r>
          </a:p>
          <a:p>
            <a:r>
              <a:rPr lang="fr-FR" dirty="0"/>
              <a:t>Min-</a:t>
            </a:r>
            <a:r>
              <a:rPr lang="fr-FR" dirty="0" err="1"/>
              <a:t>samples</a:t>
            </a:r>
            <a:r>
              <a:rPr lang="fr-FR" dirty="0"/>
              <a:t>= 4*2 = 8</a:t>
            </a:r>
          </a:p>
        </p:txBody>
      </p:sp>
      <p:sp>
        <p:nvSpPr>
          <p:cNvPr id="8" name="ZoneTexte 7">
            <a:extLst>
              <a:ext uri="{FF2B5EF4-FFF2-40B4-BE49-F238E27FC236}">
                <a16:creationId xmlns:a16="http://schemas.microsoft.com/office/drawing/2014/main" id="{074ACFD4-8BF5-4189-A111-D111E2C8C245}"/>
              </a:ext>
            </a:extLst>
          </p:cNvPr>
          <p:cNvSpPr txBox="1"/>
          <p:nvPr/>
        </p:nvSpPr>
        <p:spPr>
          <a:xfrm>
            <a:off x="357809" y="3008242"/>
            <a:ext cx="4200939" cy="646331"/>
          </a:xfrm>
          <a:prstGeom prst="rect">
            <a:avLst/>
          </a:prstGeom>
          <a:noFill/>
        </p:spPr>
        <p:txBody>
          <a:bodyPr wrap="square" rtlCol="0">
            <a:spAutoFit/>
          </a:bodyPr>
          <a:lstStyle/>
          <a:p>
            <a:r>
              <a:rPr lang="fr-FR" b="0" i="0" dirty="0" err="1">
                <a:solidFill>
                  <a:srgbClr val="212121"/>
                </a:solidFill>
                <a:effectLst/>
                <a:latin typeface="Roboto" panose="02000000000000000000" pitchFamily="2" charset="0"/>
              </a:rPr>
              <a:t>Fitting</a:t>
            </a:r>
            <a:r>
              <a:rPr lang="fr-FR" b="0" i="0" dirty="0">
                <a:solidFill>
                  <a:srgbClr val="212121"/>
                </a:solidFill>
                <a:effectLst/>
                <a:latin typeface="Roboto" panose="02000000000000000000" pitchFamily="2" charset="0"/>
              </a:rPr>
              <a:t> the model:</a:t>
            </a:r>
          </a:p>
          <a:p>
            <a:endParaRPr lang="fr-FR" dirty="0"/>
          </a:p>
        </p:txBody>
      </p:sp>
      <p:pic>
        <p:nvPicPr>
          <p:cNvPr id="10" name="Image 9">
            <a:extLst>
              <a:ext uri="{FF2B5EF4-FFF2-40B4-BE49-F238E27FC236}">
                <a16:creationId xmlns:a16="http://schemas.microsoft.com/office/drawing/2014/main" id="{7F6FDBD1-784E-4CB5-9A54-6953493ACF79}"/>
              </a:ext>
            </a:extLst>
          </p:cNvPr>
          <p:cNvPicPr>
            <a:picLocks noChangeAspect="1"/>
          </p:cNvPicPr>
          <p:nvPr/>
        </p:nvPicPr>
        <p:blipFill>
          <a:blip r:embed="rId3"/>
          <a:stretch>
            <a:fillRect/>
          </a:stretch>
        </p:blipFill>
        <p:spPr>
          <a:xfrm>
            <a:off x="357809" y="3493204"/>
            <a:ext cx="5950226" cy="1200329"/>
          </a:xfrm>
          <a:prstGeom prst="rect">
            <a:avLst/>
          </a:prstGeom>
        </p:spPr>
      </p:pic>
      <p:sp>
        <p:nvSpPr>
          <p:cNvPr id="11" name="ZoneTexte 10">
            <a:extLst>
              <a:ext uri="{FF2B5EF4-FFF2-40B4-BE49-F238E27FC236}">
                <a16:creationId xmlns:a16="http://schemas.microsoft.com/office/drawing/2014/main" id="{799F35D8-FAE9-4F1A-811E-B2F6ADE92620}"/>
              </a:ext>
            </a:extLst>
          </p:cNvPr>
          <p:cNvSpPr txBox="1"/>
          <p:nvPr/>
        </p:nvSpPr>
        <p:spPr>
          <a:xfrm>
            <a:off x="357809" y="4452730"/>
            <a:ext cx="4956313" cy="646331"/>
          </a:xfrm>
          <a:prstGeom prst="rect">
            <a:avLst/>
          </a:prstGeom>
          <a:noFill/>
        </p:spPr>
        <p:txBody>
          <a:bodyPr wrap="square" rtlCol="0">
            <a:spAutoFit/>
          </a:bodyPr>
          <a:lstStyle/>
          <a:p>
            <a:r>
              <a:rPr lang="fr-FR" b="0" i="0" dirty="0">
                <a:solidFill>
                  <a:srgbClr val="212121"/>
                </a:solidFill>
                <a:effectLst/>
                <a:latin typeface="Roboto" panose="02000000000000000000" pitchFamily="2" charset="0"/>
              </a:rPr>
              <a:t>Visualiser les résultats:</a:t>
            </a:r>
          </a:p>
          <a:p>
            <a:endParaRPr lang="fr-FR" dirty="0"/>
          </a:p>
        </p:txBody>
      </p:sp>
      <p:pic>
        <p:nvPicPr>
          <p:cNvPr id="13" name="Image 12">
            <a:extLst>
              <a:ext uri="{FF2B5EF4-FFF2-40B4-BE49-F238E27FC236}">
                <a16:creationId xmlns:a16="http://schemas.microsoft.com/office/drawing/2014/main" id="{E4D639B8-7E4A-4D8C-8680-9C26E521E8C8}"/>
              </a:ext>
            </a:extLst>
          </p:cNvPr>
          <p:cNvPicPr>
            <a:picLocks noChangeAspect="1"/>
          </p:cNvPicPr>
          <p:nvPr/>
        </p:nvPicPr>
        <p:blipFill>
          <a:blip r:embed="rId4"/>
          <a:stretch>
            <a:fillRect/>
          </a:stretch>
        </p:blipFill>
        <p:spPr>
          <a:xfrm>
            <a:off x="6671347" y="4442273"/>
            <a:ext cx="4229690" cy="2410562"/>
          </a:xfrm>
          <a:prstGeom prst="rect">
            <a:avLst/>
          </a:prstGeom>
        </p:spPr>
      </p:pic>
      <p:pic>
        <p:nvPicPr>
          <p:cNvPr id="15" name="Image 14">
            <a:extLst>
              <a:ext uri="{FF2B5EF4-FFF2-40B4-BE49-F238E27FC236}">
                <a16:creationId xmlns:a16="http://schemas.microsoft.com/office/drawing/2014/main" id="{751E5797-154B-4824-AA4C-5FD93488B32F}"/>
              </a:ext>
            </a:extLst>
          </p:cNvPr>
          <p:cNvPicPr>
            <a:picLocks noChangeAspect="1"/>
          </p:cNvPicPr>
          <p:nvPr/>
        </p:nvPicPr>
        <p:blipFill>
          <a:blip r:embed="rId5"/>
          <a:stretch>
            <a:fillRect/>
          </a:stretch>
        </p:blipFill>
        <p:spPr>
          <a:xfrm>
            <a:off x="582988" y="5491690"/>
            <a:ext cx="4505954" cy="752580"/>
          </a:xfrm>
          <a:prstGeom prst="rect">
            <a:avLst/>
          </a:prstGeom>
        </p:spPr>
      </p:pic>
      <p:cxnSp>
        <p:nvCxnSpPr>
          <p:cNvPr id="17" name="Connecteur droit avec flèche 16">
            <a:extLst>
              <a:ext uri="{FF2B5EF4-FFF2-40B4-BE49-F238E27FC236}">
                <a16:creationId xmlns:a16="http://schemas.microsoft.com/office/drawing/2014/main" id="{285BEDDE-BCB4-4179-8C8F-4914E1263A20}"/>
              </a:ext>
            </a:extLst>
          </p:cNvPr>
          <p:cNvCxnSpPr/>
          <p:nvPr/>
        </p:nvCxnSpPr>
        <p:spPr>
          <a:xfrm>
            <a:off x="5314122" y="5867980"/>
            <a:ext cx="14842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220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AE47C6-8CE4-4135-A8BA-E2E25D789016}"/>
              </a:ext>
            </a:extLst>
          </p:cNvPr>
          <p:cNvSpPr>
            <a:spLocks noGrp="1"/>
          </p:cNvSpPr>
          <p:nvPr>
            <p:ph type="title"/>
          </p:nvPr>
        </p:nvSpPr>
        <p:spPr/>
        <p:txBody>
          <a:bodyPr/>
          <a:lstStyle/>
          <a:p>
            <a:r>
              <a:rPr lang="fr-FR" dirty="0" err="1"/>
              <a:t>cONCLUSION</a:t>
            </a:r>
            <a:r>
              <a:rPr lang="fr-FR" dirty="0"/>
              <a:t>:</a:t>
            </a:r>
          </a:p>
        </p:txBody>
      </p:sp>
      <p:sp>
        <p:nvSpPr>
          <p:cNvPr id="3" name="Espace réservé du contenu 2">
            <a:extLst>
              <a:ext uri="{FF2B5EF4-FFF2-40B4-BE49-F238E27FC236}">
                <a16:creationId xmlns:a16="http://schemas.microsoft.com/office/drawing/2014/main" id="{1B6E186F-CD3D-41A8-8B7C-93D87573DDB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36297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162F8F-C31F-4132-8E92-C698A4EE2C06}"/>
              </a:ext>
            </a:extLst>
          </p:cNvPr>
          <p:cNvSpPr>
            <a:spLocks noGrp="1"/>
          </p:cNvSpPr>
          <p:nvPr>
            <p:ph type="title"/>
          </p:nvPr>
        </p:nvSpPr>
        <p:spPr/>
        <p:txBody>
          <a:bodyPr/>
          <a:lstStyle/>
          <a:p>
            <a:r>
              <a:rPr lang="fr-FR" dirty="0"/>
              <a:t>Références:</a:t>
            </a:r>
          </a:p>
        </p:txBody>
      </p:sp>
      <p:sp>
        <p:nvSpPr>
          <p:cNvPr id="3" name="Espace réservé du contenu 2">
            <a:extLst>
              <a:ext uri="{FF2B5EF4-FFF2-40B4-BE49-F238E27FC236}">
                <a16:creationId xmlns:a16="http://schemas.microsoft.com/office/drawing/2014/main" id="{85C2F141-186D-4E8A-A8E9-D4BAFA62C322}"/>
              </a:ext>
            </a:extLst>
          </p:cNvPr>
          <p:cNvSpPr>
            <a:spLocks noGrp="1"/>
          </p:cNvSpPr>
          <p:nvPr>
            <p:ph idx="1"/>
          </p:nvPr>
        </p:nvSpPr>
        <p:spPr>
          <a:xfrm>
            <a:off x="1069848" y="2121408"/>
            <a:ext cx="10058400" cy="3298731"/>
          </a:xfrm>
        </p:spPr>
        <p:txBody>
          <a:bodyPr/>
          <a:lstStyle/>
          <a:p>
            <a:r>
              <a:rPr lang="fr-FR" dirty="0">
                <a:hlinkClick r:id="rId2"/>
              </a:rPr>
              <a:t>Iris </a:t>
            </a:r>
            <a:r>
              <a:rPr lang="fr-FR" dirty="0" err="1">
                <a:hlinkClick r:id="rId2"/>
              </a:rPr>
              <a:t>Species</a:t>
            </a:r>
            <a:r>
              <a:rPr lang="fr-FR" dirty="0">
                <a:hlinkClick r:id="rId2"/>
              </a:rPr>
              <a:t> | </a:t>
            </a:r>
            <a:r>
              <a:rPr lang="fr-FR" dirty="0" err="1">
                <a:hlinkClick r:id="rId2"/>
              </a:rPr>
              <a:t>Kaggle</a:t>
            </a:r>
            <a:endParaRPr lang="fr-FR" dirty="0"/>
          </a:p>
          <a:p>
            <a:r>
              <a:rPr lang="fr-FR" dirty="0">
                <a:hlinkClick r:id="rId3"/>
              </a:rPr>
              <a:t>Carence en vitamine D - Troubles de la nutrition - Manuels MSD pour le grand public (msdmanuals.com)</a:t>
            </a:r>
            <a:endParaRPr lang="fr-FR" dirty="0"/>
          </a:p>
          <a:p>
            <a:r>
              <a:rPr lang="fr-FR" dirty="0">
                <a:hlinkClick r:id="rId4"/>
              </a:rPr>
              <a:t>Vitamine D : que risque-t-on en cas de carence ? | Santé Magazine (santemagazine.fr)</a:t>
            </a:r>
            <a:endParaRPr lang="fr-FR" dirty="0"/>
          </a:p>
          <a:p>
            <a:r>
              <a:rPr lang="fr-FR" dirty="0">
                <a:hlinkClick r:id="rId5"/>
              </a:rPr>
              <a:t>The Iris </a:t>
            </a:r>
            <a:r>
              <a:rPr lang="fr-FR" dirty="0" err="1">
                <a:hlinkClick r:id="rId5"/>
              </a:rPr>
              <a:t>Dataset</a:t>
            </a:r>
            <a:r>
              <a:rPr lang="fr-FR" dirty="0">
                <a:hlinkClick r:id="rId5"/>
              </a:rPr>
              <a:t> (github.com)</a:t>
            </a:r>
            <a:endParaRPr lang="fr-FR" dirty="0"/>
          </a:p>
          <a:p>
            <a:r>
              <a:rPr lang="fr-FR" dirty="0" err="1">
                <a:hlinkClick r:id="rId6"/>
              </a:rPr>
              <a:t>sklearn.linear_model.LinearRegression</a:t>
            </a:r>
            <a:r>
              <a:rPr lang="fr-FR" dirty="0">
                <a:hlinkClick r:id="rId6"/>
              </a:rPr>
              <a:t> — </a:t>
            </a:r>
            <a:r>
              <a:rPr lang="fr-FR" dirty="0" err="1">
                <a:hlinkClick r:id="rId6"/>
              </a:rPr>
              <a:t>scikit-learn</a:t>
            </a:r>
            <a:r>
              <a:rPr lang="fr-FR" dirty="0">
                <a:hlinkClick r:id="rId6"/>
              </a:rPr>
              <a:t> 1.0.1 documentation</a:t>
            </a:r>
            <a:endParaRPr lang="fr-FR" dirty="0"/>
          </a:p>
        </p:txBody>
      </p:sp>
    </p:spTree>
    <p:extLst>
      <p:ext uri="{BB962C8B-B14F-4D97-AF65-F5344CB8AC3E}">
        <p14:creationId xmlns:p14="http://schemas.microsoft.com/office/powerpoint/2010/main" val="1215810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44AF113-C10E-4FA4-8D6F-58C1C1300E40}"/>
              </a:ext>
            </a:extLst>
          </p:cNvPr>
          <p:cNvSpPr txBox="1"/>
          <p:nvPr/>
        </p:nvSpPr>
        <p:spPr>
          <a:xfrm>
            <a:off x="1603513" y="2782956"/>
            <a:ext cx="8799444" cy="923330"/>
          </a:xfrm>
          <a:prstGeom prst="rect">
            <a:avLst/>
          </a:prstGeom>
          <a:noFill/>
        </p:spPr>
        <p:txBody>
          <a:bodyPr wrap="square" rtlCol="0">
            <a:spAutoFit/>
          </a:bodyPr>
          <a:lstStyle/>
          <a:p>
            <a:r>
              <a:rPr lang="fr-FR" sz="5400" dirty="0">
                <a:solidFill>
                  <a:schemeClr val="accent2">
                    <a:lumMod val="60000"/>
                    <a:lumOff val="40000"/>
                  </a:schemeClr>
                </a:solidFill>
              </a:rPr>
              <a:t>merci pour votre attention</a:t>
            </a:r>
          </a:p>
        </p:txBody>
      </p:sp>
    </p:spTree>
    <p:extLst>
      <p:ext uri="{BB962C8B-B14F-4D97-AF65-F5344CB8AC3E}">
        <p14:creationId xmlns:p14="http://schemas.microsoft.com/office/powerpoint/2010/main" val="261535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B04662-5BC0-4BCC-AE04-B241C461E40F}"/>
              </a:ext>
            </a:extLst>
          </p:cNvPr>
          <p:cNvSpPr>
            <a:spLocks noGrp="1"/>
          </p:cNvSpPr>
          <p:nvPr>
            <p:ph type="title"/>
          </p:nvPr>
        </p:nvSpPr>
        <p:spPr>
          <a:xfrm>
            <a:off x="1069848" y="484632"/>
            <a:ext cx="10058400" cy="641803"/>
          </a:xfrm>
        </p:spPr>
        <p:txBody>
          <a:bodyPr>
            <a:normAutofit fontScale="90000"/>
          </a:bodyPr>
          <a:lstStyle/>
          <a:p>
            <a:r>
              <a:rPr lang="fr-FR" dirty="0"/>
              <a:t>plan:</a:t>
            </a:r>
          </a:p>
        </p:txBody>
      </p:sp>
      <p:sp>
        <p:nvSpPr>
          <p:cNvPr id="4" name="ZoneTexte 3">
            <a:extLst>
              <a:ext uri="{FF2B5EF4-FFF2-40B4-BE49-F238E27FC236}">
                <a16:creationId xmlns:a16="http://schemas.microsoft.com/office/drawing/2014/main" id="{6B108FE8-6C3F-427A-8A95-A36329CC7F03}"/>
              </a:ext>
            </a:extLst>
          </p:cNvPr>
          <p:cNvSpPr txBox="1"/>
          <p:nvPr/>
        </p:nvSpPr>
        <p:spPr>
          <a:xfrm>
            <a:off x="1057656" y="3866322"/>
            <a:ext cx="9922300" cy="3416320"/>
          </a:xfrm>
          <a:prstGeom prst="rect">
            <a:avLst/>
          </a:prstGeom>
          <a:noFill/>
        </p:spPr>
        <p:txBody>
          <a:bodyPr wrap="square" rtlCol="0">
            <a:spAutoFit/>
          </a:bodyPr>
          <a:lstStyle/>
          <a:p>
            <a:r>
              <a:rPr lang="fr-FR" b="0" i="0" dirty="0">
                <a:solidFill>
                  <a:srgbClr val="212121"/>
                </a:solidFill>
                <a:effectLst/>
                <a:latin typeface="Roboto" panose="02000000000000000000" pitchFamily="2" charset="0"/>
              </a:rPr>
              <a:t>DB SCAN Clustering: Iris fleurs </a:t>
            </a:r>
          </a:p>
          <a:p>
            <a:endParaRPr lang="fr-FR" b="0" i="0" dirty="0">
              <a:solidFill>
                <a:srgbClr val="212121"/>
              </a:solidFill>
              <a:effectLst/>
              <a:latin typeface="Roboto" panose="02000000000000000000" pitchFamily="2" charset="0"/>
            </a:endParaRPr>
          </a:p>
          <a:p>
            <a:pPr marL="0" indent="0">
              <a:buNone/>
            </a:pPr>
            <a:r>
              <a:rPr lang="fr-FR" b="0" i="0" dirty="0">
                <a:solidFill>
                  <a:srgbClr val="212121"/>
                </a:solidFill>
                <a:effectLst/>
                <a:latin typeface="Roboto" panose="02000000000000000000" pitchFamily="2" charset="0"/>
              </a:rPr>
              <a:t>           </a:t>
            </a:r>
            <a:r>
              <a:rPr lang="fr-FR" sz="1800" b="1" dirty="0">
                <a:latin typeface="-apple-system"/>
              </a:rPr>
              <a:t>Problématique</a:t>
            </a:r>
          </a:p>
          <a:p>
            <a:pPr marL="0" indent="0">
              <a:buNone/>
            </a:pPr>
            <a:r>
              <a:rPr lang="fr-FR" b="1" dirty="0">
                <a:latin typeface="-apple-system"/>
              </a:rPr>
              <a:t>            </a:t>
            </a:r>
            <a:r>
              <a:rPr lang="fr-FR" sz="1800" b="1" dirty="0">
                <a:latin typeface="-apple-system"/>
              </a:rPr>
              <a:t>Objectif</a:t>
            </a:r>
          </a:p>
          <a:p>
            <a:pPr marL="0" indent="0">
              <a:buNone/>
            </a:pPr>
            <a:r>
              <a:rPr lang="fr-FR" b="1" dirty="0">
                <a:latin typeface="-apple-system"/>
              </a:rPr>
              <a:t>            </a:t>
            </a:r>
            <a:r>
              <a:rPr lang="fr-FR" sz="1800" b="1" i="0" dirty="0">
                <a:solidFill>
                  <a:srgbClr val="212121"/>
                </a:solidFill>
                <a:effectLst/>
                <a:latin typeface="Roboto" panose="02000000000000000000" pitchFamily="2" charset="0"/>
              </a:rPr>
              <a:t>Informations sur les données </a:t>
            </a:r>
          </a:p>
          <a:p>
            <a:pPr marL="0" indent="0">
              <a:buNone/>
            </a:pPr>
            <a:r>
              <a:rPr lang="fr-FR" b="1" dirty="0">
                <a:solidFill>
                  <a:srgbClr val="212121"/>
                </a:solidFill>
                <a:latin typeface="Roboto" panose="02000000000000000000" pitchFamily="2" charset="0"/>
              </a:rPr>
              <a:t>            </a:t>
            </a:r>
            <a:r>
              <a:rPr lang="fr-FR" dirty="0"/>
              <a:t>Algorithme et résultats</a:t>
            </a:r>
          </a:p>
          <a:p>
            <a:pPr marL="0" indent="0">
              <a:buNone/>
            </a:pPr>
            <a:endParaRPr lang="fr-FR" dirty="0"/>
          </a:p>
          <a:p>
            <a:pPr marL="0" indent="0">
              <a:buNone/>
            </a:pPr>
            <a:r>
              <a:rPr lang="fr-FR" dirty="0"/>
              <a:t>Conclusion</a:t>
            </a:r>
          </a:p>
          <a:p>
            <a:pPr marL="0" indent="0">
              <a:buNone/>
            </a:pPr>
            <a:endParaRPr lang="fr-FR" dirty="0"/>
          </a:p>
          <a:p>
            <a:pPr marL="0" indent="0">
              <a:buNone/>
            </a:pPr>
            <a:r>
              <a:rPr lang="fr-FR" dirty="0"/>
              <a:t>Références </a:t>
            </a:r>
          </a:p>
          <a:p>
            <a:pPr marL="0" indent="0">
              <a:buNone/>
            </a:pPr>
            <a:endParaRPr lang="fr-FR" b="0" i="0" dirty="0">
              <a:solidFill>
                <a:srgbClr val="212121"/>
              </a:solidFill>
              <a:effectLst/>
              <a:latin typeface="Roboto" panose="02000000000000000000" pitchFamily="2" charset="0"/>
            </a:endParaRPr>
          </a:p>
          <a:p>
            <a:endParaRPr lang="fr-FR" dirty="0"/>
          </a:p>
        </p:txBody>
      </p:sp>
      <p:sp>
        <p:nvSpPr>
          <p:cNvPr id="8" name="ZoneTexte 7">
            <a:extLst>
              <a:ext uri="{FF2B5EF4-FFF2-40B4-BE49-F238E27FC236}">
                <a16:creationId xmlns:a16="http://schemas.microsoft.com/office/drawing/2014/main" id="{FF3E884E-D515-447E-9DD9-E07C25701B20}"/>
              </a:ext>
            </a:extLst>
          </p:cNvPr>
          <p:cNvSpPr txBox="1"/>
          <p:nvPr/>
        </p:nvSpPr>
        <p:spPr>
          <a:xfrm>
            <a:off x="1063752" y="1126435"/>
            <a:ext cx="10058400" cy="2862322"/>
          </a:xfrm>
          <a:prstGeom prst="rect">
            <a:avLst/>
          </a:prstGeom>
          <a:noFill/>
        </p:spPr>
        <p:txBody>
          <a:bodyPr wrap="square" rtlCol="0">
            <a:spAutoFit/>
          </a:bodyPr>
          <a:lstStyle/>
          <a:p>
            <a:r>
              <a:rPr lang="fr-FR" sz="2400" dirty="0"/>
              <a:t>Introduction:</a:t>
            </a:r>
          </a:p>
          <a:p>
            <a:endParaRPr lang="fr-FR" sz="2400" dirty="0"/>
          </a:p>
          <a:p>
            <a:r>
              <a:rPr lang="fr-FR" sz="2400" dirty="0"/>
              <a:t>Régression logistique</a:t>
            </a:r>
            <a:r>
              <a:rPr lang="fr-FR" dirty="0"/>
              <a:t>: </a:t>
            </a:r>
            <a:r>
              <a:rPr lang="fr-FR" sz="1800" b="0" i="0" dirty="0">
                <a:effectLst/>
                <a:latin typeface="-apple-system"/>
              </a:rPr>
              <a:t>La carence en vitamine D </a:t>
            </a:r>
          </a:p>
          <a:p>
            <a:endParaRPr lang="fr-FR" dirty="0">
              <a:latin typeface="-apple-system"/>
            </a:endParaRPr>
          </a:p>
          <a:p>
            <a:pPr marL="0" indent="0">
              <a:buNone/>
            </a:pPr>
            <a:r>
              <a:rPr lang="fr-FR" sz="1800" b="0" i="0" dirty="0">
                <a:effectLst/>
                <a:latin typeface="-apple-system"/>
              </a:rPr>
              <a:t>            </a:t>
            </a:r>
            <a:r>
              <a:rPr lang="fr-FR" sz="1800" b="1" dirty="0">
                <a:latin typeface="-apple-system"/>
              </a:rPr>
              <a:t>Problématique</a:t>
            </a:r>
          </a:p>
          <a:p>
            <a:pPr marL="0" indent="0">
              <a:buNone/>
            </a:pPr>
            <a:r>
              <a:rPr lang="fr-FR" b="1" dirty="0">
                <a:latin typeface="-apple-system"/>
              </a:rPr>
              <a:t>            </a:t>
            </a:r>
            <a:r>
              <a:rPr lang="fr-FR" sz="1800" b="1" dirty="0">
                <a:latin typeface="-apple-system"/>
              </a:rPr>
              <a:t>Objectif</a:t>
            </a:r>
          </a:p>
          <a:p>
            <a:pPr marL="0" indent="0">
              <a:buNone/>
            </a:pPr>
            <a:r>
              <a:rPr lang="fr-FR" b="1" dirty="0">
                <a:latin typeface="-apple-system"/>
              </a:rPr>
              <a:t>            </a:t>
            </a:r>
            <a:r>
              <a:rPr lang="fr-FR" sz="1800" b="1" i="0" dirty="0">
                <a:solidFill>
                  <a:srgbClr val="212121"/>
                </a:solidFill>
                <a:effectLst/>
                <a:latin typeface="Roboto" panose="02000000000000000000" pitchFamily="2" charset="0"/>
              </a:rPr>
              <a:t>Informations sur les données </a:t>
            </a:r>
          </a:p>
          <a:p>
            <a:pPr marL="0" indent="0">
              <a:buNone/>
            </a:pPr>
            <a:r>
              <a:rPr lang="fr-FR" b="1" dirty="0">
                <a:solidFill>
                  <a:srgbClr val="212121"/>
                </a:solidFill>
                <a:latin typeface="Roboto" panose="02000000000000000000" pitchFamily="2" charset="0"/>
              </a:rPr>
              <a:t>            </a:t>
            </a:r>
            <a:r>
              <a:rPr lang="fr-FR" dirty="0"/>
              <a:t>Algorithme et résultats</a:t>
            </a:r>
          </a:p>
          <a:p>
            <a:endParaRPr lang="fr-FR" dirty="0"/>
          </a:p>
        </p:txBody>
      </p:sp>
    </p:spTree>
    <p:extLst>
      <p:ext uri="{BB962C8B-B14F-4D97-AF65-F5344CB8AC3E}">
        <p14:creationId xmlns:p14="http://schemas.microsoft.com/office/powerpoint/2010/main" val="265037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AE448E-97E0-490D-8EE0-1B4FA3482BF0}"/>
              </a:ext>
            </a:extLst>
          </p:cNvPr>
          <p:cNvSpPr>
            <a:spLocks noGrp="1"/>
          </p:cNvSpPr>
          <p:nvPr>
            <p:ph type="title"/>
          </p:nvPr>
        </p:nvSpPr>
        <p:spPr/>
        <p:txBody>
          <a:bodyPr/>
          <a:lstStyle/>
          <a:p>
            <a:r>
              <a:rPr lang="fr-FR" dirty="0" err="1"/>
              <a:t>iNTRODUCTION</a:t>
            </a:r>
            <a:endParaRPr lang="fr-FR" dirty="0"/>
          </a:p>
        </p:txBody>
      </p:sp>
      <p:sp>
        <p:nvSpPr>
          <p:cNvPr id="3" name="Espace réservé du contenu 2">
            <a:extLst>
              <a:ext uri="{FF2B5EF4-FFF2-40B4-BE49-F238E27FC236}">
                <a16:creationId xmlns:a16="http://schemas.microsoft.com/office/drawing/2014/main" id="{469604C2-3C0B-41F4-A672-7A803BFE5D98}"/>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161609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F3CAC4-F810-42CB-9988-554EDA33420E}"/>
              </a:ext>
            </a:extLst>
          </p:cNvPr>
          <p:cNvSpPr>
            <a:spLocks noGrp="1"/>
          </p:cNvSpPr>
          <p:nvPr>
            <p:ph type="title"/>
          </p:nvPr>
        </p:nvSpPr>
        <p:spPr>
          <a:xfrm>
            <a:off x="662609" y="484632"/>
            <a:ext cx="10465639" cy="734568"/>
          </a:xfrm>
        </p:spPr>
        <p:txBody>
          <a:bodyPr>
            <a:normAutofit fontScale="90000"/>
          </a:bodyPr>
          <a:lstStyle/>
          <a:p>
            <a:r>
              <a:rPr lang="fr-FR" sz="4400" dirty="0"/>
              <a:t>Régression logistique</a:t>
            </a:r>
            <a:r>
              <a:rPr lang="fr-FR" dirty="0"/>
              <a:t>: </a:t>
            </a:r>
            <a:r>
              <a:rPr lang="fr-FR" sz="3600" b="0" i="0" dirty="0">
                <a:effectLst/>
                <a:latin typeface="-apple-system"/>
              </a:rPr>
              <a:t>La carence en vitamine D </a:t>
            </a:r>
            <a:endParaRPr lang="fr-FR" sz="3600" dirty="0"/>
          </a:p>
        </p:txBody>
      </p:sp>
      <p:sp>
        <p:nvSpPr>
          <p:cNvPr id="3" name="Espace réservé du contenu 2">
            <a:extLst>
              <a:ext uri="{FF2B5EF4-FFF2-40B4-BE49-F238E27FC236}">
                <a16:creationId xmlns:a16="http://schemas.microsoft.com/office/drawing/2014/main" id="{7E18E431-5BC3-4C2D-9FF0-8639CE672D0B}"/>
              </a:ext>
            </a:extLst>
          </p:cNvPr>
          <p:cNvSpPr>
            <a:spLocks noGrp="1"/>
          </p:cNvSpPr>
          <p:nvPr>
            <p:ph idx="1"/>
          </p:nvPr>
        </p:nvSpPr>
        <p:spPr>
          <a:xfrm>
            <a:off x="1069848" y="1457738"/>
            <a:ext cx="10058400" cy="4714461"/>
          </a:xfrm>
        </p:spPr>
        <p:txBody>
          <a:bodyPr>
            <a:normAutofit lnSpcReduction="10000"/>
          </a:bodyPr>
          <a:lstStyle/>
          <a:p>
            <a:r>
              <a:rPr lang="fr-FR" sz="2800" b="1" dirty="0">
                <a:latin typeface="-apple-system"/>
              </a:rPr>
              <a:t>Problématique:</a:t>
            </a:r>
            <a:endParaRPr lang="fr-FR" sz="2800" b="1" i="0" dirty="0">
              <a:effectLst/>
              <a:latin typeface="-apple-system"/>
            </a:endParaRPr>
          </a:p>
          <a:p>
            <a:r>
              <a:rPr lang="fr-FR" b="0" i="0" dirty="0">
                <a:effectLst/>
                <a:latin typeface="-apple-system"/>
              </a:rPr>
              <a:t>La carence en vitamine D est le plus souvent due à une exposition au soleil insuffisante. Certains troubles peuvent également entraîner cette carence.</a:t>
            </a:r>
          </a:p>
          <a:p>
            <a:r>
              <a:rPr lang="fr-FR" b="0" i="0" dirty="0">
                <a:effectLst/>
                <a:latin typeface="-apple-system"/>
              </a:rPr>
              <a:t>Pour les personnes en bonne santé, on parle d’insuffisance en vitamine D quand la concentration sanguine tombe en dessous de 20 nanogrammes (20 milliardièmes de gramme) par ml de sang.</a:t>
            </a:r>
          </a:p>
          <a:p>
            <a:endParaRPr lang="fr-FR" b="0" i="0" dirty="0">
              <a:effectLst/>
              <a:latin typeface="-apple-system"/>
            </a:endParaRPr>
          </a:p>
          <a:p>
            <a:r>
              <a:rPr lang="fr-FR" sz="2800" b="1" dirty="0">
                <a:latin typeface="-apple-system"/>
              </a:rPr>
              <a:t>Objectif:</a:t>
            </a:r>
          </a:p>
          <a:p>
            <a:pPr marL="0" indent="0">
              <a:buNone/>
            </a:pPr>
            <a:r>
              <a:rPr lang="fr-FR" sz="2400" b="0" i="0" dirty="0">
                <a:solidFill>
                  <a:srgbClr val="212121"/>
                </a:solidFill>
                <a:effectLst/>
                <a:latin typeface="Roboto" panose="02000000000000000000" pitchFamily="2" charset="0"/>
              </a:rPr>
              <a:t>L’objectif de la classification est de prédire si le patient a un carence de vitamine D ou non.</a:t>
            </a:r>
            <a:endParaRPr lang="fr-FR" sz="2800" b="1" dirty="0">
              <a:latin typeface="-apple-system"/>
            </a:endParaRPr>
          </a:p>
          <a:p>
            <a:pPr marL="0" indent="0">
              <a:buNone/>
            </a:pPr>
            <a:r>
              <a:rPr lang="fr-FR" sz="2800" b="1" dirty="0">
                <a:latin typeface="-apple-system"/>
              </a:rPr>
              <a:t>   </a:t>
            </a:r>
          </a:p>
          <a:p>
            <a:pPr marL="0" indent="0">
              <a:buNone/>
            </a:pPr>
            <a:r>
              <a:rPr lang="fr-FR" dirty="0">
                <a:latin typeface="-apple-system"/>
              </a:rPr>
              <a:t>     </a:t>
            </a:r>
            <a:endParaRPr lang="fr-FR" dirty="0"/>
          </a:p>
        </p:txBody>
      </p:sp>
    </p:spTree>
    <p:extLst>
      <p:ext uri="{BB962C8B-B14F-4D97-AF65-F5344CB8AC3E}">
        <p14:creationId xmlns:p14="http://schemas.microsoft.com/office/powerpoint/2010/main" val="86531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4F33D7-22C6-4FB5-9DE8-0A8752D41D6C}"/>
              </a:ext>
            </a:extLst>
          </p:cNvPr>
          <p:cNvSpPr>
            <a:spLocks noGrp="1"/>
          </p:cNvSpPr>
          <p:nvPr>
            <p:ph type="title"/>
          </p:nvPr>
        </p:nvSpPr>
        <p:spPr>
          <a:xfrm>
            <a:off x="857813" y="325142"/>
            <a:ext cx="10058400" cy="721316"/>
          </a:xfrm>
        </p:spPr>
        <p:txBody>
          <a:bodyPr>
            <a:normAutofit/>
          </a:bodyPr>
          <a:lstStyle/>
          <a:p>
            <a:pPr algn="l"/>
            <a:r>
              <a:rPr lang="fr-FR" sz="3200" b="1" i="0" dirty="0">
                <a:solidFill>
                  <a:srgbClr val="212121"/>
                </a:solidFill>
                <a:effectLst/>
                <a:latin typeface="Roboto" panose="02000000000000000000" pitchFamily="2" charset="0"/>
              </a:rPr>
              <a:t>Informations sur les données :</a:t>
            </a:r>
          </a:p>
        </p:txBody>
      </p:sp>
      <p:pic>
        <p:nvPicPr>
          <p:cNvPr id="5" name="Image 4">
            <a:extLst>
              <a:ext uri="{FF2B5EF4-FFF2-40B4-BE49-F238E27FC236}">
                <a16:creationId xmlns:a16="http://schemas.microsoft.com/office/drawing/2014/main" id="{A7447F4F-5A7B-4299-9AE7-F65656FA5C07}"/>
              </a:ext>
            </a:extLst>
          </p:cNvPr>
          <p:cNvPicPr>
            <a:picLocks noChangeAspect="1"/>
          </p:cNvPicPr>
          <p:nvPr/>
        </p:nvPicPr>
        <p:blipFill>
          <a:blip r:embed="rId2"/>
          <a:stretch>
            <a:fillRect/>
          </a:stretch>
        </p:blipFill>
        <p:spPr>
          <a:xfrm>
            <a:off x="6334539" y="1046458"/>
            <a:ext cx="5353878" cy="4585715"/>
          </a:xfrm>
          <a:prstGeom prst="rect">
            <a:avLst/>
          </a:prstGeom>
        </p:spPr>
      </p:pic>
      <p:sp>
        <p:nvSpPr>
          <p:cNvPr id="6" name="ZoneTexte 5">
            <a:extLst>
              <a:ext uri="{FF2B5EF4-FFF2-40B4-BE49-F238E27FC236}">
                <a16:creationId xmlns:a16="http://schemas.microsoft.com/office/drawing/2014/main" id="{86FDBDC8-69F9-4893-857F-CDA6627FBE78}"/>
              </a:ext>
            </a:extLst>
          </p:cNvPr>
          <p:cNvSpPr txBox="1"/>
          <p:nvPr/>
        </p:nvSpPr>
        <p:spPr>
          <a:xfrm>
            <a:off x="503583" y="1616765"/>
            <a:ext cx="5592417" cy="4801314"/>
          </a:xfrm>
          <a:prstGeom prst="rect">
            <a:avLst/>
          </a:prstGeom>
          <a:noFill/>
        </p:spPr>
        <p:txBody>
          <a:bodyPr wrap="square" rtlCol="0">
            <a:spAutoFit/>
          </a:bodyPr>
          <a:lstStyle/>
          <a:p>
            <a:pPr algn="l"/>
            <a:r>
              <a:rPr lang="fr-FR" b="0" i="0" dirty="0">
                <a:solidFill>
                  <a:srgbClr val="212121"/>
                </a:solidFill>
                <a:effectLst/>
                <a:latin typeface="Roboto" panose="02000000000000000000" pitchFamily="2" charset="0"/>
              </a:rPr>
              <a:t>L’ensemble de données est disponible sur le site Web de Kaggle et provient d’une étude en cours sur les résidents de la ville de PARIS, dans la France. L’ensemble de données fournit les informations des patients. Il comprend plus de 401 enregistrements et 5 attributs.</a:t>
            </a:r>
          </a:p>
          <a:p>
            <a:pPr algn="l"/>
            <a:endParaRPr lang="fr-FR" b="0" i="0" dirty="0">
              <a:solidFill>
                <a:srgbClr val="212121"/>
              </a:solidFill>
              <a:effectLst/>
              <a:latin typeface="Roboto" panose="02000000000000000000" pitchFamily="2" charset="0"/>
            </a:endParaRPr>
          </a:p>
          <a:p>
            <a:pPr algn="l"/>
            <a:r>
              <a:rPr lang="fr-FR" b="0" i="0" dirty="0">
                <a:solidFill>
                  <a:srgbClr val="212121"/>
                </a:solidFill>
                <a:effectLst/>
                <a:latin typeface="Roboto" panose="02000000000000000000" pitchFamily="2" charset="0"/>
              </a:rPr>
              <a:t>L’ensemble de données de l’étude contient:</a:t>
            </a:r>
          </a:p>
          <a:p>
            <a:pPr algn="l"/>
            <a:endParaRPr lang="fr-FR" b="0" i="0" dirty="0">
              <a:solidFill>
                <a:srgbClr val="212121"/>
              </a:solidFill>
              <a:effectLst/>
              <a:latin typeface="Roboto" panose="02000000000000000000" pitchFamily="2" charset="0"/>
            </a:endParaRPr>
          </a:p>
          <a:p>
            <a:pPr algn="l"/>
            <a:r>
              <a:rPr lang="fr-FR" b="1" i="0" dirty="0">
                <a:solidFill>
                  <a:srgbClr val="212121"/>
                </a:solidFill>
                <a:effectLst/>
                <a:latin typeface="Roboto" panose="02000000000000000000" pitchFamily="2" charset="0"/>
              </a:rPr>
              <a:t>ID</a:t>
            </a:r>
            <a:r>
              <a:rPr lang="fr-FR" b="0" i="0" dirty="0">
                <a:solidFill>
                  <a:srgbClr val="212121"/>
                </a:solidFill>
                <a:effectLst/>
                <a:latin typeface="Roboto" panose="02000000000000000000" pitchFamily="2" charset="0"/>
              </a:rPr>
              <a:t>: numéro ID de chaque patient.</a:t>
            </a:r>
          </a:p>
          <a:p>
            <a:pPr algn="l"/>
            <a:r>
              <a:rPr lang="fr-FR" b="1" i="0" dirty="0">
                <a:solidFill>
                  <a:srgbClr val="212121"/>
                </a:solidFill>
                <a:effectLst/>
                <a:latin typeface="Roboto" panose="02000000000000000000" pitchFamily="2" charset="0"/>
              </a:rPr>
              <a:t>sexe</a:t>
            </a:r>
            <a:r>
              <a:rPr lang="fr-FR" b="0" i="0" dirty="0">
                <a:solidFill>
                  <a:srgbClr val="212121"/>
                </a:solidFill>
                <a:effectLst/>
                <a:latin typeface="Roboto" panose="02000000000000000000" pitchFamily="2" charset="0"/>
              </a:rPr>
              <a:t>: homme ou femme</a:t>
            </a:r>
          </a:p>
          <a:p>
            <a:pPr algn="l"/>
            <a:r>
              <a:rPr lang="fr-FR" b="1" dirty="0">
                <a:solidFill>
                  <a:srgbClr val="212121"/>
                </a:solidFill>
                <a:latin typeface="Roboto" panose="02000000000000000000" pitchFamily="2" charset="0"/>
              </a:rPr>
              <a:t>A</a:t>
            </a:r>
            <a:r>
              <a:rPr lang="fr-FR" b="1" i="0" dirty="0">
                <a:solidFill>
                  <a:srgbClr val="212121"/>
                </a:solidFill>
                <a:effectLst/>
                <a:latin typeface="Roboto" panose="02000000000000000000" pitchFamily="2" charset="0"/>
              </a:rPr>
              <a:t>ge</a:t>
            </a:r>
            <a:r>
              <a:rPr lang="fr-FR" b="0" i="0" dirty="0">
                <a:solidFill>
                  <a:srgbClr val="212121"/>
                </a:solidFill>
                <a:effectLst/>
                <a:latin typeface="Roboto" panose="02000000000000000000" pitchFamily="2" charset="0"/>
              </a:rPr>
              <a:t>: âge du patient</a:t>
            </a:r>
          </a:p>
          <a:p>
            <a:pPr algn="l"/>
            <a:r>
              <a:rPr lang="fr-FR" b="1" i="0" dirty="0">
                <a:solidFill>
                  <a:srgbClr val="212121"/>
                </a:solidFill>
                <a:effectLst/>
                <a:latin typeface="Roboto" panose="02000000000000000000" pitchFamily="2" charset="0"/>
              </a:rPr>
              <a:t>dose</a:t>
            </a:r>
            <a:r>
              <a:rPr lang="fr-FR" b="0" i="0" dirty="0">
                <a:solidFill>
                  <a:srgbClr val="212121"/>
                </a:solidFill>
                <a:effectLst/>
                <a:latin typeface="Roboto" panose="02000000000000000000" pitchFamily="2" charset="0"/>
              </a:rPr>
              <a:t>: concentration de vitamine D en sang en nanogrammes par ml.</a:t>
            </a:r>
          </a:p>
          <a:p>
            <a:pPr algn="l"/>
            <a:r>
              <a:rPr lang="fr-FR" b="1" i="0" dirty="0">
                <a:solidFill>
                  <a:srgbClr val="212121"/>
                </a:solidFill>
                <a:effectLst/>
                <a:latin typeface="Roboto" panose="02000000000000000000" pitchFamily="2" charset="0"/>
              </a:rPr>
              <a:t>Carence</a:t>
            </a:r>
            <a:r>
              <a:rPr lang="fr-FR" b="0" i="0" dirty="0">
                <a:solidFill>
                  <a:srgbClr val="212121"/>
                </a:solidFill>
                <a:effectLst/>
                <a:latin typeface="Roboto" panose="02000000000000000000" pitchFamily="2" charset="0"/>
              </a:rPr>
              <a:t>: </a:t>
            </a:r>
            <a:r>
              <a:rPr lang="fr-FR" dirty="0">
                <a:solidFill>
                  <a:srgbClr val="212121"/>
                </a:solidFill>
                <a:latin typeface="Roboto" panose="02000000000000000000" pitchFamily="2" charset="0"/>
              </a:rPr>
              <a:t>1 si le patient a manque de vitamine D, 0 sinon.</a:t>
            </a:r>
            <a:endParaRPr lang="fr-FR" b="0" i="0" dirty="0">
              <a:solidFill>
                <a:srgbClr val="212121"/>
              </a:solidFill>
              <a:effectLst/>
              <a:latin typeface="Roboto" panose="02000000000000000000" pitchFamily="2" charset="0"/>
            </a:endParaRPr>
          </a:p>
          <a:p>
            <a:endParaRPr lang="fr-FR" dirty="0"/>
          </a:p>
        </p:txBody>
      </p:sp>
      <p:sp>
        <p:nvSpPr>
          <p:cNvPr id="7" name="ZoneTexte 6">
            <a:extLst>
              <a:ext uri="{FF2B5EF4-FFF2-40B4-BE49-F238E27FC236}">
                <a16:creationId xmlns:a16="http://schemas.microsoft.com/office/drawing/2014/main" id="{CC8CE9B8-6755-411F-9531-7F83BC9E6CAD}"/>
              </a:ext>
            </a:extLst>
          </p:cNvPr>
          <p:cNvSpPr txBox="1"/>
          <p:nvPr/>
        </p:nvSpPr>
        <p:spPr>
          <a:xfrm>
            <a:off x="6511159" y="5990897"/>
            <a:ext cx="4871544" cy="369332"/>
          </a:xfrm>
          <a:prstGeom prst="rect">
            <a:avLst/>
          </a:prstGeom>
          <a:noFill/>
        </p:spPr>
        <p:txBody>
          <a:bodyPr wrap="square" rtlCol="0">
            <a:spAutoFit/>
          </a:bodyPr>
          <a:lstStyle/>
          <a:p>
            <a:pPr algn="ctr"/>
            <a:r>
              <a:rPr lang="fr-FR" b="1" u="sng" dirty="0">
                <a:solidFill>
                  <a:schemeClr val="accent1">
                    <a:lumMod val="75000"/>
                  </a:schemeClr>
                </a:solidFill>
              </a:rPr>
              <a:t> La base de données</a:t>
            </a:r>
          </a:p>
        </p:txBody>
      </p:sp>
    </p:spTree>
    <p:extLst>
      <p:ext uri="{BB962C8B-B14F-4D97-AF65-F5344CB8AC3E}">
        <p14:creationId xmlns:p14="http://schemas.microsoft.com/office/powerpoint/2010/main" val="359386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44B979C-C574-4FCC-B28F-672668DF8378}"/>
              </a:ext>
            </a:extLst>
          </p:cNvPr>
          <p:cNvSpPr txBox="1"/>
          <p:nvPr/>
        </p:nvSpPr>
        <p:spPr>
          <a:xfrm>
            <a:off x="474632" y="1114488"/>
            <a:ext cx="4770783" cy="830997"/>
          </a:xfrm>
          <a:prstGeom prst="rect">
            <a:avLst/>
          </a:prstGeom>
          <a:noFill/>
        </p:spPr>
        <p:txBody>
          <a:bodyPr wrap="square" rtlCol="0">
            <a:spAutoFit/>
          </a:bodyPr>
          <a:lstStyle/>
          <a:p>
            <a:r>
              <a:rPr lang="fr-FR" sz="2400" b="1" i="0" dirty="0">
                <a:solidFill>
                  <a:srgbClr val="24292F"/>
                </a:solidFill>
                <a:effectLst/>
                <a:latin typeface="-apple-system"/>
              </a:rPr>
              <a:t>Bibliothèques utilisées:</a:t>
            </a:r>
          </a:p>
          <a:p>
            <a:endParaRPr lang="fr-FR" sz="2400" dirty="0"/>
          </a:p>
        </p:txBody>
      </p:sp>
      <p:pic>
        <p:nvPicPr>
          <p:cNvPr id="6" name="Image 5">
            <a:extLst>
              <a:ext uri="{FF2B5EF4-FFF2-40B4-BE49-F238E27FC236}">
                <a16:creationId xmlns:a16="http://schemas.microsoft.com/office/drawing/2014/main" id="{AD61A170-FD2B-4C77-B27D-DF84A5BA9254}"/>
              </a:ext>
            </a:extLst>
          </p:cNvPr>
          <p:cNvPicPr>
            <a:picLocks noChangeAspect="1"/>
          </p:cNvPicPr>
          <p:nvPr/>
        </p:nvPicPr>
        <p:blipFill>
          <a:blip r:embed="rId2"/>
          <a:stretch>
            <a:fillRect/>
          </a:stretch>
        </p:blipFill>
        <p:spPr>
          <a:xfrm>
            <a:off x="6096000" y="1470990"/>
            <a:ext cx="5464783" cy="2585324"/>
          </a:xfrm>
          <a:prstGeom prst="rect">
            <a:avLst/>
          </a:prstGeom>
        </p:spPr>
      </p:pic>
      <p:sp>
        <p:nvSpPr>
          <p:cNvPr id="7" name="ZoneTexte 6">
            <a:extLst>
              <a:ext uri="{FF2B5EF4-FFF2-40B4-BE49-F238E27FC236}">
                <a16:creationId xmlns:a16="http://schemas.microsoft.com/office/drawing/2014/main" id="{22EF2840-B9E4-4617-B15C-296DBED7DAA0}"/>
              </a:ext>
            </a:extLst>
          </p:cNvPr>
          <p:cNvSpPr txBox="1"/>
          <p:nvPr/>
        </p:nvSpPr>
        <p:spPr>
          <a:xfrm>
            <a:off x="747010" y="1886489"/>
            <a:ext cx="4911669" cy="2585323"/>
          </a:xfrm>
          <a:prstGeom prst="rect">
            <a:avLst/>
          </a:prstGeom>
          <a:noFill/>
        </p:spPr>
        <p:txBody>
          <a:bodyPr wrap="square" rtlCol="0">
            <a:spAutoFit/>
          </a:bodyPr>
          <a:lstStyle/>
          <a:p>
            <a:pPr algn="l">
              <a:buFont typeface="+mj-lt"/>
              <a:buAutoNum type="arabicPeriod"/>
            </a:pPr>
            <a:r>
              <a:rPr lang="fr-FR" b="0" i="0" dirty="0">
                <a:solidFill>
                  <a:srgbClr val="7030A0"/>
                </a:solidFill>
                <a:effectLst/>
                <a:latin typeface="-apple-system"/>
              </a:rPr>
              <a:t>Pandas</a:t>
            </a:r>
            <a:r>
              <a:rPr lang="fr-FR" b="0" i="0" dirty="0">
                <a:solidFill>
                  <a:srgbClr val="24292F"/>
                </a:solidFill>
                <a:effectLst/>
                <a:latin typeface="-apple-system"/>
              </a:rPr>
              <a:t> </a:t>
            </a:r>
            <a:r>
              <a:rPr lang="fr-FR" b="0" i="1" dirty="0">
                <a:solidFill>
                  <a:srgbClr val="24292F"/>
                </a:solidFill>
                <a:effectLst/>
                <a:latin typeface="-apple-system"/>
              </a:rPr>
              <a:t>(pour la manipulation des données)</a:t>
            </a:r>
          </a:p>
          <a:p>
            <a:pPr algn="l"/>
            <a:endParaRPr lang="fr-FR" b="0" i="0" dirty="0">
              <a:solidFill>
                <a:srgbClr val="24292F"/>
              </a:solidFill>
              <a:effectLst/>
              <a:latin typeface="-apple-system"/>
            </a:endParaRPr>
          </a:p>
          <a:p>
            <a:pPr algn="l"/>
            <a:r>
              <a:rPr lang="fr-FR" b="0" i="0" dirty="0">
                <a:solidFill>
                  <a:srgbClr val="7030A0"/>
                </a:solidFill>
                <a:effectLst/>
                <a:latin typeface="-apple-system"/>
              </a:rPr>
              <a:t>2. </a:t>
            </a:r>
            <a:r>
              <a:rPr lang="fr-FR" b="0" i="0" dirty="0" err="1">
                <a:solidFill>
                  <a:srgbClr val="7030A0"/>
                </a:solidFill>
                <a:effectLst/>
                <a:latin typeface="-apple-system"/>
              </a:rPr>
              <a:t>Matplotlib</a:t>
            </a:r>
            <a:r>
              <a:rPr lang="fr-FR" b="0" i="0" dirty="0">
                <a:solidFill>
                  <a:srgbClr val="7030A0"/>
                </a:solidFill>
                <a:effectLst/>
                <a:latin typeface="-apple-system"/>
              </a:rPr>
              <a:t> </a:t>
            </a:r>
            <a:r>
              <a:rPr lang="fr-FR" b="0" i="1" dirty="0">
                <a:solidFill>
                  <a:srgbClr val="24292F"/>
                </a:solidFill>
                <a:effectLst/>
                <a:latin typeface="-apple-system"/>
              </a:rPr>
              <a:t>(pour la visualisation des données)</a:t>
            </a:r>
          </a:p>
          <a:p>
            <a:pPr algn="l">
              <a:buFont typeface="+mj-lt"/>
              <a:buAutoNum type="arabicPeriod"/>
            </a:pPr>
            <a:endParaRPr lang="fr-FR" b="0" i="0" dirty="0">
              <a:solidFill>
                <a:srgbClr val="24292F"/>
              </a:solidFill>
              <a:effectLst/>
              <a:latin typeface="-apple-system"/>
            </a:endParaRPr>
          </a:p>
          <a:p>
            <a:pPr algn="l"/>
            <a:r>
              <a:rPr lang="fr-FR" b="0" i="0" dirty="0">
                <a:solidFill>
                  <a:srgbClr val="7030A0"/>
                </a:solidFill>
                <a:effectLst/>
                <a:latin typeface="-apple-system"/>
              </a:rPr>
              <a:t>3.Seaborn </a:t>
            </a:r>
            <a:r>
              <a:rPr lang="fr-FR" b="0" i="1" dirty="0">
                <a:solidFill>
                  <a:srgbClr val="24292F"/>
                </a:solidFill>
                <a:effectLst/>
                <a:latin typeface="-apple-system"/>
              </a:rPr>
              <a:t>(pour la visualisation de données)</a:t>
            </a:r>
          </a:p>
          <a:p>
            <a:pPr algn="l">
              <a:buFont typeface="+mj-lt"/>
              <a:buAutoNum type="arabicPeriod"/>
            </a:pPr>
            <a:endParaRPr lang="fr-FR" b="0" i="0" dirty="0">
              <a:solidFill>
                <a:srgbClr val="24292F"/>
              </a:solidFill>
              <a:effectLst/>
              <a:latin typeface="-apple-system"/>
            </a:endParaRPr>
          </a:p>
          <a:p>
            <a:pPr algn="l"/>
            <a:r>
              <a:rPr lang="fr-FR" b="0" i="0" dirty="0">
                <a:solidFill>
                  <a:srgbClr val="24292F"/>
                </a:solidFill>
                <a:effectLst/>
                <a:latin typeface="-apple-system"/>
              </a:rPr>
              <a:t>4. </a:t>
            </a:r>
            <a:r>
              <a:rPr lang="fr-FR" b="0" i="0" dirty="0" err="1">
                <a:solidFill>
                  <a:srgbClr val="7030A0"/>
                </a:solidFill>
                <a:effectLst/>
                <a:latin typeface="-apple-system"/>
              </a:rPr>
              <a:t>Scikit-Learn</a:t>
            </a:r>
            <a:r>
              <a:rPr lang="fr-FR" b="0" i="0" dirty="0">
                <a:solidFill>
                  <a:srgbClr val="24292F"/>
                </a:solidFill>
                <a:effectLst/>
                <a:latin typeface="-apple-system"/>
              </a:rPr>
              <a:t> </a:t>
            </a:r>
            <a:r>
              <a:rPr lang="fr-FR" b="0" i="1" dirty="0">
                <a:solidFill>
                  <a:srgbClr val="24292F"/>
                </a:solidFill>
                <a:effectLst/>
                <a:latin typeface="-apple-system"/>
              </a:rPr>
              <a:t>(pour la modélisation de données)</a:t>
            </a:r>
            <a:endParaRPr lang="fr-FR" b="0" i="0" dirty="0">
              <a:solidFill>
                <a:srgbClr val="24292F"/>
              </a:solidFill>
              <a:effectLst/>
              <a:latin typeface="-apple-system"/>
            </a:endParaRPr>
          </a:p>
          <a:p>
            <a:br>
              <a:rPr lang="fr-FR" dirty="0"/>
            </a:br>
            <a:endParaRPr lang="fr-FR" dirty="0"/>
          </a:p>
        </p:txBody>
      </p:sp>
      <p:sp>
        <p:nvSpPr>
          <p:cNvPr id="8" name="ZoneTexte 7">
            <a:extLst>
              <a:ext uri="{FF2B5EF4-FFF2-40B4-BE49-F238E27FC236}">
                <a16:creationId xmlns:a16="http://schemas.microsoft.com/office/drawing/2014/main" id="{0937E727-7826-4189-B619-0AF526C96443}"/>
              </a:ext>
            </a:extLst>
          </p:cNvPr>
          <p:cNvSpPr txBox="1"/>
          <p:nvPr/>
        </p:nvSpPr>
        <p:spPr>
          <a:xfrm>
            <a:off x="474632" y="4056314"/>
            <a:ext cx="7701959" cy="830997"/>
          </a:xfrm>
          <a:prstGeom prst="rect">
            <a:avLst/>
          </a:prstGeom>
          <a:noFill/>
        </p:spPr>
        <p:txBody>
          <a:bodyPr wrap="square" rtlCol="0">
            <a:spAutoFit/>
          </a:bodyPr>
          <a:lstStyle/>
          <a:p>
            <a:r>
              <a:rPr lang="fr-FR" sz="2400" b="1" dirty="0">
                <a:solidFill>
                  <a:srgbClr val="24292F"/>
                </a:solidFill>
                <a:latin typeface="-apple-system"/>
              </a:rPr>
              <a:t>Pourcentage des gents ont manque de vitamine D:</a:t>
            </a:r>
          </a:p>
          <a:p>
            <a:endParaRPr lang="fr-FR" sz="2400" dirty="0"/>
          </a:p>
        </p:txBody>
      </p:sp>
      <p:pic>
        <p:nvPicPr>
          <p:cNvPr id="10" name="Image 9">
            <a:extLst>
              <a:ext uri="{FF2B5EF4-FFF2-40B4-BE49-F238E27FC236}">
                <a16:creationId xmlns:a16="http://schemas.microsoft.com/office/drawing/2014/main" id="{9D419BC4-141B-4295-A4A6-C8A298459426}"/>
              </a:ext>
            </a:extLst>
          </p:cNvPr>
          <p:cNvPicPr>
            <a:picLocks noChangeAspect="1"/>
          </p:cNvPicPr>
          <p:nvPr/>
        </p:nvPicPr>
        <p:blipFill>
          <a:blip r:embed="rId3"/>
          <a:stretch>
            <a:fillRect/>
          </a:stretch>
        </p:blipFill>
        <p:spPr>
          <a:xfrm>
            <a:off x="474633" y="4929744"/>
            <a:ext cx="5184046" cy="1285525"/>
          </a:xfrm>
          <a:prstGeom prst="rect">
            <a:avLst/>
          </a:prstGeom>
        </p:spPr>
      </p:pic>
      <p:pic>
        <p:nvPicPr>
          <p:cNvPr id="12" name="Image 11">
            <a:extLst>
              <a:ext uri="{FF2B5EF4-FFF2-40B4-BE49-F238E27FC236}">
                <a16:creationId xmlns:a16="http://schemas.microsoft.com/office/drawing/2014/main" id="{53874E36-B532-41F3-B846-6E8DD92831C9}"/>
              </a:ext>
            </a:extLst>
          </p:cNvPr>
          <p:cNvPicPr>
            <a:picLocks noChangeAspect="1"/>
          </p:cNvPicPr>
          <p:nvPr/>
        </p:nvPicPr>
        <p:blipFill>
          <a:blip r:embed="rId4"/>
          <a:stretch>
            <a:fillRect/>
          </a:stretch>
        </p:blipFill>
        <p:spPr>
          <a:xfrm>
            <a:off x="6997261" y="5062330"/>
            <a:ext cx="4839375" cy="637640"/>
          </a:xfrm>
          <a:prstGeom prst="rect">
            <a:avLst/>
          </a:prstGeom>
        </p:spPr>
      </p:pic>
      <p:cxnSp>
        <p:nvCxnSpPr>
          <p:cNvPr id="14" name="Connecteur droit avec flèche 13">
            <a:extLst>
              <a:ext uri="{FF2B5EF4-FFF2-40B4-BE49-F238E27FC236}">
                <a16:creationId xmlns:a16="http://schemas.microsoft.com/office/drawing/2014/main" id="{0634F478-D8CB-4269-B9E8-43C30AF2DE3B}"/>
              </a:ext>
            </a:extLst>
          </p:cNvPr>
          <p:cNvCxnSpPr>
            <a:cxnSpLocks/>
            <a:endCxn id="12" idx="1"/>
          </p:cNvCxnSpPr>
          <p:nvPr/>
        </p:nvCxnSpPr>
        <p:spPr>
          <a:xfrm>
            <a:off x="5618922" y="5381150"/>
            <a:ext cx="1378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343A859B-21BE-4393-9793-835BA94B6B3B}"/>
              </a:ext>
            </a:extLst>
          </p:cNvPr>
          <p:cNvSpPr txBox="1"/>
          <p:nvPr/>
        </p:nvSpPr>
        <p:spPr>
          <a:xfrm>
            <a:off x="1205947" y="6151376"/>
            <a:ext cx="3008244" cy="369332"/>
          </a:xfrm>
          <a:prstGeom prst="rect">
            <a:avLst/>
          </a:prstGeom>
          <a:noFill/>
        </p:spPr>
        <p:txBody>
          <a:bodyPr wrap="square" rtlCol="0">
            <a:spAutoFit/>
          </a:bodyPr>
          <a:lstStyle/>
          <a:p>
            <a:pPr algn="ctr"/>
            <a:r>
              <a:rPr lang="fr-FR" u="sng" dirty="0">
                <a:solidFill>
                  <a:schemeClr val="accent2">
                    <a:lumMod val="60000"/>
                    <a:lumOff val="40000"/>
                  </a:schemeClr>
                </a:solidFill>
              </a:rPr>
              <a:t>code</a:t>
            </a:r>
          </a:p>
        </p:txBody>
      </p:sp>
      <p:sp>
        <p:nvSpPr>
          <p:cNvPr id="19" name="ZoneTexte 18">
            <a:extLst>
              <a:ext uri="{FF2B5EF4-FFF2-40B4-BE49-F238E27FC236}">
                <a16:creationId xmlns:a16="http://schemas.microsoft.com/office/drawing/2014/main" id="{D6A24715-068A-417F-A08B-D07FC7B729D9}"/>
              </a:ext>
            </a:extLst>
          </p:cNvPr>
          <p:cNvSpPr txBox="1"/>
          <p:nvPr/>
        </p:nvSpPr>
        <p:spPr>
          <a:xfrm>
            <a:off x="7747202" y="6151376"/>
            <a:ext cx="3339492" cy="369332"/>
          </a:xfrm>
          <a:prstGeom prst="rect">
            <a:avLst/>
          </a:prstGeom>
          <a:noFill/>
        </p:spPr>
        <p:txBody>
          <a:bodyPr wrap="square">
            <a:spAutoFit/>
          </a:bodyPr>
          <a:lstStyle/>
          <a:p>
            <a:pPr algn="ctr"/>
            <a:r>
              <a:rPr lang="fr-FR" b="0" i="0" u="sng" dirty="0">
                <a:solidFill>
                  <a:schemeClr val="accent2">
                    <a:lumMod val="60000"/>
                    <a:lumOff val="40000"/>
                  </a:schemeClr>
                </a:solidFill>
                <a:effectLst/>
                <a:latin typeface="Roboto" panose="02000000000000000000" pitchFamily="2" charset="0"/>
              </a:rPr>
              <a:t>Résultat</a:t>
            </a:r>
          </a:p>
        </p:txBody>
      </p:sp>
      <p:sp>
        <p:nvSpPr>
          <p:cNvPr id="20" name="ZoneTexte 19">
            <a:extLst>
              <a:ext uri="{FF2B5EF4-FFF2-40B4-BE49-F238E27FC236}">
                <a16:creationId xmlns:a16="http://schemas.microsoft.com/office/drawing/2014/main" id="{E139B1AA-4902-4CF7-8239-0354872CD1EB}"/>
              </a:ext>
            </a:extLst>
          </p:cNvPr>
          <p:cNvSpPr txBox="1"/>
          <p:nvPr/>
        </p:nvSpPr>
        <p:spPr>
          <a:xfrm>
            <a:off x="747010" y="318052"/>
            <a:ext cx="5348990" cy="369332"/>
          </a:xfrm>
          <a:prstGeom prst="rect">
            <a:avLst/>
          </a:prstGeom>
          <a:noFill/>
        </p:spPr>
        <p:txBody>
          <a:bodyPr wrap="square" rtlCol="0">
            <a:spAutoFit/>
          </a:bodyPr>
          <a:lstStyle/>
          <a:p>
            <a:r>
              <a:rPr lang="fr-FR" dirty="0"/>
              <a:t>Algorithme et résultats</a:t>
            </a:r>
          </a:p>
        </p:txBody>
      </p:sp>
    </p:spTree>
    <p:extLst>
      <p:ext uri="{BB962C8B-B14F-4D97-AF65-F5344CB8AC3E}">
        <p14:creationId xmlns:p14="http://schemas.microsoft.com/office/powerpoint/2010/main" val="97137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937B15C-F833-41FE-9449-3DE6131F6CD0}"/>
              </a:ext>
            </a:extLst>
          </p:cNvPr>
          <p:cNvSpPr txBox="1"/>
          <p:nvPr/>
        </p:nvSpPr>
        <p:spPr>
          <a:xfrm>
            <a:off x="410817" y="280599"/>
            <a:ext cx="3737113" cy="738664"/>
          </a:xfrm>
          <a:prstGeom prst="rect">
            <a:avLst/>
          </a:prstGeom>
          <a:noFill/>
        </p:spPr>
        <p:txBody>
          <a:bodyPr wrap="square" rtlCol="0">
            <a:spAutoFit/>
          </a:bodyPr>
          <a:lstStyle/>
          <a:p>
            <a:r>
              <a:rPr lang="fr-FR" sz="2400" b="0" dirty="0">
                <a:effectLst/>
                <a:latin typeface="Courier New" panose="02070309020205020404" pitchFamily="49" charset="0"/>
              </a:rPr>
              <a:t>Influence du sexe:</a:t>
            </a:r>
          </a:p>
          <a:p>
            <a:endParaRPr lang="fr-FR" dirty="0"/>
          </a:p>
        </p:txBody>
      </p:sp>
      <p:pic>
        <p:nvPicPr>
          <p:cNvPr id="6" name="Image 5">
            <a:extLst>
              <a:ext uri="{FF2B5EF4-FFF2-40B4-BE49-F238E27FC236}">
                <a16:creationId xmlns:a16="http://schemas.microsoft.com/office/drawing/2014/main" id="{C1CF00BE-E978-47F2-BFAE-CACE9361780D}"/>
              </a:ext>
            </a:extLst>
          </p:cNvPr>
          <p:cNvPicPr>
            <a:picLocks noChangeAspect="1"/>
          </p:cNvPicPr>
          <p:nvPr/>
        </p:nvPicPr>
        <p:blipFill>
          <a:blip r:embed="rId2"/>
          <a:stretch>
            <a:fillRect/>
          </a:stretch>
        </p:blipFill>
        <p:spPr>
          <a:xfrm>
            <a:off x="6745356" y="496957"/>
            <a:ext cx="4908979" cy="2160104"/>
          </a:xfrm>
          <a:prstGeom prst="rect">
            <a:avLst/>
          </a:prstGeom>
        </p:spPr>
      </p:pic>
      <p:sp>
        <p:nvSpPr>
          <p:cNvPr id="7" name="ZoneTexte 6">
            <a:extLst>
              <a:ext uri="{FF2B5EF4-FFF2-40B4-BE49-F238E27FC236}">
                <a16:creationId xmlns:a16="http://schemas.microsoft.com/office/drawing/2014/main" id="{1045A614-BCE9-4CAF-99D5-2D10E351822D}"/>
              </a:ext>
            </a:extLst>
          </p:cNvPr>
          <p:cNvSpPr txBox="1"/>
          <p:nvPr/>
        </p:nvSpPr>
        <p:spPr>
          <a:xfrm>
            <a:off x="291547" y="935434"/>
            <a:ext cx="6056244" cy="923330"/>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On remarque que la répartition entre homme et femme est uniforme, donc le fait qu’il y a un homme ou femme n’a pas un influence sur la manque de vitamine D.</a:t>
            </a:r>
          </a:p>
        </p:txBody>
      </p:sp>
      <p:sp>
        <p:nvSpPr>
          <p:cNvPr id="8" name="ZoneTexte 7">
            <a:extLst>
              <a:ext uri="{FF2B5EF4-FFF2-40B4-BE49-F238E27FC236}">
                <a16:creationId xmlns:a16="http://schemas.microsoft.com/office/drawing/2014/main" id="{CEF6C4A7-9C65-48FB-91BC-BDEF4D874529}"/>
              </a:ext>
            </a:extLst>
          </p:cNvPr>
          <p:cNvSpPr txBox="1"/>
          <p:nvPr/>
        </p:nvSpPr>
        <p:spPr>
          <a:xfrm>
            <a:off x="291547" y="2294427"/>
            <a:ext cx="6797414" cy="738664"/>
          </a:xfrm>
          <a:prstGeom prst="rect">
            <a:avLst/>
          </a:prstGeom>
          <a:noFill/>
        </p:spPr>
        <p:txBody>
          <a:bodyPr wrap="square" rtlCol="0">
            <a:spAutoFit/>
          </a:bodyPr>
          <a:lstStyle/>
          <a:p>
            <a:r>
              <a:rPr lang="fr-FR" sz="2400" b="0" dirty="0">
                <a:effectLst/>
                <a:latin typeface="Courier New" panose="02070309020205020404" pitchFamily="49" charset="0"/>
              </a:rPr>
              <a:t>Influence des colonnes Age et dose:</a:t>
            </a:r>
          </a:p>
          <a:p>
            <a:endParaRPr lang="fr-FR" dirty="0"/>
          </a:p>
        </p:txBody>
      </p:sp>
      <p:pic>
        <p:nvPicPr>
          <p:cNvPr id="10" name="Image 9">
            <a:extLst>
              <a:ext uri="{FF2B5EF4-FFF2-40B4-BE49-F238E27FC236}">
                <a16:creationId xmlns:a16="http://schemas.microsoft.com/office/drawing/2014/main" id="{547EFE13-F511-4530-8A39-15F0DC49904D}"/>
              </a:ext>
            </a:extLst>
          </p:cNvPr>
          <p:cNvPicPr>
            <a:picLocks noChangeAspect="1"/>
          </p:cNvPicPr>
          <p:nvPr/>
        </p:nvPicPr>
        <p:blipFill>
          <a:blip r:embed="rId3"/>
          <a:stretch>
            <a:fillRect/>
          </a:stretch>
        </p:blipFill>
        <p:spPr>
          <a:xfrm>
            <a:off x="7088960" y="2617306"/>
            <a:ext cx="4678559" cy="2000168"/>
          </a:xfrm>
          <a:prstGeom prst="rect">
            <a:avLst/>
          </a:prstGeom>
        </p:spPr>
      </p:pic>
      <p:pic>
        <p:nvPicPr>
          <p:cNvPr id="12" name="Image 11">
            <a:extLst>
              <a:ext uri="{FF2B5EF4-FFF2-40B4-BE49-F238E27FC236}">
                <a16:creationId xmlns:a16="http://schemas.microsoft.com/office/drawing/2014/main" id="{6A94CB12-1D08-4A8A-B667-1D28D627BCC9}"/>
              </a:ext>
            </a:extLst>
          </p:cNvPr>
          <p:cNvPicPr>
            <a:picLocks noChangeAspect="1"/>
          </p:cNvPicPr>
          <p:nvPr/>
        </p:nvPicPr>
        <p:blipFill>
          <a:blip r:embed="rId4"/>
          <a:stretch>
            <a:fillRect/>
          </a:stretch>
        </p:blipFill>
        <p:spPr>
          <a:xfrm>
            <a:off x="7192563" y="4617474"/>
            <a:ext cx="4267796" cy="2120348"/>
          </a:xfrm>
          <a:prstGeom prst="rect">
            <a:avLst/>
          </a:prstGeom>
        </p:spPr>
      </p:pic>
      <p:sp>
        <p:nvSpPr>
          <p:cNvPr id="13" name="ZoneTexte 12">
            <a:extLst>
              <a:ext uri="{FF2B5EF4-FFF2-40B4-BE49-F238E27FC236}">
                <a16:creationId xmlns:a16="http://schemas.microsoft.com/office/drawing/2014/main" id="{AE3F6E50-CDAC-4C24-B049-550A5F6A2AF3}"/>
              </a:ext>
            </a:extLst>
          </p:cNvPr>
          <p:cNvSpPr txBox="1"/>
          <p:nvPr/>
        </p:nvSpPr>
        <p:spPr>
          <a:xfrm>
            <a:off x="702365" y="3033091"/>
            <a:ext cx="5830957" cy="1015663"/>
          </a:xfrm>
          <a:prstGeom prst="rect">
            <a:avLst/>
          </a:prstGeom>
          <a:noFill/>
        </p:spPr>
        <p:txBody>
          <a:bodyPr wrap="square" rtlCol="0">
            <a:spAutoFit/>
          </a:bodyPr>
          <a:lstStyle/>
          <a:p>
            <a:r>
              <a:rPr lang="fr-FR" sz="2000" dirty="0">
                <a:latin typeface="Arial" panose="020B0604020202020204" pitchFamily="34" charset="0"/>
                <a:cs typeface="Arial" panose="020B0604020202020204" pitchFamily="34" charset="0"/>
              </a:rPr>
              <a:t>On remarque que les répartitions d’Age et de dose est moins uniforme donc l’AGE ET dose ont un influence sur la manque de de vitamine D.</a:t>
            </a:r>
          </a:p>
        </p:txBody>
      </p:sp>
      <p:sp>
        <p:nvSpPr>
          <p:cNvPr id="14" name="ZoneTexte 13">
            <a:extLst>
              <a:ext uri="{FF2B5EF4-FFF2-40B4-BE49-F238E27FC236}">
                <a16:creationId xmlns:a16="http://schemas.microsoft.com/office/drawing/2014/main" id="{049011CE-AA19-43E0-BDF2-6E651897B0A7}"/>
              </a:ext>
            </a:extLst>
          </p:cNvPr>
          <p:cNvSpPr txBox="1"/>
          <p:nvPr/>
        </p:nvSpPr>
        <p:spPr>
          <a:xfrm>
            <a:off x="410817" y="4617474"/>
            <a:ext cx="6678142" cy="2031325"/>
          </a:xfrm>
          <a:prstGeom prst="rect">
            <a:avLst/>
          </a:prstGeom>
          <a:noFill/>
        </p:spPr>
        <p:txBody>
          <a:bodyPr wrap="square" rtlCol="0">
            <a:spAutoFit/>
          </a:bodyPr>
          <a:lstStyle/>
          <a:p>
            <a:r>
              <a:rPr lang="fr-FR" dirty="0"/>
              <a:t>Remarque:</a:t>
            </a:r>
          </a:p>
          <a:p>
            <a:endParaRPr lang="fr-FR" dirty="0"/>
          </a:p>
          <a:p>
            <a:r>
              <a:rPr lang="fr-FR" dirty="0"/>
              <a:t>On a supprimer la colonne sexe et définir les </a:t>
            </a:r>
          </a:p>
          <a:p>
            <a:pPr algn="l"/>
            <a:r>
              <a:rPr lang="fr-FR" b="0" i="0" dirty="0">
                <a:solidFill>
                  <a:srgbClr val="212121"/>
                </a:solidFill>
                <a:effectLst/>
                <a:latin typeface="var(--colab-chrome-font-family)"/>
              </a:rPr>
              <a:t>notre variable carence comme variable  dépendante y  et nos variables  Age et dose comme variables indépendantes X</a:t>
            </a:r>
          </a:p>
          <a:p>
            <a:br>
              <a:rPr lang="fr-FR" dirty="0"/>
            </a:br>
            <a:r>
              <a:rPr lang="fr-FR" dirty="0"/>
              <a:t> </a:t>
            </a:r>
          </a:p>
        </p:txBody>
      </p:sp>
    </p:spTree>
    <p:extLst>
      <p:ext uri="{BB962C8B-B14F-4D97-AF65-F5344CB8AC3E}">
        <p14:creationId xmlns:p14="http://schemas.microsoft.com/office/powerpoint/2010/main" val="156552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2688329-0210-4E16-8E97-43C2CD2A3640}"/>
              </a:ext>
            </a:extLst>
          </p:cNvPr>
          <p:cNvSpPr txBox="1"/>
          <p:nvPr/>
        </p:nvSpPr>
        <p:spPr>
          <a:xfrm>
            <a:off x="556591" y="410817"/>
            <a:ext cx="4823792" cy="646331"/>
          </a:xfrm>
          <a:prstGeom prst="rect">
            <a:avLst/>
          </a:prstGeom>
          <a:noFill/>
        </p:spPr>
        <p:txBody>
          <a:bodyPr wrap="square" rtlCol="0">
            <a:spAutoFit/>
          </a:bodyPr>
          <a:lstStyle/>
          <a:p>
            <a:r>
              <a:rPr lang="fr-FR" b="0" i="0" dirty="0" err="1">
                <a:solidFill>
                  <a:srgbClr val="212121"/>
                </a:solidFill>
                <a:effectLst/>
                <a:latin typeface="Roboto" panose="02000000000000000000" pitchFamily="2" charset="0"/>
              </a:rPr>
              <a:t>Feature</a:t>
            </a:r>
            <a:r>
              <a:rPr lang="fr-FR" b="0" i="0" dirty="0">
                <a:solidFill>
                  <a:srgbClr val="212121"/>
                </a:solidFill>
                <a:effectLst/>
                <a:latin typeface="Roboto" panose="02000000000000000000" pitchFamily="2" charset="0"/>
              </a:rPr>
              <a:t> </a:t>
            </a:r>
            <a:r>
              <a:rPr lang="fr-FR" b="0" i="0" dirty="0" err="1">
                <a:solidFill>
                  <a:srgbClr val="212121"/>
                </a:solidFill>
                <a:effectLst/>
                <a:latin typeface="Roboto" panose="02000000000000000000" pitchFamily="2" charset="0"/>
              </a:rPr>
              <a:t>Scaling</a:t>
            </a:r>
            <a:r>
              <a:rPr lang="fr-FR" b="0" i="0" dirty="0">
                <a:solidFill>
                  <a:srgbClr val="212121"/>
                </a:solidFill>
                <a:effectLst/>
                <a:latin typeface="Roboto" panose="02000000000000000000" pitchFamily="2" charset="0"/>
              </a:rPr>
              <a:t>:</a:t>
            </a:r>
          </a:p>
          <a:p>
            <a:endParaRPr lang="fr-FR" dirty="0"/>
          </a:p>
        </p:txBody>
      </p:sp>
      <p:pic>
        <p:nvPicPr>
          <p:cNvPr id="6" name="Image 5">
            <a:extLst>
              <a:ext uri="{FF2B5EF4-FFF2-40B4-BE49-F238E27FC236}">
                <a16:creationId xmlns:a16="http://schemas.microsoft.com/office/drawing/2014/main" id="{E2838E85-9D8B-4B2A-9AF9-316C54D0BF1E}"/>
              </a:ext>
            </a:extLst>
          </p:cNvPr>
          <p:cNvPicPr>
            <a:picLocks noChangeAspect="1"/>
          </p:cNvPicPr>
          <p:nvPr/>
        </p:nvPicPr>
        <p:blipFill>
          <a:blip r:embed="rId2"/>
          <a:stretch>
            <a:fillRect/>
          </a:stretch>
        </p:blipFill>
        <p:spPr>
          <a:xfrm>
            <a:off x="556591" y="1147546"/>
            <a:ext cx="4638261" cy="876422"/>
          </a:xfrm>
          <a:prstGeom prst="rect">
            <a:avLst/>
          </a:prstGeom>
        </p:spPr>
      </p:pic>
      <p:pic>
        <p:nvPicPr>
          <p:cNvPr id="8" name="Image 7">
            <a:extLst>
              <a:ext uri="{FF2B5EF4-FFF2-40B4-BE49-F238E27FC236}">
                <a16:creationId xmlns:a16="http://schemas.microsoft.com/office/drawing/2014/main" id="{2B521922-47BF-4397-8A61-4C71EB572A9C}"/>
              </a:ext>
            </a:extLst>
          </p:cNvPr>
          <p:cNvPicPr>
            <a:picLocks noChangeAspect="1"/>
          </p:cNvPicPr>
          <p:nvPr/>
        </p:nvPicPr>
        <p:blipFill>
          <a:blip r:embed="rId3"/>
          <a:stretch>
            <a:fillRect/>
          </a:stretch>
        </p:blipFill>
        <p:spPr>
          <a:xfrm>
            <a:off x="8384496" y="873996"/>
            <a:ext cx="3250913" cy="1445134"/>
          </a:xfrm>
          <a:prstGeom prst="rect">
            <a:avLst/>
          </a:prstGeom>
        </p:spPr>
      </p:pic>
      <p:cxnSp>
        <p:nvCxnSpPr>
          <p:cNvPr id="10" name="Connecteur droit avec flèche 9">
            <a:extLst>
              <a:ext uri="{FF2B5EF4-FFF2-40B4-BE49-F238E27FC236}">
                <a16:creationId xmlns:a16="http://schemas.microsoft.com/office/drawing/2014/main" id="{E07E967C-1DDB-4F22-8736-21B6A8373A1E}"/>
              </a:ext>
            </a:extLst>
          </p:cNvPr>
          <p:cNvCxnSpPr/>
          <p:nvPr/>
        </p:nvCxnSpPr>
        <p:spPr>
          <a:xfrm>
            <a:off x="5552661" y="1537252"/>
            <a:ext cx="2676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4BBB722E-5CF8-411D-BCF5-338FAC7B8AAA}"/>
              </a:ext>
            </a:extLst>
          </p:cNvPr>
          <p:cNvPicPr>
            <a:picLocks noChangeAspect="1"/>
          </p:cNvPicPr>
          <p:nvPr/>
        </p:nvPicPr>
        <p:blipFill>
          <a:blip r:embed="rId4"/>
          <a:stretch>
            <a:fillRect/>
          </a:stretch>
        </p:blipFill>
        <p:spPr>
          <a:xfrm>
            <a:off x="418308" y="3209506"/>
            <a:ext cx="5677692" cy="752889"/>
          </a:xfrm>
          <a:prstGeom prst="rect">
            <a:avLst/>
          </a:prstGeom>
        </p:spPr>
      </p:pic>
      <p:sp>
        <p:nvSpPr>
          <p:cNvPr id="13" name="ZoneTexte 12">
            <a:extLst>
              <a:ext uri="{FF2B5EF4-FFF2-40B4-BE49-F238E27FC236}">
                <a16:creationId xmlns:a16="http://schemas.microsoft.com/office/drawing/2014/main" id="{27AE7F1D-FB9F-4FA9-BD9A-666F0472934B}"/>
              </a:ext>
            </a:extLst>
          </p:cNvPr>
          <p:cNvSpPr txBox="1"/>
          <p:nvPr/>
        </p:nvSpPr>
        <p:spPr>
          <a:xfrm>
            <a:off x="418308" y="2504661"/>
            <a:ext cx="3981414" cy="646331"/>
          </a:xfrm>
          <a:prstGeom prst="rect">
            <a:avLst/>
          </a:prstGeom>
          <a:noFill/>
        </p:spPr>
        <p:txBody>
          <a:bodyPr wrap="square" rtlCol="0">
            <a:spAutoFit/>
          </a:bodyPr>
          <a:lstStyle/>
          <a:p>
            <a:r>
              <a:rPr lang="fr-FR" b="0" i="0" dirty="0">
                <a:solidFill>
                  <a:srgbClr val="212121"/>
                </a:solidFill>
                <a:effectLst/>
                <a:latin typeface="Roboto" panose="02000000000000000000" pitchFamily="2" charset="0"/>
              </a:rPr>
              <a:t>Construction du modèle</a:t>
            </a:r>
          </a:p>
          <a:p>
            <a:endParaRPr lang="fr-FR" dirty="0"/>
          </a:p>
        </p:txBody>
      </p:sp>
      <p:sp>
        <p:nvSpPr>
          <p:cNvPr id="14" name="ZoneTexte 13">
            <a:extLst>
              <a:ext uri="{FF2B5EF4-FFF2-40B4-BE49-F238E27FC236}">
                <a16:creationId xmlns:a16="http://schemas.microsoft.com/office/drawing/2014/main" id="{8341B0F9-C270-49D6-A9C5-E56FCCC58272}"/>
              </a:ext>
            </a:extLst>
          </p:cNvPr>
          <p:cNvSpPr txBox="1"/>
          <p:nvPr/>
        </p:nvSpPr>
        <p:spPr>
          <a:xfrm>
            <a:off x="556592" y="4293704"/>
            <a:ext cx="5340626" cy="369332"/>
          </a:xfrm>
          <a:prstGeom prst="rect">
            <a:avLst/>
          </a:prstGeom>
          <a:noFill/>
        </p:spPr>
        <p:txBody>
          <a:bodyPr wrap="square" rtlCol="0">
            <a:spAutoFit/>
          </a:bodyPr>
          <a:lstStyle/>
          <a:p>
            <a:r>
              <a:rPr lang="fr-FR" b="0" i="0" dirty="0">
                <a:solidFill>
                  <a:srgbClr val="212121"/>
                </a:solidFill>
                <a:effectLst/>
                <a:latin typeface="Roboto" panose="02000000000000000000" pitchFamily="2" charset="0"/>
              </a:rPr>
              <a:t>Visualiser les résultats</a:t>
            </a:r>
            <a:r>
              <a:rPr lang="fr-FR" dirty="0">
                <a:solidFill>
                  <a:srgbClr val="212121"/>
                </a:solidFill>
                <a:latin typeface="Roboto" panose="02000000000000000000" pitchFamily="2" charset="0"/>
              </a:rPr>
              <a:t>:</a:t>
            </a:r>
            <a:endParaRPr lang="fr-FR" b="0" i="0" dirty="0">
              <a:solidFill>
                <a:srgbClr val="212121"/>
              </a:solidFill>
              <a:effectLst/>
              <a:latin typeface="Roboto" panose="02000000000000000000" pitchFamily="2" charset="0"/>
            </a:endParaRPr>
          </a:p>
        </p:txBody>
      </p:sp>
      <p:pic>
        <p:nvPicPr>
          <p:cNvPr id="16" name="Image 15">
            <a:extLst>
              <a:ext uri="{FF2B5EF4-FFF2-40B4-BE49-F238E27FC236}">
                <a16:creationId xmlns:a16="http://schemas.microsoft.com/office/drawing/2014/main" id="{3F863C5E-3D73-4317-9878-346563328021}"/>
              </a:ext>
            </a:extLst>
          </p:cNvPr>
          <p:cNvPicPr>
            <a:picLocks noChangeAspect="1"/>
          </p:cNvPicPr>
          <p:nvPr/>
        </p:nvPicPr>
        <p:blipFill>
          <a:blip r:embed="rId5"/>
          <a:stretch>
            <a:fillRect/>
          </a:stretch>
        </p:blipFill>
        <p:spPr>
          <a:xfrm>
            <a:off x="4041914" y="4010877"/>
            <a:ext cx="6629540" cy="2619741"/>
          </a:xfrm>
          <a:prstGeom prst="rect">
            <a:avLst/>
          </a:prstGeom>
        </p:spPr>
      </p:pic>
    </p:spTree>
    <p:extLst>
      <p:ext uri="{BB962C8B-B14F-4D97-AF65-F5344CB8AC3E}">
        <p14:creationId xmlns:p14="http://schemas.microsoft.com/office/powerpoint/2010/main" val="2369815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CF8A66-015C-47E4-BB4D-10F67DD5CB0A}"/>
              </a:ext>
            </a:extLst>
          </p:cNvPr>
          <p:cNvSpPr>
            <a:spLocks noGrp="1"/>
          </p:cNvSpPr>
          <p:nvPr>
            <p:ph type="title"/>
          </p:nvPr>
        </p:nvSpPr>
        <p:spPr>
          <a:xfrm>
            <a:off x="1069848" y="484632"/>
            <a:ext cx="10058400" cy="840585"/>
          </a:xfrm>
        </p:spPr>
        <p:txBody>
          <a:bodyPr>
            <a:normAutofit fontScale="90000"/>
          </a:bodyPr>
          <a:lstStyle/>
          <a:p>
            <a:r>
              <a:rPr lang="fr-FR" b="0" i="0" dirty="0">
                <a:solidFill>
                  <a:srgbClr val="212121"/>
                </a:solidFill>
                <a:effectLst/>
                <a:latin typeface="Roboto" panose="02000000000000000000" pitchFamily="2" charset="0"/>
              </a:rPr>
              <a:t>DB SCAN Clustering:</a:t>
            </a:r>
            <a:br>
              <a:rPr lang="fr-FR" b="0" i="0" dirty="0">
                <a:solidFill>
                  <a:srgbClr val="212121"/>
                </a:solidFill>
                <a:effectLst/>
                <a:latin typeface="Roboto" panose="02000000000000000000" pitchFamily="2" charset="0"/>
              </a:rPr>
            </a:br>
            <a:endParaRPr lang="fr-FR" dirty="0"/>
          </a:p>
        </p:txBody>
      </p:sp>
      <p:sp>
        <p:nvSpPr>
          <p:cNvPr id="3" name="Espace réservé du contenu 2">
            <a:extLst>
              <a:ext uri="{FF2B5EF4-FFF2-40B4-BE49-F238E27FC236}">
                <a16:creationId xmlns:a16="http://schemas.microsoft.com/office/drawing/2014/main" id="{0E777108-8676-4E6F-9190-46927474B6AF}"/>
              </a:ext>
            </a:extLst>
          </p:cNvPr>
          <p:cNvSpPr>
            <a:spLocks noGrp="1"/>
          </p:cNvSpPr>
          <p:nvPr>
            <p:ph idx="1"/>
          </p:nvPr>
        </p:nvSpPr>
        <p:spPr>
          <a:xfrm>
            <a:off x="804804" y="2367634"/>
            <a:ext cx="10058400" cy="3602206"/>
          </a:xfrm>
        </p:spPr>
        <p:txBody>
          <a:bodyPr/>
          <a:lstStyle/>
          <a:p>
            <a:r>
              <a:rPr lang="fr-FR" i="0" dirty="0">
                <a:solidFill>
                  <a:srgbClr val="212121"/>
                </a:solidFill>
                <a:effectLst/>
                <a:latin typeface="Arial" panose="020B0604020202020204" pitchFamily="34" charset="0"/>
                <a:cs typeface="Arial" panose="020B0604020202020204" pitchFamily="34" charset="0"/>
              </a:rPr>
              <a:t>Fondamentalement, toutes les méthodes de clustering utilisent la même approche, c'est-à-dire que nous calculons d'abord les similitudes, puis nous l'utilisons pour regrouper les points de données en groupes, Pour exécuter DB Scan, il ne nécessite pas d'entrée pour le nombre de clusters</a:t>
            </a:r>
          </a:p>
          <a:p>
            <a:r>
              <a:rPr lang="fr-FR" i="0" dirty="0">
                <a:solidFill>
                  <a:srgbClr val="212121"/>
                </a:solidFill>
                <a:effectLst/>
                <a:latin typeface="Arial" panose="020B0604020202020204" pitchFamily="34" charset="0"/>
                <a:cs typeface="Arial" panose="020B0604020202020204" pitchFamily="34" charset="0"/>
              </a:rPr>
              <a:t>Mais DBSCAN a besoin de régler trois autres paramètres: </a:t>
            </a:r>
          </a:p>
          <a:p>
            <a:pPr marL="457200" indent="-457200">
              <a:buFont typeface="+mj-lt"/>
              <a:buAutoNum type="arabicPeriod"/>
            </a:pPr>
            <a:r>
              <a:rPr lang="fr-FR" i="0" dirty="0">
                <a:solidFill>
                  <a:srgbClr val="212121"/>
                </a:solidFill>
                <a:effectLst/>
                <a:latin typeface="Arial" panose="020B0604020202020204" pitchFamily="34" charset="0"/>
                <a:cs typeface="Arial" panose="020B0604020202020204" pitchFamily="34" charset="0"/>
              </a:rPr>
              <a:t>paramètre </a:t>
            </a:r>
            <a:r>
              <a:rPr lang="fr-FR" i="0" dirty="0">
                <a:solidFill>
                  <a:schemeClr val="accent2">
                    <a:lumMod val="60000"/>
                    <a:lumOff val="40000"/>
                  </a:schemeClr>
                </a:solidFill>
                <a:effectLst/>
                <a:latin typeface="Arial" panose="020B0604020202020204" pitchFamily="34" charset="0"/>
                <a:cs typeface="Arial" panose="020B0604020202020204" pitchFamily="34" charset="0"/>
              </a:rPr>
              <a:t>'</a:t>
            </a:r>
            <a:r>
              <a:rPr lang="fr-FR" i="0" dirty="0" err="1">
                <a:solidFill>
                  <a:schemeClr val="accent2">
                    <a:lumMod val="60000"/>
                    <a:lumOff val="40000"/>
                  </a:schemeClr>
                </a:solidFill>
                <a:effectLst/>
                <a:latin typeface="Arial" panose="020B0604020202020204" pitchFamily="34" charset="0"/>
                <a:cs typeface="Arial" panose="020B0604020202020204" pitchFamily="34" charset="0"/>
              </a:rPr>
              <a:t>eps</a:t>
            </a:r>
            <a:r>
              <a:rPr lang="fr-FR" i="0" dirty="0">
                <a:solidFill>
                  <a:schemeClr val="accent2">
                    <a:lumMod val="60000"/>
                    <a:lumOff val="40000"/>
                  </a:schemeClr>
                </a:solidFill>
                <a:effectLst/>
                <a:latin typeface="Arial" panose="020B0604020202020204" pitchFamily="34" charset="0"/>
                <a:cs typeface="Arial" panose="020B0604020202020204" pitchFamily="34" charset="0"/>
              </a:rPr>
              <a:t>’: </a:t>
            </a:r>
            <a:r>
              <a:rPr lang="fr-FR" i="0" dirty="0">
                <a:solidFill>
                  <a:srgbClr val="212121"/>
                </a:solidFill>
                <a:effectLst/>
                <a:latin typeface="Arial" panose="020B0604020202020204" pitchFamily="34" charset="0"/>
                <a:cs typeface="Arial" panose="020B0604020202020204" pitchFamily="34" charset="0"/>
              </a:rPr>
              <a:t>Identique au rayon du cercle</a:t>
            </a:r>
          </a:p>
          <a:p>
            <a:pPr marL="457200" indent="-457200">
              <a:buFont typeface="+mj-lt"/>
              <a:buAutoNum type="arabicPeriod"/>
            </a:pPr>
            <a:r>
              <a:rPr lang="fr-FR" i="0" dirty="0">
                <a:solidFill>
                  <a:srgbClr val="212121"/>
                </a:solidFill>
                <a:effectLst/>
                <a:latin typeface="Arial" panose="020B0604020202020204" pitchFamily="34" charset="0"/>
                <a:cs typeface="Arial" panose="020B0604020202020204" pitchFamily="34" charset="0"/>
              </a:rPr>
              <a:t>Paramètre </a:t>
            </a:r>
            <a:r>
              <a:rPr lang="fr-FR" i="0" dirty="0">
                <a:solidFill>
                  <a:schemeClr val="accent2">
                    <a:lumMod val="60000"/>
                    <a:lumOff val="40000"/>
                  </a:schemeClr>
                </a:solidFill>
                <a:effectLst/>
                <a:latin typeface="Arial" panose="020B0604020202020204" pitchFamily="34" charset="0"/>
                <a:cs typeface="Arial" panose="020B0604020202020204" pitchFamily="34" charset="0"/>
              </a:rPr>
              <a:t>'</a:t>
            </a:r>
            <a:r>
              <a:rPr lang="fr-FR" i="0" dirty="0" err="1">
                <a:solidFill>
                  <a:schemeClr val="accent2">
                    <a:lumMod val="60000"/>
                    <a:lumOff val="40000"/>
                  </a:schemeClr>
                </a:solidFill>
                <a:effectLst/>
                <a:latin typeface="Arial" panose="020B0604020202020204" pitchFamily="34" charset="0"/>
                <a:cs typeface="Arial" panose="020B0604020202020204" pitchFamily="34" charset="0"/>
              </a:rPr>
              <a:t>min_samples</a:t>
            </a:r>
            <a:r>
              <a:rPr lang="fr-FR" i="0" dirty="0">
                <a:solidFill>
                  <a:schemeClr val="accent2">
                    <a:lumMod val="60000"/>
                    <a:lumOff val="40000"/>
                  </a:schemeClr>
                </a:solidFill>
                <a:effectLst/>
                <a:latin typeface="Arial" panose="020B0604020202020204" pitchFamily="34" charset="0"/>
                <a:cs typeface="Arial" panose="020B0604020202020204" pitchFamily="34" charset="0"/>
              </a:rPr>
              <a:t>’:  </a:t>
            </a:r>
            <a:r>
              <a:rPr lang="fr-FR" i="0" dirty="0">
                <a:solidFill>
                  <a:srgbClr val="212121"/>
                </a:solidFill>
                <a:effectLst/>
                <a:latin typeface="Arial" panose="020B0604020202020204" pitchFamily="34" charset="0"/>
                <a:cs typeface="Arial" panose="020B0604020202020204" pitchFamily="34" charset="0"/>
              </a:rPr>
              <a:t>C'est la quantité minimale de points de données dans un quartier pour être considéré comme un cluster.</a:t>
            </a:r>
          </a:p>
          <a:p>
            <a:pPr marL="457200" indent="-457200">
              <a:buFont typeface="+mj-lt"/>
              <a:buAutoNum type="arabicPeriod"/>
            </a:pPr>
            <a:r>
              <a:rPr lang="fr-FR" i="0" dirty="0">
                <a:solidFill>
                  <a:srgbClr val="212121"/>
                </a:solidFill>
                <a:effectLst/>
                <a:latin typeface="Arial" panose="020B0604020202020204" pitchFamily="34" charset="0"/>
                <a:cs typeface="Arial" panose="020B0604020202020204" pitchFamily="34" charset="0"/>
              </a:rPr>
              <a:t>paramètre </a:t>
            </a:r>
            <a:r>
              <a:rPr lang="fr-FR" i="0" dirty="0">
                <a:solidFill>
                  <a:schemeClr val="accent2">
                    <a:lumMod val="60000"/>
                    <a:lumOff val="40000"/>
                  </a:schemeClr>
                </a:solidFill>
                <a:effectLst/>
                <a:latin typeface="Arial" panose="020B0604020202020204" pitchFamily="34" charset="0"/>
                <a:cs typeface="Arial" panose="020B0604020202020204" pitchFamily="34" charset="0"/>
              </a:rPr>
              <a:t>'</a:t>
            </a:r>
            <a:r>
              <a:rPr lang="fr-FR" i="0" dirty="0" err="1">
                <a:solidFill>
                  <a:schemeClr val="accent2">
                    <a:lumMod val="60000"/>
                    <a:lumOff val="40000"/>
                  </a:schemeClr>
                </a:solidFill>
                <a:effectLst/>
                <a:latin typeface="Arial" panose="020B0604020202020204" pitchFamily="34" charset="0"/>
                <a:cs typeface="Arial" panose="020B0604020202020204" pitchFamily="34" charset="0"/>
              </a:rPr>
              <a:t>métric</a:t>
            </a:r>
            <a:r>
              <a:rPr lang="fr-FR" i="0" dirty="0">
                <a:solidFill>
                  <a:schemeClr val="accent2">
                    <a:lumMod val="60000"/>
                    <a:lumOff val="40000"/>
                  </a:schemeClr>
                </a:solidFill>
                <a:effectLst/>
                <a:latin typeface="Arial" panose="020B0604020202020204" pitchFamily="34" charset="0"/>
                <a:cs typeface="Arial" panose="020B0604020202020204" pitchFamily="34" charset="0"/>
              </a:rPr>
              <a:t>'</a:t>
            </a:r>
            <a:r>
              <a:rPr lang="fr-FR" i="0" dirty="0">
                <a:solidFill>
                  <a:srgbClr val="212121"/>
                </a:solidFill>
                <a:effectLst/>
                <a:latin typeface="Arial" panose="020B0604020202020204" pitchFamily="34" charset="0"/>
                <a:cs typeface="Arial" panose="020B0604020202020204" pitchFamily="34" charset="0"/>
              </a:rPr>
              <a:t>: La métrique à utiliser lors du calcul de la distance entre les instances dans un tableau d'entités (c'est-à-dire la distance euclidienne).</a:t>
            </a:r>
          </a:p>
          <a:p>
            <a:pPr marL="457200" indent="-457200">
              <a:buFont typeface="+mj-lt"/>
              <a:buAutoNum type="arabicPeriod"/>
            </a:pPr>
            <a:endParaRPr lang="fr-FR" b="0" i="0" dirty="0">
              <a:solidFill>
                <a:srgbClr val="212121"/>
              </a:solidFill>
              <a:effectLst/>
              <a:latin typeface="Roboto" panose="02000000000000000000" pitchFamily="2" charset="0"/>
            </a:endParaRPr>
          </a:p>
          <a:p>
            <a:pPr marL="457200" indent="-457200">
              <a:buFont typeface="+mj-lt"/>
              <a:buAutoNum type="arabicPeriod"/>
            </a:pPr>
            <a:endParaRPr lang="fr-FR" b="0" i="0" dirty="0">
              <a:solidFill>
                <a:srgbClr val="212121"/>
              </a:solidFill>
              <a:effectLst/>
              <a:latin typeface="Roboto" panose="02000000000000000000" pitchFamily="2" charset="0"/>
            </a:endParaRPr>
          </a:p>
          <a:p>
            <a:pPr marL="0" indent="0">
              <a:buNone/>
            </a:pPr>
            <a:endParaRPr lang="fr-FR" b="0" i="0" dirty="0">
              <a:solidFill>
                <a:srgbClr val="212121"/>
              </a:solidFill>
              <a:effectLst/>
              <a:latin typeface="Roboto" panose="02000000000000000000" pitchFamily="2" charset="0"/>
            </a:endParaRPr>
          </a:p>
          <a:p>
            <a:endParaRPr lang="fr-FR" dirty="0"/>
          </a:p>
        </p:txBody>
      </p:sp>
      <p:sp>
        <p:nvSpPr>
          <p:cNvPr id="4" name="ZoneTexte 3">
            <a:extLst>
              <a:ext uri="{FF2B5EF4-FFF2-40B4-BE49-F238E27FC236}">
                <a16:creationId xmlns:a16="http://schemas.microsoft.com/office/drawing/2014/main" id="{D5C61B76-FC16-4103-8FB9-FE3FC332C666}"/>
              </a:ext>
            </a:extLst>
          </p:cNvPr>
          <p:cNvSpPr txBox="1"/>
          <p:nvPr/>
        </p:nvSpPr>
        <p:spPr>
          <a:xfrm>
            <a:off x="1069848" y="1477093"/>
            <a:ext cx="6907961" cy="369332"/>
          </a:xfrm>
          <a:prstGeom prst="rect">
            <a:avLst/>
          </a:prstGeom>
          <a:noFill/>
        </p:spPr>
        <p:txBody>
          <a:bodyPr wrap="square" rtlCol="0">
            <a:spAutoFit/>
          </a:bodyPr>
          <a:lstStyle/>
          <a:p>
            <a:r>
              <a:rPr lang="fr-FR" dirty="0"/>
              <a:t>Problématique: </a:t>
            </a:r>
          </a:p>
        </p:txBody>
      </p:sp>
    </p:spTree>
    <p:extLst>
      <p:ext uri="{BB962C8B-B14F-4D97-AF65-F5344CB8AC3E}">
        <p14:creationId xmlns:p14="http://schemas.microsoft.com/office/powerpoint/2010/main" val="219760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TM03090434[[fn=Type de bois]]</Template>
  <TotalTime>178</TotalTime>
  <Words>874</Words>
  <Application>Microsoft Office PowerPoint</Application>
  <PresentationFormat>Grand écran</PresentationFormat>
  <Paragraphs>112</Paragraphs>
  <Slides>16</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16</vt:i4>
      </vt:variant>
    </vt:vector>
  </HeadingPairs>
  <TitlesOfParts>
    <vt:vector size="27" baseType="lpstr">
      <vt:lpstr>-apple-system</vt:lpstr>
      <vt:lpstr>Arial</vt:lpstr>
      <vt:lpstr>Book Antiqua</vt:lpstr>
      <vt:lpstr>Courier New</vt:lpstr>
      <vt:lpstr>Roboto</vt:lpstr>
      <vt:lpstr>Rockwell</vt:lpstr>
      <vt:lpstr>Rockwell Condensed</vt:lpstr>
      <vt:lpstr>Segoe UI Web</vt:lpstr>
      <vt:lpstr>var(--colab-chrome-font-family)</vt:lpstr>
      <vt:lpstr>Wingdings</vt:lpstr>
      <vt:lpstr>Type de bois</vt:lpstr>
      <vt:lpstr>Machine-Learning-Projects</vt:lpstr>
      <vt:lpstr>plan:</vt:lpstr>
      <vt:lpstr>iNTRODUCTION</vt:lpstr>
      <vt:lpstr>Régression logistique: La carence en vitamine D </vt:lpstr>
      <vt:lpstr>Informations sur les données :</vt:lpstr>
      <vt:lpstr>Présentation PowerPoint</vt:lpstr>
      <vt:lpstr>Présentation PowerPoint</vt:lpstr>
      <vt:lpstr>Présentation PowerPoint</vt:lpstr>
      <vt:lpstr>DB SCAN Clustering: </vt:lpstr>
      <vt:lpstr>Informations sur les données :</vt:lpstr>
      <vt:lpstr>Présentation PowerPoint</vt:lpstr>
      <vt:lpstr>Présentation PowerPoint</vt:lpstr>
      <vt:lpstr>Présentation PowerPoint</vt:lpstr>
      <vt:lpstr>cONCLUSION:</vt:lpstr>
      <vt:lpstr>Références: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khadijaelmediani19@gmail.com</dc:creator>
  <cp:lastModifiedBy>khadijaelmediani19@gmail.com</cp:lastModifiedBy>
  <cp:revision>22</cp:revision>
  <dcterms:created xsi:type="dcterms:W3CDTF">2021-11-29T16:36:30Z</dcterms:created>
  <dcterms:modified xsi:type="dcterms:W3CDTF">2021-11-29T19:35:07Z</dcterms:modified>
</cp:coreProperties>
</file>