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0" r:id="rId8"/>
    <p:sldId id="261" r:id="rId9"/>
    <p:sldId id="263" r:id="rId10"/>
    <p:sldId id="264" r:id="rId11"/>
    <p:sldId id="265"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0" d="100"/>
          <a:sy n="60"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12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5971FD2-F090-42A4-B9B2-F446341E9DC3}" type="datetimeFigureOut">
              <a:rPr lang="es-GT" smtClean="0"/>
              <a:t>12/03/2017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186854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89185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69994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358211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8730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1106125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71598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231432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315042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5971FD2-F090-42A4-B9B2-F446341E9DC3}" type="datetimeFigureOut">
              <a:rPr lang="es-GT" smtClean="0"/>
              <a:t>12/03/2017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80596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971FD2-F090-42A4-B9B2-F446341E9DC3}" type="datetimeFigureOut">
              <a:rPr lang="es-GT" smtClean="0"/>
              <a:t>12/03/2017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126298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5971FD2-F090-42A4-B9B2-F446341E9DC3}" type="datetimeFigureOut">
              <a:rPr lang="es-GT" smtClean="0"/>
              <a:t>12/03/2017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333742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5971FD2-F090-42A4-B9B2-F446341E9DC3}" type="datetimeFigureOut">
              <a:rPr lang="es-GT" smtClean="0"/>
              <a:t>12/03/2017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368408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71FD2-F090-42A4-B9B2-F446341E9DC3}" type="datetimeFigureOut">
              <a:rPr lang="es-GT" smtClean="0"/>
              <a:t>12/03/2017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33648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971FD2-F090-42A4-B9B2-F446341E9DC3}" type="datetimeFigureOut">
              <a:rPr lang="es-GT" smtClean="0"/>
              <a:t>12/03/2017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42229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971FD2-F090-42A4-B9B2-F446341E9DC3}" type="datetimeFigureOut">
              <a:rPr lang="es-GT" smtClean="0"/>
              <a:t>12/03/2017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53BF625-148D-43D9-B23C-1C0F1377139B}" type="slidenum">
              <a:rPr lang="es-GT" smtClean="0"/>
              <a:t>‹Nº›</a:t>
            </a:fld>
            <a:endParaRPr lang="es-GT"/>
          </a:p>
        </p:txBody>
      </p:sp>
    </p:spTree>
    <p:extLst>
      <p:ext uri="{BB962C8B-B14F-4D97-AF65-F5344CB8AC3E}">
        <p14:creationId xmlns:p14="http://schemas.microsoft.com/office/powerpoint/2010/main" val="237122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5971FD2-F090-42A4-B9B2-F446341E9DC3}" type="datetimeFigureOut">
              <a:rPr lang="es-GT" smtClean="0"/>
              <a:t>12/03/2017</a:t>
            </a:fld>
            <a:endParaRPr lang="es-G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G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53BF625-148D-43D9-B23C-1C0F1377139B}" type="slidenum">
              <a:rPr lang="es-GT" smtClean="0"/>
              <a:t>‹Nº›</a:t>
            </a:fld>
            <a:endParaRPr lang="es-GT"/>
          </a:p>
        </p:txBody>
      </p:sp>
    </p:spTree>
    <p:extLst>
      <p:ext uri="{BB962C8B-B14F-4D97-AF65-F5344CB8AC3E}">
        <p14:creationId xmlns:p14="http://schemas.microsoft.com/office/powerpoint/2010/main" val="3982511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cured.cu/TCP/IP" TargetMode="External"/><Relationship Id="rId2" Type="http://schemas.openxmlformats.org/officeDocument/2006/relationships/hyperlink" Target="https://www.ecured.cu/Servidores"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2192000" cy="6858000"/>
          </a:xfrm>
          <a:prstGeom prst="rect">
            <a:avLst/>
          </a:prstGeom>
        </p:spPr>
      </p:pic>
      <p:sp>
        <p:nvSpPr>
          <p:cNvPr id="4" name="Rectángulo 3"/>
          <p:cNvSpPr/>
          <p:nvPr/>
        </p:nvSpPr>
        <p:spPr>
          <a:xfrm>
            <a:off x="2524991" y="185170"/>
            <a:ext cx="649431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s-GT" sz="3200" i="0" u="sng" dirty="0" smtClean="0">
                <a:ln w="0"/>
                <a:solidFill>
                  <a:schemeClr val="tx1"/>
                </a:solidFill>
                <a:effectLst>
                  <a:outerShdw blurRad="38100" dist="19050" dir="2700000" algn="tl" rotWithShape="0">
                    <a:schemeClr val="dk1">
                      <a:alpha val="40000"/>
                    </a:schemeClr>
                  </a:outerShdw>
                </a:effectLst>
                <a:latin typeface="Verdana" panose="020B0604030504040204" pitchFamily="34" charset="0"/>
              </a:rPr>
              <a:t>Servidores de red</a:t>
            </a:r>
            <a:endParaRPr lang="es-GT" sz="3200" i="0" dirty="0">
              <a:ln w="0"/>
              <a:solidFill>
                <a:schemeClr val="tx1"/>
              </a:solidFill>
              <a:effectLst>
                <a:outerShdw blurRad="38100" dist="19050" dir="2700000" algn="tl" rotWithShape="0">
                  <a:schemeClr val="dk1">
                    <a:alpha val="40000"/>
                  </a:schemeClr>
                </a:outerShdw>
              </a:effectLst>
              <a:latin typeface="Verdana" panose="020B0604030504040204" pitchFamily="34" charset="0"/>
            </a:endParaRPr>
          </a:p>
        </p:txBody>
      </p:sp>
      <p:pic>
        <p:nvPicPr>
          <p:cNvPr id="1026" name="Picture 2" descr="Resultado de imagen para servidores de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812" y="1284462"/>
            <a:ext cx="5359188" cy="4289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ervidor de 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82391"/>
            <a:ext cx="4475018" cy="223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068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91713" y="532306"/>
            <a:ext cx="1659429" cy="369332"/>
          </a:xfrm>
          <a:prstGeom prst="rect">
            <a:avLst/>
          </a:prstGeom>
        </p:spPr>
        <p:txBody>
          <a:bodyPr wrap="none">
            <a:spAutoFit/>
          </a:bodyPr>
          <a:lstStyle/>
          <a:p>
            <a:pPr algn="just"/>
            <a:r>
              <a:rPr lang="es-GT" b="0" i="0" dirty="0" smtClean="0">
                <a:solidFill>
                  <a:srgbClr val="FF1744"/>
                </a:solidFill>
                <a:effectLst/>
                <a:latin typeface="proxima"/>
              </a:rPr>
              <a:t>Servidor DNS:</a:t>
            </a:r>
            <a:endParaRPr lang="es-GT" b="0" i="0" dirty="0">
              <a:solidFill>
                <a:srgbClr val="FF1744"/>
              </a:solidFill>
              <a:effectLst/>
              <a:latin typeface="proxima"/>
            </a:endParaRPr>
          </a:p>
        </p:txBody>
      </p:sp>
      <p:sp>
        <p:nvSpPr>
          <p:cNvPr id="5" name="Rectángulo 4"/>
          <p:cNvSpPr/>
          <p:nvPr/>
        </p:nvSpPr>
        <p:spPr>
          <a:xfrm>
            <a:off x="891713" y="1107500"/>
            <a:ext cx="6096000" cy="1754326"/>
          </a:xfrm>
          <a:prstGeom prst="rect">
            <a:avLst/>
          </a:prstGeom>
        </p:spPr>
        <p:txBody>
          <a:bodyPr>
            <a:spAutoFit/>
          </a:bodyPr>
          <a:lstStyle/>
          <a:p>
            <a:r>
              <a:rPr lang="es-GT" b="0" i="0" smtClean="0">
                <a:solidFill>
                  <a:srgbClr val="111111"/>
                </a:solidFill>
                <a:effectLst/>
                <a:latin typeface="proxima"/>
              </a:rPr>
              <a:t>El servidor DNS, es llamado así por el significado de las sigas que es; </a:t>
            </a:r>
            <a:r>
              <a:rPr lang="es-GT" b="0" i="0" dirty="0" err="1" smtClean="0">
                <a:solidFill>
                  <a:srgbClr val="111111"/>
                </a:solidFill>
                <a:effectLst/>
                <a:latin typeface="proxima"/>
              </a:rPr>
              <a:t>Domain</a:t>
            </a:r>
            <a:r>
              <a:rPr lang="es-GT" b="0" i="0" dirty="0" smtClean="0">
                <a:solidFill>
                  <a:srgbClr val="111111"/>
                </a:solidFill>
                <a:effectLst/>
                <a:latin typeface="proxima"/>
              </a:rPr>
              <a:t> </a:t>
            </a:r>
            <a:r>
              <a:rPr lang="es-GT" b="0" i="0" dirty="0" err="1" smtClean="0">
                <a:solidFill>
                  <a:srgbClr val="111111"/>
                </a:solidFill>
                <a:effectLst/>
                <a:latin typeface="proxima"/>
              </a:rPr>
              <a:t>Name</a:t>
            </a:r>
            <a:r>
              <a:rPr lang="es-GT" b="0" i="0" dirty="0" smtClean="0">
                <a:solidFill>
                  <a:srgbClr val="111111"/>
                </a:solidFill>
                <a:effectLst/>
                <a:latin typeface="proxima"/>
              </a:rPr>
              <a:t> </a:t>
            </a:r>
            <a:r>
              <a:rPr lang="es-GT" b="0" i="0" dirty="0" err="1" smtClean="0">
                <a:solidFill>
                  <a:srgbClr val="111111"/>
                </a:solidFill>
                <a:effectLst/>
                <a:latin typeface="proxima"/>
              </a:rPr>
              <a:t>System</a:t>
            </a:r>
            <a:r>
              <a:rPr lang="es-GT" b="0" i="0" dirty="0" smtClean="0">
                <a:solidFill>
                  <a:srgbClr val="111111"/>
                </a:solidFill>
                <a:effectLst/>
                <a:latin typeface="proxima"/>
              </a:rPr>
              <a:t>. Estos son los encargados de gestionar los nombres de los dominios web. Asignan nombres a equipos y servicios de la red que se organiza por medio de una  jerarquía de dominios en internet o en una red privada.</a:t>
            </a:r>
            <a:endParaRPr lang="es-GT" dirty="0"/>
          </a:p>
        </p:txBody>
      </p:sp>
      <p:pic>
        <p:nvPicPr>
          <p:cNvPr id="9218" name="Picture 2" descr="Resultado de imagen para servidor 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211" y="901638"/>
            <a:ext cx="4302125" cy="1634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891713" y="3431371"/>
            <a:ext cx="1762021" cy="369332"/>
          </a:xfrm>
          <a:prstGeom prst="rect">
            <a:avLst/>
          </a:prstGeom>
        </p:spPr>
        <p:txBody>
          <a:bodyPr wrap="none">
            <a:spAutoFit/>
          </a:bodyPr>
          <a:lstStyle/>
          <a:p>
            <a:pPr algn="just"/>
            <a:r>
              <a:rPr lang="es-GT" b="0" i="0" dirty="0" smtClean="0">
                <a:solidFill>
                  <a:srgbClr val="FF1744"/>
                </a:solidFill>
                <a:effectLst/>
                <a:latin typeface="proxima"/>
              </a:rPr>
              <a:t>Servidor WWW</a:t>
            </a:r>
            <a:endParaRPr lang="es-GT" b="0" i="0" dirty="0">
              <a:solidFill>
                <a:srgbClr val="FF1744"/>
              </a:solidFill>
              <a:effectLst/>
              <a:latin typeface="proxima"/>
            </a:endParaRPr>
          </a:p>
        </p:txBody>
      </p:sp>
      <p:sp>
        <p:nvSpPr>
          <p:cNvPr id="7" name="Rectángulo 6"/>
          <p:cNvSpPr/>
          <p:nvPr/>
        </p:nvSpPr>
        <p:spPr>
          <a:xfrm>
            <a:off x="813955" y="3902655"/>
            <a:ext cx="6096000" cy="1754326"/>
          </a:xfrm>
          <a:prstGeom prst="rect">
            <a:avLst/>
          </a:prstGeom>
        </p:spPr>
        <p:txBody>
          <a:bodyPr>
            <a:spAutoFit/>
          </a:bodyPr>
          <a:lstStyle/>
          <a:p>
            <a:r>
              <a:rPr lang="es-GT" b="0" i="0" dirty="0" smtClean="0">
                <a:solidFill>
                  <a:srgbClr val="111111"/>
                </a:solidFill>
                <a:effectLst/>
                <a:latin typeface="proxima"/>
              </a:rPr>
              <a:t>También conocido como servidor HTTP y es un programa informático que su función es procesar es procesar una aplicación del lado del servidor, creado conexiones que son enviadas y/o recibidas, que son sincronizadas o no con el usuario, dándole una respuesta en cualquier aplicación o lenguaje que se le requiera.</a:t>
            </a:r>
            <a:endParaRPr lang="es-GT" dirty="0"/>
          </a:p>
        </p:txBody>
      </p:sp>
      <p:pic>
        <p:nvPicPr>
          <p:cNvPr id="9" name="Picture 2" descr="Resultado de imagen para fondos de tecnologia para paginas we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5939" y="3616037"/>
            <a:ext cx="4808668" cy="270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231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478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descr="http://okhosting.com/resources/uploads/2016/01/servid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24055" cy="456160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096000" y="1782040"/>
            <a:ext cx="5081154" cy="3970318"/>
          </a:xfrm>
          <a:prstGeom prst="rect">
            <a:avLst/>
          </a:prstGeom>
          <a:noFill/>
        </p:spPr>
        <p:txBody>
          <a:bodyPr wrap="square" rtlCol="0">
            <a:spAutoFit/>
          </a:bodyPr>
          <a:lstStyle/>
          <a:p>
            <a:r>
              <a:rPr lang="es-GT" sz="2800" dirty="0" smtClean="0"/>
              <a:t>definición </a:t>
            </a:r>
            <a:r>
              <a:rPr lang="es-GT" sz="2800" dirty="0"/>
              <a:t>de lo que es un servidor red básicamente seria; una maquina informática o un ordenador que, como su nombre lo está indicando, fue creado para estar satisfaciendo de las demandas de otras máquinas, ordenadores o personas que son llamadas clientes o usuarios.</a:t>
            </a:r>
          </a:p>
        </p:txBody>
      </p:sp>
      <p:sp>
        <p:nvSpPr>
          <p:cNvPr id="7" name="Rectángulo 6"/>
          <p:cNvSpPr/>
          <p:nvPr/>
        </p:nvSpPr>
        <p:spPr>
          <a:xfrm>
            <a:off x="5560868" y="848015"/>
            <a:ext cx="649431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s-GT" sz="3200" i="0" u="sng" dirty="0" smtClean="0">
                <a:ln w="0"/>
                <a:solidFill>
                  <a:schemeClr val="tx1"/>
                </a:solidFill>
                <a:effectLst>
                  <a:outerShdw blurRad="38100" dist="19050" dir="2700000" algn="tl" rotWithShape="0">
                    <a:schemeClr val="dk1">
                      <a:alpha val="40000"/>
                    </a:schemeClr>
                  </a:outerShdw>
                </a:effectLst>
                <a:latin typeface="Verdana" panose="020B0604030504040204" pitchFamily="34" charset="0"/>
              </a:rPr>
              <a:t>¿Qué es un Servidor de red?</a:t>
            </a:r>
            <a:endParaRPr lang="es-GT" sz="3200" i="0" dirty="0">
              <a:ln w="0"/>
              <a:solidFill>
                <a:schemeClr val="tx1"/>
              </a:solidFill>
              <a:effectLst>
                <a:outerShdw blurRad="38100" dist="19050" dir="2700000" algn="tl" rotWithShape="0">
                  <a:schemeClr val="dk1">
                    <a:alpha val="40000"/>
                  </a:schemeClr>
                </a:outerShdw>
              </a:effectLst>
              <a:latin typeface="Verdana" panose="020B0604030504040204" pitchFamily="34" charset="0"/>
            </a:endParaRPr>
          </a:p>
        </p:txBody>
      </p:sp>
    </p:spTree>
    <p:extLst>
      <p:ext uri="{BB962C8B-B14F-4D97-AF65-F5344CB8AC3E}">
        <p14:creationId xmlns:p14="http://schemas.microsoft.com/office/powerpoint/2010/main" val="1839681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01437" y="270164"/>
            <a:ext cx="9580418" cy="1200329"/>
          </a:xfrm>
          <a:prstGeom prst="rect">
            <a:avLst/>
          </a:prstGeom>
          <a:noFill/>
        </p:spPr>
        <p:txBody>
          <a:bodyPr wrap="square" rtlCol="0">
            <a:spAutoFit/>
          </a:bodyPr>
          <a:lstStyle/>
          <a:p>
            <a:pPr algn="ctr"/>
            <a:r>
              <a:rPr lang="es-GT" dirty="0">
                <a:solidFill>
                  <a:schemeClr val="bg1"/>
                </a:solidFill>
              </a:rPr>
              <a:t>Estos ordenadores pueden ofrecer a sus clientes todo tipo de información y gestión de programas que lleguen a necesitar estos usuarios. Y Estos clientes ocasionalmente no son limitan a gente en particulares, si no también a otros dispositivos como pueden ser ordenadores móviles, impresoras, escáner, fax, etc.</a:t>
            </a:r>
          </a:p>
        </p:txBody>
      </p:sp>
      <p:pic>
        <p:nvPicPr>
          <p:cNvPr id="3074" name="Picture 2" descr="http://okhosting.com/resources/uploads/2016/01/servidor-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8" y="1771938"/>
            <a:ext cx="7637608" cy="4911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698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02722" y="0"/>
            <a:ext cx="4958051" cy="1383532"/>
          </a:xfrm>
        </p:spPr>
        <p:txBody>
          <a:bodyPr/>
          <a:lstStyle/>
          <a:p>
            <a:r>
              <a:rPr lang="es-GT" dirty="0" smtClean="0"/>
              <a:t>Tipos de servidores</a:t>
            </a:r>
            <a:endParaRPr lang="es-GT" dirty="0"/>
          </a:p>
        </p:txBody>
      </p:sp>
      <p:sp>
        <p:nvSpPr>
          <p:cNvPr id="4" name="CuadroTexto 3"/>
          <p:cNvSpPr txBox="1"/>
          <p:nvPr/>
        </p:nvSpPr>
        <p:spPr>
          <a:xfrm>
            <a:off x="872837" y="1839192"/>
            <a:ext cx="5247409" cy="3754874"/>
          </a:xfrm>
          <a:prstGeom prst="rect">
            <a:avLst/>
          </a:prstGeom>
          <a:noFill/>
        </p:spPr>
        <p:txBody>
          <a:bodyPr wrap="square" rtlCol="0">
            <a:spAutoFit/>
          </a:bodyPr>
          <a:lstStyle/>
          <a:p>
            <a:r>
              <a:rPr lang="es-GT" sz="2000" dirty="0">
                <a:solidFill>
                  <a:schemeClr val="bg1"/>
                </a:solidFill>
              </a:rPr>
              <a:t>Un servidor FTP es un programa especial que se ejecuta en un servidor conectado normalmente en Internet (aunque puede estar conectado en otros tipos de redes, LAN, MAN, etc.). La función del mismo es permitir el desplazamiento de datos entre diferentes servidores / ordenadores.</a:t>
            </a:r>
          </a:p>
          <a:p>
            <a:r>
              <a:rPr lang="es-GT" sz="2000" dirty="0">
                <a:solidFill>
                  <a:schemeClr val="bg1"/>
                </a:solidFill>
              </a:rPr>
              <a:t>Para entenderlo mejor, podemos ver un ejemplo gráfico que hemos preparado a continuación:</a:t>
            </a:r>
          </a:p>
          <a:p>
            <a:endParaRPr lang="es-GT" sz="2000" dirty="0"/>
          </a:p>
        </p:txBody>
      </p:sp>
      <p:pic>
        <p:nvPicPr>
          <p:cNvPr id="1026" name="Picture 2" descr="http://servidorftp.es/servidor-F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502" y="965343"/>
            <a:ext cx="5476298" cy="58169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945573" y="1198866"/>
            <a:ext cx="2357149" cy="369332"/>
          </a:xfrm>
          <a:prstGeom prst="rect">
            <a:avLst/>
          </a:prstGeom>
          <a:noFill/>
        </p:spPr>
        <p:txBody>
          <a:bodyPr wrap="square" rtlCol="0">
            <a:spAutoFit/>
          </a:bodyPr>
          <a:lstStyle/>
          <a:p>
            <a:r>
              <a:rPr lang="es-GT" b="1" i="1" dirty="0" smtClean="0">
                <a:solidFill>
                  <a:schemeClr val="bg1"/>
                </a:solidFill>
                <a:effectLst>
                  <a:outerShdw blurRad="38100" dist="38100" dir="2700000" algn="tl">
                    <a:srgbClr val="000000">
                      <a:alpha val="43137"/>
                    </a:srgbClr>
                  </a:outerShdw>
                </a:effectLst>
              </a:rPr>
              <a:t>SERVIDOR FTP</a:t>
            </a:r>
            <a:endParaRPr lang="es-GT" b="1"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779326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362200" y="463126"/>
            <a:ext cx="6096000" cy="1384995"/>
          </a:xfrm>
          <a:prstGeom prst="rect">
            <a:avLst/>
          </a:prstGeom>
        </p:spPr>
        <p:txBody>
          <a:bodyPr>
            <a:spAutoFit/>
          </a:bodyPr>
          <a:lstStyle/>
          <a:p>
            <a:pPr algn="ctr"/>
            <a:r>
              <a:rPr lang="es-ES" sz="2800" dirty="0">
                <a:solidFill>
                  <a:srgbClr val="000000"/>
                </a:solidFill>
                <a:latin typeface="Linux Libertine"/>
              </a:rPr>
              <a:t>Servidor de correo</a:t>
            </a:r>
          </a:p>
          <a:p>
            <a:pPr algn="ctr"/>
            <a:r>
              <a:rPr lang="es-ES" sz="2800" dirty="0"/>
              <a:t/>
            </a:r>
            <a:br>
              <a:rPr lang="es-ES" sz="2800" dirty="0"/>
            </a:br>
            <a:endParaRPr lang="es-GT" sz="2800" dirty="0"/>
          </a:p>
        </p:txBody>
      </p:sp>
      <p:sp>
        <p:nvSpPr>
          <p:cNvPr id="5" name="Rectángulo 4"/>
          <p:cNvSpPr/>
          <p:nvPr/>
        </p:nvSpPr>
        <p:spPr>
          <a:xfrm>
            <a:off x="574963" y="1734511"/>
            <a:ext cx="6096000" cy="2862322"/>
          </a:xfrm>
          <a:prstGeom prst="rect">
            <a:avLst/>
          </a:prstGeom>
        </p:spPr>
        <p:txBody>
          <a:bodyPr>
            <a:spAutoFit/>
          </a:bodyPr>
          <a:lstStyle/>
          <a:p>
            <a:r>
              <a:rPr lang="es-GT" sz="2000" dirty="0">
                <a:solidFill>
                  <a:srgbClr val="161813"/>
                </a:solidFill>
                <a:latin typeface="Helvetica" panose="020B0604020202020204" pitchFamily="34" charset="0"/>
              </a:rPr>
              <a:t>Servidor que me permite el intercambio de mensajes de correo electrónico, ya sea entre usuarios, </a:t>
            </a:r>
            <a:r>
              <a:rPr lang="es-GT" sz="2000" dirty="0">
                <a:solidFill>
                  <a:srgbClr val="236B9B"/>
                </a:solidFill>
                <a:latin typeface="Helvetica" panose="020B0604020202020204" pitchFamily="34" charset="0"/>
                <a:hlinkClick r:id="rId2" tooltip="Servidores"/>
              </a:rPr>
              <a:t>Servidores</a:t>
            </a:r>
            <a:r>
              <a:rPr lang="es-GT" sz="2000" dirty="0">
                <a:solidFill>
                  <a:srgbClr val="161813"/>
                </a:solidFill>
                <a:latin typeface="Helvetica" panose="020B0604020202020204" pitchFamily="34" charset="0"/>
              </a:rPr>
              <a:t>, cliente y servidor. Este servidor almacena y reenvía los mensajes de correo, probablemente esta es la aplicación </a:t>
            </a:r>
            <a:r>
              <a:rPr lang="es-GT" sz="2000" dirty="0">
                <a:solidFill>
                  <a:srgbClr val="236B9B"/>
                </a:solidFill>
                <a:latin typeface="Helvetica" panose="020B0604020202020204" pitchFamily="34" charset="0"/>
                <a:hlinkClick r:id="rId3" tooltip="TCP/IP"/>
              </a:rPr>
              <a:t>TCP/IP</a:t>
            </a:r>
            <a:r>
              <a:rPr lang="es-GT" sz="2000" dirty="0">
                <a:solidFill>
                  <a:srgbClr val="161813"/>
                </a:solidFill>
                <a:latin typeface="Helvetica" panose="020B0604020202020204" pitchFamily="34" charset="0"/>
              </a:rPr>
              <a:t> más usada.</a:t>
            </a:r>
          </a:p>
          <a:p>
            <a:r>
              <a:rPr lang="es-GT" sz="2000" dirty="0">
                <a:solidFill>
                  <a:srgbClr val="161813"/>
                </a:solidFill>
                <a:latin typeface="Helvetica" panose="020B0604020202020204" pitchFamily="34" charset="0"/>
              </a:rPr>
              <a:t>Este nos permite mantenernos en contacto con personas de diferentes lugares sin necesidad de hacerlo por medio de cartas, teléfono, etc.</a:t>
            </a:r>
            <a:endParaRPr lang="es-GT" sz="2000" b="0" i="0" dirty="0">
              <a:solidFill>
                <a:srgbClr val="161813"/>
              </a:solidFill>
              <a:effectLst/>
              <a:latin typeface="Helvetica" panose="020B0604020202020204" pitchFamily="34" charset="0"/>
            </a:endParaRPr>
          </a:p>
        </p:txBody>
      </p:sp>
      <p:pic>
        <p:nvPicPr>
          <p:cNvPr id="2050" name="Picture 2" descr="Resultado de imagen para servidores de correo electroni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0963" y="1673524"/>
            <a:ext cx="5199531" cy="2923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166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Rectángulo 6"/>
          <p:cNvSpPr/>
          <p:nvPr/>
        </p:nvSpPr>
        <p:spPr>
          <a:xfrm>
            <a:off x="3546870" y="241361"/>
            <a:ext cx="4682629" cy="523220"/>
          </a:xfrm>
          <a:prstGeom prst="rect">
            <a:avLst/>
          </a:prstGeom>
        </p:spPr>
        <p:txBody>
          <a:bodyPr wrap="none">
            <a:spAutoFit/>
          </a:bodyPr>
          <a:lstStyle/>
          <a:p>
            <a:pPr algn="just"/>
            <a:r>
              <a:rPr lang="es-GT" sz="2800" b="1" i="0" cap="all" dirty="0" smtClean="0">
                <a:solidFill>
                  <a:schemeClr val="bg1"/>
                </a:solidFill>
                <a:effectLst/>
                <a:latin typeface="proxima"/>
              </a:rPr>
              <a:t>CLASES DE SERVIDORES</a:t>
            </a:r>
            <a:endParaRPr lang="es-GT" sz="2800" b="0" i="0" dirty="0">
              <a:solidFill>
                <a:schemeClr val="bg1"/>
              </a:solidFill>
              <a:effectLst/>
              <a:latin typeface="proxima"/>
            </a:endParaRPr>
          </a:p>
        </p:txBody>
      </p:sp>
      <p:sp>
        <p:nvSpPr>
          <p:cNvPr id="8" name="CuadroTexto 7"/>
          <p:cNvSpPr txBox="1"/>
          <p:nvPr/>
        </p:nvSpPr>
        <p:spPr>
          <a:xfrm>
            <a:off x="883228" y="935182"/>
            <a:ext cx="2784764" cy="369332"/>
          </a:xfrm>
          <a:prstGeom prst="rect">
            <a:avLst/>
          </a:prstGeom>
          <a:noFill/>
        </p:spPr>
        <p:txBody>
          <a:bodyPr wrap="square" rtlCol="0">
            <a:spAutoFit/>
          </a:bodyPr>
          <a:lstStyle/>
          <a:p>
            <a:r>
              <a:rPr lang="es-GT" b="1" i="1" u="sng" dirty="0" smtClean="0">
                <a:solidFill>
                  <a:schemeClr val="bg1"/>
                </a:solidFill>
              </a:rPr>
              <a:t>Servidores dedicados </a:t>
            </a:r>
            <a:endParaRPr lang="es-GT" b="1" i="1" u="sng" dirty="0">
              <a:solidFill>
                <a:schemeClr val="bg1"/>
              </a:solidFill>
            </a:endParaRPr>
          </a:p>
        </p:txBody>
      </p:sp>
      <p:pic>
        <p:nvPicPr>
          <p:cNvPr id="4098" name="Picture 2" descr="http://okhosting.com/resources/uploads/2016/01/slider-imag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7848" y="4952117"/>
            <a:ext cx="1864450" cy="190588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0072" y="1005942"/>
            <a:ext cx="5677388" cy="2838694"/>
          </a:xfrm>
          <a:prstGeom prst="rect">
            <a:avLst/>
          </a:prstGeom>
        </p:spPr>
      </p:pic>
      <p:sp>
        <p:nvSpPr>
          <p:cNvPr id="12" name="CuadroTexto 11"/>
          <p:cNvSpPr txBox="1"/>
          <p:nvPr/>
        </p:nvSpPr>
        <p:spPr>
          <a:xfrm>
            <a:off x="525761" y="1699763"/>
            <a:ext cx="5704609" cy="3785652"/>
          </a:xfrm>
          <a:prstGeom prst="rect">
            <a:avLst/>
          </a:prstGeom>
          <a:noFill/>
        </p:spPr>
        <p:txBody>
          <a:bodyPr wrap="square" rtlCol="0">
            <a:spAutoFit/>
          </a:bodyPr>
          <a:lstStyle/>
          <a:p>
            <a:r>
              <a:rPr lang="es-GT" sz="2400" dirty="0">
                <a:solidFill>
                  <a:schemeClr val="bg1"/>
                </a:solidFill>
              </a:rPr>
              <a:t>Estos son ordenadores los cuales podemos comprar o rentar dependiendo nuestras necesidades y sobre todo, posibilidad económica. Con la función especial es prestar servicios dedicados a un cliente en particular, estos servicios suelen ser generalmente relacionados con el alojamiento web y otros servicios de la red.</a:t>
            </a:r>
          </a:p>
        </p:txBody>
      </p:sp>
    </p:spTree>
    <p:extLst>
      <p:ext uri="{BB962C8B-B14F-4D97-AF65-F5344CB8AC3E}">
        <p14:creationId xmlns:p14="http://schemas.microsoft.com/office/powerpoint/2010/main" val="1065315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CuadroTexto 6"/>
          <p:cNvSpPr txBox="1"/>
          <p:nvPr/>
        </p:nvSpPr>
        <p:spPr>
          <a:xfrm>
            <a:off x="727363" y="561386"/>
            <a:ext cx="3719945" cy="369332"/>
          </a:xfrm>
          <a:prstGeom prst="rect">
            <a:avLst/>
          </a:prstGeom>
          <a:noFill/>
        </p:spPr>
        <p:txBody>
          <a:bodyPr wrap="square" rtlCol="0">
            <a:spAutoFit/>
          </a:bodyPr>
          <a:lstStyle/>
          <a:p>
            <a:r>
              <a:rPr lang="es-GT" b="1" i="1" u="sng" dirty="0" smtClean="0">
                <a:solidFill>
                  <a:schemeClr val="bg1"/>
                </a:solidFill>
              </a:rPr>
              <a:t>Servidores compartidos </a:t>
            </a:r>
            <a:endParaRPr lang="es-GT" b="1" i="1" u="sng" dirty="0">
              <a:solidFill>
                <a:schemeClr val="bg1"/>
              </a:solidFill>
            </a:endParaRPr>
          </a:p>
        </p:txBody>
      </p:sp>
      <p:sp>
        <p:nvSpPr>
          <p:cNvPr id="8" name="Rectángulo 7"/>
          <p:cNvSpPr/>
          <p:nvPr/>
        </p:nvSpPr>
        <p:spPr>
          <a:xfrm>
            <a:off x="696188" y="1144515"/>
            <a:ext cx="8832275" cy="1754326"/>
          </a:xfrm>
          <a:prstGeom prst="rect">
            <a:avLst/>
          </a:prstGeom>
        </p:spPr>
        <p:txBody>
          <a:bodyPr wrap="square">
            <a:spAutoFit/>
          </a:bodyPr>
          <a:lstStyle/>
          <a:p>
            <a:r>
              <a:rPr lang="es-GT" b="0" i="0" dirty="0" smtClean="0">
                <a:solidFill>
                  <a:srgbClr val="111111"/>
                </a:solidFill>
                <a:effectLst/>
                <a:latin typeface="proxima"/>
              </a:rPr>
              <a:t>Este tipo de servidor es el más utilizado por la mayoría de los usuarios que tienen algún sitios en la web para alojar sus páginas de internet, ya sean de comercios, de empresas, los foros públicos y privados, los profesionistas, etc. ya que estos planes suele acoplarse tanto a los bolsillos como a los estándares de estos usuarios más comunes, estos servidores se enfocan en los servicios más solicitados y comunes entre los mismos usuarios.</a:t>
            </a:r>
            <a:endParaRPr lang="es-GT" dirty="0"/>
          </a:p>
        </p:txBody>
      </p:sp>
      <p:pic>
        <p:nvPicPr>
          <p:cNvPr id="5122" name="Picture 2" descr="http://okhosting.com/resources/uploads/2016/01/tipo-de-servid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213" y="3112638"/>
            <a:ext cx="6743696"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4269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300290"/>
            <a:ext cx="6096000" cy="1200329"/>
          </a:xfrm>
          <a:prstGeom prst="rect">
            <a:avLst/>
          </a:prstGeom>
        </p:spPr>
        <p:txBody>
          <a:bodyPr>
            <a:spAutoFit/>
          </a:bodyPr>
          <a:lstStyle/>
          <a:p>
            <a:pPr algn="ctr"/>
            <a:r>
              <a:rPr lang="es-GT" sz="2400" b="1" i="0" cap="all" dirty="0" smtClean="0">
                <a:solidFill>
                  <a:srgbClr val="92D050"/>
                </a:solidFill>
                <a:effectLst/>
                <a:latin typeface="proxima"/>
              </a:rPr>
              <a:t>CUALES SON LOS TIPOS DE SERVIDORES QUE PODEMOS ENCONTRAR?</a:t>
            </a:r>
            <a:endParaRPr lang="es-GT" sz="2400" b="0" i="0" dirty="0">
              <a:solidFill>
                <a:srgbClr val="92D050"/>
              </a:solidFill>
              <a:effectLst/>
              <a:latin typeface="proxima"/>
            </a:endParaRPr>
          </a:p>
        </p:txBody>
      </p:sp>
    </p:spTree>
    <p:extLst>
      <p:ext uri="{BB962C8B-B14F-4D97-AF65-F5344CB8AC3E}">
        <p14:creationId xmlns:p14="http://schemas.microsoft.com/office/powerpoint/2010/main" val="9463214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7" y="-80516"/>
            <a:ext cx="12299152" cy="6938516"/>
          </a:xfrm>
          <a:prstGeom prst="rect">
            <a:avLst/>
          </a:prstGeom>
        </p:spPr>
      </p:pic>
      <p:sp>
        <p:nvSpPr>
          <p:cNvPr id="5" name="Rectángulo 4"/>
          <p:cNvSpPr/>
          <p:nvPr/>
        </p:nvSpPr>
        <p:spPr>
          <a:xfrm>
            <a:off x="514235" y="241361"/>
            <a:ext cx="2975495" cy="461665"/>
          </a:xfrm>
          <a:prstGeom prst="rect">
            <a:avLst/>
          </a:prstGeom>
        </p:spPr>
        <p:txBody>
          <a:bodyPr wrap="none">
            <a:spAutoFit/>
          </a:bodyPr>
          <a:lstStyle/>
          <a:p>
            <a:pPr algn="just"/>
            <a:r>
              <a:rPr lang="es-GT" sz="2400" b="0" i="0" dirty="0" smtClean="0">
                <a:solidFill>
                  <a:srgbClr val="FF1744"/>
                </a:solidFill>
                <a:effectLst/>
                <a:latin typeface="proxima"/>
              </a:rPr>
              <a:t>Servidores virtuales:</a:t>
            </a:r>
            <a:endParaRPr lang="es-GT" sz="2400" b="0" i="0" dirty="0">
              <a:solidFill>
                <a:srgbClr val="FF1744"/>
              </a:solidFill>
              <a:effectLst/>
              <a:latin typeface="proxima"/>
            </a:endParaRPr>
          </a:p>
        </p:txBody>
      </p:sp>
      <p:sp>
        <p:nvSpPr>
          <p:cNvPr id="6" name="Rectángulo 5"/>
          <p:cNvSpPr/>
          <p:nvPr/>
        </p:nvSpPr>
        <p:spPr>
          <a:xfrm>
            <a:off x="514235" y="1024903"/>
            <a:ext cx="7684192" cy="1754326"/>
          </a:xfrm>
          <a:prstGeom prst="rect">
            <a:avLst/>
          </a:prstGeom>
        </p:spPr>
        <p:txBody>
          <a:bodyPr wrap="square">
            <a:spAutoFit/>
          </a:bodyPr>
          <a:lstStyle/>
          <a:p>
            <a:r>
              <a:rPr lang="es-GT" b="0" i="0" dirty="0" smtClean="0">
                <a:solidFill>
                  <a:srgbClr val="111111"/>
                </a:solidFill>
                <a:effectLst/>
                <a:latin typeface="proxima"/>
              </a:rPr>
              <a:t>Lo que son los servidores virtuales se denominados comúnmente como Virtual Prívate Server o como sus siglas VPS. Y no son más que máquinas virtuales que se ejecutan por medio de un </a:t>
            </a:r>
            <a:r>
              <a:rPr lang="es-GT" b="0" i="0" dirty="0" err="1" smtClean="0">
                <a:solidFill>
                  <a:srgbClr val="111111"/>
                </a:solidFill>
                <a:effectLst/>
                <a:latin typeface="proxima"/>
              </a:rPr>
              <a:t>hipervisor</a:t>
            </a:r>
            <a:r>
              <a:rPr lang="es-GT" b="0" i="0" dirty="0" smtClean="0">
                <a:solidFill>
                  <a:srgbClr val="111111"/>
                </a:solidFill>
                <a:effectLst/>
                <a:latin typeface="proxima"/>
              </a:rPr>
              <a:t> (es una plataforma que permite aplicar diversas técnicas de control de visualización para utilizar, al mismo tiempo, diferentes sistemas operativos).</a:t>
            </a:r>
            <a:endParaRPr lang="es-GT" dirty="0"/>
          </a:p>
        </p:txBody>
      </p:sp>
      <p:sp>
        <p:nvSpPr>
          <p:cNvPr id="8" name="Rectángulo 7"/>
          <p:cNvSpPr/>
          <p:nvPr/>
        </p:nvSpPr>
        <p:spPr>
          <a:xfrm>
            <a:off x="514235" y="3101106"/>
            <a:ext cx="2005677" cy="369332"/>
          </a:xfrm>
          <a:prstGeom prst="rect">
            <a:avLst/>
          </a:prstGeom>
        </p:spPr>
        <p:txBody>
          <a:bodyPr wrap="none">
            <a:spAutoFit/>
          </a:bodyPr>
          <a:lstStyle/>
          <a:p>
            <a:pPr algn="just"/>
            <a:r>
              <a:rPr lang="es-GT" b="0" i="0" dirty="0" smtClean="0">
                <a:solidFill>
                  <a:srgbClr val="FF1744"/>
                </a:solidFill>
                <a:effectLst/>
                <a:latin typeface="proxima"/>
              </a:rPr>
              <a:t>Servidores Proxy:</a:t>
            </a:r>
            <a:endParaRPr lang="es-GT" b="0" i="0" dirty="0">
              <a:solidFill>
                <a:srgbClr val="FF1744"/>
              </a:solidFill>
              <a:effectLst/>
              <a:latin typeface="proxima"/>
            </a:endParaRPr>
          </a:p>
        </p:txBody>
      </p:sp>
      <p:sp>
        <p:nvSpPr>
          <p:cNvPr id="9" name="Rectángulo 8"/>
          <p:cNvSpPr/>
          <p:nvPr/>
        </p:nvSpPr>
        <p:spPr>
          <a:xfrm>
            <a:off x="566192" y="3664452"/>
            <a:ext cx="7278944" cy="2031325"/>
          </a:xfrm>
          <a:prstGeom prst="rect">
            <a:avLst/>
          </a:prstGeom>
        </p:spPr>
        <p:txBody>
          <a:bodyPr wrap="square">
            <a:spAutoFit/>
          </a:bodyPr>
          <a:lstStyle/>
          <a:p>
            <a:r>
              <a:rPr lang="es-GT" b="0" i="0" dirty="0" smtClean="0">
                <a:solidFill>
                  <a:srgbClr val="111111"/>
                </a:solidFill>
                <a:effectLst/>
                <a:latin typeface="proxima"/>
              </a:rPr>
              <a:t>El servidor proxy es el que es utilizado para llevar la gestión de una red de ordenadores actuando de intermediario entre un explorador de internet (como Explorer, </a:t>
            </a:r>
            <a:r>
              <a:rPr lang="es-GT" b="0" i="0" dirty="0" err="1" smtClean="0">
                <a:solidFill>
                  <a:srgbClr val="111111"/>
                </a:solidFill>
                <a:effectLst/>
                <a:latin typeface="proxima"/>
              </a:rPr>
              <a:t>Fireflox</a:t>
            </a:r>
            <a:r>
              <a:rPr lang="es-GT" b="0" i="0" dirty="0" smtClean="0">
                <a:solidFill>
                  <a:srgbClr val="111111"/>
                </a:solidFill>
                <a:effectLst/>
                <a:latin typeface="proxima"/>
              </a:rPr>
              <a:t>, etc.)  e internet,  lo que llega a permitir que los usuarios puedan llegar a acceder o no. Llegan a incluir protección de la web por futuros ataques y mejoran los accesos en la web ya que almacenan una copia de las páginas más utilizadas.</a:t>
            </a:r>
            <a:endParaRPr lang="es-GT" dirty="0"/>
          </a:p>
        </p:txBody>
      </p:sp>
      <p:pic>
        <p:nvPicPr>
          <p:cNvPr id="7172" name="Picture 4" descr="http://okhosting.com/resources/uploads/2016/01/servid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36" y="3609575"/>
            <a:ext cx="3929379" cy="241807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sultado de imagen para servidor virtua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8427" y="634460"/>
            <a:ext cx="3221470" cy="241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3999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107</TotalTime>
  <Words>558</Words>
  <Application>Microsoft Office PowerPoint</Application>
  <PresentationFormat>Panorámica</PresentationFormat>
  <Paragraphs>26</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Century Gothic</vt:lpstr>
      <vt:lpstr>Helvetica</vt:lpstr>
      <vt:lpstr>Linux Libertine</vt:lpstr>
      <vt:lpstr>proxima</vt:lpstr>
      <vt:lpstr>Verdana</vt:lpstr>
      <vt:lpstr>Wingdings 3</vt:lpstr>
      <vt:lpstr>Sector</vt:lpstr>
      <vt:lpstr>Presentación de PowerPoint</vt:lpstr>
      <vt:lpstr>Presentación de PowerPoint</vt:lpstr>
      <vt:lpstr>Presentación de PowerPoint</vt:lpstr>
      <vt:lpstr>Tipos de servidores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elmer gustavo</dc:creator>
  <cp:lastModifiedBy>elmer gustavo</cp:lastModifiedBy>
  <cp:revision>12</cp:revision>
  <dcterms:created xsi:type="dcterms:W3CDTF">2017-03-12T18:09:27Z</dcterms:created>
  <dcterms:modified xsi:type="dcterms:W3CDTF">2017-03-13T03:56:07Z</dcterms:modified>
</cp:coreProperties>
</file>