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2" r:id="rId5"/>
    <p:sldId id="263" r:id="rId6"/>
    <p:sldId id="264" r:id="rId7"/>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HcGT0TO3PnTe9Qg1odAYw==" hashData="V6bRUou4UvQdpErikhs3WNvqXgmZ7f9Q0pRq/A8yAphh6uCXg1i23qK5lLMJI1RN3GzB9VIWJeczR0zhquUaxQ=="/>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0E07"/>
    <a:srgbClr val="2965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26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5348DD-4797-47B9-815D-2B041765FF4B}" type="datetimeFigureOut">
              <a:rPr lang="es-ES" smtClean="0"/>
              <a:t>22/07/2013</a:t>
            </a:fld>
            <a:endParaRPr lang="es-E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A2E41-E3E4-4FF7-BA41-BECBFDADB9E6}" type="slidenum">
              <a:rPr lang="es-ES" smtClean="0"/>
              <a:t>‹#›</a:t>
            </a:fld>
            <a:endParaRPr lang="es-ES"/>
          </a:p>
        </p:txBody>
      </p:sp>
    </p:spTree>
    <p:extLst>
      <p:ext uri="{BB962C8B-B14F-4D97-AF65-F5344CB8AC3E}">
        <p14:creationId xmlns:p14="http://schemas.microsoft.com/office/powerpoint/2010/main" val="1950886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ECCA2E41-E3E4-4FF7-BA41-BECBFDADB9E6}" type="slidenum">
              <a:rPr lang="es-ES" smtClean="0"/>
              <a:t>3</a:t>
            </a:fld>
            <a:endParaRPr lang="es-ES"/>
          </a:p>
        </p:txBody>
      </p:sp>
    </p:spTree>
    <p:extLst>
      <p:ext uri="{BB962C8B-B14F-4D97-AF65-F5344CB8AC3E}">
        <p14:creationId xmlns:p14="http://schemas.microsoft.com/office/powerpoint/2010/main" val="134109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7/22/2013</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8764" cy="9144000"/>
          </a:xfrm>
          <a:prstGeom prst="rect">
            <a:avLst/>
          </a:prstGeom>
          <a:noFill/>
          <a:ln>
            <a:noFill/>
          </a:ln>
          <a:effectLst>
            <a:outerShdw dist="35921" dir="2700000" algn="ctr" rotWithShape="0">
              <a:schemeClr val="bg2"/>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descr="C:\Users\Clara\Desktop\trabajos 2012\programa para panguipulli\fotos\rosi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2" y="610309"/>
            <a:ext cx="1310635"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68357" y="210199"/>
            <a:ext cx="2590800" cy="369332"/>
          </a:xfrm>
          <a:prstGeom prst="rect">
            <a:avLst/>
          </a:prstGeom>
          <a:noFill/>
        </p:spPr>
        <p:txBody>
          <a:bodyPr wrap="square" rtlCol="0">
            <a:spAutoFit/>
          </a:bodyPr>
          <a:lstStyle/>
          <a:p>
            <a:pPr algn="ctr"/>
            <a:r>
              <a:rPr lang="es-ES" b="1" dirty="0" smtClean="0">
                <a:solidFill>
                  <a:schemeClr val="tx1">
                    <a:lumMod val="75000"/>
                    <a:lumOff val="25000"/>
                  </a:schemeClr>
                </a:solidFill>
                <a:latin typeface="Shadows Into Light" pitchFamily="2" charset="0"/>
              </a:rPr>
              <a:t>Chagüe (Quínoa)</a:t>
            </a:r>
            <a:endParaRPr lang="es-ES" b="1" dirty="0">
              <a:solidFill>
                <a:schemeClr val="tx1">
                  <a:lumMod val="75000"/>
                  <a:lumOff val="25000"/>
                </a:schemeClr>
              </a:solidFill>
              <a:latin typeface="Shadows Into Light" pitchFamily="2" charset="0"/>
            </a:endParaRPr>
          </a:p>
        </p:txBody>
      </p:sp>
      <p:sp>
        <p:nvSpPr>
          <p:cNvPr id="6" name="TextBox 5"/>
          <p:cNvSpPr txBox="1"/>
          <p:nvPr/>
        </p:nvSpPr>
        <p:spPr>
          <a:xfrm>
            <a:off x="2333090" y="610309"/>
            <a:ext cx="4191000" cy="2308324"/>
          </a:xfrm>
          <a:prstGeom prst="rect">
            <a:avLst/>
          </a:prstGeom>
          <a:noFill/>
        </p:spPr>
        <p:txBody>
          <a:bodyPr wrap="square" numCol="1" rtlCol="0">
            <a:spAutoFit/>
          </a:bodyPr>
          <a:lstStyle/>
          <a:p>
            <a:r>
              <a:rPr lang="es-ES" sz="1200" dirty="0" smtClean="0">
                <a:solidFill>
                  <a:schemeClr val="bg1">
                    <a:lumMod val="50000"/>
                  </a:schemeClr>
                </a:solidFill>
                <a:latin typeface="Lancelot" pitchFamily="2" charset="0"/>
              </a:rPr>
              <a:t>La Quínoa o Chagüe, es una semilla muy pequeña que crece en matas muy altas y forman un gran racimo.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Pueden haber de cuatro colores, blanca, lila, roja y negra. Esta semilla se siembra en los meses de Septiembre y Octubre, se cosecha y seca en los meses de Marzo y Abril.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Los Chachas y las </a:t>
            </a:r>
            <a:r>
              <a:rPr lang="es-ES" sz="1200" dirty="0" err="1">
                <a:solidFill>
                  <a:schemeClr val="bg1">
                    <a:lumMod val="50000"/>
                  </a:schemeClr>
                </a:solidFill>
                <a:latin typeface="Lancelot" pitchFamily="2" charset="0"/>
              </a:rPr>
              <a:t>Ñ</a:t>
            </a:r>
            <a:r>
              <a:rPr lang="es-ES" sz="1200" dirty="0" err="1" smtClean="0">
                <a:solidFill>
                  <a:schemeClr val="bg1">
                    <a:lumMod val="50000"/>
                  </a:schemeClr>
                </a:solidFill>
                <a:latin typeface="Lancelot" pitchFamily="2" charset="0"/>
              </a:rPr>
              <a:t>ukes</a:t>
            </a:r>
            <a:r>
              <a:rPr lang="es-ES" sz="1200" dirty="0" smtClean="0">
                <a:solidFill>
                  <a:schemeClr val="bg1">
                    <a:lumMod val="50000"/>
                  </a:schemeClr>
                </a:solidFill>
                <a:latin typeface="Lancelot" pitchFamily="2" charset="0"/>
              </a:rPr>
              <a:t> cultivaron esta semilla, especialmente para su alimentación, preparaban el Muchay una bebida que se toma con harina tostada y hacían sopas.</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Esta semilla a pesar de ser tan pequeña me trae grandes recuerdos de mi madre, su casa, su huerta donde yo veía plantas con lindos racimos de colores que parecían flores.</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Hoy en día lo que se había perdido se vuelve a recuperar</a:t>
            </a:r>
            <a:r>
              <a:rPr lang="es-ES" sz="1200" dirty="0" smtClean="0">
                <a:solidFill>
                  <a:schemeClr val="bg1">
                    <a:lumMod val="50000"/>
                  </a:schemeClr>
                </a:solidFill>
                <a:latin typeface="Oranienbaum" pitchFamily="2" charset="0"/>
              </a:rPr>
              <a:t>.</a:t>
            </a:r>
          </a:p>
        </p:txBody>
      </p:sp>
      <p:sp>
        <p:nvSpPr>
          <p:cNvPr id="7" name="TextBox 6"/>
          <p:cNvSpPr txBox="1"/>
          <p:nvPr/>
        </p:nvSpPr>
        <p:spPr>
          <a:xfrm>
            <a:off x="601607" y="3526374"/>
            <a:ext cx="3124200" cy="307777"/>
          </a:xfrm>
          <a:prstGeom prst="rect">
            <a:avLst/>
          </a:prstGeom>
          <a:noFill/>
        </p:spPr>
        <p:txBody>
          <a:bodyPr wrap="square" rtlCol="0">
            <a:spAutoFit/>
          </a:bodyPr>
          <a:lstStyle/>
          <a:p>
            <a:pPr algn="ctr"/>
            <a:r>
              <a:rPr lang="es-ES" sz="1400" b="1" dirty="0" smtClean="0">
                <a:solidFill>
                  <a:schemeClr val="tx1">
                    <a:lumMod val="75000"/>
                    <a:lumOff val="25000"/>
                  </a:schemeClr>
                </a:solidFill>
                <a:latin typeface="Shadows Into Light" pitchFamily="2" charset="0"/>
              </a:rPr>
              <a:t>Muday Chagüe (muday de Quínoa)</a:t>
            </a:r>
            <a:endParaRPr lang="es-ES" sz="1400" b="1" dirty="0">
              <a:solidFill>
                <a:schemeClr val="tx1">
                  <a:lumMod val="75000"/>
                  <a:lumOff val="25000"/>
                </a:schemeClr>
              </a:solidFill>
              <a:latin typeface="Shadows Into Light" pitchFamily="2" charset="0"/>
            </a:endParaRPr>
          </a:p>
        </p:txBody>
      </p:sp>
      <p:sp>
        <p:nvSpPr>
          <p:cNvPr id="9" name="TextBox 8"/>
          <p:cNvSpPr txBox="1"/>
          <p:nvPr/>
        </p:nvSpPr>
        <p:spPr>
          <a:xfrm>
            <a:off x="914400" y="3962400"/>
            <a:ext cx="2590800" cy="3062377"/>
          </a:xfrm>
          <a:prstGeom prst="rect">
            <a:avLst/>
          </a:prstGeom>
          <a:noFill/>
        </p:spPr>
        <p:txBody>
          <a:bodyPr wrap="square" numCol="1" rtlCol="0">
            <a:spAutoFit/>
          </a:bodyPr>
          <a:lstStyle/>
          <a:p>
            <a:r>
              <a:rPr lang="es-ES" sz="1200" dirty="0" smtClean="0">
                <a:solidFill>
                  <a:schemeClr val="bg1">
                    <a:lumMod val="50000"/>
                  </a:schemeClr>
                </a:solidFill>
                <a:latin typeface="Lancelot" pitchFamily="2" charset="0"/>
              </a:rPr>
              <a:t>Es una bebida para muchos o pocos según la cantidad de preparación.</a:t>
            </a:r>
            <a:br>
              <a:rPr lang="es-ES" sz="1200" dirty="0" smtClean="0">
                <a:solidFill>
                  <a:schemeClr val="bg1">
                    <a:lumMod val="50000"/>
                  </a:schemeClr>
                </a:solidFill>
                <a:latin typeface="Lancelot" pitchFamily="2" charset="0"/>
              </a:rPr>
            </a:br>
            <a:r>
              <a:rPr lang="es-ES" sz="1200" b="1" dirty="0" smtClean="0">
                <a:solidFill>
                  <a:schemeClr val="tx1">
                    <a:lumMod val="75000"/>
                    <a:lumOff val="25000"/>
                  </a:schemeClr>
                </a:solidFill>
                <a:latin typeface="Shadows Into Light" pitchFamily="2" charset="0"/>
              </a:rPr>
              <a:t>Ingredientes (para 2 litros de muchay)</a:t>
            </a:r>
            <a:br>
              <a:rPr lang="es-ES" sz="1200" b="1" dirty="0" smtClean="0">
                <a:solidFill>
                  <a:schemeClr val="tx1">
                    <a:lumMod val="75000"/>
                    <a:lumOff val="25000"/>
                  </a:schemeClr>
                </a:solidFill>
                <a:latin typeface="Shadows Into Light" pitchFamily="2" charset="0"/>
              </a:rPr>
            </a:br>
            <a:r>
              <a:rPr lang="es-ES" sz="1200" dirty="0" smtClean="0">
                <a:solidFill>
                  <a:schemeClr val="bg1">
                    <a:lumMod val="50000"/>
                  </a:schemeClr>
                </a:solidFill>
                <a:latin typeface="Lancelot" pitchFamily="2" charset="0"/>
              </a:rPr>
              <a:t>1 Plato bajo  de Chagüe o Quínoa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2 Litros de agua hervida y fría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½ tarro de miel</a:t>
            </a:r>
            <a:br>
              <a:rPr lang="es-ES" sz="1200" dirty="0" smtClean="0">
                <a:solidFill>
                  <a:schemeClr val="bg1">
                    <a:lumMod val="50000"/>
                  </a:schemeClr>
                </a:solidFill>
                <a:latin typeface="Lancelot" pitchFamily="2" charset="0"/>
              </a:rPr>
            </a:br>
            <a:r>
              <a:rPr lang="es-ES" sz="1200" b="1" dirty="0" smtClean="0">
                <a:solidFill>
                  <a:schemeClr val="tx1">
                    <a:lumMod val="75000"/>
                    <a:lumOff val="25000"/>
                  </a:schemeClr>
                </a:solidFill>
                <a:latin typeface="Shadows Into Light" pitchFamily="2" charset="0"/>
              </a:rPr>
              <a:t>Preparación</a:t>
            </a:r>
            <a:r>
              <a:rPr lang="es-ES" sz="1200" dirty="0" smtClean="0">
                <a:solidFill>
                  <a:schemeClr val="bg1">
                    <a:lumMod val="50000"/>
                  </a:schemeClr>
                </a:solidFill>
                <a:latin typeface="Lancelot" pitchFamily="2" charset="0"/>
              </a:rPr>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SE lava la quínoa muy bien refregándola hasta que salga toda la espuma que tiene, se echa a cocer con agua que apenas la cubra.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En una jarra se tiene el agua hervida y fría se agrega la miel y se bate muy bien.</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Se pone en la jarra con agua y miel la quínoa cocida , se deja reposar dos a tres días.</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Se puede tomar  bien frío solo o con harina tostada</a:t>
            </a:r>
            <a:r>
              <a:rPr lang="es-ES" sz="1300" dirty="0" smtClean="0">
                <a:solidFill>
                  <a:schemeClr val="bg1">
                    <a:lumMod val="50000"/>
                  </a:schemeClr>
                </a:solidFill>
                <a:latin typeface="Lancelot" pitchFamily="2" charset="0"/>
              </a:rPr>
              <a:t>.</a:t>
            </a:r>
            <a:endParaRPr lang="es-ES" sz="1200" dirty="0" smtClean="0">
              <a:solidFill>
                <a:schemeClr val="bg1">
                  <a:lumMod val="50000"/>
                </a:schemeClr>
              </a:solidFill>
              <a:latin typeface="Oranienbaum" pitchFamily="2" charset="0"/>
            </a:endParaRPr>
          </a:p>
        </p:txBody>
      </p:sp>
      <p:sp>
        <p:nvSpPr>
          <p:cNvPr id="10" name="TextBox 9"/>
          <p:cNvSpPr txBox="1"/>
          <p:nvPr/>
        </p:nvSpPr>
        <p:spPr>
          <a:xfrm>
            <a:off x="3771900" y="3962400"/>
            <a:ext cx="2590800" cy="3231654"/>
          </a:xfrm>
          <a:prstGeom prst="rect">
            <a:avLst/>
          </a:prstGeom>
          <a:noFill/>
        </p:spPr>
        <p:txBody>
          <a:bodyPr wrap="square" numCol="1" rtlCol="0">
            <a:spAutoFit/>
          </a:bodyPr>
          <a:lstStyle/>
          <a:p>
            <a:r>
              <a:rPr lang="es-ES" sz="1200" dirty="0" smtClean="0">
                <a:solidFill>
                  <a:schemeClr val="bg1">
                    <a:lumMod val="50000"/>
                  </a:schemeClr>
                </a:solidFill>
                <a:latin typeface="Lancelot" pitchFamily="2" charset="0"/>
              </a:rPr>
              <a:t>Este plato mi madre lo servía con papas cocidas</a:t>
            </a:r>
            <a:br>
              <a:rPr lang="es-ES" sz="1200" dirty="0" smtClean="0">
                <a:solidFill>
                  <a:schemeClr val="bg1">
                    <a:lumMod val="50000"/>
                  </a:schemeClr>
                </a:solidFill>
                <a:latin typeface="Lancelot" pitchFamily="2" charset="0"/>
              </a:rPr>
            </a:br>
            <a:r>
              <a:rPr lang="es-ES" sz="1200" b="1" dirty="0" smtClean="0">
                <a:solidFill>
                  <a:schemeClr val="tx1">
                    <a:lumMod val="75000"/>
                    <a:lumOff val="25000"/>
                  </a:schemeClr>
                </a:solidFill>
                <a:latin typeface="Shadows Into Light" pitchFamily="2" charset="0"/>
              </a:rPr>
              <a:t>Ingredientes </a:t>
            </a:r>
            <a:r>
              <a:rPr lang="es-ES" sz="1200" b="1" dirty="0" smtClean="0">
                <a:solidFill>
                  <a:schemeClr val="bg1">
                    <a:lumMod val="50000"/>
                  </a:schemeClr>
                </a:solidFill>
                <a:latin typeface="Shadows Into Light" pitchFamily="2" charset="0"/>
              </a:rPr>
              <a:t/>
            </a:r>
            <a:br>
              <a:rPr lang="es-ES" sz="1200" b="1" dirty="0" smtClean="0">
                <a:solidFill>
                  <a:schemeClr val="bg1">
                    <a:lumMod val="50000"/>
                  </a:schemeClr>
                </a:solidFill>
                <a:latin typeface="Shadows Into Light" pitchFamily="2" charset="0"/>
              </a:rPr>
            </a:br>
            <a:r>
              <a:rPr lang="es-ES" sz="1200" dirty="0" smtClean="0">
                <a:solidFill>
                  <a:schemeClr val="bg1">
                    <a:lumMod val="50000"/>
                  </a:schemeClr>
                </a:solidFill>
                <a:latin typeface="Lancelot" pitchFamily="2" charset="0"/>
              </a:rPr>
              <a:t>Nichon o yuyos de los que tenga Usted</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Cebolla picada chiquitita</a:t>
            </a:r>
            <a:r>
              <a:rPr lang="es-ES" sz="1200" dirty="0">
                <a:solidFill>
                  <a:schemeClr val="bg1">
                    <a:lumMod val="50000"/>
                  </a:schemeClr>
                </a:solidFill>
                <a:latin typeface="Lancelot" pitchFamily="2" charset="0"/>
              </a:rPr>
              <a:t/>
            </a:r>
            <a:br>
              <a:rPr lang="es-ES" sz="1200" dirty="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Manteca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Ajo machado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Orégano seco ( si es fresco es mejor)</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Queso rallado</a:t>
            </a:r>
            <a:br>
              <a:rPr lang="es-ES" sz="1200" dirty="0" smtClean="0">
                <a:solidFill>
                  <a:schemeClr val="bg1">
                    <a:lumMod val="50000"/>
                  </a:schemeClr>
                </a:solidFill>
                <a:latin typeface="Lancelot" pitchFamily="2" charset="0"/>
              </a:rPr>
            </a:br>
            <a:r>
              <a:rPr lang="es-ES" sz="1200" b="1" dirty="0" smtClean="0">
                <a:solidFill>
                  <a:schemeClr val="tx1">
                    <a:lumMod val="75000"/>
                    <a:lumOff val="25000"/>
                  </a:schemeClr>
                </a:solidFill>
                <a:latin typeface="Shadows Into Light" pitchFamily="2" charset="0"/>
              </a:rPr>
              <a:t>Preparación</a:t>
            </a:r>
            <a:r>
              <a:rPr lang="es-ES" sz="1200" b="1" dirty="0" smtClean="0">
                <a:solidFill>
                  <a:schemeClr val="bg1">
                    <a:lumMod val="50000"/>
                  </a:schemeClr>
                </a:solidFill>
                <a:latin typeface="Shadows Into Light" pitchFamily="2" charset="0"/>
              </a:rPr>
              <a:t/>
            </a:r>
            <a:br>
              <a:rPr lang="es-ES" sz="1200" b="1" dirty="0" smtClean="0">
                <a:solidFill>
                  <a:schemeClr val="bg1">
                    <a:lumMod val="50000"/>
                  </a:schemeClr>
                </a:solidFill>
                <a:latin typeface="Shadows Into Light" pitchFamily="2" charset="0"/>
              </a:rPr>
            </a:br>
            <a:r>
              <a:rPr lang="es-ES" sz="1200" dirty="0" smtClean="0">
                <a:solidFill>
                  <a:schemeClr val="bg1">
                    <a:lumMod val="50000"/>
                  </a:schemeClr>
                </a:solidFill>
                <a:latin typeface="Lancelot" pitchFamily="2" charset="0"/>
              </a:rPr>
              <a:t>Lavar y cocinar el Nichon o yuyo darle un hervor  y picarlo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Freír cebolla en la manteca con orégano seco refregado en sus manos , ajo machacado, agregar el yuyo y la quínoa cocida  mezclar  todo, echar todo a una asadera , ponerle queso rallado y  llevar a calentar al horno.</a:t>
            </a:r>
            <a:endParaRPr lang="es-ES" sz="1200" dirty="0" smtClean="0">
              <a:solidFill>
                <a:srgbClr val="060E07"/>
              </a:solidFill>
              <a:latin typeface="Oranienbaum" pitchFamily="2" charset="0"/>
            </a:endParaRPr>
          </a:p>
        </p:txBody>
      </p:sp>
      <p:sp>
        <p:nvSpPr>
          <p:cNvPr id="11" name="TextBox 10"/>
          <p:cNvSpPr txBox="1"/>
          <p:nvPr/>
        </p:nvSpPr>
        <p:spPr>
          <a:xfrm>
            <a:off x="3707827" y="3519843"/>
            <a:ext cx="3124200" cy="307777"/>
          </a:xfrm>
          <a:prstGeom prst="rect">
            <a:avLst/>
          </a:prstGeom>
          <a:noFill/>
        </p:spPr>
        <p:txBody>
          <a:bodyPr wrap="square" rtlCol="0">
            <a:spAutoFit/>
          </a:bodyPr>
          <a:lstStyle/>
          <a:p>
            <a:pPr algn="ctr"/>
            <a:r>
              <a:rPr lang="es-ES" sz="1400" b="1" dirty="0" smtClean="0">
                <a:solidFill>
                  <a:schemeClr val="tx1">
                    <a:lumMod val="75000"/>
                    <a:lumOff val="25000"/>
                  </a:schemeClr>
                </a:solidFill>
                <a:latin typeface="Shadows Into Light" pitchFamily="2" charset="0"/>
              </a:rPr>
              <a:t>Nichon Chagüe (Budín de yuyos y Quínoa)</a:t>
            </a:r>
            <a:endParaRPr lang="es-ES" sz="1400" b="1" dirty="0">
              <a:solidFill>
                <a:schemeClr val="tx1">
                  <a:lumMod val="75000"/>
                  <a:lumOff val="25000"/>
                </a:schemeClr>
              </a:solidFill>
              <a:latin typeface="Shadows Into Light" pitchFamily="2" charset="0"/>
            </a:endParaRPr>
          </a:p>
        </p:txBody>
      </p:sp>
      <p:sp>
        <p:nvSpPr>
          <p:cNvPr id="2" name="TextBox 1"/>
          <p:cNvSpPr txBox="1"/>
          <p:nvPr/>
        </p:nvSpPr>
        <p:spPr>
          <a:xfrm>
            <a:off x="990600" y="7325474"/>
            <a:ext cx="4648200" cy="1877437"/>
          </a:xfrm>
          <a:prstGeom prst="rect">
            <a:avLst/>
          </a:prstGeom>
          <a:noFill/>
        </p:spPr>
        <p:txBody>
          <a:bodyPr wrap="square" rtlCol="0">
            <a:spAutoFit/>
          </a:bodyPr>
          <a:lstStyle/>
          <a:p>
            <a:r>
              <a:rPr lang="es-ES" sz="1400" b="1" dirty="0" smtClean="0">
                <a:solidFill>
                  <a:schemeClr val="tx1">
                    <a:lumMod val="85000"/>
                    <a:lumOff val="15000"/>
                  </a:schemeClr>
                </a:solidFill>
                <a:latin typeface="Shadows Into Light" pitchFamily="2" charset="0"/>
              </a:rPr>
              <a:t>Receta de: Rosa Huscalen Catril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Actividad: Cultivo de productos locales en huertos e invernaderos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Comunidad Indígena  Colotué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Río Hueico, Liquiñe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Región de los Ríos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Septiembre 2012</a:t>
            </a:r>
            <a:br>
              <a:rPr lang="es-ES" sz="1400" b="1" dirty="0" smtClean="0">
                <a:solidFill>
                  <a:schemeClr val="tx1">
                    <a:lumMod val="85000"/>
                    <a:lumOff val="15000"/>
                  </a:schemeClr>
                </a:solidFill>
                <a:latin typeface="Shadows Into Light" pitchFamily="2" charset="0"/>
              </a:rPr>
            </a:br>
            <a:r>
              <a:rPr lang="es-ES" sz="1600" b="1" dirty="0" smtClean="0">
                <a:latin typeface="Shadows Into Light" pitchFamily="2" charset="0"/>
              </a:rPr>
              <a:t>  </a:t>
            </a:r>
            <a:br>
              <a:rPr lang="es-ES" sz="1600" b="1" dirty="0" smtClean="0">
                <a:latin typeface="Shadows Into Light" pitchFamily="2" charset="0"/>
              </a:rPr>
            </a:br>
            <a:endParaRPr lang="es-ES" sz="1600" b="1" dirty="0">
              <a:latin typeface="Shadows Into Light" pitchFamily="2" charset="0"/>
            </a:endParaRPr>
          </a:p>
        </p:txBody>
      </p:sp>
    </p:spTree>
    <p:extLst>
      <p:ext uri="{BB962C8B-B14F-4D97-AF65-F5344CB8AC3E}">
        <p14:creationId xmlns:p14="http://schemas.microsoft.com/office/powerpoint/2010/main" val="3636583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685800" cy="8915400"/>
          </a:xfrm>
          <a:prstGeom prst="rect">
            <a:avLst/>
          </a:prstGeom>
          <a:effectLst>
            <a:glow rad="254000">
              <a:schemeClr val="bg1">
                <a:alpha val="40000"/>
              </a:schemeClr>
            </a:glow>
            <a:softEdge rad="63500"/>
          </a:effectLst>
        </p:spPr>
      </p:pic>
      <p:sp>
        <p:nvSpPr>
          <p:cNvPr id="4" name="TextBox 3"/>
          <p:cNvSpPr txBox="1"/>
          <p:nvPr/>
        </p:nvSpPr>
        <p:spPr>
          <a:xfrm>
            <a:off x="2362200" y="327330"/>
            <a:ext cx="3505200" cy="369332"/>
          </a:xfrm>
          <a:prstGeom prst="rect">
            <a:avLst/>
          </a:prstGeom>
          <a:noFill/>
        </p:spPr>
        <p:txBody>
          <a:bodyPr wrap="square" rtlCol="0">
            <a:spAutoFit/>
          </a:bodyPr>
          <a:lstStyle/>
          <a:p>
            <a:pPr algn="ctr"/>
            <a:r>
              <a:rPr lang="es-ES" b="1" dirty="0" smtClean="0">
                <a:solidFill>
                  <a:schemeClr val="tx1">
                    <a:lumMod val="65000"/>
                    <a:lumOff val="35000"/>
                  </a:schemeClr>
                </a:solidFill>
                <a:latin typeface="Shadows Into Light" pitchFamily="2" charset="0"/>
              </a:rPr>
              <a:t>Korrü  achawall (cazuela de gallina)</a:t>
            </a:r>
            <a:endParaRPr lang="es-ES" b="1" dirty="0">
              <a:solidFill>
                <a:schemeClr val="tx1">
                  <a:lumMod val="65000"/>
                  <a:lumOff val="35000"/>
                </a:schemeClr>
              </a:solidFill>
              <a:latin typeface="Shadows Into Light" pitchFamily="2" charset="0"/>
            </a:endParaRPr>
          </a:p>
        </p:txBody>
      </p:sp>
      <p:sp>
        <p:nvSpPr>
          <p:cNvPr id="5" name="TextBox 4"/>
          <p:cNvSpPr txBox="1"/>
          <p:nvPr/>
        </p:nvSpPr>
        <p:spPr>
          <a:xfrm>
            <a:off x="2869058" y="668829"/>
            <a:ext cx="3276600" cy="2677656"/>
          </a:xfrm>
          <a:prstGeom prst="rect">
            <a:avLst/>
          </a:prstGeom>
          <a:noFill/>
        </p:spPr>
        <p:txBody>
          <a:bodyPr wrap="square" rtlCol="0">
            <a:spAutoFit/>
          </a:bodyPr>
          <a:lstStyle/>
          <a:p>
            <a:r>
              <a:rPr lang="es-ES" sz="1200" dirty="0" smtClean="0">
                <a:solidFill>
                  <a:schemeClr val="bg1">
                    <a:lumMod val="50000"/>
                  </a:schemeClr>
                </a:solidFill>
                <a:latin typeface="Lancelot" pitchFamily="2" charset="0"/>
              </a:rPr>
              <a:t>Yo elegí este plato ya que cuando era niña mi mamá lo cocinaba y a mi me gustaba mucho. Yo le ayudaba  apelar la gallina a juntar las verduras a pelar las papas y ella me explicaba paso a paso como hacerla, jamás se me olvidara gracias a mi madre.</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MI abuela decía que las gallinas negras son muy sabrosas, la carne es blanda y la sustancia es muy amarilla.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La gallina mapuche proviene de la unión de dos razas la Kollonka  que no tiene cola y pone los huevos azules y la Quetra tiene aretes de pluma, tiene cola, y pone los huevos azules.</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Tiene un gran  valor antropológico ya que se usaban en rogativas  y ceremonias religiosas</a:t>
            </a:r>
            <a:endParaRPr lang="es-ES" sz="1200" dirty="0">
              <a:solidFill>
                <a:schemeClr val="bg1">
                  <a:lumMod val="50000"/>
                </a:schemeClr>
              </a:solidFill>
              <a:latin typeface="Lancelot" pitchFamily="2" charset="0"/>
            </a:endParaRPr>
          </a:p>
        </p:txBody>
      </p:sp>
      <p:sp>
        <p:nvSpPr>
          <p:cNvPr id="7" name="TextBox 6"/>
          <p:cNvSpPr txBox="1"/>
          <p:nvPr/>
        </p:nvSpPr>
        <p:spPr>
          <a:xfrm>
            <a:off x="1828800" y="3287002"/>
            <a:ext cx="3810000" cy="307777"/>
          </a:xfrm>
          <a:prstGeom prst="rect">
            <a:avLst/>
          </a:prstGeom>
          <a:noFill/>
        </p:spPr>
        <p:txBody>
          <a:bodyPr wrap="square" rtlCol="0">
            <a:spAutoFit/>
          </a:bodyPr>
          <a:lstStyle/>
          <a:p>
            <a:pPr algn="ctr"/>
            <a:r>
              <a:rPr lang="es-ES" sz="1400" b="1" dirty="0" smtClean="0">
                <a:solidFill>
                  <a:schemeClr val="tx1">
                    <a:lumMod val="75000"/>
                    <a:lumOff val="25000"/>
                  </a:schemeClr>
                </a:solidFill>
                <a:latin typeface="Shadows Into Light" pitchFamily="2" charset="0"/>
              </a:rPr>
              <a:t>Korrü achawall (cazuela de gallina)</a:t>
            </a:r>
            <a:endParaRPr lang="es-ES" sz="1400" b="1" dirty="0">
              <a:solidFill>
                <a:schemeClr val="tx1">
                  <a:lumMod val="75000"/>
                  <a:lumOff val="25000"/>
                </a:schemeClr>
              </a:solidFill>
              <a:latin typeface="Shadows Into Light" pitchFamily="2" charset="0"/>
            </a:endParaRPr>
          </a:p>
        </p:txBody>
      </p:sp>
      <p:sp>
        <p:nvSpPr>
          <p:cNvPr id="8" name="TextBox 7"/>
          <p:cNvSpPr txBox="1"/>
          <p:nvPr/>
        </p:nvSpPr>
        <p:spPr>
          <a:xfrm>
            <a:off x="1828800" y="3577119"/>
            <a:ext cx="4724400" cy="4062651"/>
          </a:xfrm>
          <a:prstGeom prst="rect">
            <a:avLst/>
          </a:prstGeom>
          <a:noFill/>
        </p:spPr>
        <p:txBody>
          <a:bodyPr wrap="square" rtlCol="0">
            <a:spAutoFit/>
          </a:bodyPr>
          <a:lstStyle/>
          <a:p>
            <a:r>
              <a:rPr lang="es-ES" sz="1200" b="1" dirty="0" smtClean="0">
                <a:latin typeface="Shadows Into Light" pitchFamily="2" charset="0"/>
              </a:rPr>
              <a:t>I</a:t>
            </a:r>
            <a:r>
              <a:rPr lang="es-ES" sz="1200" b="1" dirty="0" smtClean="0">
                <a:solidFill>
                  <a:schemeClr val="tx1">
                    <a:lumMod val="75000"/>
                    <a:lumOff val="25000"/>
                  </a:schemeClr>
                </a:solidFill>
                <a:latin typeface="Shadows Into Light" pitchFamily="2" charset="0"/>
              </a:rPr>
              <a:t>ngredientes</a:t>
            </a:r>
            <a:r>
              <a:rPr lang="es-ES" sz="1200" b="1" dirty="0" smtClean="0">
                <a:latin typeface="Shadows Into Light" pitchFamily="2" charset="0"/>
              </a:rPr>
              <a:t> </a:t>
            </a:r>
          </a:p>
          <a:p>
            <a:endParaRPr lang="es-ES" sz="1200" b="1" dirty="0">
              <a:latin typeface="Shadows Into Light" pitchFamily="2" charset="0"/>
            </a:endParaRPr>
          </a:p>
          <a:p>
            <a:endParaRPr lang="es-ES" sz="1200" b="1" dirty="0" smtClean="0">
              <a:latin typeface="Shadows Into Light" pitchFamily="2" charset="0"/>
            </a:endParaRPr>
          </a:p>
          <a:p>
            <a:endParaRPr lang="es-ES" sz="1200" b="1" dirty="0">
              <a:latin typeface="Shadows Into Light" pitchFamily="2" charset="0"/>
            </a:endParaRPr>
          </a:p>
          <a:p>
            <a:endParaRPr lang="es-ES" sz="1200" b="1" dirty="0" smtClean="0">
              <a:latin typeface="Shadows Into Light" pitchFamily="2" charset="0"/>
            </a:endParaRPr>
          </a:p>
          <a:p>
            <a:endParaRPr lang="es-ES" sz="1200" b="1" dirty="0">
              <a:latin typeface="Shadows Into Light" pitchFamily="2" charset="0"/>
            </a:endParaRPr>
          </a:p>
          <a:p>
            <a:endParaRPr lang="es-ES" sz="1200" b="1" dirty="0" smtClean="0">
              <a:latin typeface="Shadows Into Light" pitchFamily="2" charset="0"/>
            </a:endParaRPr>
          </a:p>
          <a:p>
            <a:r>
              <a:rPr lang="es-ES" dirty="0" smtClean="0"/>
              <a:t/>
            </a:r>
            <a:br>
              <a:rPr lang="es-ES" dirty="0" smtClean="0"/>
            </a:br>
            <a:r>
              <a:rPr lang="es-ES" sz="1200" b="1" dirty="0" smtClean="0">
                <a:solidFill>
                  <a:schemeClr val="tx1">
                    <a:lumMod val="75000"/>
                    <a:lumOff val="25000"/>
                  </a:schemeClr>
                </a:solidFill>
                <a:latin typeface="Shadows Into Light" pitchFamily="2" charset="0"/>
              </a:rPr>
              <a:t>Preparación</a:t>
            </a:r>
            <a:r>
              <a:rPr lang="es-ES" sz="1100" dirty="0" smtClean="0">
                <a:latin typeface="Lancelot" pitchFamily="2" charset="0"/>
              </a:rPr>
              <a:t/>
            </a:r>
            <a:br>
              <a:rPr lang="es-ES" sz="1100" dirty="0" smtClean="0">
                <a:latin typeface="Lancelot" pitchFamily="2" charset="0"/>
              </a:rPr>
            </a:br>
            <a:r>
              <a:rPr lang="es-ES" sz="1200" dirty="0" smtClean="0">
                <a:solidFill>
                  <a:schemeClr val="bg1">
                    <a:lumMod val="50000"/>
                  </a:schemeClr>
                </a:solidFill>
                <a:latin typeface="Lancelot" pitchFamily="2" charset="0"/>
              </a:rPr>
              <a:t>Primero vamos al gallinero y agarramos una gallina, luego la tomamos , le buscamos entre la cabeza y el cogote un hueso, se tira torciendo y después de muerta se cuelga de las patas para que la sangre escurra.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Aparte se tiene agua hirviendo y se mete la gallina al agua caliente para que se le ablanden las plumas y así poder pelarla, después de pelada se le saca la menudencia y se despresa, se lava bien y se deja lista para comenzar  esta cazuela.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En una olla se colocan todas las verduras, puerro, morrón, perejil, y ajo. Se fríen y luego se le agrega la gallina y se vuelve a freír muy bien, agregarle el agua se hierve por 30 minutos se agregan papas, choclo y se hierve por 20 minutos mas.</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Agregar el resto de las verduras como arvejas, porotos verdes , zapallo se deja cocinar, y al final se le pone el locro de trigo .</a:t>
            </a:r>
          </a:p>
          <a:p>
            <a:r>
              <a:rPr lang="es-ES" sz="1200" dirty="0" smtClean="0">
                <a:solidFill>
                  <a:schemeClr val="bg1">
                    <a:lumMod val="50000"/>
                  </a:schemeClr>
                </a:solidFill>
                <a:latin typeface="Lancelot" pitchFamily="2" charset="0"/>
              </a:rPr>
              <a:t>El último toque es el cilantro cuando esta en el palto servida </a:t>
            </a:r>
            <a:endParaRPr lang="es-ES" sz="1100" dirty="0">
              <a:solidFill>
                <a:schemeClr val="bg1">
                  <a:lumMod val="50000"/>
                </a:schemeClr>
              </a:solidFill>
              <a:latin typeface="Lancelot" pitchFamily="2" charset="0"/>
            </a:endParaRPr>
          </a:p>
        </p:txBody>
      </p:sp>
      <p:sp>
        <p:nvSpPr>
          <p:cNvPr id="10" name="TextBox 9"/>
          <p:cNvSpPr txBox="1"/>
          <p:nvPr/>
        </p:nvSpPr>
        <p:spPr>
          <a:xfrm>
            <a:off x="1828800" y="3810000"/>
            <a:ext cx="1828800" cy="1384995"/>
          </a:xfrm>
          <a:prstGeom prst="rect">
            <a:avLst/>
          </a:prstGeom>
          <a:noFill/>
        </p:spPr>
        <p:txBody>
          <a:bodyPr wrap="square" rtlCol="0">
            <a:spAutoFit/>
          </a:bodyPr>
          <a:lstStyle/>
          <a:p>
            <a:r>
              <a:rPr lang="es-ES" sz="1200" dirty="0" smtClean="0">
                <a:solidFill>
                  <a:schemeClr val="bg1">
                    <a:lumMod val="50000"/>
                  </a:schemeClr>
                </a:solidFill>
                <a:latin typeface="Lancelot" pitchFamily="2" charset="0"/>
              </a:rPr>
              <a:t>Gallina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Poquito de manteca ó aceite</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Puerros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Ajo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Morrón</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Papas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Choclos</a:t>
            </a:r>
            <a:endParaRPr lang="es-ES" sz="1200" dirty="0">
              <a:solidFill>
                <a:schemeClr val="bg1">
                  <a:lumMod val="50000"/>
                </a:schemeClr>
              </a:solidFill>
              <a:latin typeface="Lancelot" pitchFamily="2" charset="0"/>
            </a:endParaRPr>
          </a:p>
        </p:txBody>
      </p:sp>
      <p:sp>
        <p:nvSpPr>
          <p:cNvPr id="11" name="TextBox 10"/>
          <p:cNvSpPr txBox="1"/>
          <p:nvPr/>
        </p:nvSpPr>
        <p:spPr>
          <a:xfrm>
            <a:off x="3960688" y="3810000"/>
            <a:ext cx="1828800" cy="1200329"/>
          </a:xfrm>
          <a:prstGeom prst="rect">
            <a:avLst/>
          </a:prstGeom>
          <a:noFill/>
        </p:spPr>
        <p:txBody>
          <a:bodyPr wrap="square" rtlCol="0">
            <a:spAutoFit/>
          </a:bodyPr>
          <a:lstStyle/>
          <a:p>
            <a:r>
              <a:rPr lang="es-ES" sz="1200" dirty="0" smtClean="0">
                <a:solidFill>
                  <a:schemeClr val="bg1">
                    <a:lumMod val="50000"/>
                  </a:schemeClr>
                </a:solidFill>
                <a:latin typeface="Lancelot" pitchFamily="2" charset="0"/>
              </a:rPr>
              <a:t>Perejil</a:t>
            </a:r>
          </a:p>
          <a:p>
            <a:r>
              <a:rPr lang="es-ES" sz="1200" dirty="0" smtClean="0">
                <a:solidFill>
                  <a:schemeClr val="bg1">
                    <a:lumMod val="50000"/>
                  </a:schemeClr>
                </a:solidFill>
                <a:latin typeface="Lancelot" pitchFamily="2" charset="0"/>
              </a:rPr>
              <a:t>Arvejas</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Porotos verdes</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Zapallo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Locro de trigo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Cilantro </a:t>
            </a:r>
          </a:p>
        </p:txBody>
      </p:sp>
      <p:pic>
        <p:nvPicPr>
          <p:cNvPr id="1026" name="Picture 2" descr="C:\Users\Clara\Desktop\trabajos 2012\programa para panguipulli\fotos\michel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692059"/>
            <a:ext cx="1554480" cy="24091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828800" y="7639770"/>
            <a:ext cx="4267200" cy="1815882"/>
          </a:xfrm>
          <a:prstGeom prst="rect">
            <a:avLst/>
          </a:prstGeom>
          <a:noFill/>
        </p:spPr>
        <p:txBody>
          <a:bodyPr wrap="square" rtlCol="0">
            <a:spAutoFit/>
          </a:bodyPr>
          <a:lstStyle/>
          <a:p>
            <a:r>
              <a:rPr lang="es-ES" sz="1400" b="1" dirty="0" smtClean="0">
                <a:solidFill>
                  <a:schemeClr val="tx1">
                    <a:lumMod val="85000"/>
                    <a:lumOff val="15000"/>
                  </a:schemeClr>
                </a:solidFill>
                <a:latin typeface="Shadows Into Light" pitchFamily="2" charset="0"/>
              </a:rPr>
              <a:t>Receta de: Belarmina Caro Catrilaf</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Actividad: Quincho de comidas y realización de eventos</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Comunidad Indígena Colotué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Rio Hueico, Liquiñe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Región de los Ríos</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Septiembre 2012</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
            </a:r>
            <a:br>
              <a:rPr lang="es-ES" sz="1400" b="1" dirty="0" smtClean="0">
                <a:solidFill>
                  <a:schemeClr val="tx1">
                    <a:lumMod val="85000"/>
                    <a:lumOff val="15000"/>
                  </a:schemeClr>
                </a:solidFill>
                <a:latin typeface="Shadows Into Light" pitchFamily="2" charset="0"/>
              </a:rPr>
            </a:br>
            <a:endParaRPr lang="es-ES" sz="1400" b="1" dirty="0">
              <a:solidFill>
                <a:schemeClr val="tx1">
                  <a:lumMod val="85000"/>
                  <a:lumOff val="15000"/>
                </a:schemeClr>
              </a:solidFill>
              <a:latin typeface="Shadows Into Light" pitchFamily="2" charset="0"/>
            </a:endParaRPr>
          </a:p>
        </p:txBody>
      </p:sp>
    </p:spTree>
    <p:extLst>
      <p:ext uri="{BB962C8B-B14F-4D97-AF65-F5344CB8AC3E}">
        <p14:creationId xmlns:p14="http://schemas.microsoft.com/office/powerpoint/2010/main" val="3148806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lara\Desktop\trabajos 2012\programa para panguipulli\fotos\maria catrila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197" y="730970"/>
            <a:ext cx="1420492" cy="21945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62200" y="327330"/>
            <a:ext cx="3505200" cy="369332"/>
          </a:xfrm>
          <a:prstGeom prst="rect">
            <a:avLst/>
          </a:prstGeom>
          <a:noFill/>
        </p:spPr>
        <p:txBody>
          <a:bodyPr wrap="square" rtlCol="0">
            <a:spAutoFit/>
          </a:bodyPr>
          <a:lstStyle/>
          <a:p>
            <a:pPr algn="ctr"/>
            <a:r>
              <a:rPr lang="es-ES" b="1" dirty="0" smtClean="0">
                <a:solidFill>
                  <a:schemeClr val="tx1">
                    <a:lumMod val="65000"/>
                    <a:lumOff val="35000"/>
                  </a:schemeClr>
                </a:solidFill>
                <a:latin typeface="Shadows Into Light" pitchFamily="2" charset="0"/>
              </a:rPr>
              <a:t>Korry Ketran (sopa de trigo)</a:t>
            </a:r>
            <a:endParaRPr lang="es-ES" b="1" dirty="0">
              <a:solidFill>
                <a:schemeClr val="tx1">
                  <a:lumMod val="65000"/>
                  <a:lumOff val="35000"/>
                </a:schemeClr>
              </a:solidFill>
              <a:latin typeface="Shadows Into Light" pitchFamily="2" charset="0"/>
            </a:endParaRPr>
          </a:p>
        </p:txBody>
      </p:sp>
      <p:sp>
        <p:nvSpPr>
          <p:cNvPr id="5" name="TextBox 4"/>
          <p:cNvSpPr txBox="1"/>
          <p:nvPr/>
        </p:nvSpPr>
        <p:spPr>
          <a:xfrm>
            <a:off x="2484376" y="914400"/>
            <a:ext cx="4191000" cy="1754326"/>
          </a:xfrm>
          <a:prstGeom prst="rect">
            <a:avLst/>
          </a:prstGeom>
          <a:noFill/>
        </p:spPr>
        <p:txBody>
          <a:bodyPr wrap="square" numCol="1" rtlCol="0">
            <a:spAutoFit/>
          </a:bodyPr>
          <a:lstStyle/>
          <a:p>
            <a:r>
              <a:rPr lang="es-ES" sz="1200" dirty="0" smtClean="0">
                <a:solidFill>
                  <a:schemeClr val="bg1">
                    <a:lumMod val="50000"/>
                  </a:schemeClr>
                </a:solidFill>
                <a:latin typeface="Lancelot" pitchFamily="2" charset="0"/>
              </a:rPr>
              <a:t>Mi receta de mi comida  que prepare hoy, es de trigo pisado.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Es una comida que mí ama prepara , yo lo veía siempre en  verano y  en invierno , es alimento muy nutritivo sano que primero la hacia mi abuelita Ella lo preparaba con porotos payar es .</a:t>
            </a:r>
          </a:p>
          <a:p>
            <a:r>
              <a:rPr lang="es-ES" sz="1200" dirty="0" smtClean="0">
                <a:solidFill>
                  <a:schemeClr val="bg1">
                    <a:lumMod val="50000"/>
                  </a:schemeClr>
                </a:solidFill>
                <a:latin typeface="Lancelot" pitchFamily="2" charset="0"/>
              </a:rPr>
              <a:t>El trigo se siembra en Octubre y se cosecha a fines de febrero y se guarda para el invierno para utilizarlo.</a:t>
            </a:r>
          </a:p>
          <a:p>
            <a:r>
              <a:rPr lang="es-ES" sz="1200" dirty="0" smtClean="0">
                <a:solidFill>
                  <a:schemeClr val="bg1">
                    <a:lumMod val="50000"/>
                  </a:schemeClr>
                </a:solidFill>
                <a:latin typeface="Lancelot" pitchFamily="2" charset="0"/>
              </a:rPr>
              <a:t>Siempre seguir haciendo para nuestros nietos y también presentar esta comida con una sopaipilla de papa.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La papa es cosechada de </a:t>
            </a:r>
            <a:r>
              <a:rPr lang="es-ES" sz="1200" dirty="0">
                <a:solidFill>
                  <a:schemeClr val="bg1">
                    <a:lumMod val="50000"/>
                  </a:schemeClr>
                </a:solidFill>
                <a:latin typeface="Lancelot" pitchFamily="2" charset="0"/>
              </a:rPr>
              <a:t>n</a:t>
            </a:r>
            <a:r>
              <a:rPr lang="es-ES" sz="1200" dirty="0" smtClean="0">
                <a:solidFill>
                  <a:schemeClr val="bg1">
                    <a:lumMod val="50000"/>
                  </a:schemeClr>
                </a:solidFill>
                <a:latin typeface="Lancelot" pitchFamily="2" charset="0"/>
              </a:rPr>
              <a:t>uestra huerta</a:t>
            </a:r>
            <a:endParaRPr lang="es-ES" sz="1200" dirty="0" smtClean="0">
              <a:solidFill>
                <a:schemeClr val="bg1">
                  <a:lumMod val="50000"/>
                </a:schemeClr>
              </a:solidFill>
              <a:latin typeface="Oranienbaum" pitchFamily="2" charset="0"/>
            </a:endParaRPr>
          </a:p>
        </p:txBody>
      </p:sp>
      <p:sp>
        <p:nvSpPr>
          <p:cNvPr id="6" name="TextBox 5"/>
          <p:cNvSpPr txBox="1"/>
          <p:nvPr/>
        </p:nvSpPr>
        <p:spPr>
          <a:xfrm>
            <a:off x="1629383" y="2836836"/>
            <a:ext cx="3810000" cy="307777"/>
          </a:xfrm>
          <a:prstGeom prst="rect">
            <a:avLst/>
          </a:prstGeom>
          <a:noFill/>
        </p:spPr>
        <p:txBody>
          <a:bodyPr wrap="square" rtlCol="0">
            <a:spAutoFit/>
          </a:bodyPr>
          <a:lstStyle/>
          <a:p>
            <a:pPr algn="ctr"/>
            <a:r>
              <a:rPr lang="es-ES" sz="1400" b="1" dirty="0" smtClean="0">
                <a:solidFill>
                  <a:schemeClr val="tx1">
                    <a:lumMod val="75000"/>
                    <a:lumOff val="25000"/>
                  </a:schemeClr>
                </a:solidFill>
                <a:latin typeface="Shadows Into Light" pitchFamily="2" charset="0"/>
              </a:rPr>
              <a:t>Korry Ketran (sopa de trigo)</a:t>
            </a:r>
            <a:endParaRPr lang="es-ES" sz="1400" b="1" dirty="0">
              <a:solidFill>
                <a:schemeClr val="tx1">
                  <a:lumMod val="75000"/>
                  <a:lumOff val="25000"/>
                </a:schemeClr>
              </a:solidFill>
              <a:latin typeface="Shadows Into Light" pitchFamily="2" charset="0"/>
            </a:endParaRPr>
          </a:p>
        </p:txBody>
      </p:sp>
      <p:sp>
        <p:nvSpPr>
          <p:cNvPr id="7" name="TextBox 6"/>
          <p:cNvSpPr txBox="1"/>
          <p:nvPr/>
        </p:nvSpPr>
        <p:spPr>
          <a:xfrm>
            <a:off x="1172183" y="3204492"/>
            <a:ext cx="4724400" cy="3970318"/>
          </a:xfrm>
          <a:prstGeom prst="rect">
            <a:avLst/>
          </a:prstGeom>
          <a:noFill/>
        </p:spPr>
        <p:txBody>
          <a:bodyPr wrap="square" rtlCol="0">
            <a:spAutoFit/>
          </a:bodyPr>
          <a:lstStyle/>
          <a:p>
            <a:r>
              <a:rPr lang="es-ES" sz="1200" b="1" dirty="0" smtClean="0">
                <a:latin typeface="Shadows Into Light" pitchFamily="2" charset="0"/>
              </a:rPr>
              <a:t>I</a:t>
            </a:r>
            <a:r>
              <a:rPr lang="es-ES" sz="1200" b="1" dirty="0" smtClean="0">
                <a:solidFill>
                  <a:schemeClr val="tx1">
                    <a:lumMod val="75000"/>
                    <a:lumOff val="25000"/>
                  </a:schemeClr>
                </a:solidFill>
                <a:latin typeface="Shadows Into Light" pitchFamily="2" charset="0"/>
              </a:rPr>
              <a:t>ngredientes</a:t>
            </a:r>
            <a:r>
              <a:rPr lang="es-ES" sz="1200" b="1" dirty="0" smtClean="0">
                <a:latin typeface="Shadows Into Light" pitchFamily="2" charset="0"/>
              </a:rPr>
              <a:t> </a:t>
            </a:r>
          </a:p>
          <a:p>
            <a:r>
              <a:rPr lang="es-ES" sz="1200" b="1" dirty="0">
                <a:latin typeface="Shadows Into Light" pitchFamily="2" charset="0"/>
              </a:rPr>
              <a:t/>
            </a:r>
            <a:br>
              <a:rPr lang="es-ES" sz="1200" b="1" dirty="0">
                <a:latin typeface="Shadows Into Light" pitchFamily="2" charset="0"/>
              </a:rPr>
            </a:br>
            <a:r>
              <a:rPr lang="es-ES" sz="1200" dirty="0" smtClean="0">
                <a:solidFill>
                  <a:schemeClr val="bg1">
                    <a:lumMod val="50000"/>
                  </a:schemeClr>
                </a:solidFill>
                <a:latin typeface="Lancelot" pitchFamily="2" charset="0"/>
              </a:rPr>
              <a:t>2 tazas de trigo pisado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1 ½ taza de arveja verde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½ Zanahoria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Merken</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½ Cucharada de grasa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Orégano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Yerba buena</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1 puerro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sal a gusto </a:t>
            </a:r>
            <a:r>
              <a:rPr lang="es-ES" dirty="0" smtClean="0"/>
              <a:t/>
            </a:r>
            <a:br>
              <a:rPr lang="es-ES" dirty="0" smtClean="0"/>
            </a:br>
            <a:r>
              <a:rPr lang="es-ES" sz="1200" b="1" dirty="0" smtClean="0">
                <a:solidFill>
                  <a:schemeClr val="tx1">
                    <a:lumMod val="75000"/>
                    <a:lumOff val="25000"/>
                  </a:schemeClr>
                </a:solidFill>
                <a:latin typeface="Shadows Into Light" pitchFamily="2" charset="0"/>
              </a:rPr>
              <a:t>Preparación</a:t>
            </a:r>
            <a:r>
              <a:rPr lang="es-ES" sz="1100" dirty="0" smtClean="0">
                <a:latin typeface="Lancelot" pitchFamily="2" charset="0"/>
              </a:rPr>
              <a:t/>
            </a:r>
            <a:br>
              <a:rPr lang="es-ES" sz="1100" dirty="0" smtClean="0">
                <a:latin typeface="Lancelot" pitchFamily="2" charset="0"/>
              </a:rPr>
            </a:br>
            <a:r>
              <a:rPr lang="es-ES" sz="1200" dirty="0" smtClean="0">
                <a:solidFill>
                  <a:schemeClr val="bg1">
                    <a:lumMod val="50000"/>
                  </a:schemeClr>
                </a:solidFill>
                <a:latin typeface="Lancelot" pitchFamily="2" charset="0"/>
              </a:rPr>
              <a:t>Primero en una batea de madera con ceniza pisamos el trigo, la sacudimos y volvemos a pisar, sacudimos muy bien , lavamos, y ponemos a cocer.</a:t>
            </a:r>
          </a:p>
          <a:p>
            <a:r>
              <a:rPr lang="es-ES" sz="1200" dirty="0" smtClean="0">
                <a:solidFill>
                  <a:schemeClr val="bg1">
                    <a:lumMod val="50000"/>
                  </a:schemeClr>
                </a:solidFill>
                <a:latin typeface="Lancelot" pitchFamily="2" charset="0"/>
              </a:rPr>
              <a:t>Lavamos el puerro y la zanahoria , cortamos, en una olla a fuego poner la grasa hasta que derrita, poner el puerro y la zanahoria, el orégano y el merken , agregamos  un poco de caldo de cocción del trigo  y dejamos hervir.</a:t>
            </a:r>
          </a:p>
          <a:p>
            <a:r>
              <a:rPr lang="es-ES" sz="1200" dirty="0" smtClean="0">
                <a:solidFill>
                  <a:schemeClr val="bg1">
                    <a:lumMod val="50000"/>
                  </a:schemeClr>
                </a:solidFill>
                <a:latin typeface="Lancelot" pitchFamily="2" charset="0"/>
              </a:rPr>
              <a:t>Una vez que el trigo este listo agregamos las arvejas verdes y el caldito de la fritura dejamos cocinar .</a:t>
            </a:r>
          </a:p>
          <a:p>
            <a:r>
              <a:rPr lang="es-ES" sz="1200" dirty="0" smtClean="0">
                <a:solidFill>
                  <a:schemeClr val="bg1">
                    <a:lumMod val="50000"/>
                  </a:schemeClr>
                </a:solidFill>
                <a:latin typeface="Lancelot" pitchFamily="2" charset="0"/>
              </a:rPr>
              <a:t>Una vez servido agregar picadita yerba buena</a:t>
            </a:r>
          </a:p>
          <a:p>
            <a:r>
              <a:rPr lang="es-ES" sz="1200" dirty="0" smtClean="0">
                <a:solidFill>
                  <a:schemeClr val="bg1">
                    <a:lumMod val="50000"/>
                  </a:schemeClr>
                </a:solidFill>
                <a:latin typeface="Lancelot" pitchFamily="2" charset="0"/>
              </a:rPr>
              <a:t>SE sirve con sopaipilla de papas.</a:t>
            </a:r>
          </a:p>
        </p:txBody>
      </p:sp>
      <p:sp>
        <p:nvSpPr>
          <p:cNvPr id="8" name="TextBox 7"/>
          <p:cNvSpPr txBox="1"/>
          <p:nvPr/>
        </p:nvSpPr>
        <p:spPr>
          <a:xfrm>
            <a:off x="1172183" y="7294000"/>
            <a:ext cx="4267200" cy="1815882"/>
          </a:xfrm>
          <a:prstGeom prst="rect">
            <a:avLst/>
          </a:prstGeom>
          <a:noFill/>
        </p:spPr>
        <p:txBody>
          <a:bodyPr wrap="square" rtlCol="0">
            <a:spAutoFit/>
          </a:bodyPr>
          <a:lstStyle/>
          <a:p>
            <a:r>
              <a:rPr lang="es-ES" sz="1400" b="1" dirty="0" smtClean="0">
                <a:solidFill>
                  <a:schemeClr val="tx1">
                    <a:lumMod val="85000"/>
                    <a:lumOff val="15000"/>
                  </a:schemeClr>
                </a:solidFill>
                <a:latin typeface="Shadows Into Light" pitchFamily="2" charset="0"/>
              </a:rPr>
              <a:t>Receta de: María Catrilaf </a:t>
            </a:r>
            <a:r>
              <a:rPr lang="es-ES" sz="1400" b="1" dirty="0" err="1" smtClean="0">
                <a:solidFill>
                  <a:schemeClr val="tx1">
                    <a:lumMod val="85000"/>
                    <a:lumOff val="15000"/>
                  </a:schemeClr>
                </a:solidFill>
                <a:latin typeface="Shadows Into Light" pitchFamily="2" charset="0"/>
              </a:rPr>
              <a:t>Quintuman</a:t>
            </a:r>
            <a:r>
              <a:rPr lang="es-ES" sz="1400" b="1" dirty="0" smtClean="0">
                <a:solidFill>
                  <a:schemeClr val="tx1">
                    <a:lumMod val="85000"/>
                    <a:lumOff val="15000"/>
                  </a:schemeClr>
                </a:solidFill>
                <a:latin typeface="Shadows Into Light" pitchFamily="2" charset="0"/>
              </a:rPr>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Actividad: Venta de productos de su huerto y miel.</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Comunidad Indígena Colotué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Rio Hueico, Liquiñe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Región de los Ríos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Septiembre 2012</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
            </a:r>
            <a:br>
              <a:rPr lang="es-ES" sz="1400" b="1" dirty="0" smtClean="0">
                <a:solidFill>
                  <a:schemeClr val="tx1">
                    <a:lumMod val="85000"/>
                    <a:lumOff val="15000"/>
                  </a:schemeClr>
                </a:solidFill>
                <a:latin typeface="Shadows Into Light" pitchFamily="2" charset="0"/>
              </a:rPr>
            </a:br>
            <a:endParaRPr lang="es-ES" sz="1400" b="1" dirty="0">
              <a:solidFill>
                <a:schemeClr val="tx1">
                  <a:lumMod val="85000"/>
                  <a:lumOff val="15000"/>
                </a:schemeClr>
              </a:solidFill>
              <a:latin typeface="Shadows Into Light" pitchFamily="2" charset="0"/>
            </a:endParaRPr>
          </a:p>
        </p:txBody>
      </p:sp>
      <p:pic>
        <p:nvPicPr>
          <p:cNvPr id="1028" name="Picture 4" descr="C:\Users\Clara\Desktop\pisar tri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53" y="0"/>
            <a:ext cx="758852" cy="91440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162889" y="3161465"/>
            <a:ext cx="1903819" cy="1292662"/>
          </a:xfrm>
          <a:prstGeom prst="rect">
            <a:avLst/>
          </a:prstGeom>
          <a:noFill/>
        </p:spPr>
        <p:txBody>
          <a:bodyPr wrap="square" rtlCol="0">
            <a:spAutoFit/>
          </a:bodyPr>
          <a:lstStyle/>
          <a:p>
            <a:r>
              <a:rPr lang="es-ES" sz="1200" b="1" dirty="0" smtClean="0">
                <a:solidFill>
                  <a:schemeClr val="tx1">
                    <a:lumMod val="75000"/>
                    <a:lumOff val="25000"/>
                  </a:schemeClr>
                </a:solidFill>
                <a:latin typeface="Shadows Into Light" pitchFamily="2" charset="0"/>
              </a:rPr>
              <a:t>Utensilios</a:t>
            </a:r>
          </a:p>
          <a:p>
            <a:endParaRPr lang="es-ES" sz="1200" dirty="0" smtClean="0">
              <a:solidFill>
                <a:schemeClr val="bg1">
                  <a:lumMod val="50000"/>
                </a:schemeClr>
              </a:solidFill>
              <a:latin typeface="Lancelot" pitchFamily="2" charset="0"/>
              <a:ea typeface="PMingLiU" pitchFamily="18" charset="-120"/>
            </a:endParaRPr>
          </a:p>
          <a:p>
            <a:r>
              <a:rPr lang="es-ES" sz="1200" dirty="0" smtClean="0">
                <a:solidFill>
                  <a:schemeClr val="bg1">
                    <a:lumMod val="50000"/>
                  </a:schemeClr>
                </a:solidFill>
                <a:latin typeface="Lancelot" pitchFamily="2" charset="0"/>
                <a:ea typeface="PMingLiU" pitchFamily="18" charset="-120"/>
              </a:rPr>
              <a:t>Batea de madera </a:t>
            </a:r>
            <a:br>
              <a:rPr lang="es-ES" sz="1200" dirty="0" smtClean="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canasto</a:t>
            </a:r>
            <a:br>
              <a:rPr lang="es-ES" sz="1200" dirty="0" smtClean="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olla </a:t>
            </a:r>
            <a:br>
              <a:rPr lang="es-ES" sz="1200" dirty="0" smtClean="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cuchara de madera </a:t>
            </a:r>
            <a:r>
              <a:rPr lang="es-ES" sz="1200" b="1" dirty="0" smtClean="0">
                <a:latin typeface="Lancelot" pitchFamily="2" charset="0"/>
                <a:ea typeface="PMingLiU" pitchFamily="18" charset="-120"/>
              </a:rPr>
              <a:t> </a:t>
            </a:r>
            <a:r>
              <a:rPr lang="es-ES" b="1" dirty="0" smtClean="0">
                <a:latin typeface="Lancelot" pitchFamily="2" charset="0"/>
                <a:ea typeface="PMingLiU" pitchFamily="18" charset="-120"/>
              </a:rPr>
              <a:t> </a:t>
            </a:r>
            <a:endParaRPr lang="es-ES" b="1" dirty="0">
              <a:latin typeface="Lancelot" pitchFamily="2" charset="0"/>
              <a:ea typeface="PMingLiU" pitchFamily="18" charset="-120"/>
            </a:endParaRPr>
          </a:p>
        </p:txBody>
      </p:sp>
    </p:spTree>
    <p:extLst>
      <p:ext uri="{BB962C8B-B14F-4D97-AF65-F5344CB8AC3E}">
        <p14:creationId xmlns:p14="http://schemas.microsoft.com/office/powerpoint/2010/main" val="2922330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5741" y="275763"/>
            <a:ext cx="3505200" cy="369332"/>
          </a:xfrm>
          <a:prstGeom prst="rect">
            <a:avLst/>
          </a:prstGeom>
          <a:noFill/>
        </p:spPr>
        <p:txBody>
          <a:bodyPr wrap="square" rtlCol="0">
            <a:spAutoFit/>
          </a:bodyPr>
          <a:lstStyle/>
          <a:p>
            <a:pPr algn="ctr"/>
            <a:r>
              <a:rPr lang="es-ES" b="1" dirty="0" smtClean="0">
                <a:solidFill>
                  <a:schemeClr val="tx1">
                    <a:lumMod val="65000"/>
                    <a:lumOff val="35000"/>
                  </a:schemeClr>
                </a:solidFill>
                <a:latin typeface="Shadows Into Light" pitchFamily="2" charset="0"/>
              </a:rPr>
              <a:t>Kako üwa (mote de maíz)</a:t>
            </a:r>
            <a:endParaRPr lang="es-ES" b="1" dirty="0">
              <a:solidFill>
                <a:schemeClr val="tx1">
                  <a:lumMod val="65000"/>
                  <a:lumOff val="35000"/>
                </a:schemeClr>
              </a:solidFill>
              <a:latin typeface="Shadows Into Light" pitchFamily="2" charset="0"/>
            </a:endParaRPr>
          </a:p>
        </p:txBody>
      </p:sp>
      <p:sp>
        <p:nvSpPr>
          <p:cNvPr id="5" name="TextBox 4"/>
          <p:cNvSpPr txBox="1"/>
          <p:nvPr/>
        </p:nvSpPr>
        <p:spPr>
          <a:xfrm>
            <a:off x="2207970" y="645095"/>
            <a:ext cx="4421430" cy="2292935"/>
          </a:xfrm>
          <a:prstGeom prst="rect">
            <a:avLst/>
          </a:prstGeom>
          <a:noFill/>
        </p:spPr>
        <p:txBody>
          <a:bodyPr wrap="square" numCol="1" rtlCol="0">
            <a:spAutoFit/>
          </a:bodyPr>
          <a:lstStyle/>
          <a:p>
            <a:r>
              <a:rPr lang="es-ES" sz="1100" dirty="0" smtClean="0">
                <a:solidFill>
                  <a:schemeClr val="bg1">
                    <a:lumMod val="50000"/>
                  </a:schemeClr>
                </a:solidFill>
                <a:latin typeface="Lancelot" pitchFamily="2" charset="0"/>
              </a:rPr>
              <a:t>El maíz es un producto natural que contiene variedades de nutrientes . Es un producto de origen mapuche y hay una variedad de semillas que se cultivan en diferentes zonas . Su cultivo se realiza los meses de Octubre  Noviembre dependiendo del clima  de zona. Este producto es sensible a las heladas, por eso tiene su </a:t>
            </a:r>
            <a:r>
              <a:rPr lang="es-ES" sz="1100" dirty="0">
                <a:solidFill>
                  <a:schemeClr val="bg1">
                    <a:lumMod val="50000"/>
                  </a:schemeClr>
                </a:solidFill>
                <a:latin typeface="Lancelot" pitchFamily="2" charset="0"/>
              </a:rPr>
              <a:t>é</a:t>
            </a:r>
            <a:r>
              <a:rPr lang="es-ES" sz="1100" dirty="0" smtClean="0">
                <a:solidFill>
                  <a:schemeClr val="bg1">
                    <a:lumMod val="50000"/>
                  </a:schemeClr>
                </a:solidFill>
                <a:latin typeface="Lancelot" pitchFamily="2" charset="0"/>
              </a:rPr>
              <a:t>poca de siembra.</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SE utiliza en diversas preparaciones , tanto en cazuela, en bebida natural , pastel de choclo , ¨mote de maíz¨</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Bueno yo aprendí un plato que aprendí de mi familia que ha cocinado y alimentado de este producto  natural y mapuche que es el kako</a:t>
            </a:r>
            <a:r>
              <a:rPr lang="es-ES" sz="1100" dirty="0">
                <a:solidFill>
                  <a:schemeClr val="bg1">
                    <a:lumMod val="50000"/>
                  </a:schemeClr>
                </a:solidFill>
                <a:latin typeface="Lancelot" pitchFamily="2" charset="0"/>
              </a:rPr>
              <a:t> </a:t>
            </a:r>
            <a:r>
              <a:rPr lang="es-ES" sz="1100" dirty="0" smtClean="0">
                <a:solidFill>
                  <a:schemeClr val="bg1">
                    <a:lumMod val="50000"/>
                  </a:schemeClr>
                </a:solidFill>
                <a:latin typeface="Lancelot" pitchFamily="2" charset="0"/>
              </a:rPr>
              <a:t>üwa(mote de maíz).</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Recuerdo que  era una comida preferida de mi abuelita, esta preparación fue transmitida a mi madre y ella me traspaso esa sabiduría a mi y en la actualidad preparo este palto en mi hogar.</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Este producto es 100% natural ya que yo lo siembro en mi huerta y cosecho para  mi alimentación.</a:t>
            </a:r>
            <a:endParaRPr lang="es-ES" sz="1100" dirty="0" smtClean="0">
              <a:solidFill>
                <a:schemeClr val="bg1">
                  <a:lumMod val="50000"/>
                </a:schemeClr>
              </a:solidFill>
              <a:latin typeface="Oranienbaum" pitchFamily="2" charset="0"/>
            </a:endParaRPr>
          </a:p>
        </p:txBody>
      </p:sp>
      <p:sp>
        <p:nvSpPr>
          <p:cNvPr id="6" name="TextBox 5"/>
          <p:cNvSpPr txBox="1"/>
          <p:nvPr/>
        </p:nvSpPr>
        <p:spPr>
          <a:xfrm>
            <a:off x="1676400" y="3045478"/>
            <a:ext cx="3810000" cy="307777"/>
          </a:xfrm>
          <a:prstGeom prst="rect">
            <a:avLst/>
          </a:prstGeom>
          <a:noFill/>
        </p:spPr>
        <p:txBody>
          <a:bodyPr wrap="square" rtlCol="0">
            <a:spAutoFit/>
          </a:bodyPr>
          <a:lstStyle/>
          <a:p>
            <a:pPr algn="ctr"/>
            <a:r>
              <a:rPr lang="es-ES" sz="1400" b="1" dirty="0" smtClean="0">
                <a:solidFill>
                  <a:schemeClr val="tx1">
                    <a:lumMod val="75000"/>
                    <a:lumOff val="25000"/>
                  </a:schemeClr>
                </a:solidFill>
                <a:latin typeface="Shadows Into Light" pitchFamily="2" charset="0"/>
              </a:rPr>
              <a:t>Kako üwa (mote de maíz)</a:t>
            </a:r>
            <a:endParaRPr lang="es-ES" sz="1400" b="1" dirty="0">
              <a:solidFill>
                <a:schemeClr val="tx1">
                  <a:lumMod val="75000"/>
                  <a:lumOff val="25000"/>
                </a:schemeClr>
              </a:solidFill>
              <a:latin typeface="Shadows Into Light" pitchFamily="2" charset="0"/>
            </a:endParaRPr>
          </a:p>
        </p:txBody>
      </p:sp>
      <p:sp>
        <p:nvSpPr>
          <p:cNvPr id="7" name="TextBox 6"/>
          <p:cNvSpPr txBox="1"/>
          <p:nvPr/>
        </p:nvSpPr>
        <p:spPr>
          <a:xfrm>
            <a:off x="1166165" y="3505200"/>
            <a:ext cx="4724400" cy="3508653"/>
          </a:xfrm>
          <a:prstGeom prst="rect">
            <a:avLst/>
          </a:prstGeom>
          <a:noFill/>
        </p:spPr>
        <p:txBody>
          <a:bodyPr wrap="square" rtlCol="0">
            <a:spAutoFit/>
          </a:bodyPr>
          <a:lstStyle/>
          <a:p>
            <a:r>
              <a:rPr lang="es-ES" sz="1200" b="1" dirty="0" smtClean="0">
                <a:latin typeface="Shadows Into Light" pitchFamily="2" charset="0"/>
              </a:rPr>
              <a:t>I</a:t>
            </a:r>
            <a:r>
              <a:rPr lang="es-ES" sz="1200" b="1" dirty="0" smtClean="0">
                <a:solidFill>
                  <a:schemeClr val="tx1">
                    <a:lumMod val="75000"/>
                    <a:lumOff val="25000"/>
                  </a:schemeClr>
                </a:solidFill>
                <a:latin typeface="Shadows Into Light" pitchFamily="2" charset="0"/>
              </a:rPr>
              <a:t>ngredientes</a:t>
            </a:r>
            <a:r>
              <a:rPr lang="es-ES" sz="1200" b="1" dirty="0" smtClean="0">
                <a:latin typeface="Shadows Into Light" pitchFamily="2" charset="0"/>
              </a:rPr>
              <a:t> </a:t>
            </a:r>
            <a:r>
              <a:rPr lang="es-ES" sz="1200" b="1" dirty="0">
                <a:latin typeface="Shadows Into Light" pitchFamily="2" charset="0"/>
              </a:rPr>
              <a:t/>
            </a:r>
            <a:br>
              <a:rPr lang="es-ES" sz="1200" b="1" dirty="0">
                <a:latin typeface="Shadows Into Light" pitchFamily="2" charset="0"/>
              </a:rPr>
            </a:br>
            <a:endParaRPr lang="es-ES" sz="1200" b="1" dirty="0" smtClean="0">
              <a:latin typeface="Shadows Into Light" pitchFamily="2" charset="0"/>
            </a:endParaRPr>
          </a:p>
          <a:p>
            <a:r>
              <a:rPr lang="es-ES" sz="1200" dirty="0" smtClean="0">
                <a:solidFill>
                  <a:schemeClr val="bg1">
                    <a:lumMod val="50000"/>
                  </a:schemeClr>
                </a:solidFill>
                <a:latin typeface="Lancelot" pitchFamily="2" charset="0"/>
              </a:rPr>
              <a:t>2 puñados de ceniza de hualle</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1 plato de maíz</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4 litros de agua</a:t>
            </a:r>
            <a:br>
              <a:rPr lang="es-ES" sz="1200" dirty="0" smtClean="0">
                <a:solidFill>
                  <a:schemeClr val="bg1">
                    <a:lumMod val="50000"/>
                  </a:schemeClr>
                </a:solidFill>
                <a:latin typeface="Lancelot" pitchFamily="2" charset="0"/>
              </a:rPr>
            </a:br>
            <a:r>
              <a:rPr lang="es-ES" dirty="0" smtClean="0"/>
              <a:t/>
            </a:r>
            <a:br>
              <a:rPr lang="es-ES" dirty="0" smtClean="0"/>
            </a:br>
            <a:r>
              <a:rPr lang="es-ES" sz="1200" b="1" dirty="0" smtClean="0">
                <a:solidFill>
                  <a:schemeClr val="tx1">
                    <a:lumMod val="75000"/>
                    <a:lumOff val="25000"/>
                  </a:schemeClr>
                </a:solidFill>
                <a:latin typeface="Shadows Into Light" pitchFamily="2" charset="0"/>
              </a:rPr>
              <a:t>Preparación</a:t>
            </a:r>
            <a:r>
              <a:rPr lang="es-ES" sz="1100" dirty="0" smtClean="0">
                <a:latin typeface="Lancelot" pitchFamily="2" charset="0"/>
              </a:rPr>
              <a:t/>
            </a:r>
            <a:br>
              <a:rPr lang="es-ES" sz="1100" dirty="0" smtClean="0">
                <a:latin typeface="Lancelot" pitchFamily="2" charset="0"/>
              </a:rPr>
            </a:br>
            <a:r>
              <a:rPr lang="es-ES" sz="1200" dirty="0" smtClean="0">
                <a:solidFill>
                  <a:schemeClr val="bg1">
                    <a:lumMod val="50000"/>
                  </a:schemeClr>
                </a:solidFill>
                <a:latin typeface="Lancelot" pitchFamily="2" charset="0"/>
              </a:rPr>
              <a:t>Cernir dos puñados de ceniza y preparar lejía con cuatro litros de agua, ponerla al fuego y cuando este hirviendo incorporarle el maíz y se deja hervir por media hora , cuando al tacto se le sale la cascara  esta listo . Luego lavarlo con agua limpia varias veces y sacarle la parte blanca , queda solamente la parte amarilla , hay que lavarlo hasta que el agua salga transparente.</a:t>
            </a:r>
            <a:br>
              <a:rPr lang="es-ES" sz="1200" dirty="0" smtClean="0">
                <a:solidFill>
                  <a:schemeClr val="bg1">
                    <a:lumMod val="50000"/>
                  </a:schemeClr>
                </a:solidFill>
                <a:latin typeface="Lancelot" pitchFamily="2" charset="0"/>
              </a:rPr>
            </a:br>
            <a:endParaRPr lang="es-ES" sz="1200" dirty="0" smtClean="0">
              <a:solidFill>
                <a:schemeClr val="bg1">
                  <a:lumMod val="50000"/>
                </a:schemeClr>
              </a:solidFill>
              <a:latin typeface="Lancelot" pitchFamily="2" charset="0"/>
            </a:endParaRPr>
          </a:p>
          <a:p>
            <a:r>
              <a:rPr lang="es-ES" sz="1200" b="1" dirty="0" smtClean="0">
                <a:solidFill>
                  <a:schemeClr val="tx1">
                    <a:lumMod val="75000"/>
                    <a:lumOff val="25000"/>
                  </a:schemeClr>
                </a:solidFill>
                <a:latin typeface="Shadows Into Light" pitchFamily="2" charset="0"/>
              </a:rPr>
              <a:t>Plato de ´kako üwa (mote de maíz) con pollo al fiambre(cocido) </a:t>
            </a:r>
            <a:r>
              <a:rPr lang="es-ES" sz="1200" b="1" dirty="0" err="1" smtClean="0">
                <a:solidFill>
                  <a:schemeClr val="tx1">
                    <a:lumMod val="75000"/>
                    <a:lumOff val="25000"/>
                  </a:schemeClr>
                </a:solidFill>
                <a:latin typeface="Shadows Into Light" pitchFamily="2" charset="0"/>
              </a:rPr>
              <a:t>Mallutun</a:t>
            </a:r>
            <a:r>
              <a:rPr lang="es-ES" sz="1200" b="1" dirty="0" smtClean="0">
                <a:solidFill>
                  <a:schemeClr val="tx1">
                    <a:lumMod val="75000"/>
                    <a:lumOff val="25000"/>
                  </a:schemeClr>
                </a:solidFill>
                <a:latin typeface="Shadows Into Light" pitchFamily="2" charset="0"/>
              </a:rPr>
              <a:t> de pollo de campo </a:t>
            </a:r>
            <a:endParaRPr lang="es-ES" sz="1200" b="1" dirty="0">
              <a:solidFill>
                <a:schemeClr val="tx1">
                  <a:lumMod val="75000"/>
                  <a:lumOff val="25000"/>
                </a:schemeClr>
              </a:solidFill>
              <a:latin typeface="Shadows Into Light" pitchFamily="2" charset="0"/>
            </a:endParaRPr>
          </a:p>
          <a:p>
            <a:r>
              <a:rPr lang="es-ES" sz="1200" dirty="0" smtClean="0">
                <a:solidFill>
                  <a:schemeClr val="bg1">
                    <a:lumMod val="50000"/>
                  </a:schemeClr>
                </a:solidFill>
                <a:latin typeface="Lancelot" pitchFamily="2" charset="0"/>
              </a:rPr>
              <a:t>1 porción de mote de maíz</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1 porción de verduras a gusto</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1 tuto de pollo de campo </a:t>
            </a:r>
          </a:p>
        </p:txBody>
      </p:sp>
      <p:sp>
        <p:nvSpPr>
          <p:cNvPr id="8" name="TextBox 7"/>
          <p:cNvSpPr txBox="1"/>
          <p:nvPr/>
        </p:nvSpPr>
        <p:spPr>
          <a:xfrm>
            <a:off x="1143000" y="7086600"/>
            <a:ext cx="4267200" cy="1815882"/>
          </a:xfrm>
          <a:prstGeom prst="rect">
            <a:avLst/>
          </a:prstGeom>
          <a:noFill/>
        </p:spPr>
        <p:txBody>
          <a:bodyPr wrap="square" rtlCol="0">
            <a:spAutoFit/>
          </a:bodyPr>
          <a:lstStyle/>
          <a:p>
            <a:r>
              <a:rPr lang="es-ES" sz="1400" b="1" dirty="0" smtClean="0">
                <a:solidFill>
                  <a:schemeClr val="tx1">
                    <a:lumMod val="85000"/>
                    <a:lumOff val="15000"/>
                  </a:schemeClr>
                </a:solidFill>
                <a:latin typeface="Shadows Into Light" pitchFamily="2" charset="0"/>
              </a:rPr>
              <a:t>Receta de: </a:t>
            </a:r>
            <a:r>
              <a:rPr lang="es-ES" sz="1400" b="1" dirty="0" err="1" smtClean="0">
                <a:solidFill>
                  <a:schemeClr val="tx1">
                    <a:lumMod val="85000"/>
                    <a:lumOff val="15000"/>
                  </a:schemeClr>
                </a:solidFill>
                <a:latin typeface="Shadows Into Light" pitchFamily="2" charset="0"/>
              </a:rPr>
              <a:t>Doralisa</a:t>
            </a:r>
            <a:r>
              <a:rPr lang="es-ES" sz="1400" b="1" dirty="0" smtClean="0">
                <a:solidFill>
                  <a:schemeClr val="tx1">
                    <a:lumMod val="85000"/>
                    <a:lumOff val="15000"/>
                  </a:schemeClr>
                </a:solidFill>
                <a:latin typeface="Shadows Into Light" pitchFamily="2" charset="0"/>
              </a:rPr>
              <a:t> del Carmen </a:t>
            </a:r>
            <a:r>
              <a:rPr lang="es-ES" sz="1400" b="1" dirty="0" err="1" smtClean="0">
                <a:solidFill>
                  <a:schemeClr val="tx1">
                    <a:lumMod val="85000"/>
                    <a:lumOff val="15000"/>
                  </a:schemeClr>
                </a:solidFill>
                <a:latin typeface="Shadows Into Light" pitchFamily="2" charset="0"/>
              </a:rPr>
              <a:t>Hueicha</a:t>
            </a:r>
            <a:r>
              <a:rPr lang="es-ES" sz="1400" b="1" dirty="0" smtClean="0">
                <a:solidFill>
                  <a:schemeClr val="tx1">
                    <a:lumMod val="85000"/>
                    <a:lumOff val="15000"/>
                  </a:schemeClr>
                </a:solidFill>
                <a:latin typeface="Shadows Into Light" pitchFamily="2" charset="0"/>
              </a:rPr>
              <a:t> Trafipan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Actividad: Quincho de comidas y aguas termales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Comunidad Indígena Colotué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Rio Hueico, Liquiñe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Región de los Ríos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Septiembre 2012</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
            </a:r>
            <a:br>
              <a:rPr lang="es-ES" sz="1400" b="1" dirty="0" smtClean="0">
                <a:solidFill>
                  <a:schemeClr val="tx1">
                    <a:lumMod val="85000"/>
                    <a:lumOff val="15000"/>
                  </a:schemeClr>
                </a:solidFill>
                <a:latin typeface="Shadows Into Light" pitchFamily="2" charset="0"/>
              </a:rPr>
            </a:br>
            <a:endParaRPr lang="es-ES" sz="1400" b="1" dirty="0">
              <a:solidFill>
                <a:schemeClr val="tx1">
                  <a:lumMod val="85000"/>
                  <a:lumOff val="15000"/>
                </a:schemeClr>
              </a:solidFill>
              <a:latin typeface="Shadows Into Light" pitchFamily="2" charset="0"/>
            </a:endParaRPr>
          </a:p>
        </p:txBody>
      </p:sp>
      <p:pic>
        <p:nvPicPr>
          <p:cNvPr id="9" name="Picture 2" descr="C:\Users\Clara\Desktop\trabajos 2012\programa para panguipulli\fotos\FOTOS TALLERES\FOTOS 5° TALLER\maiz.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98" y="47291"/>
            <a:ext cx="640080" cy="9144001"/>
          </a:xfrm>
          <a:prstGeom prst="rect">
            <a:avLst/>
          </a:prstGeom>
          <a:noFill/>
          <a:effectLst>
            <a:softEdge rad="127000"/>
          </a:effectLst>
        </p:spPr>
      </p:pic>
      <p:pic>
        <p:nvPicPr>
          <p:cNvPr id="2050" name="Picture 2" descr="C:\Users\Clara\Desktop\trabajos 2012\programa para panguipulli\fotos\doralis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377" y="537648"/>
            <a:ext cx="1146023" cy="25078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271645" y="3505200"/>
            <a:ext cx="2138555" cy="1107996"/>
          </a:xfrm>
          <a:prstGeom prst="rect">
            <a:avLst/>
          </a:prstGeom>
          <a:noFill/>
        </p:spPr>
        <p:txBody>
          <a:bodyPr wrap="square" rtlCol="0">
            <a:spAutoFit/>
          </a:bodyPr>
          <a:lstStyle/>
          <a:p>
            <a:r>
              <a:rPr lang="es-ES" sz="1200" b="1" dirty="0" smtClean="0">
                <a:solidFill>
                  <a:schemeClr val="tx1">
                    <a:lumMod val="75000"/>
                    <a:lumOff val="25000"/>
                  </a:schemeClr>
                </a:solidFill>
                <a:latin typeface="Shadows Into Light" pitchFamily="2" charset="0"/>
              </a:rPr>
              <a:t>Utensilios</a:t>
            </a:r>
          </a:p>
          <a:p>
            <a:endParaRPr lang="es-ES" sz="1200" dirty="0" smtClean="0">
              <a:solidFill>
                <a:schemeClr val="bg1">
                  <a:lumMod val="50000"/>
                </a:schemeClr>
              </a:solidFill>
              <a:latin typeface="Lancelot" pitchFamily="2" charset="0"/>
              <a:ea typeface="PMingLiU" pitchFamily="18" charset="-120"/>
            </a:endParaRPr>
          </a:p>
          <a:p>
            <a:r>
              <a:rPr lang="es-ES" sz="1200" dirty="0" smtClean="0">
                <a:solidFill>
                  <a:schemeClr val="bg1">
                    <a:lumMod val="50000"/>
                  </a:schemeClr>
                </a:solidFill>
                <a:latin typeface="Lancelot" pitchFamily="2" charset="0"/>
                <a:ea typeface="PMingLiU" pitchFamily="18" charset="-120"/>
              </a:rPr>
              <a:t>Olla de fierro o porcelana</a:t>
            </a:r>
            <a:br>
              <a:rPr lang="es-ES" sz="1200" dirty="0" smtClean="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Canasto o colador</a:t>
            </a:r>
            <a:r>
              <a:rPr lang="es-ES" sz="1200" dirty="0">
                <a:solidFill>
                  <a:schemeClr val="bg1">
                    <a:lumMod val="50000"/>
                  </a:schemeClr>
                </a:solidFill>
                <a:latin typeface="Lancelot" pitchFamily="2" charset="0"/>
                <a:ea typeface="PMingLiU" pitchFamily="18" charset="-120"/>
              </a:rPr>
              <a:t/>
            </a:r>
            <a:br>
              <a:rPr lang="es-ES" sz="1200" dirty="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Cucharón de madera </a:t>
            </a:r>
            <a:r>
              <a:rPr lang="es-ES" sz="1200" b="1" dirty="0" smtClean="0">
                <a:latin typeface="Lancelot" pitchFamily="2" charset="0"/>
                <a:ea typeface="PMingLiU" pitchFamily="18" charset="-120"/>
              </a:rPr>
              <a:t> </a:t>
            </a:r>
            <a:r>
              <a:rPr lang="es-ES" b="1" dirty="0" smtClean="0">
                <a:latin typeface="Lancelot" pitchFamily="2" charset="0"/>
                <a:ea typeface="PMingLiU" pitchFamily="18" charset="-120"/>
              </a:rPr>
              <a:t> </a:t>
            </a:r>
            <a:endParaRPr lang="es-ES" b="1" dirty="0">
              <a:latin typeface="Lancelot" pitchFamily="2" charset="0"/>
              <a:ea typeface="PMingLiU" pitchFamily="18" charset="-120"/>
            </a:endParaRPr>
          </a:p>
        </p:txBody>
      </p:sp>
    </p:spTree>
    <p:extLst>
      <p:ext uri="{BB962C8B-B14F-4D97-AF65-F5344CB8AC3E}">
        <p14:creationId xmlns:p14="http://schemas.microsoft.com/office/powerpoint/2010/main" val="173911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5741" y="275763"/>
            <a:ext cx="3505200" cy="369332"/>
          </a:xfrm>
          <a:prstGeom prst="rect">
            <a:avLst/>
          </a:prstGeom>
          <a:noFill/>
        </p:spPr>
        <p:txBody>
          <a:bodyPr wrap="square" rtlCol="0">
            <a:spAutoFit/>
          </a:bodyPr>
          <a:lstStyle/>
          <a:p>
            <a:pPr algn="ctr"/>
            <a:r>
              <a:rPr lang="es-ES" b="1" dirty="0" smtClean="0">
                <a:solidFill>
                  <a:schemeClr val="tx1">
                    <a:lumMod val="65000"/>
                    <a:lumOff val="35000"/>
                  </a:schemeClr>
                </a:solidFill>
                <a:latin typeface="Shadows Into Light" pitchFamily="2" charset="0"/>
              </a:rPr>
              <a:t>Kofke Kachilla Mültrun (pan de trigo)</a:t>
            </a:r>
            <a:endParaRPr lang="es-ES" b="1" dirty="0">
              <a:solidFill>
                <a:schemeClr val="tx1">
                  <a:lumMod val="65000"/>
                  <a:lumOff val="35000"/>
                </a:schemeClr>
              </a:solidFill>
              <a:latin typeface="Shadows Into Light" pitchFamily="2" charset="0"/>
            </a:endParaRPr>
          </a:p>
        </p:txBody>
      </p:sp>
      <p:sp>
        <p:nvSpPr>
          <p:cNvPr id="5" name="TextBox 4"/>
          <p:cNvSpPr txBox="1"/>
          <p:nvPr/>
        </p:nvSpPr>
        <p:spPr>
          <a:xfrm>
            <a:off x="2207970" y="645095"/>
            <a:ext cx="4421430" cy="2462213"/>
          </a:xfrm>
          <a:prstGeom prst="rect">
            <a:avLst/>
          </a:prstGeom>
          <a:noFill/>
        </p:spPr>
        <p:txBody>
          <a:bodyPr wrap="square" numCol="1" rtlCol="0">
            <a:spAutoFit/>
          </a:bodyPr>
          <a:lstStyle/>
          <a:p>
            <a:r>
              <a:rPr lang="es-ES" sz="1100" dirty="0" smtClean="0">
                <a:solidFill>
                  <a:schemeClr val="bg1">
                    <a:lumMod val="50000"/>
                  </a:schemeClr>
                </a:solidFill>
                <a:latin typeface="Lancelot" pitchFamily="2" charset="0"/>
              </a:rPr>
              <a:t>Yo María Inés, madre de tres precioso hijos, dueña de casa</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Soy la primera y afortunada en presentar mi plato de hoy que es nuestra gran riqueza de la gastronomía de los ante pasados, principalmente me recuerda mucho a mis abuelos.</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El trigo es un producto muy conocido y apetecido por la gente de mi sector , su nombre en mapudungun es Kachilla .</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Este es el producto principal para obtener esta receta.</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El Mültrun o catuto viene de este cereal que se siembra en los mese de Septiembre y Octubre y se cosecha en Febrero Marzo .</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Sus propiedades y beneficios son innumerables  y lo considero como una de las principales fuentes de alimentación.</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Yo aprendí esta receta de mi madre la preparábamos de acuerdo a la circunstancia, pero generalmente se preparaba para el año nuevo mapuche. El </a:t>
            </a:r>
            <a:r>
              <a:rPr lang="es-ES" sz="1100" dirty="0" err="1" smtClean="0">
                <a:solidFill>
                  <a:schemeClr val="bg1">
                    <a:lumMod val="50000"/>
                  </a:schemeClr>
                </a:solidFill>
                <a:latin typeface="Lancelot" pitchFamily="2" charset="0"/>
              </a:rPr>
              <a:t>mültrun</a:t>
            </a:r>
            <a:r>
              <a:rPr lang="es-ES" sz="1100" dirty="0" smtClean="0">
                <a:solidFill>
                  <a:schemeClr val="bg1">
                    <a:lumMod val="50000"/>
                  </a:schemeClr>
                </a:solidFill>
                <a:latin typeface="Lancelot" pitchFamily="2" charset="0"/>
              </a:rPr>
              <a:t> era como el pan .</a:t>
            </a:r>
            <a:endParaRPr lang="es-ES" sz="1100" dirty="0" smtClean="0">
              <a:solidFill>
                <a:schemeClr val="bg1">
                  <a:lumMod val="50000"/>
                </a:schemeClr>
              </a:solidFill>
              <a:latin typeface="Oranienbaum" pitchFamily="2" charset="0"/>
            </a:endParaRPr>
          </a:p>
        </p:txBody>
      </p:sp>
      <p:sp>
        <p:nvSpPr>
          <p:cNvPr id="6" name="TextBox 5"/>
          <p:cNvSpPr txBox="1"/>
          <p:nvPr/>
        </p:nvSpPr>
        <p:spPr>
          <a:xfrm>
            <a:off x="1752600" y="3112607"/>
            <a:ext cx="3810000" cy="307777"/>
          </a:xfrm>
          <a:prstGeom prst="rect">
            <a:avLst/>
          </a:prstGeom>
          <a:noFill/>
        </p:spPr>
        <p:txBody>
          <a:bodyPr wrap="square" rtlCol="0">
            <a:spAutoFit/>
          </a:bodyPr>
          <a:lstStyle/>
          <a:p>
            <a:pPr algn="ctr"/>
            <a:r>
              <a:rPr lang="es-ES" sz="1400" b="1" dirty="0" smtClean="0">
                <a:solidFill>
                  <a:schemeClr val="tx1">
                    <a:lumMod val="75000"/>
                    <a:lumOff val="25000"/>
                  </a:schemeClr>
                </a:solidFill>
                <a:latin typeface="Shadows Into Light" pitchFamily="2" charset="0"/>
              </a:rPr>
              <a:t>Kofke Kachilla  (pan de trigo)</a:t>
            </a:r>
            <a:endParaRPr lang="es-ES" sz="1400" b="1" dirty="0">
              <a:solidFill>
                <a:schemeClr val="tx1">
                  <a:lumMod val="75000"/>
                  <a:lumOff val="25000"/>
                </a:schemeClr>
              </a:solidFill>
              <a:latin typeface="Shadows Into Light" pitchFamily="2" charset="0"/>
            </a:endParaRPr>
          </a:p>
        </p:txBody>
      </p:sp>
      <p:sp>
        <p:nvSpPr>
          <p:cNvPr id="7" name="TextBox 6"/>
          <p:cNvSpPr txBox="1"/>
          <p:nvPr/>
        </p:nvSpPr>
        <p:spPr>
          <a:xfrm>
            <a:off x="1186760" y="3597876"/>
            <a:ext cx="4724400" cy="2354491"/>
          </a:xfrm>
          <a:prstGeom prst="rect">
            <a:avLst/>
          </a:prstGeom>
          <a:noFill/>
        </p:spPr>
        <p:txBody>
          <a:bodyPr wrap="square" rtlCol="0">
            <a:spAutoFit/>
          </a:bodyPr>
          <a:lstStyle/>
          <a:p>
            <a:r>
              <a:rPr lang="es-ES" sz="1200" b="1" dirty="0" smtClean="0">
                <a:latin typeface="Shadows Into Light" pitchFamily="2" charset="0"/>
              </a:rPr>
              <a:t>I</a:t>
            </a:r>
            <a:r>
              <a:rPr lang="es-ES" sz="1200" b="1" dirty="0" smtClean="0">
                <a:solidFill>
                  <a:schemeClr val="tx1">
                    <a:lumMod val="75000"/>
                    <a:lumOff val="25000"/>
                  </a:schemeClr>
                </a:solidFill>
                <a:latin typeface="Shadows Into Light" pitchFamily="2" charset="0"/>
              </a:rPr>
              <a:t>ngredientes</a:t>
            </a:r>
            <a:r>
              <a:rPr lang="es-ES" sz="1200" b="1" dirty="0" smtClean="0">
                <a:latin typeface="Shadows Into Light" pitchFamily="2" charset="0"/>
              </a:rPr>
              <a:t> </a:t>
            </a:r>
            <a:r>
              <a:rPr lang="es-ES" sz="1200" b="1" dirty="0" smtClean="0">
                <a:solidFill>
                  <a:schemeClr val="tx1">
                    <a:lumMod val="75000"/>
                    <a:lumOff val="25000"/>
                  </a:schemeClr>
                </a:solidFill>
                <a:latin typeface="Shadows Into Light" pitchFamily="2" charset="0"/>
              </a:rPr>
              <a:t>(para 3 personas)</a:t>
            </a:r>
            <a:r>
              <a:rPr lang="es-ES" sz="1200" b="1" dirty="0">
                <a:solidFill>
                  <a:schemeClr val="tx1">
                    <a:lumMod val="75000"/>
                    <a:lumOff val="25000"/>
                  </a:schemeClr>
                </a:solidFill>
                <a:latin typeface="Shadows Into Light" pitchFamily="2" charset="0"/>
              </a:rPr>
              <a:t/>
            </a:r>
            <a:br>
              <a:rPr lang="es-ES" sz="1200" b="1" dirty="0">
                <a:solidFill>
                  <a:schemeClr val="tx1">
                    <a:lumMod val="75000"/>
                    <a:lumOff val="25000"/>
                  </a:schemeClr>
                </a:solidFill>
                <a:latin typeface="Shadows Into Light" pitchFamily="2" charset="0"/>
              </a:rPr>
            </a:br>
            <a:endParaRPr lang="es-ES" sz="1200" b="1" dirty="0" smtClean="0">
              <a:solidFill>
                <a:schemeClr val="tx1">
                  <a:lumMod val="75000"/>
                  <a:lumOff val="25000"/>
                </a:schemeClr>
              </a:solidFill>
              <a:latin typeface="Shadows Into Light" pitchFamily="2" charset="0"/>
            </a:endParaRPr>
          </a:p>
          <a:p>
            <a:r>
              <a:rPr lang="es-ES" sz="1200" dirty="0" smtClean="0">
                <a:solidFill>
                  <a:schemeClr val="bg1">
                    <a:lumMod val="50000"/>
                  </a:schemeClr>
                </a:solidFill>
                <a:latin typeface="Lancelot" pitchFamily="2" charset="0"/>
              </a:rPr>
              <a:t>½ Kilo de trigo pelado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1 ½ Litro de agua </a:t>
            </a:r>
            <a:r>
              <a:rPr lang="es-ES" dirty="0" smtClean="0"/>
              <a:t/>
            </a:r>
            <a:br>
              <a:rPr lang="es-ES" dirty="0" smtClean="0"/>
            </a:br>
            <a:endParaRPr lang="es-ES" dirty="0" smtClean="0"/>
          </a:p>
          <a:p>
            <a:endParaRPr lang="es-ES" sz="1200" b="1" dirty="0" smtClean="0">
              <a:solidFill>
                <a:schemeClr val="tx1">
                  <a:lumMod val="75000"/>
                  <a:lumOff val="25000"/>
                </a:schemeClr>
              </a:solidFill>
              <a:latin typeface="Shadows Into Light" pitchFamily="2" charset="0"/>
            </a:endParaRPr>
          </a:p>
          <a:p>
            <a:r>
              <a:rPr lang="es-ES" sz="1200" b="1" dirty="0" smtClean="0">
                <a:solidFill>
                  <a:schemeClr val="tx1">
                    <a:lumMod val="75000"/>
                    <a:lumOff val="25000"/>
                  </a:schemeClr>
                </a:solidFill>
                <a:latin typeface="Shadows Into Light" pitchFamily="2" charset="0"/>
              </a:rPr>
              <a:t>Preparación</a:t>
            </a:r>
            <a:r>
              <a:rPr lang="es-ES" sz="1100" dirty="0" smtClean="0">
                <a:latin typeface="Lancelot" pitchFamily="2" charset="0"/>
              </a:rPr>
              <a:t/>
            </a:r>
            <a:br>
              <a:rPr lang="es-ES" sz="1100" dirty="0" smtClean="0">
                <a:latin typeface="Lancelot" pitchFamily="2" charset="0"/>
              </a:rPr>
            </a:br>
            <a:r>
              <a:rPr lang="es-ES" sz="1100" dirty="0" smtClean="0">
                <a:solidFill>
                  <a:schemeClr val="bg1">
                    <a:lumMod val="50000"/>
                  </a:schemeClr>
                </a:solidFill>
                <a:latin typeface="Lancelot" pitchFamily="2" charset="0"/>
              </a:rPr>
              <a:t>SE cocina el trigo , una vez a punto se cuela en un colador para ser molido y se arman los catutos.</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Enseguida se sirven con un picante que se prepara con ajo molido y ají con aceite caliente.</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El tiempo de esta receta es de dos horas y la preparamos generalmente en mi familia</a:t>
            </a:r>
            <a:r>
              <a:rPr lang="es-ES" sz="1200" dirty="0" smtClean="0">
                <a:solidFill>
                  <a:schemeClr val="bg1">
                    <a:lumMod val="50000"/>
                  </a:schemeClr>
                </a:solidFill>
                <a:latin typeface="Lancelot" pitchFamily="2" charset="0"/>
              </a:rPr>
              <a:t/>
            </a:r>
            <a:br>
              <a:rPr lang="es-ES" sz="1200" dirty="0" smtClean="0">
                <a:solidFill>
                  <a:schemeClr val="bg1">
                    <a:lumMod val="50000"/>
                  </a:schemeClr>
                </a:solidFill>
                <a:latin typeface="Lancelot" pitchFamily="2" charset="0"/>
              </a:rPr>
            </a:br>
            <a:endParaRPr lang="es-ES" sz="1200" dirty="0" smtClean="0">
              <a:solidFill>
                <a:schemeClr val="bg1">
                  <a:lumMod val="50000"/>
                </a:schemeClr>
              </a:solidFill>
              <a:latin typeface="Lancelot" pitchFamily="2" charset="0"/>
            </a:endParaRPr>
          </a:p>
        </p:txBody>
      </p:sp>
      <p:sp>
        <p:nvSpPr>
          <p:cNvPr id="8" name="TextBox 7"/>
          <p:cNvSpPr txBox="1"/>
          <p:nvPr/>
        </p:nvSpPr>
        <p:spPr>
          <a:xfrm>
            <a:off x="1114168" y="6477000"/>
            <a:ext cx="4267200" cy="1815882"/>
          </a:xfrm>
          <a:prstGeom prst="rect">
            <a:avLst/>
          </a:prstGeom>
          <a:noFill/>
        </p:spPr>
        <p:txBody>
          <a:bodyPr wrap="square" rtlCol="0">
            <a:spAutoFit/>
          </a:bodyPr>
          <a:lstStyle/>
          <a:p>
            <a:r>
              <a:rPr lang="es-ES" sz="1400" b="1" dirty="0" smtClean="0">
                <a:solidFill>
                  <a:schemeClr val="tx1">
                    <a:lumMod val="85000"/>
                    <a:lumOff val="15000"/>
                  </a:schemeClr>
                </a:solidFill>
                <a:latin typeface="Shadows Into Light" pitchFamily="2" charset="0"/>
              </a:rPr>
              <a:t>Receta de: María Inés Caro Catrilaf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Actividad: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Comunidad Indígena Colotué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Rio Hueico, Liquiñe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Región de los Ríos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Septiembre 2012</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
            </a:r>
            <a:br>
              <a:rPr lang="es-ES" sz="1400" b="1" dirty="0" smtClean="0">
                <a:solidFill>
                  <a:schemeClr val="tx1">
                    <a:lumMod val="85000"/>
                    <a:lumOff val="15000"/>
                  </a:schemeClr>
                </a:solidFill>
                <a:latin typeface="Shadows Into Light" pitchFamily="2" charset="0"/>
              </a:rPr>
            </a:br>
            <a:endParaRPr lang="es-ES" sz="1400" b="1" dirty="0">
              <a:solidFill>
                <a:schemeClr val="tx1">
                  <a:lumMod val="85000"/>
                  <a:lumOff val="15000"/>
                </a:schemeClr>
              </a:solidFill>
              <a:latin typeface="Shadows Into Light" pitchFamily="2" charset="0"/>
            </a:endParaRPr>
          </a:p>
        </p:txBody>
      </p:sp>
      <p:sp>
        <p:nvSpPr>
          <p:cNvPr id="11" name="TextBox 10"/>
          <p:cNvSpPr txBox="1"/>
          <p:nvPr/>
        </p:nvSpPr>
        <p:spPr>
          <a:xfrm>
            <a:off x="3271645" y="3505200"/>
            <a:ext cx="2618920" cy="1200329"/>
          </a:xfrm>
          <a:prstGeom prst="rect">
            <a:avLst/>
          </a:prstGeom>
          <a:noFill/>
        </p:spPr>
        <p:txBody>
          <a:bodyPr wrap="square" rtlCol="0">
            <a:spAutoFit/>
          </a:bodyPr>
          <a:lstStyle/>
          <a:p>
            <a:r>
              <a:rPr lang="es-ES" sz="1200" b="1" dirty="0" smtClean="0">
                <a:solidFill>
                  <a:schemeClr val="tx1">
                    <a:lumMod val="75000"/>
                    <a:lumOff val="25000"/>
                  </a:schemeClr>
                </a:solidFill>
                <a:latin typeface="Shadows Into Light" pitchFamily="2" charset="0"/>
              </a:rPr>
              <a:t>Utensilios</a:t>
            </a:r>
          </a:p>
          <a:p>
            <a:endParaRPr lang="es-ES" sz="1200" dirty="0" smtClean="0">
              <a:solidFill>
                <a:schemeClr val="bg1">
                  <a:lumMod val="50000"/>
                </a:schemeClr>
              </a:solidFill>
              <a:latin typeface="Lancelot" pitchFamily="2" charset="0"/>
              <a:ea typeface="PMingLiU" pitchFamily="18" charset="-120"/>
            </a:endParaRPr>
          </a:p>
          <a:p>
            <a:r>
              <a:rPr lang="es-ES" sz="1200" dirty="0" smtClean="0">
                <a:solidFill>
                  <a:schemeClr val="bg1">
                    <a:lumMod val="50000"/>
                  </a:schemeClr>
                </a:solidFill>
                <a:latin typeface="Lancelot" pitchFamily="2" charset="0"/>
                <a:ea typeface="PMingLiU" pitchFamily="18" charset="-120"/>
              </a:rPr>
              <a:t>Una batea redonda de madera</a:t>
            </a:r>
            <a:br>
              <a:rPr lang="es-ES" sz="1200" dirty="0" smtClean="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Molino para moler trigo</a:t>
            </a:r>
            <a:r>
              <a:rPr lang="es-ES" sz="1200" dirty="0">
                <a:solidFill>
                  <a:schemeClr val="bg1">
                    <a:lumMod val="50000"/>
                  </a:schemeClr>
                </a:solidFill>
                <a:latin typeface="Lancelot" pitchFamily="2" charset="0"/>
                <a:ea typeface="PMingLiU" pitchFamily="18" charset="-120"/>
              </a:rPr>
              <a:t/>
            </a:r>
            <a:br>
              <a:rPr lang="es-ES" sz="1200" dirty="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Olla para cocinar trigo</a:t>
            </a:r>
            <a:br>
              <a:rPr lang="es-ES" sz="1200" dirty="0" smtClean="0">
                <a:solidFill>
                  <a:schemeClr val="bg1">
                    <a:lumMod val="50000"/>
                  </a:schemeClr>
                </a:solidFill>
                <a:latin typeface="Lancelot" pitchFamily="2" charset="0"/>
                <a:ea typeface="PMingLiU" pitchFamily="18" charset="-120"/>
              </a:rPr>
            </a:br>
            <a:r>
              <a:rPr lang="es-ES" sz="1200" dirty="0" smtClean="0">
                <a:solidFill>
                  <a:schemeClr val="bg1">
                    <a:lumMod val="50000"/>
                  </a:schemeClr>
                </a:solidFill>
                <a:latin typeface="Lancelot" pitchFamily="2" charset="0"/>
                <a:ea typeface="PMingLiU" pitchFamily="18" charset="-120"/>
              </a:rPr>
              <a:t>Piedra para armar los Mültrun o catuto</a:t>
            </a:r>
            <a:endParaRPr lang="es-ES" b="1" dirty="0">
              <a:latin typeface="Lancelot" pitchFamily="2" charset="0"/>
              <a:ea typeface="PMingLiU" pitchFamily="18" charset="-120"/>
            </a:endParaRPr>
          </a:p>
        </p:txBody>
      </p:sp>
      <p:pic>
        <p:nvPicPr>
          <p:cNvPr id="3074" name="Picture 2" descr="C:\Users\Clara\Desktop\multru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09601" cy="9144000"/>
          </a:xfrm>
          <a:prstGeom prst="rect">
            <a:avLst/>
          </a:prstGeom>
          <a:ln>
            <a:noFill/>
          </a:ln>
          <a:effectLst>
            <a:softEdge rad="127000"/>
          </a:effectLst>
          <a:extLst>
            <a:ext uri="{909E8E84-426E-40DD-AFC4-6F175D3DCCD1}">
              <a14:hiddenFill xmlns:a14="http://schemas.microsoft.com/office/drawing/2010/main">
                <a:solidFill>
                  <a:srgbClr val="FFFFFF"/>
                </a:solidFill>
              </a14:hiddenFill>
            </a:ext>
          </a:extLst>
        </p:spPr>
      </p:pic>
      <p:pic>
        <p:nvPicPr>
          <p:cNvPr id="3075" name="Picture 3" descr="C:\Users\Clara\Desktop\trabajos 2012\programa para panguipulli\fotos\in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389" y="645095"/>
            <a:ext cx="1463040"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224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5741" y="275763"/>
            <a:ext cx="3505200" cy="369332"/>
          </a:xfrm>
          <a:prstGeom prst="rect">
            <a:avLst/>
          </a:prstGeom>
          <a:noFill/>
        </p:spPr>
        <p:txBody>
          <a:bodyPr wrap="square" rtlCol="0">
            <a:spAutoFit/>
          </a:bodyPr>
          <a:lstStyle/>
          <a:p>
            <a:pPr algn="ctr"/>
            <a:r>
              <a:rPr lang="es-ES" b="1" dirty="0" smtClean="0">
                <a:solidFill>
                  <a:schemeClr val="tx1">
                    <a:lumMod val="65000"/>
                    <a:lumOff val="35000"/>
                  </a:schemeClr>
                </a:solidFill>
                <a:latin typeface="Shadows Into Light" pitchFamily="2" charset="0"/>
              </a:rPr>
              <a:t>Miyoquin allfüda (albóndiga de arveja)</a:t>
            </a:r>
            <a:endParaRPr lang="es-ES" b="1" dirty="0">
              <a:solidFill>
                <a:schemeClr val="tx1">
                  <a:lumMod val="65000"/>
                  <a:lumOff val="35000"/>
                </a:schemeClr>
              </a:solidFill>
              <a:latin typeface="Shadows Into Light" pitchFamily="2" charset="0"/>
            </a:endParaRPr>
          </a:p>
        </p:txBody>
      </p:sp>
      <p:sp>
        <p:nvSpPr>
          <p:cNvPr id="5" name="TextBox 4"/>
          <p:cNvSpPr txBox="1"/>
          <p:nvPr/>
        </p:nvSpPr>
        <p:spPr>
          <a:xfrm>
            <a:off x="2207970" y="645095"/>
            <a:ext cx="4421430" cy="1785104"/>
          </a:xfrm>
          <a:prstGeom prst="rect">
            <a:avLst/>
          </a:prstGeom>
          <a:noFill/>
        </p:spPr>
        <p:txBody>
          <a:bodyPr wrap="square" numCol="1" rtlCol="0">
            <a:spAutoFit/>
          </a:bodyPr>
          <a:lstStyle/>
          <a:p>
            <a:r>
              <a:rPr lang="es-ES" sz="1100" dirty="0" smtClean="0">
                <a:solidFill>
                  <a:schemeClr val="bg1">
                    <a:lumMod val="50000"/>
                  </a:schemeClr>
                </a:solidFill>
                <a:latin typeface="Lancelot" pitchFamily="2" charset="0"/>
              </a:rPr>
              <a:t>La arveja es un producto natural libre de grasa sal y azúcar.</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La arveja es un producto firme y originario.</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Modo de producir la arveja en invierno</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Yo por lo tanto vi a mi papá como sembraba la arveja en la época de San Juan, invierno y también en Agosto y Septiembre, por lo consiguiente se hacía un roce donde limpiaban y destroncaba , se quemaba la basura y esa tierra se regaba la arveja sin abono.</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En Enero ya la arveja están granando y en ese tiempo  se empieza a agarrar la arveja nueva .</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En verano , en Febrero se seca la arveja, se cosecha y guarda en cajón .</a:t>
            </a:r>
            <a:endParaRPr lang="es-ES" sz="1100" dirty="0" smtClean="0">
              <a:solidFill>
                <a:schemeClr val="bg1">
                  <a:lumMod val="50000"/>
                </a:schemeClr>
              </a:solidFill>
              <a:latin typeface="Oranienbaum" pitchFamily="2" charset="0"/>
            </a:endParaRPr>
          </a:p>
        </p:txBody>
      </p:sp>
      <p:sp>
        <p:nvSpPr>
          <p:cNvPr id="7" name="TextBox 6"/>
          <p:cNvSpPr txBox="1"/>
          <p:nvPr/>
        </p:nvSpPr>
        <p:spPr>
          <a:xfrm>
            <a:off x="1058570" y="3200400"/>
            <a:ext cx="4724400" cy="2046714"/>
          </a:xfrm>
          <a:prstGeom prst="rect">
            <a:avLst/>
          </a:prstGeom>
          <a:noFill/>
        </p:spPr>
        <p:txBody>
          <a:bodyPr wrap="square" rtlCol="0">
            <a:spAutoFit/>
          </a:bodyPr>
          <a:lstStyle/>
          <a:p>
            <a:r>
              <a:rPr lang="es-ES" sz="1200" b="1" dirty="0" smtClean="0">
                <a:latin typeface="Shadows Into Light" pitchFamily="2" charset="0"/>
              </a:rPr>
              <a:t>I</a:t>
            </a:r>
            <a:r>
              <a:rPr lang="es-ES" sz="1200" b="1" dirty="0" smtClean="0">
                <a:solidFill>
                  <a:schemeClr val="tx1">
                    <a:lumMod val="75000"/>
                    <a:lumOff val="25000"/>
                  </a:schemeClr>
                </a:solidFill>
                <a:latin typeface="Shadows Into Light" pitchFamily="2" charset="0"/>
              </a:rPr>
              <a:t>ngredientes</a:t>
            </a:r>
            <a:r>
              <a:rPr lang="es-ES" sz="1200" b="1" dirty="0" smtClean="0">
                <a:latin typeface="Shadows Into Light" pitchFamily="2" charset="0"/>
              </a:rPr>
              <a:t> </a:t>
            </a:r>
            <a:r>
              <a:rPr lang="es-ES" sz="1200" b="1" dirty="0">
                <a:solidFill>
                  <a:schemeClr val="tx1">
                    <a:lumMod val="75000"/>
                    <a:lumOff val="25000"/>
                  </a:schemeClr>
                </a:solidFill>
                <a:latin typeface="Shadows Into Light" pitchFamily="2" charset="0"/>
              </a:rPr>
              <a:t/>
            </a:r>
            <a:br>
              <a:rPr lang="es-ES" sz="1200" b="1" dirty="0">
                <a:solidFill>
                  <a:schemeClr val="tx1">
                    <a:lumMod val="75000"/>
                    <a:lumOff val="25000"/>
                  </a:schemeClr>
                </a:solidFill>
                <a:latin typeface="Shadows Into Light" pitchFamily="2" charset="0"/>
              </a:rPr>
            </a:br>
            <a:r>
              <a:rPr lang="es-ES" sz="1200" dirty="0" smtClean="0">
                <a:solidFill>
                  <a:schemeClr val="bg1">
                    <a:lumMod val="50000"/>
                  </a:schemeClr>
                </a:solidFill>
                <a:latin typeface="Lancelot" pitchFamily="2" charset="0"/>
              </a:rPr>
              <a:t>2 tazas de arveja </a:t>
            </a:r>
            <a:br>
              <a:rPr lang="es-ES" sz="1200" dirty="0" smtClean="0">
                <a:solidFill>
                  <a:schemeClr val="bg1">
                    <a:lumMod val="50000"/>
                  </a:schemeClr>
                </a:solidFill>
                <a:latin typeface="Lancelot" pitchFamily="2" charset="0"/>
              </a:rPr>
            </a:br>
            <a:r>
              <a:rPr lang="es-ES" sz="1200" dirty="0" smtClean="0">
                <a:solidFill>
                  <a:schemeClr val="bg1">
                    <a:lumMod val="50000"/>
                  </a:schemeClr>
                </a:solidFill>
                <a:latin typeface="Lancelot" pitchFamily="2" charset="0"/>
              </a:rPr>
              <a:t>2 litros de agua</a:t>
            </a:r>
            <a:endParaRPr lang="es-ES" dirty="0" smtClean="0"/>
          </a:p>
          <a:p>
            <a:endParaRPr lang="es-ES" sz="1200" b="1" dirty="0" smtClean="0">
              <a:solidFill>
                <a:schemeClr val="tx1">
                  <a:lumMod val="75000"/>
                  <a:lumOff val="25000"/>
                </a:schemeClr>
              </a:solidFill>
              <a:latin typeface="Shadows Into Light" pitchFamily="2" charset="0"/>
            </a:endParaRPr>
          </a:p>
          <a:p>
            <a:r>
              <a:rPr lang="es-ES" sz="1200" b="1" dirty="0" smtClean="0">
                <a:solidFill>
                  <a:schemeClr val="tx1">
                    <a:lumMod val="75000"/>
                    <a:lumOff val="25000"/>
                  </a:schemeClr>
                </a:solidFill>
                <a:latin typeface="Shadows Into Light" pitchFamily="2" charset="0"/>
              </a:rPr>
              <a:t>Preparación</a:t>
            </a:r>
            <a:r>
              <a:rPr lang="es-ES" sz="1100" dirty="0" smtClean="0">
                <a:latin typeface="Lancelot" pitchFamily="2" charset="0"/>
              </a:rPr>
              <a:t/>
            </a:r>
            <a:br>
              <a:rPr lang="es-ES" sz="1100" dirty="0" smtClean="0">
                <a:latin typeface="Lancelot" pitchFamily="2" charset="0"/>
              </a:rPr>
            </a:br>
            <a:r>
              <a:rPr lang="es-ES" sz="1100" dirty="0" smtClean="0">
                <a:solidFill>
                  <a:schemeClr val="bg1">
                    <a:lumMod val="50000"/>
                  </a:schemeClr>
                </a:solidFill>
                <a:latin typeface="Lancelot" pitchFamily="2" charset="0"/>
              </a:rPr>
              <a:t>En una olla se cuecen  las dos tazas de arveja con los dos litros de agua una vez que este hirviendo se revuelve en vez cuando, mantener por 30 minutos  en cocción a fuego normal una vez cocido se hacen las pelotitas.</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El tamaño de las pelotitas debe ser de buen tamaño no pequeñas ya que llaman a la abundancia.</a:t>
            </a:r>
            <a:br>
              <a:rPr lang="es-ES" sz="1100" dirty="0" smtClean="0">
                <a:solidFill>
                  <a:schemeClr val="bg1">
                    <a:lumMod val="50000"/>
                  </a:schemeClr>
                </a:solidFill>
                <a:latin typeface="Lancelot" pitchFamily="2" charset="0"/>
              </a:rPr>
            </a:br>
            <a:r>
              <a:rPr lang="es-ES" sz="1100" dirty="0" smtClean="0">
                <a:solidFill>
                  <a:schemeClr val="bg1">
                    <a:lumMod val="50000"/>
                  </a:schemeClr>
                </a:solidFill>
                <a:latin typeface="Lancelot" pitchFamily="2" charset="0"/>
              </a:rPr>
              <a:t>Servir acompañado de ají si se gusta y pueden remplazar al pan.</a:t>
            </a:r>
            <a:endParaRPr lang="es-ES" sz="1200" dirty="0" smtClean="0">
              <a:solidFill>
                <a:schemeClr val="bg1">
                  <a:lumMod val="50000"/>
                </a:schemeClr>
              </a:solidFill>
              <a:latin typeface="Lancelot" pitchFamily="2" charset="0"/>
            </a:endParaRPr>
          </a:p>
        </p:txBody>
      </p:sp>
      <p:sp>
        <p:nvSpPr>
          <p:cNvPr id="8" name="TextBox 7"/>
          <p:cNvSpPr txBox="1"/>
          <p:nvPr/>
        </p:nvSpPr>
        <p:spPr>
          <a:xfrm>
            <a:off x="1058570" y="5562600"/>
            <a:ext cx="4267200" cy="1815882"/>
          </a:xfrm>
          <a:prstGeom prst="rect">
            <a:avLst/>
          </a:prstGeom>
          <a:noFill/>
        </p:spPr>
        <p:txBody>
          <a:bodyPr wrap="square" rtlCol="0">
            <a:spAutoFit/>
          </a:bodyPr>
          <a:lstStyle/>
          <a:p>
            <a:r>
              <a:rPr lang="es-ES" sz="1400" b="1" dirty="0" smtClean="0">
                <a:solidFill>
                  <a:schemeClr val="tx1">
                    <a:lumMod val="85000"/>
                    <a:lumOff val="15000"/>
                  </a:schemeClr>
                </a:solidFill>
                <a:latin typeface="Shadows Into Light" pitchFamily="2" charset="0"/>
              </a:rPr>
              <a:t>Receta de: María Luisa Melinao Trafipan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Actividad: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Comunidad Indígena Colotué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Rio Hueico, Liquiñe </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Región de los Ríos </a:t>
            </a:r>
            <a:r>
              <a:rPr lang="es-ES" sz="1400" b="1" dirty="0">
                <a:solidFill>
                  <a:schemeClr val="tx1">
                    <a:lumMod val="85000"/>
                    <a:lumOff val="15000"/>
                  </a:schemeClr>
                </a:solidFill>
                <a:latin typeface="Shadows Into Light" pitchFamily="2" charset="0"/>
              </a:rPr>
              <a:t/>
            </a:r>
            <a:br>
              <a:rPr lang="es-ES" sz="1400" b="1" dirty="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Septiembre 2012</a:t>
            </a:r>
            <a:br>
              <a:rPr lang="es-ES" sz="1400" b="1" dirty="0" smtClean="0">
                <a:solidFill>
                  <a:schemeClr val="tx1">
                    <a:lumMod val="85000"/>
                    <a:lumOff val="15000"/>
                  </a:schemeClr>
                </a:solidFill>
                <a:latin typeface="Shadows Into Light" pitchFamily="2" charset="0"/>
              </a:rPr>
            </a:br>
            <a:r>
              <a:rPr lang="es-ES" sz="1400" b="1" dirty="0" smtClean="0">
                <a:solidFill>
                  <a:schemeClr val="tx1">
                    <a:lumMod val="85000"/>
                    <a:lumOff val="15000"/>
                  </a:schemeClr>
                </a:solidFill>
                <a:latin typeface="Shadows Into Light" pitchFamily="2" charset="0"/>
              </a:rPr>
              <a:t/>
            </a:r>
            <a:br>
              <a:rPr lang="es-ES" sz="1400" b="1" dirty="0" smtClean="0">
                <a:solidFill>
                  <a:schemeClr val="tx1">
                    <a:lumMod val="85000"/>
                    <a:lumOff val="15000"/>
                  </a:schemeClr>
                </a:solidFill>
                <a:latin typeface="Shadows Into Light" pitchFamily="2" charset="0"/>
              </a:rPr>
            </a:br>
            <a:endParaRPr lang="es-ES" sz="1400" b="1" dirty="0">
              <a:solidFill>
                <a:schemeClr val="tx1">
                  <a:lumMod val="85000"/>
                  <a:lumOff val="15000"/>
                </a:schemeClr>
              </a:solidFill>
              <a:latin typeface="Shadows Into Light" pitchFamily="2" charset="0"/>
            </a:endParaRPr>
          </a:p>
        </p:txBody>
      </p:sp>
      <p:pic>
        <p:nvPicPr>
          <p:cNvPr id="10" name="Picture 3" descr="C:\Users\Clara\Desktop\arvejita lin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8" y="4281"/>
            <a:ext cx="616032" cy="9139719"/>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098" name="Picture 2" descr="C:\Users\Clara\Desktop\trabajos 2012\programa para panguipulli\fotos\sra mar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
            <a:ext cx="1073284" cy="21945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45741" y="2667000"/>
            <a:ext cx="2150059" cy="369332"/>
          </a:xfrm>
          <a:prstGeom prst="rect">
            <a:avLst/>
          </a:prstGeom>
          <a:noFill/>
        </p:spPr>
        <p:txBody>
          <a:bodyPr wrap="square" rtlCol="0">
            <a:spAutoFit/>
          </a:bodyPr>
          <a:lstStyle/>
          <a:p>
            <a:r>
              <a:rPr lang="es-ES" b="1" dirty="0" smtClean="0">
                <a:solidFill>
                  <a:schemeClr val="tx1">
                    <a:lumMod val="85000"/>
                    <a:lumOff val="15000"/>
                  </a:schemeClr>
                </a:solidFill>
                <a:latin typeface="Shadows Into Light" pitchFamily="2" charset="0"/>
              </a:rPr>
              <a:t>Miyoquin de arveja </a:t>
            </a:r>
            <a:endParaRPr lang="es-ES" b="1" dirty="0">
              <a:solidFill>
                <a:schemeClr val="tx1">
                  <a:lumMod val="85000"/>
                  <a:lumOff val="15000"/>
                </a:schemeClr>
              </a:solidFill>
              <a:latin typeface="Shadows Into Light" pitchFamily="2" charset="0"/>
            </a:endParaRPr>
          </a:p>
        </p:txBody>
      </p:sp>
    </p:spTree>
    <p:extLst>
      <p:ext uri="{BB962C8B-B14F-4D97-AF65-F5344CB8AC3E}">
        <p14:creationId xmlns:p14="http://schemas.microsoft.com/office/powerpoint/2010/main" val="2298164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356</Words>
  <Application>Microsoft Office PowerPoint</Application>
  <PresentationFormat>On-screen Show (4:3)</PresentationFormat>
  <Paragraphs>68</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PMingLiU</vt:lpstr>
      <vt:lpstr>Arial</vt:lpstr>
      <vt:lpstr>Calibri</vt:lpstr>
      <vt:lpstr>Lancelot</vt:lpstr>
      <vt:lpstr>Oranienbaum</vt:lpstr>
      <vt:lpstr>Shadows Into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Clara</dc:creator>
  <cp:lastModifiedBy>Michael</cp:lastModifiedBy>
  <cp:revision>57</cp:revision>
  <dcterms:created xsi:type="dcterms:W3CDTF">2006-08-16T00:00:00Z</dcterms:created>
  <dcterms:modified xsi:type="dcterms:W3CDTF">2013-07-22T16:35:55Z</dcterms:modified>
</cp:coreProperties>
</file>