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8"/>
  </p:notesMasterIdLst>
  <p:sldIdLst>
    <p:sldId id="257" r:id="rId2"/>
    <p:sldId id="262" r:id="rId3"/>
    <p:sldId id="279" r:id="rId4"/>
    <p:sldId id="272" r:id="rId5"/>
    <p:sldId id="281" r:id="rId6"/>
    <p:sldId id="274" r:id="rId7"/>
    <p:sldId id="273" r:id="rId8"/>
    <p:sldId id="266" r:id="rId9"/>
    <p:sldId id="282" r:id="rId10"/>
    <p:sldId id="276" r:id="rId11"/>
    <p:sldId id="277" r:id="rId12"/>
    <p:sldId id="278" r:id="rId13"/>
    <p:sldId id="268" r:id="rId14"/>
    <p:sldId id="284" r:id="rId15"/>
    <p:sldId id="285" r:id="rId16"/>
    <p:sldId id="269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89560" autoAdjust="0"/>
  </p:normalViewPr>
  <p:slideViewPr>
    <p:cSldViewPr snapToGrid="0" snapToObjects="1">
      <p:cViewPr varScale="1">
        <p:scale>
          <a:sx n="99" d="100"/>
          <a:sy n="99" d="100"/>
        </p:scale>
        <p:origin x="972" y="78"/>
      </p:cViewPr>
      <p:guideLst>
        <p:guide orient="horz" pos="2156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/>
                  <a:t>1.</a:t>
                </a:r>
                <a:r>
                  <a:rPr lang="ko-KR" altLang="en-US" sz="1200"/>
                  <a:t>그레이스케일 이미지를 가우시언 블러를 이용해서 외곽선만 남김 </a:t>
                </a:r>
              </a:p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/>
                  <a:t>2.</a:t>
                </a:r>
                <a:r>
                  <a:rPr lang="ko-KR" altLang="en-US" sz="1200"/>
                  <a:t>외곽선의 좌표를 계산해서 원본이미지를 자름</a:t>
                </a:r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5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 err="1"/>
              <a:t>그레이스케일</a:t>
            </a:r>
            <a:r>
              <a:rPr lang="ko-KR" altLang="en-US" dirty="0"/>
              <a:t> 이미지를 </a:t>
            </a:r>
            <a:r>
              <a:rPr lang="ko-KR" altLang="en-US" dirty="0" err="1"/>
              <a:t>가우시언</a:t>
            </a:r>
            <a:r>
              <a:rPr lang="ko-KR" altLang="en-US" dirty="0"/>
              <a:t> </a:t>
            </a:r>
            <a:r>
              <a:rPr lang="ko-KR" altLang="en-US" dirty="0" err="1"/>
              <a:t>블러를</a:t>
            </a:r>
            <a:r>
              <a:rPr lang="ko-KR" altLang="en-US" dirty="0"/>
              <a:t> 이용해서 외곽선만 남김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외곽선의 좌표를 계산해서 </a:t>
            </a:r>
            <a:r>
              <a:rPr lang="ko-KR" altLang="en-US" dirty="0" err="1"/>
              <a:t>원본이미지를</a:t>
            </a:r>
            <a:r>
              <a:rPr lang="ko-KR" altLang="en-US" dirty="0"/>
              <a:t> 자름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8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6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반복하면서 </a:t>
            </a:r>
            <a:r>
              <a:rPr lang="en-US" altLang="ko-KR" dirty="0" err="1"/>
              <a:t>fully_connercted_layer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9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0955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2188" y="498709"/>
            <a:ext cx="7228261" cy="193899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 spc="-300" dirty="0" err="1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인공지능을</a:t>
            </a:r>
            <a:r>
              <a:rPr sz="6000" spc="-30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6000" spc="-300" dirty="0" err="1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이용한</a:t>
            </a:r>
            <a:endParaRPr lang="en-US" altLang="ko-KR" sz="6000" spc="-3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 spc="-30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재활용 쓰레기의 분류</a:t>
            </a:r>
            <a:endParaRPr lang="ko-KR" altLang="en-US" sz="60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99793" y="2526350"/>
            <a:ext cx="2392413" cy="153767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151820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박주빈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154941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정관철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175774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정대한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1145" y="144780"/>
            <a:ext cx="360045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500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5855" y="144780"/>
            <a:ext cx="360045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845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795" y="98933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9640" y="437515"/>
            <a:ext cx="12471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295" y="499110"/>
            <a:ext cx="6140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677110" y="5325745"/>
            <a:ext cx="3175870" cy="1077218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514350" indent="-51435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필터를 이용한</a:t>
            </a:r>
            <a:endParaRPr lang="en-US" altLang="ko-KR" sz="3200" spc="-15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컨벌루션</a:t>
            </a:r>
            <a:endParaRPr lang="ko-KR" altLang="en-US" sz="32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5727" y="5325745"/>
            <a:ext cx="204279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맥스풀링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F67CC9-85E9-4420-857E-B0E5B3CF6E9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" y="2135505"/>
            <a:ext cx="3599815" cy="26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633FBC1-2088-45E4-841A-2380D6E84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255" y="2165350"/>
            <a:ext cx="3599815" cy="21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7182191-7390-4C8A-9DE0-ADB3A8C2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919605"/>
            <a:ext cx="3599815" cy="312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B71F70-6A81-4558-8DEF-42B235CF0CC4}"/>
              </a:ext>
            </a:extLst>
          </p:cNvPr>
          <p:cNvSpPr txBox="1"/>
          <p:nvPr/>
        </p:nvSpPr>
        <p:spPr>
          <a:xfrm>
            <a:off x="5708383" y="5329354"/>
            <a:ext cx="133413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63077-DC1D-4989-A419-0E8CA3764F27}"/>
              </a:ext>
            </a:extLst>
          </p:cNvPr>
          <p:cNvSpPr txBox="1"/>
          <p:nvPr/>
        </p:nvSpPr>
        <p:spPr>
          <a:xfrm>
            <a:off x="999490" y="1007110"/>
            <a:ext cx="61277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97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1145" y="144780"/>
            <a:ext cx="360045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500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5855" y="144780"/>
            <a:ext cx="360045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845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795" y="98933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9640" y="437515"/>
            <a:ext cx="12471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295" y="499110"/>
            <a:ext cx="6140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26E1B-F38F-4AB3-BFDA-7ABE9BA55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1699294"/>
            <a:ext cx="5400040" cy="4027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235819-91E7-48BE-81BE-D0F9F8399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60" y="1699294"/>
            <a:ext cx="5400040" cy="3136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71D6F-AA17-4D78-BC4A-0DF105003351}"/>
              </a:ext>
            </a:extLst>
          </p:cNvPr>
          <p:cNvSpPr txBox="1"/>
          <p:nvPr/>
        </p:nvSpPr>
        <p:spPr>
          <a:xfrm>
            <a:off x="996315" y="1007110"/>
            <a:ext cx="15728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코드</a:t>
            </a:r>
          </a:p>
        </p:txBody>
      </p:sp>
    </p:spTree>
    <p:extLst>
      <p:ext uri="{BB962C8B-B14F-4D97-AF65-F5344CB8AC3E}">
        <p14:creationId xmlns:p14="http://schemas.microsoft.com/office/powerpoint/2010/main" val="113809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1145" y="144780"/>
            <a:ext cx="360045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500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5855" y="144780"/>
            <a:ext cx="360045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845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795" y="98933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9640" y="437515"/>
            <a:ext cx="12471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295" y="499110"/>
            <a:ext cx="6140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CDF309-9538-4B4E-BCB4-F2B27FC0766F}"/>
              </a:ext>
            </a:extLst>
          </p:cNvPr>
          <p:cNvSpPr txBox="1"/>
          <p:nvPr/>
        </p:nvSpPr>
        <p:spPr>
          <a:xfrm>
            <a:off x="996315" y="1007110"/>
            <a:ext cx="15728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0E24C9-209B-455B-8E87-61A02789BE97}"/>
              </a:ext>
            </a:extLst>
          </p:cNvPr>
          <p:cNvGrpSpPr/>
          <p:nvPr/>
        </p:nvGrpSpPr>
        <p:grpSpPr>
          <a:xfrm>
            <a:off x="575310" y="1374775"/>
            <a:ext cx="11041380" cy="4208145"/>
            <a:chOff x="575310" y="1374775"/>
            <a:chExt cx="11041380" cy="420814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91F3A0C-890E-4A6F-8827-77EBE9EF0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310" y="1403350"/>
              <a:ext cx="5400040" cy="415099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69B038-6B4D-4749-824D-94FACA0D8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6650" y="1374775"/>
              <a:ext cx="5400040" cy="4208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74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1145" y="144780"/>
            <a:ext cx="360045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500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5855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845" y="144780"/>
            <a:ext cx="360045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795" y="989330"/>
            <a:ext cx="16395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595" y="437515"/>
            <a:ext cx="8934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295" y="499110"/>
            <a:ext cx="6140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942340" y="989330"/>
            <a:ext cx="102171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 dirty="0" err="1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실제적용</a:t>
            </a:r>
            <a:endParaRPr lang="ko-KR" altLang="en-US" sz="18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23" name="그림 22" descr="C:/Users/han/AppData/Roaming/PolarisOffice/ETemp/13780_12441864/fImage4229375846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24" y="1838325"/>
            <a:ext cx="4115435" cy="829310"/>
          </a:xfrm>
          <a:prstGeom prst="rect">
            <a:avLst/>
          </a:prstGeom>
          <a:noFill/>
        </p:spPr>
      </p:pic>
      <p:sp>
        <p:nvSpPr>
          <p:cNvPr id="24" name="TextBox 23"/>
          <p:cNvSpPr txBox="1">
            <a:spLocks/>
          </p:cNvSpPr>
          <p:nvPr/>
        </p:nvSpPr>
        <p:spPr>
          <a:xfrm>
            <a:off x="4741244" y="2985369"/>
            <a:ext cx="7196201" cy="34624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1. </a:t>
            </a:r>
            <a:r>
              <a:rPr lang="en-US" altLang="ko-KR"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CNN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모델에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적용</a:t>
            </a: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lang="en-US" altLang="ko-KR"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직접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만든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데이터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40개</a:t>
            </a: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3. </a:t>
            </a:r>
            <a:r>
              <a:rPr lang="en-US" altLang="ko-KR"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훈련에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사용한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데이터와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비슷하게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흰</a:t>
            </a:r>
            <a:r>
              <a:rPr lang="ko-KR" altLang="en-US"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색</a:t>
            </a:r>
            <a:r>
              <a:rPr lang="en-US" altLang="ko-KR"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바탕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사용</a:t>
            </a: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4. </a:t>
            </a:r>
            <a:r>
              <a:rPr lang="en-US" altLang="ko-KR"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정확도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0.55</a:t>
            </a: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25" name="그림 24" descr="C:/Users/han/AppData/Roaming/PolarisOffice/ETemp/13780_12441864/fImage324033772133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40" y="1838325"/>
            <a:ext cx="3293745" cy="4350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1145" y="144780"/>
            <a:ext cx="360680" cy="635"/>
          </a:xfrm>
          <a:prstGeom prst="line">
            <a:avLst/>
          </a:prstGeom>
          <a:ln w="44450" cap="rnd" cmpd="sng">
            <a:solidFill>
              <a:srgbClr val="D0CECE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500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585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845" y="144780"/>
            <a:ext cx="360680" cy="63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795" y="989329"/>
            <a:ext cx="1640205" cy="635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>
            <a:off x="950595" y="437515"/>
            <a:ext cx="894080" cy="58547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결론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55295" y="499110"/>
            <a:ext cx="61468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04.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942340" y="989964"/>
            <a:ext cx="102171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 dirty="0" err="1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실제적용</a:t>
            </a:r>
            <a:endParaRPr lang="ko-KR" altLang="en-US" sz="18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4697984" y="2974975"/>
            <a:ext cx="7196201" cy="34624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1. </a:t>
            </a:r>
            <a:r>
              <a:rPr lang="en-US" altLang="ko-KR"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CNN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모델에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적용</a:t>
            </a: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lang="en-US" altLang="ko-KR"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직접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만든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데이터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40개</a:t>
            </a: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3. </a:t>
            </a:r>
            <a:r>
              <a:rPr lang="en-US" altLang="ko-KR"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실제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환경을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고려하여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바탕도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제각각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오염도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있음</a:t>
            </a: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4. </a:t>
            </a:r>
            <a:r>
              <a:rPr lang="en-US" altLang="ko-KR"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7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정확도</a:t>
            </a:r>
            <a:r>
              <a:rPr sz="27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0.275</a:t>
            </a:r>
            <a:endParaRPr lang="ko-KR" altLang="en-US" sz="27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25" name="그림 24" descr="C:/Users/han/AppData/Roaming/PolarisOffice/ETemp/13780_12441864/fImage38556391446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" y="1811655"/>
            <a:ext cx="3265170" cy="4363319"/>
          </a:xfrm>
          <a:prstGeom prst="rect">
            <a:avLst/>
          </a:prstGeom>
          <a:noFill/>
        </p:spPr>
      </p:pic>
      <p:pic>
        <p:nvPicPr>
          <p:cNvPr id="26" name="그림 25" descr="C:/Users/han/AppData/Roaming/PolarisOffice/ETemp/13780_12441864/fImage38903937663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72" y="1811655"/>
            <a:ext cx="4439285" cy="8102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1145" y="144780"/>
            <a:ext cx="360680" cy="635"/>
          </a:xfrm>
          <a:prstGeom prst="line">
            <a:avLst/>
          </a:prstGeom>
          <a:ln w="44450" cap="rnd" cmpd="sng">
            <a:solidFill>
              <a:srgbClr val="D0CECE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500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585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845" y="144780"/>
            <a:ext cx="360680" cy="63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795" y="989330"/>
            <a:ext cx="1640205" cy="635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>
            <a:off x="950595" y="437515"/>
            <a:ext cx="894080" cy="58547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결론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55295" y="499110"/>
            <a:ext cx="61468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04.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942975" y="1017905"/>
            <a:ext cx="60261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결론</a:t>
            </a:r>
            <a:endParaRPr lang="ko-KR" altLang="en-US" sz="18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1431290" y="4153535"/>
            <a:ext cx="9338945" cy="25825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1.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실제사진에서는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낮은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정확도를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보인다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24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오염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(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물에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젖거나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먼지와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섞이거나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)이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심한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데이터는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정확도가</a:t>
            </a:r>
            <a:r>
              <a:rPr lang="en-US" altLang="ko-KR"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떨어진다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24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3.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배경색의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변화에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민감하다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24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4.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실제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적용을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염두에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두고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정확도를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높이기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위해서는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데이터에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있어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다양한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관점이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필요하다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.(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오염도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,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배경의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불균일성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,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쓰레기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위치의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400" spc="-30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불규칙성</a:t>
            </a:r>
            <a:r>
              <a:rPr sz="2400" spc="-30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)</a:t>
            </a:r>
            <a:endParaRPr lang="ko-KR" altLang="en-US" sz="24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1736725"/>
            <a:ext cx="4138930" cy="2306955"/>
          </a:xfrm>
          <a:prstGeom prst="rect">
            <a:avLst/>
          </a:prstGeom>
          <a:noFill/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70" y="1724660"/>
            <a:ext cx="4154170" cy="23190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420" y="2447290"/>
            <a:ext cx="445516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375" y="2498090"/>
            <a:ext cx="2012315" cy="1861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510" y="4044950"/>
            <a:ext cx="2202180" cy="470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인트로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360" y="2498090"/>
            <a:ext cx="2012315" cy="1861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8768" y="4044950"/>
            <a:ext cx="2320290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960" y="2498090"/>
            <a:ext cx="2012315" cy="1861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90753" y="4044950"/>
            <a:ext cx="2201545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560" y="2498090"/>
            <a:ext cx="2012315" cy="1861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1907" y="4044950"/>
            <a:ext cx="2201545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595" y="628015"/>
            <a:ext cx="216281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595" y="1243330"/>
            <a:ext cx="21602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6290" y="437515"/>
            <a:ext cx="155575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u="sng" spc="-150" dirty="0" err="1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인트로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 </a:t>
            </a:r>
            <a:endParaRPr lang="ko-KR" altLang="en-US" sz="32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476885" y="499110"/>
            <a:ext cx="57086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01.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911543" y="1017905"/>
            <a:ext cx="102171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 dirty="0" err="1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소개하기</a:t>
            </a:r>
            <a:endParaRPr lang="ko-KR" altLang="en-US" sz="18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10" name="그림 9" descr="C:/Users/han/AppData/Roaming/PolarisOffice/ETemp/13780_12441864/fImage3529394113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45735" y="4407535"/>
            <a:ext cx="1690370" cy="1691640"/>
          </a:xfrm>
          <a:prstGeom prst="rect">
            <a:avLst/>
          </a:prstGeom>
          <a:noFill/>
        </p:spPr>
      </p:pic>
      <p:sp>
        <p:nvSpPr>
          <p:cNvPr id="11" name="도형 10"/>
          <p:cNvSpPr>
            <a:spLocks/>
          </p:cNvSpPr>
          <p:nvPr/>
        </p:nvSpPr>
        <p:spPr>
          <a:xfrm>
            <a:off x="7747000" y="1889125"/>
            <a:ext cx="969010" cy="651510"/>
          </a:xfrm>
          <a:prstGeom prst="circularArrow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10800000">
            <a:off x="2921635" y="5320665"/>
            <a:ext cx="969645" cy="652145"/>
          </a:xfrm>
          <a:prstGeom prst="circularArrow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7843520" y="5436870"/>
            <a:ext cx="779145" cy="398145"/>
          </a:xfrm>
          <a:prstGeom prst="curvedUpArrow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2858770" y="2286000"/>
            <a:ext cx="985520" cy="160020"/>
          </a:xfrm>
          <a:prstGeom prst="leftArrow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 descr="C:/Users/han/AppData/Roaming/PolarisOffice/ETemp/13780_12441864/fImage335236884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60" y="1330325"/>
            <a:ext cx="2942590" cy="2945130"/>
          </a:xfrm>
          <a:prstGeom prst="rect">
            <a:avLst/>
          </a:prstGeom>
          <a:noFill/>
        </p:spPr>
      </p:pic>
      <p:pic>
        <p:nvPicPr>
          <p:cNvPr id="17" name="그림 16" descr="C:/Users/han/AppData/Roaming/PolarisOffice/ETemp/13780_12441864/fImage2949369213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5" y="4556760"/>
            <a:ext cx="1413510" cy="1400175"/>
          </a:xfrm>
          <a:prstGeom prst="rect">
            <a:avLst/>
          </a:prstGeom>
          <a:noFill/>
        </p:spPr>
      </p:pic>
      <p:pic>
        <p:nvPicPr>
          <p:cNvPr id="18" name="그림 17" descr="C:/Users/han/AppData/Roaming/PolarisOffice/ETemp/13780_12441864/fImage29803704461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055" y="1790065"/>
            <a:ext cx="1804670" cy="1790700"/>
          </a:xfrm>
          <a:prstGeom prst="rect">
            <a:avLst/>
          </a:prstGeom>
          <a:noFill/>
        </p:spPr>
      </p:pic>
      <p:pic>
        <p:nvPicPr>
          <p:cNvPr id="19" name="그림 18" descr="C:/Users/han/AppData/Roaming/PolarisOffice/ETemp/13780_12441864/fImage28843717663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790065"/>
            <a:ext cx="1877060" cy="1874520"/>
          </a:xfrm>
          <a:prstGeom prst="rect">
            <a:avLst/>
          </a:prstGeom>
          <a:noFill/>
        </p:spPr>
      </p:pic>
      <p:pic>
        <p:nvPicPr>
          <p:cNvPr id="20" name="그림 19" descr="C:/Users/han/AppData/Roaming/PolarisOffice/ETemp/13780_12441864/fImage68543728796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80" y="4481830"/>
            <a:ext cx="1607820" cy="1590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795" y="989330"/>
            <a:ext cx="16395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>
            <a:off x="981075" y="437515"/>
            <a:ext cx="1685925" cy="58547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데이터 셋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295" y="499110"/>
            <a:ext cx="6140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8520" y="1007110"/>
            <a:ext cx="18084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Kaggle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datasets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" y="3912870"/>
            <a:ext cx="4685030" cy="28657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70" y="499110"/>
            <a:ext cx="44354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748405"/>
            <a:ext cx="436816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23C61-C771-4A04-BA52-042D9522807B}"/>
              </a:ext>
            </a:extLst>
          </p:cNvPr>
          <p:cNvCxnSpPr/>
          <p:nvPr/>
        </p:nvCxnSpPr>
        <p:spPr>
          <a:xfrm>
            <a:off x="10431145" y="144780"/>
            <a:ext cx="360045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ACF4B3-9046-4844-B50A-E9FBC53ED4EF}"/>
              </a:ext>
            </a:extLst>
          </p:cNvPr>
          <p:cNvCxnSpPr/>
          <p:nvPr/>
        </p:nvCxnSpPr>
        <p:spPr>
          <a:xfrm>
            <a:off x="10858500" y="144780"/>
            <a:ext cx="360045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0C858E-9EEF-4202-AF2D-093EEAE27470}"/>
              </a:ext>
            </a:extLst>
          </p:cNvPr>
          <p:cNvCxnSpPr/>
          <p:nvPr/>
        </p:nvCxnSpPr>
        <p:spPr>
          <a:xfrm>
            <a:off x="11285855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E4379E3-DB46-4420-A3C8-CCEC5DD4AB99}"/>
              </a:ext>
            </a:extLst>
          </p:cNvPr>
          <p:cNvCxnSpPr/>
          <p:nvPr/>
        </p:nvCxnSpPr>
        <p:spPr>
          <a:xfrm>
            <a:off x="11713845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내용 개체 틀 102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9435" y="1538605"/>
            <a:ext cx="3842385" cy="2195195"/>
          </a:xfrm>
          <a:prstGeom prst="rect">
            <a:avLst/>
          </a:prstGeom>
          <a:noFill/>
        </p:spPr>
      </p:pic>
      <p:cxnSp>
        <p:nvCxnSpPr>
          <p:cNvPr id="1030" name="도형 1029"/>
          <p:cNvCxnSpPr/>
          <p:nvPr/>
        </p:nvCxnSpPr>
        <p:spPr>
          <a:xfrm flipH="1">
            <a:off x="461645" y="3099435"/>
            <a:ext cx="2033905" cy="857885"/>
          </a:xfrm>
          <a:prstGeom prst="line">
            <a:avLst/>
          </a:prstGeom>
          <a:ln w="127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1" name="도형 1030"/>
          <p:cNvCxnSpPr/>
          <p:nvPr/>
        </p:nvCxnSpPr>
        <p:spPr>
          <a:xfrm>
            <a:off x="4979035" y="3066415"/>
            <a:ext cx="154305" cy="880110"/>
          </a:xfrm>
          <a:prstGeom prst="line">
            <a:avLst/>
          </a:prstGeom>
          <a:ln w="127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34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795" y="989330"/>
            <a:ext cx="1640205" cy="635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>
            <a:off x="981075" y="437515"/>
            <a:ext cx="1685925" cy="58547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데이터 셋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55295" y="499110"/>
            <a:ext cx="61468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02.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942975" y="1017905"/>
            <a:ext cx="128841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데이터 분석</a:t>
            </a:r>
            <a:endParaRPr lang="ko-KR" altLang="en-US" sz="18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431145" y="144780"/>
            <a:ext cx="360680" cy="635"/>
          </a:xfrm>
          <a:prstGeom prst="line">
            <a:avLst/>
          </a:prstGeom>
          <a:ln w="44450" cap="rnd" cmpd="sng">
            <a:solidFill>
              <a:srgbClr val="D0CECE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858500" y="144780"/>
            <a:ext cx="360680" cy="63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28585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71384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>
            <a:off x="8704580" y="3152775"/>
            <a:ext cx="3561715" cy="193899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1. 4가지의 </a:t>
            </a:r>
            <a:r>
              <a:rPr sz="2000" spc="-1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클래스</a:t>
            </a: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sz="2000" spc="-1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제각각인</a:t>
            </a:r>
            <a:r>
              <a:rPr sz="20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000" spc="-1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사이즈</a:t>
            </a: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3. </a:t>
            </a:r>
            <a:r>
              <a:rPr sz="2000" spc="-1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사진</a:t>
            </a:r>
            <a:r>
              <a:rPr sz="20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 내 </a:t>
            </a:r>
            <a:r>
              <a:rPr sz="2000" spc="-1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쓰레기의</a:t>
            </a:r>
            <a:r>
              <a:rPr sz="20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000" spc="-1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위치</a:t>
            </a:r>
            <a:r>
              <a:rPr lang="ko-KR" altLang="en-US" sz="20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가</a:t>
            </a:r>
            <a:endParaRPr lang="en-US" altLang="ko-KR" sz="2000" spc="-150" dirty="0">
              <a:solidFill>
                <a:schemeClr val="accent1">
                  <a:lumMod val="60000"/>
                  <a:lumOff val="40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   </a:t>
            </a:r>
            <a:r>
              <a:rPr sz="2000" spc="-1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charset="0"/>
                <a:ea typeface="나눔스퀘어 ExtraBold" charset="0"/>
              </a:rPr>
              <a:t>불균일</a:t>
            </a: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" y="2357120"/>
            <a:ext cx="2905760" cy="2429510"/>
          </a:xfrm>
          <a:prstGeom prst="rect">
            <a:avLst/>
          </a:prstGeom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40" y="2003425"/>
            <a:ext cx="6420485" cy="397256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pic>
      <p:sp>
        <p:nvSpPr>
          <p:cNvPr id="27" name="도형 26"/>
          <p:cNvSpPr>
            <a:spLocks/>
          </p:cNvSpPr>
          <p:nvPr/>
        </p:nvSpPr>
        <p:spPr>
          <a:xfrm>
            <a:off x="175895" y="3330575"/>
            <a:ext cx="1715135" cy="25336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 flipV="1">
            <a:off x="1901190" y="2000250"/>
            <a:ext cx="242570" cy="1319530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>
            <a:off x="1890395" y="3583305"/>
            <a:ext cx="264160" cy="2385695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795" y="989330"/>
            <a:ext cx="16395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1075" y="437515"/>
            <a:ext cx="168529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295" y="499110"/>
            <a:ext cx="6140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989965" y="1017905"/>
            <a:ext cx="1368425" cy="3702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데이터 </a:t>
            </a:r>
            <a:r>
              <a:rPr lang="ko-KR" altLang="en-US" sz="1800" spc="-150" dirty="0" err="1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전처리</a:t>
            </a:r>
            <a:endParaRPr lang="ko-KR" altLang="en-US" sz="18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1069D2-74D8-4E0B-A6AD-A07B5BAEE9A0}"/>
              </a:ext>
            </a:extLst>
          </p:cNvPr>
          <p:cNvCxnSpPr/>
          <p:nvPr/>
        </p:nvCxnSpPr>
        <p:spPr>
          <a:xfrm>
            <a:off x="10431145" y="144780"/>
            <a:ext cx="360045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1E4E0D0-4123-46CB-924E-E72DC6798BFC}"/>
              </a:ext>
            </a:extLst>
          </p:cNvPr>
          <p:cNvCxnSpPr/>
          <p:nvPr/>
        </p:nvCxnSpPr>
        <p:spPr>
          <a:xfrm>
            <a:off x="10858500" y="144780"/>
            <a:ext cx="360045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D808A63-C98C-49FA-9F10-277460F3D4B5}"/>
              </a:ext>
            </a:extLst>
          </p:cNvPr>
          <p:cNvCxnSpPr/>
          <p:nvPr/>
        </p:nvCxnSpPr>
        <p:spPr>
          <a:xfrm>
            <a:off x="11285855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C370A4-19DA-4692-873F-57625FCCBF77}"/>
              </a:ext>
            </a:extLst>
          </p:cNvPr>
          <p:cNvCxnSpPr/>
          <p:nvPr/>
        </p:nvCxnSpPr>
        <p:spPr>
          <a:xfrm>
            <a:off x="11713845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F661499-5E78-4F54-BE64-C23128352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90" y="1988820"/>
            <a:ext cx="3086735" cy="2879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5D3C72-118B-4972-9624-1D90C935B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10" y="1988820"/>
            <a:ext cx="3086735" cy="2879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959C5F-F346-4B98-B754-05312EBFD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1988820"/>
            <a:ext cx="1507490" cy="2879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80AF1C-5A74-404C-B9E8-4A842D740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10" y="1988820"/>
            <a:ext cx="3086735" cy="2879725"/>
          </a:xfrm>
          <a:prstGeom prst="rect">
            <a:avLst/>
          </a:prstGeom>
        </p:spPr>
      </p:pic>
      <p:sp>
        <p:nvSpPr>
          <p:cNvPr id="23" name="TextBox 22"/>
          <p:cNvSpPr txBox="1">
            <a:spLocks/>
          </p:cNvSpPr>
          <p:nvPr/>
        </p:nvSpPr>
        <p:spPr>
          <a:xfrm>
            <a:off x="1492885" y="4867275"/>
            <a:ext cx="9191625" cy="147732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514350" indent="-5143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BABD"/>
              </a:buClr>
              <a:buFont typeface="+mj-lt"/>
              <a:buAutoNum type="arabicPeriod"/>
            </a:pP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가우시언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블러를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이용한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이미지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자르기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(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쓰레기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위치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문제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해결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)</a:t>
            </a:r>
            <a:endParaRPr lang="en-US" altLang="ko-KR" sz="2500" spc="-15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514350" indent="-5143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BABD"/>
              </a:buClr>
              <a:buFont typeface="+mj-lt"/>
              <a:buAutoNum type="arabicPeriod"/>
            </a:pPr>
            <a:endParaRPr lang="ko-KR" altLang="en-US" sz="8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514350" indent="-5143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BABD"/>
              </a:buClr>
              <a:buFont typeface="+mj-lt"/>
              <a:buAutoNum type="arabicPeriod"/>
            </a:pP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이미지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크기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(64X64) 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조절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(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이미지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사이즈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문제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25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해결</a:t>
            </a:r>
            <a:r>
              <a:rPr sz="25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)</a:t>
            </a:r>
            <a:endParaRPr lang="ko-KR" altLang="en-US" sz="25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A4E10C-B62E-49D1-AAE0-2C0DAA00471F}"/>
              </a:ext>
            </a:extLst>
          </p:cNvPr>
          <p:cNvSpPr/>
          <p:nvPr/>
        </p:nvSpPr>
        <p:spPr>
          <a:xfrm>
            <a:off x="7856855" y="1988820"/>
            <a:ext cx="1544955" cy="2879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2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0567 0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795" y="989330"/>
            <a:ext cx="16395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1075" y="437515"/>
            <a:ext cx="168529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295" y="499110"/>
            <a:ext cx="6140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600" y="1024891"/>
            <a:ext cx="13677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BAC7A-D766-40B9-9E7C-82328A4B5824}"/>
              </a:ext>
            </a:extLst>
          </p:cNvPr>
          <p:cNvSpPr txBox="1"/>
          <p:nvPr/>
        </p:nvSpPr>
        <p:spPr>
          <a:xfrm>
            <a:off x="445770" y="5586095"/>
            <a:ext cx="1130046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spc="-15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쓰레기의 외곽이 뚜렷하지 않은 이미지는 이상치로 판단 후 제거 </a:t>
            </a:r>
            <a:endParaRPr lang="ko-KR" altLang="en-US" sz="320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BA27C7-FB9F-453F-838C-AB8BEB7EFCD5}"/>
              </a:ext>
            </a:extLst>
          </p:cNvPr>
          <p:cNvCxnSpPr/>
          <p:nvPr/>
        </p:nvCxnSpPr>
        <p:spPr>
          <a:xfrm>
            <a:off x="10431145" y="144780"/>
            <a:ext cx="360045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8C3496-AEF4-43CD-B282-4923457EA4DF}"/>
              </a:ext>
            </a:extLst>
          </p:cNvPr>
          <p:cNvCxnSpPr/>
          <p:nvPr/>
        </p:nvCxnSpPr>
        <p:spPr>
          <a:xfrm>
            <a:off x="10858500" y="144780"/>
            <a:ext cx="360045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4396202-493E-49EB-B842-9FDF39EA8E98}"/>
              </a:ext>
            </a:extLst>
          </p:cNvPr>
          <p:cNvCxnSpPr/>
          <p:nvPr/>
        </p:nvCxnSpPr>
        <p:spPr>
          <a:xfrm>
            <a:off x="11285855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25B567-A8DC-496D-BE73-AD50C6029D72}"/>
              </a:ext>
            </a:extLst>
          </p:cNvPr>
          <p:cNvCxnSpPr/>
          <p:nvPr/>
        </p:nvCxnSpPr>
        <p:spPr>
          <a:xfrm>
            <a:off x="11713845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2BB21C-DC5E-4E4D-B003-BB13AAC8962D}"/>
              </a:ext>
            </a:extLst>
          </p:cNvPr>
          <p:cNvGrpSpPr/>
          <p:nvPr/>
        </p:nvGrpSpPr>
        <p:grpSpPr>
          <a:xfrm>
            <a:off x="662305" y="2169160"/>
            <a:ext cx="10866755" cy="2520315"/>
            <a:chOff x="662305" y="2169160"/>
            <a:chExt cx="10866755" cy="252031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C6049D-2EF9-4641-A169-DF21E4D9F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15790" y="2169160"/>
              <a:ext cx="3359785" cy="252031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971CA23-1404-45D5-BFA2-DDB9D04FA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05" y="2169160"/>
              <a:ext cx="3359785" cy="252031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9879D23-89BC-4C2D-8E46-3BE024BC3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9275" y="2169160"/>
              <a:ext cx="3359785" cy="2520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515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1145" y="144780"/>
            <a:ext cx="360045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500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5855" y="144780"/>
            <a:ext cx="360045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845" y="144780"/>
            <a:ext cx="360045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795" y="98933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9640" y="437515"/>
            <a:ext cx="12471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295" y="499110"/>
            <a:ext cx="6140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425" y="1007110"/>
            <a:ext cx="6369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SVM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1474470" y="5592445"/>
            <a:ext cx="924179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이미지를 1차원화 한 후 이어 붙여 행렬화 시켜 분류</a:t>
            </a:r>
            <a:endParaRPr lang="ko-KR" altLang="en-US" sz="32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2895" y="1911985"/>
            <a:ext cx="6391275" cy="3042920"/>
          </a:xfrm>
          <a:prstGeom prst="rect">
            <a:avLst/>
          </a:prstGeom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96505" y="1378585"/>
            <a:ext cx="4021455" cy="3851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1145" y="144780"/>
            <a:ext cx="360680" cy="635"/>
          </a:xfrm>
          <a:prstGeom prst="line">
            <a:avLst/>
          </a:prstGeom>
          <a:ln w="44450" cap="rnd" cmpd="sng">
            <a:solidFill>
              <a:srgbClr val="D0CECE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500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5855" y="144780"/>
            <a:ext cx="360680" cy="63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84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795" y="989330"/>
            <a:ext cx="1151255" cy="635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>
            <a:off x="929640" y="437515"/>
            <a:ext cx="1247775" cy="58547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모델링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55295" y="499110"/>
            <a:ext cx="61468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03.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918210" y="1007110"/>
            <a:ext cx="1729740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SVM – </a:t>
            </a:r>
            <a:r>
              <a:rPr lang="ko-KR" altLang="en-US" sz="18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실행 코드</a:t>
            </a:r>
            <a:endParaRPr lang="ko-KR" altLang="en-US" sz="18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25" name="그림 24" descr="C:/Users/han/AppData/Roaming/PolarisOffice/ETemp/1548_23557624/fImage57669382185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5175" y="1449705"/>
            <a:ext cx="3872542" cy="5237997"/>
          </a:xfrm>
          <a:prstGeom prst="rect">
            <a:avLst/>
          </a:prstGeom>
          <a:noFill/>
        </p:spPr>
      </p:pic>
      <p:pic>
        <p:nvPicPr>
          <p:cNvPr id="26" name="그림 25" descr="C:/Users/han/AppData/Roaming/PolarisOffice/ETemp/1548_23557624/fImage234823832558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92040" y="1439545"/>
            <a:ext cx="5494655" cy="3478530"/>
          </a:xfrm>
          <a:prstGeom prst="rect">
            <a:avLst/>
          </a:prstGeom>
          <a:noFill/>
        </p:spPr>
      </p:pic>
      <p:pic>
        <p:nvPicPr>
          <p:cNvPr id="27" name="그림 26" descr="C:/Users/han/AppData/Roaming/PolarisOffice/ETemp/1548_23557624/fImage47903842295.jpe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26170" y="4345940"/>
            <a:ext cx="2705735" cy="773430"/>
          </a:xfrm>
          <a:prstGeom prst="rect">
            <a:avLst/>
          </a:prstGeom>
          <a:noFill/>
        </p:spPr>
      </p:pic>
      <p:sp>
        <p:nvSpPr>
          <p:cNvPr id="28" name="TextBox 27"/>
          <p:cNvSpPr txBox="1">
            <a:spLocks/>
          </p:cNvSpPr>
          <p:nvPr/>
        </p:nvSpPr>
        <p:spPr>
          <a:xfrm>
            <a:off x="4889500" y="5025708"/>
            <a:ext cx="5102860" cy="83099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1. </a:t>
            </a:r>
            <a:r>
              <a:rPr sz="19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전처리한</a:t>
            </a:r>
            <a:r>
              <a:rPr sz="19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19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데이터</a:t>
            </a:r>
            <a:r>
              <a:rPr sz="19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19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사용</a:t>
            </a:r>
            <a:endParaRPr lang="ko-KR" altLang="en-US" sz="19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2. 총 800개의 </a:t>
            </a:r>
            <a:r>
              <a:rPr sz="19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사진</a:t>
            </a:r>
            <a:r>
              <a:rPr sz="19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19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사용</a:t>
            </a:r>
            <a:endParaRPr lang="ko-KR" altLang="en-US" sz="19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892040" y="5856705"/>
            <a:ext cx="4827905" cy="83099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3. 800개의 </a:t>
            </a:r>
            <a:r>
              <a:rPr sz="19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사진을</a:t>
            </a:r>
            <a:r>
              <a:rPr sz="19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sz="19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회전하여</a:t>
            </a:r>
            <a:r>
              <a:rPr sz="19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 1600개로 </a:t>
            </a:r>
            <a:r>
              <a:rPr sz="19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증식</a:t>
            </a:r>
            <a:endParaRPr lang="ko-KR" altLang="en-US" sz="19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900" spc="-150" dirty="0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4. 0.329의 </a:t>
            </a:r>
            <a:r>
              <a:rPr sz="1900" spc="-150" dirty="0" err="1">
                <a:solidFill>
                  <a:srgbClr val="8DBABD"/>
                </a:solidFill>
                <a:latin typeface="나눔스퀘어 ExtraBold" charset="0"/>
                <a:ea typeface="나눔스퀘어 ExtraBold" charset="0"/>
              </a:rPr>
              <a:t>정확도</a:t>
            </a:r>
            <a:endParaRPr lang="ko-KR" altLang="en-US" sz="1900" dirty="0">
              <a:solidFill>
                <a:srgbClr val="8DBABD"/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16</Pages>
  <Words>337</Words>
  <Characters>0</Characters>
  <Application>Microsoft Office PowerPoint</Application>
  <DocSecurity>0</DocSecurity>
  <PresentationFormat>와이드스크린</PresentationFormat>
  <Lines>0</Lines>
  <Paragraphs>108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 Bold</vt:lpstr>
      <vt:lpstr>Arial</vt:lpstr>
      <vt:lpstr>맑은 고딕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엘미</cp:lastModifiedBy>
  <cp:revision>5</cp:revision>
  <dcterms:modified xsi:type="dcterms:W3CDTF">2019-12-02T14:12:11Z</dcterms:modified>
</cp:coreProperties>
</file>