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06D606-9463-4E2E-AEF0-1DEF2D509BE3}">
  <a:tblStyle styleId="{1106D606-9463-4E2E-AEF0-1DEF2D509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7056226e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7056226e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728ccbe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728ccbe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56e8af3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56e8af3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728ccbe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728ccbe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56e8af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56e8af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7056226e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7056226e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056226e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7056226e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728ccbe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728ccb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56e8af34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56e8af3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728ccbe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728ccbe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28ccbe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28ccbe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56e8af3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56e8af3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56e8af3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56e8af3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056226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056226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056226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7056226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728ccbef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728ccbef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728ccbef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728ccbef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6e8af3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56e8af3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28ccbe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28ccbe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728ccbe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728ccbe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.me/IMK_3KA17_BOT" TargetMode="External"/><Relationship Id="rId4" Type="http://schemas.openxmlformats.org/officeDocument/2006/relationships/hyperlink" Target="https://github.com/elmoallistair/3ka17-telebo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telegram.org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300">
                <a:latin typeface="Calibri"/>
                <a:ea typeface="Calibri"/>
                <a:cs typeface="Calibri"/>
                <a:sym typeface="Calibri"/>
              </a:rPr>
              <a:t>PROTOTYPE </a:t>
            </a:r>
            <a:r>
              <a:rPr b="1" lang="id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3KA17 </a:t>
            </a:r>
            <a:r>
              <a:rPr b="1" lang="id" sz="3300">
                <a:latin typeface="Calibri"/>
                <a:ea typeface="Calibri"/>
                <a:cs typeface="Calibri"/>
                <a:sym typeface="Calibri"/>
              </a:rPr>
              <a:t>TELE</a:t>
            </a:r>
            <a:r>
              <a:rPr b="1" lang="id"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</a:t>
            </a:r>
            <a:endParaRPr b="1"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ANGGOTA KELOMPOK :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ELMO ALLISTAIR HERIYANTO 			(12118220)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HANNY FAZIRA 						(13118056)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MUHAMMAD RIZQI HINDARSYAH 	(14118919)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VIONA TAWI 						(17118252)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YUSRIZAL HERMAWAN 				(17118541)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Peningkatan baru: String Command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11225" y="902375"/>
            <a:ext cx="4921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Sudah mendukung user untuk berinteraksi dengan bot dengan mengirimkan </a:t>
            </a:r>
            <a:r>
              <a:rPr b="1" lang="id" sz="1500"/>
              <a:t>teks</a:t>
            </a:r>
            <a:r>
              <a:rPr lang="id" sz="1500"/>
              <a:t> yang mengandung </a:t>
            </a:r>
            <a:r>
              <a:rPr b="1" i="1" lang="id" sz="1500"/>
              <a:t>keyword</a:t>
            </a:r>
            <a:r>
              <a:rPr lang="id" sz="1500"/>
              <a:t> tertentu daripada menggunakan </a:t>
            </a:r>
            <a:r>
              <a:rPr i="1" lang="id" sz="1500"/>
              <a:t>command</a:t>
            </a:r>
            <a:r>
              <a:rPr lang="id" sz="1500"/>
              <a:t>.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Misal, untuk menampilkan daftar tugas sebelumnya user hanya bisa mengetikkan </a:t>
            </a:r>
            <a:r>
              <a:rPr i="1" lang="id" sz="1500">
                <a:solidFill>
                  <a:schemeClr val="dk1"/>
                </a:solidFill>
              </a:rPr>
              <a:t>command</a:t>
            </a:r>
            <a:r>
              <a:rPr lang="id" sz="1500"/>
              <a:t>: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“</a:t>
            </a:r>
            <a:r>
              <a:rPr i="1" lang="id" sz="1500"/>
              <a:t>/tugas</a:t>
            </a:r>
            <a:r>
              <a:rPr lang="id" sz="1500"/>
              <a:t>”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Sekarang user juga  dapat mengetikkan teks seperti:</a:t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“</a:t>
            </a:r>
            <a:r>
              <a:rPr i="1" lang="id" sz="1500"/>
              <a:t>Tampilkan tugas yang sedang aktif</a:t>
            </a:r>
            <a:r>
              <a:rPr lang="id" sz="1500"/>
              <a:t>”</a:t>
            </a:r>
            <a:endParaRPr sz="1500"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6668" l="0" r="0" t="61740"/>
          <a:stretch/>
        </p:blipFill>
        <p:spPr>
          <a:xfrm>
            <a:off x="5745550" y="902375"/>
            <a:ext cx="2957475" cy="15977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37507" l="0" r="0" t="30901"/>
          <a:stretch/>
        </p:blipFill>
        <p:spPr>
          <a:xfrm>
            <a:off x="5745556" y="2959025"/>
            <a:ext cx="2957469" cy="1597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2"/>
          <p:cNvSpPr txBox="1"/>
          <p:nvPr/>
        </p:nvSpPr>
        <p:spPr>
          <a:xfrm>
            <a:off x="5745675" y="2528500"/>
            <a:ext cx="29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(Berinteraksi menggunakan </a:t>
            </a:r>
            <a:r>
              <a:rPr i="1" lang="id" sz="1100"/>
              <a:t>command</a:t>
            </a:r>
            <a:r>
              <a:rPr lang="id" sz="1100"/>
              <a:t>)</a:t>
            </a:r>
            <a:endParaRPr sz="1100"/>
          </a:p>
        </p:txBody>
      </p:sp>
      <p:sp>
        <p:nvSpPr>
          <p:cNvPr id="182" name="Google Shape;182;p22"/>
          <p:cNvSpPr txBox="1"/>
          <p:nvPr/>
        </p:nvSpPr>
        <p:spPr>
          <a:xfrm>
            <a:off x="5745675" y="4585900"/>
            <a:ext cx="295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(Berinteraksi menggunakan </a:t>
            </a:r>
            <a:r>
              <a:rPr lang="id" sz="1100"/>
              <a:t>teks</a:t>
            </a:r>
            <a:r>
              <a:rPr lang="id" sz="1100"/>
              <a:t>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3"/>
          <p:cNvGraphicFramePr/>
          <p:nvPr/>
        </p:nvGraphicFramePr>
        <p:xfrm>
          <a:off x="286013" y="523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{1106D606-9463-4E2E-AEF0-1DEF2D509BE3}</a:tableStyleId>
              </a:tblPr>
              <a:tblGrid>
                <a:gridCol w="1481950"/>
                <a:gridCol w="3650850"/>
                <a:gridCol w="3439175"/>
              </a:tblGrid>
              <a:tr h="3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Perintah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Contoh Keywords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Contoh teks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/help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“panduan”, </a:t>
                      </a:r>
                      <a:r>
                        <a:rPr lang="id" sz="1300"/>
                        <a:t>“</a:t>
                      </a:r>
                      <a:r>
                        <a:rPr b="1" lang="id" sz="1300"/>
                        <a:t>bantuan</a:t>
                      </a:r>
                      <a:r>
                        <a:rPr lang="id" sz="1300"/>
                        <a:t>”, “pemakaian”, “help”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“Tampilkan </a:t>
                      </a:r>
                      <a:r>
                        <a:rPr b="1" lang="id" sz="1300"/>
                        <a:t>bantuan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/perintah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“perintah”, “</a:t>
                      </a:r>
                      <a:r>
                        <a:rPr b="1" lang="id" sz="1300"/>
                        <a:t>command</a:t>
                      </a:r>
                      <a:r>
                        <a:rPr lang="id" sz="1300"/>
                        <a:t>”, “instruksi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“Lihat daftar </a:t>
                      </a:r>
                      <a:r>
                        <a:rPr b="1" lang="id" sz="1300"/>
                        <a:t>command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/jadwal_kuliah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“kuliah”, “perkuliahan”, 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b="1" lang="id" sz="1300">
                          <a:solidFill>
                            <a:schemeClr val="dk1"/>
                          </a:solidFill>
                        </a:rPr>
                        <a:t>matkul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”, </a:t>
                      </a:r>
                      <a:r>
                        <a:rPr lang="id" sz="1300"/>
                        <a:t>“kelas”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“Tampilkan jadwal </a:t>
                      </a:r>
                      <a:r>
                        <a:rPr b="1" lang="id" sz="1300">
                          <a:solidFill>
                            <a:schemeClr val="dk1"/>
                          </a:solidFill>
                        </a:rPr>
                        <a:t>matkul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/jadwal_ujian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“uts”, “uu”, “uas”, “</a:t>
                      </a:r>
                      <a:r>
                        <a:rPr b="1" lang="id" sz="1300">
                          <a:solidFill>
                            <a:schemeClr val="dk1"/>
                          </a:solidFill>
                        </a:rPr>
                        <a:t>ujian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“Lihat jadwal </a:t>
                      </a:r>
                      <a:r>
                        <a:rPr b="1" lang="id" sz="1300"/>
                        <a:t>ujian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353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/tugas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</a:t>
                      </a:r>
                      <a:r>
                        <a:rPr b="1" lang="id" sz="1300"/>
                        <a:t>tugas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“Berikan daftar </a:t>
                      </a:r>
                      <a:r>
                        <a:rPr b="1" lang="id" sz="1300"/>
                        <a:t>tugas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/kalender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</a:t>
                      </a:r>
                      <a:r>
                        <a:rPr b="1" lang="id" sz="1300"/>
                        <a:t>kalender</a:t>
                      </a:r>
                      <a:r>
                        <a:rPr lang="id" sz="1300"/>
                        <a:t>”, “kegiatan”, “akademik”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“Tampilkan </a:t>
                      </a:r>
                      <a:r>
                        <a:rPr b="1" lang="id" sz="1300"/>
                        <a:t>kalender</a:t>
                      </a:r>
                      <a:r>
                        <a:rPr lang="id" sz="1300"/>
                        <a:t> akademik”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/berita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</a:t>
                      </a:r>
                      <a:r>
                        <a:rPr b="1" lang="id" sz="1300"/>
                        <a:t>berita</a:t>
                      </a:r>
                      <a:r>
                        <a:rPr lang="id" sz="1300"/>
                        <a:t>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“Lihat </a:t>
                      </a:r>
                      <a:r>
                        <a:rPr b="1" lang="id" sz="1300"/>
                        <a:t>berita</a:t>
                      </a:r>
                      <a:r>
                        <a:rPr lang="id" sz="1300"/>
                        <a:t> terbaru”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/seminar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</a:t>
                      </a:r>
                      <a:r>
                        <a:rPr b="1" lang="id" sz="1300"/>
                        <a:t>seminar</a:t>
                      </a:r>
                      <a:r>
                        <a:rPr lang="id" sz="1300"/>
                        <a:t>”, “acara”, “event”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“Lihat </a:t>
                      </a:r>
                      <a:r>
                        <a:rPr b="1" lang="id" sz="1300"/>
                        <a:t>seminar</a:t>
                      </a:r>
                      <a:r>
                        <a:rPr lang="id" sz="1300"/>
                        <a:t> terbaru”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19850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/website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</a:t>
                      </a:r>
                      <a:r>
                        <a:rPr lang="id" sz="1300"/>
                        <a:t>website</a:t>
                      </a:r>
                      <a:r>
                        <a:rPr lang="id" sz="1300"/>
                        <a:t>”</a:t>
                      </a:r>
                      <a:r>
                        <a:rPr lang="id" sz="1300"/>
                        <a:t>, “</a:t>
                      </a:r>
                      <a:r>
                        <a:rPr b="1" lang="id" sz="1300"/>
                        <a:t>web</a:t>
                      </a:r>
                      <a:r>
                        <a:rPr lang="id" sz="1300"/>
                        <a:t>”</a:t>
                      </a:r>
                      <a:r>
                        <a:rPr lang="id" sz="1300"/>
                        <a:t>, “navigasi”, “direktori”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“Arahkan saya ke </a:t>
                      </a:r>
                      <a:r>
                        <a:rPr b="1" lang="id" sz="1300"/>
                        <a:t>web</a:t>
                      </a:r>
                      <a:r>
                        <a:rPr lang="id" sz="1300"/>
                        <a:t> V-CLASS”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Peningkatan baru: Formatting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20475" y="780100"/>
            <a:ext cx="818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Memberikan respon dengan format penyajian yang lebih baik.</a:t>
            </a:r>
            <a:endParaRPr sz="1500"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17424" l="0" r="0" t="29290"/>
          <a:stretch/>
        </p:blipFill>
        <p:spPr>
          <a:xfrm>
            <a:off x="5385588" y="1211725"/>
            <a:ext cx="2984926" cy="272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6145138" y="4493325"/>
            <a:ext cx="1465800" cy="370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434343"/>
                </a:solidFill>
              </a:rPr>
              <a:t>Parse: HTML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17236" l="0" r="0" t="50867"/>
          <a:stretch/>
        </p:blipFill>
        <p:spPr>
          <a:xfrm>
            <a:off x="520475" y="1549063"/>
            <a:ext cx="3749850" cy="204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1402700" y="4493325"/>
            <a:ext cx="1985400" cy="370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434343"/>
                </a:solidFill>
              </a:rPr>
              <a:t>Parse: MarkdownV2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916700" y="4043200"/>
            <a:ext cx="29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(Sebelum)</a:t>
            </a:r>
            <a:endParaRPr sz="1200"/>
          </a:p>
        </p:txBody>
      </p:sp>
      <p:sp>
        <p:nvSpPr>
          <p:cNvPr id="199" name="Google Shape;199;p24"/>
          <p:cNvSpPr txBox="1"/>
          <p:nvPr/>
        </p:nvSpPr>
        <p:spPr>
          <a:xfrm>
            <a:off x="5399350" y="4043200"/>
            <a:ext cx="29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(Sesudah)</a:t>
            </a:r>
            <a:endParaRPr sz="1200"/>
          </a:p>
        </p:txBody>
      </p:sp>
      <p:cxnSp>
        <p:nvCxnSpPr>
          <p:cNvPr id="200" name="Google Shape;200;p24"/>
          <p:cNvCxnSpPr/>
          <p:nvPr/>
        </p:nvCxnSpPr>
        <p:spPr>
          <a:xfrm>
            <a:off x="4611725" y="1195600"/>
            <a:ext cx="0" cy="3621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520475" y="983700"/>
            <a:ext cx="495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Memberikan </a:t>
            </a:r>
            <a:r>
              <a:rPr b="1" lang="id" sz="1500"/>
              <a:t>saran</a:t>
            </a:r>
            <a:r>
              <a:rPr lang="id" sz="1500"/>
              <a:t> </a:t>
            </a:r>
            <a:r>
              <a:rPr i="1" lang="id" sz="1500"/>
              <a:t>command</a:t>
            </a:r>
            <a:r>
              <a:rPr lang="id" sz="1500"/>
              <a:t> yang tersedia otomatis saat user mengetikkan “</a:t>
            </a:r>
            <a:r>
              <a:rPr b="1" lang="id" sz="1500"/>
              <a:t>/</a:t>
            </a:r>
            <a:r>
              <a:rPr lang="id" sz="1500"/>
              <a:t>”.</a:t>
            </a:r>
            <a:endParaRPr b="1" sz="1500"/>
          </a:p>
        </p:txBody>
      </p:sp>
      <p:sp>
        <p:nvSpPr>
          <p:cNvPr id="206" name="Google Shape;206;p25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Fitur baru: Command Suggestion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675" y="193700"/>
            <a:ext cx="2198400" cy="4761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/>
          </a:blip>
          <a:srcRect b="0" l="0" r="0" t="50389"/>
          <a:stretch/>
        </p:blipFill>
        <p:spPr>
          <a:xfrm>
            <a:off x="1562850" y="1986750"/>
            <a:ext cx="2374849" cy="2551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25"/>
          <p:cNvSpPr txBox="1"/>
          <p:nvPr/>
        </p:nvSpPr>
        <p:spPr>
          <a:xfrm>
            <a:off x="1553275" y="4616300"/>
            <a:ext cx="23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(Command Suggestion)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520475" y="983700"/>
            <a:ext cx="4951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Menambahkan </a:t>
            </a:r>
            <a:r>
              <a:rPr b="1" lang="id" sz="1500"/>
              <a:t>tombol</a:t>
            </a:r>
            <a:r>
              <a:rPr lang="id" sz="1500"/>
              <a:t> untuk mempermudah user menginputkan perintah.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Tombol ini otomatis keluar menggantikan posisi keyboard saat user mengetikkan command </a:t>
            </a:r>
            <a:r>
              <a:rPr b="1" lang="id" sz="1500"/>
              <a:t>/perintah </a:t>
            </a:r>
            <a:endParaRPr b="1" sz="1500"/>
          </a:p>
        </p:txBody>
      </p:sp>
      <p:sp>
        <p:nvSpPr>
          <p:cNvPr id="215" name="Google Shape;215;p26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Fitur baru: Command Button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4428063" y="3601188"/>
            <a:ext cx="1304400" cy="457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5522563" y="4616750"/>
            <a:ext cx="342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(Memperlihatkan Command Button secara otomatis)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6699" l="0" r="0" t="0"/>
          <a:stretch/>
        </p:blipFill>
        <p:spPr>
          <a:xfrm>
            <a:off x="6198037" y="346100"/>
            <a:ext cx="2075633" cy="4194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55836"/>
          <a:stretch/>
        </p:blipFill>
        <p:spPr>
          <a:xfrm>
            <a:off x="1572600" y="2421450"/>
            <a:ext cx="2389875" cy="228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" name="Google Shape;220;p26"/>
          <p:cNvSpPr/>
          <p:nvPr/>
        </p:nvSpPr>
        <p:spPr>
          <a:xfrm>
            <a:off x="6221825" y="3264725"/>
            <a:ext cx="2027400" cy="1279200"/>
          </a:xfrm>
          <a:prstGeom prst="roundRect">
            <a:avLst>
              <a:gd fmla="val 6559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520475" y="983700"/>
            <a:ext cx="821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Untuk mengaktifkan secara manual, user dapat menekan tombol         tepat di atas keyboard.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Untuk menonaktifkan Command Button user dapat menekan tombol        di posisi yang sama.</a:t>
            </a:r>
            <a:endParaRPr sz="1500"/>
          </a:p>
        </p:txBody>
      </p:sp>
      <p:sp>
        <p:nvSpPr>
          <p:cNvPr id="226" name="Google Shape;226;p27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Command Button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844850" y="4621900"/>
            <a:ext cx="239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(Menonaktifkan Command Button)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55836"/>
          <a:stretch/>
        </p:blipFill>
        <p:spPr>
          <a:xfrm>
            <a:off x="4844890" y="2201900"/>
            <a:ext cx="2393911" cy="2289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 b="0" l="0" r="0" t="55836"/>
          <a:stretch/>
        </p:blipFill>
        <p:spPr>
          <a:xfrm>
            <a:off x="1263725" y="2201919"/>
            <a:ext cx="2393900" cy="22897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4">
            <a:alphaModFix/>
          </a:blip>
          <a:srcRect b="36624" l="65745" r="27073" t="59883"/>
          <a:stretch/>
        </p:blipFill>
        <p:spPr>
          <a:xfrm>
            <a:off x="6157250" y="1011675"/>
            <a:ext cx="321672" cy="3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36405" l="64931" r="26317" t="59691"/>
          <a:stretch/>
        </p:blipFill>
        <p:spPr>
          <a:xfrm>
            <a:off x="6392600" y="1505025"/>
            <a:ext cx="321675" cy="3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1263675" y="4621900"/>
            <a:ext cx="239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(Mengaktifkan Command Button)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2810375" y="2381700"/>
            <a:ext cx="239700" cy="23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/>
          <p:nvPr/>
        </p:nvSpPr>
        <p:spPr>
          <a:xfrm rot="-2700000">
            <a:off x="3059896" y="2000966"/>
            <a:ext cx="492146" cy="2316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6392588" y="2381700"/>
            <a:ext cx="239700" cy="23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2700000">
            <a:off x="6642108" y="2000966"/>
            <a:ext cx="492146" cy="23164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Fitur baru: Inline Button </a:t>
            </a:r>
            <a:r>
              <a:rPr b="1" lang="id" sz="2000">
                <a:solidFill>
                  <a:srgbClr val="FF0000"/>
                </a:solidFill>
              </a:rPr>
              <a:t>[BETA]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520475" y="983700"/>
            <a:ext cx="82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Menambahkan button tambahan yang terletak di bawah pesan balasan sebagai fitur pendukung.</a:t>
            </a:r>
            <a:endParaRPr sz="1500"/>
          </a:p>
        </p:txBody>
      </p:sp>
      <p:pic>
        <p:nvPicPr>
          <p:cNvPr id="243" name="Google Shape;243;p28"/>
          <p:cNvPicPr preferRelativeResize="0"/>
          <p:nvPr/>
        </p:nvPicPr>
        <p:blipFill rotWithShape="1">
          <a:blip r:embed="rId3">
            <a:alphaModFix/>
          </a:blip>
          <a:srcRect b="30732" l="0" r="0" t="31227"/>
          <a:stretch/>
        </p:blipFill>
        <p:spPr>
          <a:xfrm>
            <a:off x="5063575" y="1697950"/>
            <a:ext cx="3671501" cy="2101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/>
          </a:blip>
          <a:srcRect b="31193" l="1501" r="30253" t="58432"/>
          <a:stretch/>
        </p:blipFill>
        <p:spPr>
          <a:xfrm>
            <a:off x="669125" y="2328788"/>
            <a:ext cx="3671501" cy="8396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5" name="Google Shape;245;p28"/>
          <p:cNvSpPr/>
          <p:nvPr/>
        </p:nvSpPr>
        <p:spPr>
          <a:xfrm>
            <a:off x="5175125" y="3188375"/>
            <a:ext cx="2415600" cy="610800"/>
          </a:xfrm>
          <a:prstGeom prst="roundRect">
            <a:avLst>
              <a:gd fmla="val 13638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-3597439">
            <a:off x="4621848" y="3029050"/>
            <a:ext cx="272049" cy="49259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307875" y="3324425"/>
            <a:ext cx="23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(Inline Button)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269775" y="4670250"/>
            <a:ext cx="82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chemeClr val="dk1"/>
                </a:solidFill>
              </a:rPr>
              <a:t>Keterangan: Sebagian besar </a:t>
            </a:r>
            <a:r>
              <a:rPr b="1" i="1" lang="id" sz="1200">
                <a:solidFill>
                  <a:schemeClr val="dk1"/>
                </a:solidFill>
              </a:rPr>
              <a:t>button</a:t>
            </a:r>
            <a:r>
              <a:rPr b="1" lang="id" sz="1200">
                <a:solidFill>
                  <a:schemeClr val="dk1"/>
                </a:solidFill>
              </a:rPr>
              <a:t> masih belum berfungsi.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Penerapan Inline Button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30084" l="0" r="0" t="0"/>
          <a:stretch/>
        </p:blipFill>
        <p:spPr>
          <a:xfrm>
            <a:off x="269763" y="1145400"/>
            <a:ext cx="2593675" cy="28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4">
            <a:alphaModFix/>
          </a:blip>
          <a:srcRect b="31082" l="0" r="0" t="0"/>
          <a:stretch/>
        </p:blipFill>
        <p:spPr>
          <a:xfrm>
            <a:off x="6140313" y="1145400"/>
            <a:ext cx="2631236" cy="28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5">
            <a:alphaModFix/>
          </a:blip>
          <a:srcRect b="30084" l="0" r="0" t="0"/>
          <a:stretch/>
        </p:blipFill>
        <p:spPr>
          <a:xfrm>
            <a:off x="3205038" y="1145400"/>
            <a:ext cx="2593675" cy="285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7" name="Google Shape;257;p29"/>
          <p:cNvSpPr txBox="1"/>
          <p:nvPr/>
        </p:nvSpPr>
        <p:spPr>
          <a:xfrm>
            <a:off x="369613" y="4157175"/>
            <a:ext cx="23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(Navigasi ke </a:t>
            </a:r>
            <a:r>
              <a:rPr i="1" lang="id" sz="1100">
                <a:solidFill>
                  <a:schemeClr val="dk1"/>
                </a:solidFill>
              </a:rPr>
              <a:t>command</a:t>
            </a:r>
            <a:r>
              <a:rPr lang="id" sz="1100">
                <a:solidFill>
                  <a:schemeClr val="dk1"/>
                </a:solidFill>
              </a:rPr>
              <a:t> lain)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3314263" y="4157175"/>
            <a:ext cx="23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(Navigasi ke </a:t>
            </a:r>
            <a:r>
              <a:rPr i="1" lang="id" sz="1100">
                <a:solidFill>
                  <a:schemeClr val="dk1"/>
                </a:solidFill>
              </a:rPr>
              <a:t>URL</a:t>
            </a:r>
            <a:r>
              <a:rPr lang="id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6258925" y="4157175"/>
            <a:ext cx="239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(Melakukan tugas tertentu)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269775" y="4670250"/>
            <a:ext cx="82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chemeClr val="dk1"/>
                </a:solidFill>
              </a:rPr>
              <a:t>Keterangan: Sebagian besar </a:t>
            </a:r>
            <a:r>
              <a:rPr b="1" i="1" lang="id" sz="1200">
                <a:solidFill>
                  <a:schemeClr val="dk1"/>
                </a:solidFill>
              </a:rPr>
              <a:t>button</a:t>
            </a:r>
            <a:r>
              <a:rPr b="1" lang="id" sz="1200">
                <a:solidFill>
                  <a:schemeClr val="dk1"/>
                </a:solidFill>
              </a:rPr>
              <a:t> masih belum berfungsi.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36045" l="0" r="0" t="0"/>
          <a:stretch/>
        </p:blipFill>
        <p:spPr>
          <a:xfrm>
            <a:off x="287175" y="592475"/>
            <a:ext cx="3659950" cy="3521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38065" l="26958" r="19306" t="15961"/>
          <a:stretch/>
        </p:blipFill>
        <p:spPr>
          <a:xfrm>
            <a:off x="4956975" y="438076"/>
            <a:ext cx="3546226" cy="170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47578" l="0" r="0" t="0"/>
          <a:stretch/>
        </p:blipFill>
        <p:spPr>
          <a:xfrm>
            <a:off x="4956962" y="2725400"/>
            <a:ext cx="3546224" cy="17792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8" name="Google Shape;268;p30"/>
          <p:cNvSpPr txBox="1"/>
          <p:nvPr/>
        </p:nvSpPr>
        <p:spPr>
          <a:xfrm>
            <a:off x="4956975" y="2184050"/>
            <a:ext cx="353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(Sampel file PDF yang di</a:t>
            </a:r>
            <a:r>
              <a:rPr i="1" lang="id" sz="1100">
                <a:solidFill>
                  <a:schemeClr val="dk1"/>
                </a:solidFill>
              </a:rPr>
              <a:t>generate</a:t>
            </a:r>
            <a:r>
              <a:rPr lang="id" sz="1100">
                <a:solidFill>
                  <a:schemeClr val="dk1"/>
                </a:solidFill>
              </a:rPr>
              <a:t> otomatis)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801825" y="4609300"/>
            <a:ext cx="385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(Menambahkan kegiatan Ujian Utama ke Google Calendar)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0" name="Google Shape;270;p30"/>
          <p:cNvSpPr/>
          <p:nvPr/>
        </p:nvSpPr>
        <p:spPr>
          <a:xfrm rot="5403790">
            <a:off x="4050205" y="3313325"/>
            <a:ext cx="272100" cy="1329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 rot="2420861">
            <a:off x="4008903" y="1763044"/>
            <a:ext cx="272001" cy="2131206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427150" y="3533100"/>
            <a:ext cx="2924700" cy="581100"/>
          </a:xfrm>
          <a:prstGeom prst="roundRect">
            <a:avLst>
              <a:gd fmla="val 13638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Pengembangan Selanjutnya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520475" y="983700"/>
            <a:ext cx="8214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d" sz="1700">
                <a:solidFill>
                  <a:schemeClr val="dk1"/>
                </a:solidFill>
              </a:rPr>
              <a:t>Penyempurnaan Button.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d" sz="1700">
                <a:solidFill>
                  <a:schemeClr val="dk1"/>
                </a:solidFill>
              </a:rPr>
              <a:t>Pengambilan data dengan Scraping.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d" sz="1700">
                <a:solidFill>
                  <a:schemeClr val="dk1"/>
                </a:solidFill>
              </a:rPr>
              <a:t>Memperluas target pengguna untuk seluruh kelas.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id" sz="1700">
                <a:solidFill>
                  <a:schemeClr val="dk1"/>
                </a:solidFill>
              </a:rPr>
              <a:t>Dan lain-lain.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2212425"/>
            <a:ext cx="6877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Bot</a:t>
            </a:r>
            <a:endParaRPr b="1"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376375" y="966750"/>
            <a:ext cx="80622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dk1"/>
                </a:solidFill>
              </a:rPr>
              <a:t>Bot</a:t>
            </a:r>
            <a:r>
              <a:rPr lang="id" sz="1500">
                <a:solidFill>
                  <a:schemeClr val="dk1"/>
                </a:solidFill>
              </a:rPr>
              <a:t> adalah aplikasi perangkat lunak yang menjalankan tugas otomatis (skrip) melalui Internet. Biasanya, bot melakukan tugas yang sederhana dan berulang, jauh lebih cepat daripada yang bisa dilakukan manusia.</a:t>
            </a:r>
            <a:endParaRPr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376375" y="2955625"/>
            <a:ext cx="52554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Bot yang kami buat berjalan di aplikasi </a:t>
            </a:r>
            <a:r>
              <a:rPr b="1" lang="id" sz="1500">
                <a:solidFill>
                  <a:schemeClr val="dk1"/>
                </a:solidFill>
              </a:rPr>
              <a:t>Telegram</a:t>
            </a:r>
            <a:r>
              <a:rPr lang="id" sz="1500">
                <a:solidFill>
                  <a:schemeClr val="dk1"/>
                </a:solidFill>
              </a:rPr>
              <a:t>, sebuah aplikasi layanan pengirim pesan instan </a:t>
            </a:r>
            <a:r>
              <a:rPr i="1" lang="id" sz="1500">
                <a:solidFill>
                  <a:schemeClr val="dk1"/>
                </a:solidFill>
              </a:rPr>
              <a:t>multiplatform</a:t>
            </a:r>
            <a:r>
              <a:rPr lang="id" sz="1500">
                <a:solidFill>
                  <a:schemeClr val="dk1"/>
                </a:solidFill>
              </a:rPr>
              <a:t> berbasis </a:t>
            </a:r>
            <a:r>
              <a:rPr i="1" lang="id" sz="1500">
                <a:solidFill>
                  <a:schemeClr val="dk1"/>
                </a:solidFill>
              </a:rPr>
              <a:t>cloud</a:t>
            </a:r>
            <a:r>
              <a:rPr lang="id" sz="1500">
                <a:solidFill>
                  <a:schemeClr val="dk1"/>
                </a:solidFill>
              </a:rPr>
              <a:t> yang bersifat gratis.. </a:t>
            </a:r>
            <a:endParaRPr sz="17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6475" y="2455600"/>
            <a:ext cx="2148750" cy="214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458125"/>
            <a:ext cx="85206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000"/>
              <a:t>Link mengakses Bot</a:t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000" u="sng">
                <a:solidFill>
                  <a:schemeClr val="hlink"/>
                </a:solidFill>
                <a:hlinkClick r:id="rId3"/>
              </a:rPr>
              <a:t>https://t.me/IMK_3KA17_BOT</a:t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000"/>
              <a:t>Lihat Source Code</a:t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3000" u="sng">
                <a:solidFill>
                  <a:schemeClr val="hlink"/>
                </a:solidFill>
                <a:hlinkClick r:id="rId4"/>
              </a:rPr>
              <a:t>https://github.com/elmoallistair/3ka17-telebot</a:t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940024" y="2263051"/>
            <a:ext cx="182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/>
              <a:t>Sumber informasi</a:t>
            </a:r>
            <a:endParaRPr b="1" sz="1500"/>
          </a:p>
        </p:txBody>
      </p:sp>
      <p:sp>
        <p:nvSpPr>
          <p:cNvPr id="69" name="Google Shape;69;p15"/>
          <p:cNvSpPr/>
          <p:nvPr/>
        </p:nvSpPr>
        <p:spPr>
          <a:xfrm>
            <a:off x="1939949" y="2673597"/>
            <a:ext cx="1824600" cy="1866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489" y="2957173"/>
            <a:ext cx="1025324" cy="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39874" y="4030575"/>
            <a:ext cx="182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Informasi dari website UG</a:t>
            </a:r>
            <a:endParaRPr sz="1100"/>
          </a:p>
        </p:txBody>
      </p:sp>
      <p:sp>
        <p:nvSpPr>
          <p:cNvPr id="72" name="Google Shape;72;p15"/>
          <p:cNvSpPr txBox="1"/>
          <p:nvPr/>
        </p:nvSpPr>
        <p:spPr>
          <a:xfrm>
            <a:off x="5609638" y="2270838"/>
            <a:ext cx="13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/>
              <a:t>Target</a:t>
            </a:r>
            <a:endParaRPr b="1" sz="1500"/>
          </a:p>
        </p:txBody>
      </p:sp>
      <p:sp>
        <p:nvSpPr>
          <p:cNvPr id="73" name="Google Shape;73;p15"/>
          <p:cNvSpPr/>
          <p:nvPr/>
        </p:nvSpPr>
        <p:spPr>
          <a:xfrm>
            <a:off x="5379454" y="2673597"/>
            <a:ext cx="1824600" cy="18660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69" idx="3"/>
            <a:endCxn id="73" idx="1"/>
          </p:cNvCxnSpPr>
          <p:nvPr/>
        </p:nvCxnSpPr>
        <p:spPr>
          <a:xfrm>
            <a:off x="3764549" y="3606597"/>
            <a:ext cx="161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15937" r="15367" t="0"/>
          <a:stretch/>
        </p:blipFill>
        <p:spPr>
          <a:xfrm>
            <a:off x="5609626" y="2895101"/>
            <a:ext cx="1364442" cy="108123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449890" y="3990258"/>
            <a:ext cx="168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/>
              <a:t>Mahasiswa/i kelas 3KA17</a:t>
            </a:r>
            <a:endParaRPr sz="1100"/>
          </a:p>
        </p:txBody>
      </p:sp>
      <p:sp>
        <p:nvSpPr>
          <p:cNvPr id="77" name="Google Shape;77;p15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Tujuan</a:t>
            </a:r>
            <a:endParaRPr b="1" sz="2000"/>
          </a:p>
        </p:txBody>
      </p:sp>
      <p:sp>
        <p:nvSpPr>
          <p:cNvPr id="78" name="Google Shape;78;p15"/>
          <p:cNvSpPr txBox="1"/>
          <p:nvPr/>
        </p:nvSpPr>
        <p:spPr>
          <a:xfrm>
            <a:off x="376375" y="966750"/>
            <a:ext cx="80622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Sebagai </a:t>
            </a:r>
            <a:r>
              <a:rPr b="1" lang="id" sz="1500">
                <a:solidFill>
                  <a:schemeClr val="dk1"/>
                </a:solidFill>
              </a:rPr>
              <a:t>sarana pengaksesan informasi</a:t>
            </a:r>
            <a:r>
              <a:rPr lang="id" sz="1500">
                <a:solidFill>
                  <a:schemeClr val="dk1"/>
                </a:solidFill>
              </a:rPr>
              <a:t> terutama mahasiswa/i kelas 3KA17 yang ingin mendapatkan informasi seperti jadwal kuliah, jadwal ujian, kalender akademik, dll tanpa harus mengunjungi website/portal akademik Universitas Gunadarma.</a:t>
            </a:r>
            <a:endParaRPr sz="17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15323" l="8309" r="8922" t="16994"/>
          <a:stretch/>
        </p:blipFill>
        <p:spPr>
          <a:xfrm>
            <a:off x="4156040" y="3181386"/>
            <a:ext cx="831900" cy="850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87125" y="835700"/>
            <a:ext cx="2609700" cy="40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7175" y="2129050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Menginputkan perintah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269800" y="835500"/>
            <a:ext cx="2609700" cy="40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152475" y="835600"/>
            <a:ext cx="2609700" cy="403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549850" y="4241275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Mengirimkan respon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67175" y="4241275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Menerima respon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238225" y="295438"/>
            <a:ext cx="907500" cy="907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15937" r="15367" t="0"/>
          <a:stretch/>
        </p:blipFill>
        <p:spPr>
          <a:xfrm>
            <a:off x="1321334" y="455500"/>
            <a:ext cx="741291" cy="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4120900" y="295438"/>
            <a:ext cx="907500" cy="907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099875" y="342900"/>
            <a:ext cx="907500" cy="907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196177" y="826325"/>
            <a:ext cx="71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5" name="Google Shape;95;p16"/>
          <p:cNvSpPr/>
          <p:nvPr/>
        </p:nvSpPr>
        <p:spPr>
          <a:xfrm>
            <a:off x="667175" y="1407850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Mengaktifkan BOT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549850" y="1332550"/>
            <a:ext cx="2049600" cy="5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Menampilkan pesan pembuka</a:t>
            </a:r>
            <a:endParaRPr sz="1300"/>
          </a:p>
        </p:txBody>
      </p:sp>
      <p:sp>
        <p:nvSpPr>
          <p:cNvPr id="97" name="Google Shape;97;p16"/>
          <p:cNvSpPr/>
          <p:nvPr/>
        </p:nvSpPr>
        <p:spPr>
          <a:xfrm>
            <a:off x="3549850" y="2129050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Mengenali perintah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549850" y="2781163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Mengambil data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84588" y="2781175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Menjalankan query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484588" y="3501475"/>
            <a:ext cx="20496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Mengirim data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549850" y="3425275"/>
            <a:ext cx="2049600" cy="58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Melakukan formatting pesan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5850" y="645200"/>
            <a:ext cx="714900" cy="338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>
            <a:stCxn id="95" idx="3"/>
            <a:endCxn id="96" idx="1"/>
          </p:cNvCxnSpPr>
          <p:nvPr/>
        </p:nvCxnSpPr>
        <p:spPr>
          <a:xfrm>
            <a:off x="2716775" y="1615600"/>
            <a:ext cx="8331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85" idx="3"/>
            <a:endCxn id="97" idx="1"/>
          </p:cNvCxnSpPr>
          <p:nvPr/>
        </p:nvCxnSpPr>
        <p:spPr>
          <a:xfrm>
            <a:off x="2716775" y="2336800"/>
            <a:ext cx="833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7" idx="2"/>
            <a:endCxn id="98" idx="0"/>
          </p:cNvCxnSpPr>
          <p:nvPr/>
        </p:nvCxnSpPr>
        <p:spPr>
          <a:xfrm>
            <a:off x="4574650" y="2544550"/>
            <a:ext cx="0" cy="23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endCxn id="99" idx="1"/>
          </p:cNvCxnSpPr>
          <p:nvPr/>
        </p:nvCxnSpPr>
        <p:spPr>
          <a:xfrm>
            <a:off x="5599588" y="2988925"/>
            <a:ext cx="88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99" idx="2"/>
            <a:endCxn id="100" idx="0"/>
          </p:cNvCxnSpPr>
          <p:nvPr/>
        </p:nvCxnSpPr>
        <p:spPr>
          <a:xfrm>
            <a:off x="7509388" y="3196675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0" idx="1"/>
            <a:endCxn id="101" idx="3"/>
          </p:cNvCxnSpPr>
          <p:nvPr/>
        </p:nvCxnSpPr>
        <p:spPr>
          <a:xfrm flipH="1">
            <a:off x="5599588" y="3709225"/>
            <a:ext cx="885000" cy="9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endCxn id="88" idx="0"/>
          </p:cNvCxnSpPr>
          <p:nvPr/>
        </p:nvCxnSpPr>
        <p:spPr>
          <a:xfrm>
            <a:off x="4574650" y="4012675"/>
            <a:ext cx="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88" idx="1"/>
            <a:endCxn id="89" idx="3"/>
          </p:cNvCxnSpPr>
          <p:nvPr/>
        </p:nvCxnSpPr>
        <p:spPr>
          <a:xfrm rot="10800000">
            <a:off x="2716750" y="4449025"/>
            <a:ext cx="833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15323" l="8309" r="8922" t="16994"/>
          <a:stretch/>
        </p:blipFill>
        <p:spPr>
          <a:xfrm>
            <a:off x="4217200" y="392652"/>
            <a:ext cx="714900" cy="73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87125" y="266025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Tools yang digunakan dalam pengembangan</a:t>
            </a:r>
            <a:endParaRPr b="1" sz="20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84" y="1691106"/>
            <a:ext cx="857282" cy="8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100" y="3295934"/>
            <a:ext cx="1770051" cy="8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967" y="3337079"/>
            <a:ext cx="857282" cy="84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9976" y="1691095"/>
            <a:ext cx="857283" cy="84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1463" y="1691106"/>
            <a:ext cx="857283" cy="84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72550" y="1032400"/>
            <a:ext cx="1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434343"/>
                </a:solidFill>
              </a:rPr>
              <a:t>Bahasa dan Modul</a:t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568900" y="1032425"/>
            <a:ext cx="159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434343"/>
                </a:solidFill>
              </a:rPr>
              <a:t>Teks Editor</a:t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595038" y="1032400"/>
            <a:ext cx="177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434343"/>
                </a:solidFill>
              </a:rPr>
              <a:t>Manajemen Proyek</a:t>
            </a:r>
            <a:endParaRPr b="1" sz="1300">
              <a:solidFill>
                <a:srgbClr val="434343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03251" y="2707450"/>
            <a:ext cx="111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VSCode </a:t>
            </a:r>
            <a:r>
              <a:rPr b="1" lang="id" sz="1000"/>
              <a:t>1.52.1</a:t>
            </a:r>
            <a:endParaRPr b="1" sz="1000"/>
          </a:p>
        </p:txBody>
      </p:sp>
      <p:sp>
        <p:nvSpPr>
          <p:cNvPr id="126" name="Google Shape;126;p17"/>
          <p:cNvSpPr txBox="1"/>
          <p:nvPr/>
        </p:nvSpPr>
        <p:spPr>
          <a:xfrm>
            <a:off x="678314" y="2705957"/>
            <a:ext cx="118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Python 3.8.5</a:t>
            </a:r>
            <a:endParaRPr b="1" sz="1000"/>
          </a:p>
        </p:txBody>
      </p:sp>
      <p:sp>
        <p:nvSpPr>
          <p:cNvPr id="127" name="Google Shape;127;p17"/>
          <p:cNvSpPr txBox="1"/>
          <p:nvPr/>
        </p:nvSpPr>
        <p:spPr>
          <a:xfrm>
            <a:off x="437550" y="4317300"/>
            <a:ext cx="171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python-telegram-bot 13.1</a:t>
            </a:r>
            <a:endParaRPr b="1" sz="1000"/>
          </a:p>
        </p:txBody>
      </p:sp>
      <p:sp>
        <p:nvSpPr>
          <p:cNvPr id="128" name="Google Shape;128;p17"/>
          <p:cNvSpPr txBox="1"/>
          <p:nvPr/>
        </p:nvSpPr>
        <p:spPr>
          <a:xfrm>
            <a:off x="2559038" y="4317288"/>
            <a:ext cx="159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GNU nano 4.8</a:t>
            </a:r>
            <a:endParaRPr b="1" sz="1000"/>
          </a:p>
        </p:txBody>
      </p:sp>
      <p:sp>
        <p:nvSpPr>
          <p:cNvPr id="129" name="Google Shape;129;p17"/>
          <p:cNvSpPr txBox="1"/>
          <p:nvPr/>
        </p:nvSpPr>
        <p:spPr>
          <a:xfrm>
            <a:off x="6792202" y="1032411"/>
            <a:ext cx="19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434343"/>
                </a:solidFill>
              </a:rPr>
              <a:t>Manajemen Database</a:t>
            </a:r>
            <a:endParaRPr b="1" sz="1300">
              <a:solidFill>
                <a:srgbClr val="434343"/>
              </a:solidFill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7634" y="1691106"/>
            <a:ext cx="1870971" cy="84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7183051" y="2705975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SQLite </a:t>
            </a:r>
            <a:r>
              <a:rPr b="1" lang="id" sz="1000"/>
              <a:t>3.31.1</a:t>
            </a:r>
            <a:endParaRPr b="1" sz="1000"/>
          </a:p>
        </p:txBody>
      </p:sp>
      <p:sp>
        <p:nvSpPr>
          <p:cNvPr id="132" name="Google Shape;132;p17"/>
          <p:cNvSpPr txBox="1"/>
          <p:nvPr/>
        </p:nvSpPr>
        <p:spPr>
          <a:xfrm>
            <a:off x="5076746" y="2705969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git 2.25.1</a:t>
            </a:r>
            <a:endParaRPr b="1" sz="10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0113" y="3308106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5076763" y="4317302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/>
              <a:t>GitHub</a:t>
            </a:r>
            <a:endParaRPr b="1" sz="1000"/>
          </a:p>
        </p:txBody>
      </p:sp>
      <p:cxnSp>
        <p:nvCxnSpPr>
          <p:cNvPr id="135" name="Google Shape;135;p17"/>
          <p:cNvCxnSpPr/>
          <p:nvPr/>
        </p:nvCxnSpPr>
        <p:spPr>
          <a:xfrm>
            <a:off x="2518075" y="1079750"/>
            <a:ext cx="0" cy="350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4332300" y="1079750"/>
            <a:ext cx="0" cy="350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6549875" y="1051400"/>
            <a:ext cx="0" cy="3509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Memulai Bot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60" y="1217450"/>
            <a:ext cx="1973877" cy="1778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13149" l="4337" r="1580" t="0"/>
          <a:stretch/>
        </p:blipFill>
        <p:spPr>
          <a:xfrm>
            <a:off x="2639863" y="1217450"/>
            <a:ext cx="1740751" cy="17782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" name="Google Shape;145;p18"/>
          <p:cNvSpPr txBox="1"/>
          <p:nvPr/>
        </p:nvSpPr>
        <p:spPr>
          <a:xfrm>
            <a:off x="382225" y="3193500"/>
            <a:ext cx="197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Install</a:t>
            </a:r>
            <a:r>
              <a:rPr lang="id" sz="1000"/>
              <a:t> Telegram </a:t>
            </a:r>
            <a:r>
              <a:rPr lang="id" sz="1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https://telegram.org/</a:t>
            </a:r>
            <a:endParaRPr sz="1000"/>
          </a:p>
        </p:txBody>
      </p:sp>
      <p:sp>
        <p:nvSpPr>
          <p:cNvPr id="146" name="Google Shape;146;p18"/>
          <p:cNvSpPr txBox="1"/>
          <p:nvPr/>
        </p:nvSpPr>
        <p:spPr>
          <a:xfrm>
            <a:off x="2675175" y="3270450"/>
            <a:ext cx="17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Daftar/Login</a:t>
            </a:r>
            <a:endParaRPr sz="100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44830" l="0" r="0" t="0"/>
          <a:stretch/>
        </p:blipFill>
        <p:spPr>
          <a:xfrm>
            <a:off x="4664375" y="1190200"/>
            <a:ext cx="1881400" cy="1832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7">
            <a:alphaModFix/>
          </a:blip>
          <a:srcRect b="44827" l="0" r="0" t="0"/>
          <a:stretch/>
        </p:blipFill>
        <p:spPr>
          <a:xfrm>
            <a:off x="6794413" y="1190200"/>
            <a:ext cx="1881400" cy="1832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9" name="Google Shape;149;p18"/>
          <p:cNvSpPr txBox="1"/>
          <p:nvPr/>
        </p:nvSpPr>
        <p:spPr>
          <a:xfrm>
            <a:off x="4734788" y="3152900"/>
            <a:ext cx="17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Temukan Bot dengan mengetikkan </a:t>
            </a:r>
            <a:r>
              <a:rPr b="1" lang="id" sz="1000"/>
              <a:t>@IMK_3KA17_BOT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pada kolom Search</a:t>
            </a:r>
            <a:endParaRPr sz="1000"/>
          </a:p>
        </p:txBody>
      </p:sp>
      <p:sp>
        <p:nvSpPr>
          <p:cNvPr id="150" name="Google Shape;150;p18"/>
          <p:cNvSpPr txBox="1"/>
          <p:nvPr/>
        </p:nvSpPr>
        <p:spPr>
          <a:xfrm>
            <a:off x="6867713" y="3270450"/>
            <a:ext cx="174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Klik Bot</a:t>
            </a:r>
            <a:endParaRPr sz="1000"/>
          </a:p>
        </p:txBody>
      </p:sp>
      <p:sp>
        <p:nvSpPr>
          <p:cNvPr id="151" name="Google Shape;151;p18"/>
          <p:cNvSpPr/>
          <p:nvPr/>
        </p:nvSpPr>
        <p:spPr>
          <a:xfrm>
            <a:off x="4993813" y="1691850"/>
            <a:ext cx="1481700" cy="90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428750" rotWithShape="0" algn="bl" dir="21540000" dist="95250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Tampilan awal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750" y="490125"/>
            <a:ext cx="2334559" cy="41524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19"/>
          <p:cNvSpPr txBox="1"/>
          <p:nvPr/>
        </p:nvSpPr>
        <p:spPr>
          <a:xfrm>
            <a:off x="3130325" y="4642525"/>
            <a:ext cx="29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(Tampilan awal Bot)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Daftar perintah</a:t>
            </a:r>
            <a:endParaRPr b="1" sz="2000">
              <a:solidFill>
                <a:srgbClr val="FF0000"/>
              </a:solidFill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1089663" y="815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{1106D606-9463-4E2E-AEF0-1DEF2D509BE3}</a:tableStyleId>
              </a:tblPr>
              <a:tblGrid>
                <a:gridCol w="2036475"/>
                <a:gridCol w="4928200"/>
              </a:tblGrid>
              <a:tr h="38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Perintah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/help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bantuan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/perintah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daftar perintah yang didukung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/jadwal_kuliah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jadwal perkuliahan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/jadwal_ujian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jadwal ujian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/tugas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jadwal ujian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/kalender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kalender akademik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/berita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berita kampus terbaru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/seminar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Menampilkan seminar kampus terbaru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725"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/website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Navigasi langsung ke beberapa website kampus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354975" y="193700"/>
            <a:ext cx="83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/>
              <a:t>Contoh respons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50" y="686300"/>
            <a:ext cx="2351754" cy="4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154" y="686300"/>
            <a:ext cx="2351754" cy="4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3757" y="686300"/>
            <a:ext cx="2351754" cy="415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