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9144000"/>
  <p:notesSz cx="6881800" cy="97107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F6C0A2-DF59-4406-BF23-65FF4F51D630}">
  <a:tblStyle styleId="{0AF6C0A2-DF59-4406-BF23-65FF4F51D6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4B25AC0-455C-4C22-91F1-4062389A196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9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00" spcFirstLastPara="1" rIns="94800" wrap="square" tIns="47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7312" y="0"/>
            <a:ext cx="29829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00" spcFirstLastPara="1" rIns="94800" wrap="square" tIns="47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14412" y="728662"/>
            <a:ext cx="4854575" cy="3641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00" spcFirstLastPara="1" rIns="94800" wrap="square" tIns="47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23375"/>
            <a:ext cx="29829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00" spcFirstLastPara="1" rIns="94800" wrap="square" tIns="47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7312" y="9223375"/>
            <a:ext cx="29829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00" spcFirstLastPara="1" rIns="94800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:notes"/>
          <p:cNvSpPr/>
          <p:nvPr>
            <p:ph idx="2" type="sldImg"/>
          </p:nvPr>
        </p:nvSpPr>
        <p:spPr>
          <a:xfrm>
            <a:off x="1014413" y="728663"/>
            <a:ext cx="4854575" cy="3641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7:notes"/>
          <p:cNvSpPr txBox="1"/>
          <p:nvPr>
            <p:ph idx="1" type="body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:notes"/>
          <p:cNvSpPr txBox="1"/>
          <p:nvPr>
            <p:ph idx="12" type="sldNum"/>
          </p:nvPr>
        </p:nvSpPr>
        <p:spPr>
          <a:xfrm>
            <a:off x="3897312" y="9223375"/>
            <a:ext cx="29829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00" spcFirstLastPara="1" rIns="94800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0d1591fbe_0_12:notes"/>
          <p:cNvSpPr txBox="1"/>
          <p:nvPr>
            <p:ph idx="1" type="body"/>
          </p:nvPr>
        </p:nvSpPr>
        <p:spPr>
          <a:xfrm>
            <a:off x="688975" y="4613275"/>
            <a:ext cx="5505600" cy="4368900"/>
          </a:xfrm>
          <a:prstGeom prst="rect">
            <a:avLst/>
          </a:prstGeom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50d1591fbe_0_12:notes"/>
          <p:cNvSpPr/>
          <p:nvPr>
            <p:ph idx="2" type="sldImg"/>
          </p:nvPr>
        </p:nvSpPr>
        <p:spPr>
          <a:xfrm>
            <a:off x="1014412" y="728662"/>
            <a:ext cx="4854600" cy="36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1c4f5b80a_0_8:notes"/>
          <p:cNvSpPr txBox="1"/>
          <p:nvPr>
            <p:ph idx="1" type="body"/>
          </p:nvPr>
        </p:nvSpPr>
        <p:spPr>
          <a:xfrm>
            <a:off x="688975" y="4613275"/>
            <a:ext cx="5505600" cy="4368900"/>
          </a:xfrm>
          <a:prstGeom prst="rect">
            <a:avLst/>
          </a:prstGeom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51c4f5b80a_0_8:notes"/>
          <p:cNvSpPr/>
          <p:nvPr>
            <p:ph idx="2" type="sldImg"/>
          </p:nvPr>
        </p:nvSpPr>
        <p:spPr>
          <a:xfrm>
            <a:off x="1014412" y="728662"/>
            <a:ext cx="4854600" cy="36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0d1591fbe_0_17:notes"/>
          <p:cNvSpPr txBox="1"/>
          <p:nvPr>
            <p:ph idx="1" type="body"/>
          </p:nvPr>
        </p:nvSpPr>
        <p:spPr>
          <a:xfrm>
            <a:off x="688975" y="4613275"/>
            <a:ext cx="5505600" cy="4368900"/>
          </a:xfrm>
          <a:prstGeom prst="rect">
            <a:avLst/>
          </a:prstGeom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50d1591fbe_0_17:notes"/>
          <p:cNvSpPr/>
          <p:nvPr>
            <p:ph idx="2" type="sldImg"/>
          </p:nvPr>
        </p:nvSpPr>
        <p:spPr>
          <a:xfrm>
            <a:off x="1014412" y="728662"/>
            <a:ext cx="4854600" cy="36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0d1591fbe_0_22:notes"/>
          <p:cNvSpPr txBox="1"/>
          <p:nvPr>
            <p:ph idx="1" type="body"/>
          </p:nvPr>
        </p:nvSpPr>
        <p:spPr>
          <a:xfrm>
            <a:off x="688975" y="4613275"/>
            <a:ext cx="5505600" cy="4368900"/>
          </a:xfrm>
          <a:prstGeom prst="rect">
            <a:avLst/>
          </a:prstGeom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50d1591fbe_0_22:notes"/>
          <p:cNvSpPr/>
          <p:nvPr>
            <p:ph idx="2" type="sldImg"/>
          </p:nvPr>
        </p:nvSpPr>
        <p:spPr>
          <a:xfrm>
            <a:off x="1014412" y="728662"/>
            <a:ext cx="4854600" cy="36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0d1591fbe_0_27:notes"/>
          <p:cNvSpPr txBox="1"/>
          <p:nvPr>
            <p:ph idx="1" type="body"/>
          </p:nvPr>
        </p:nvSpPr>
        <p:spPr>
          <a:xfrm>
            <a:off x="688975" y="4613275"/>
            <a:ext cx="5505600" cy="4368900"/>
          </a:xfrm>
          <a:prstGeom prst="rect">
            <a:avLst/>
          </a:prstGeom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50d1591fbe_0_27:notes"/>
          <p:cNvSpPr/>
          <p:nvPr>
            <p:ph idx="2" type="sldImg"/>
          </p:nvPr>
        </p:nvSpPr>
        <p:spPr>
          <a:xfrm>
            <a:off x="1014412" y="728662"/>
            <a:ext cx="4854600" cy="36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1c4f5b80a_0_221:notes"/>
          <p:cNvSpPr txBox="1"/>
          <p:nvPr>
            <p:ph idx="1" type="body"/>
          </p:nvPr>
        </p:nvSpPr>
        <p:spPr>
          <a:xfrm>
            <a:off x="688975" y="4613275"/>
            <a:ext cx="550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51c4f5b80a_0_221:notes"/>
          <p:cNvSpPr/>
          <p:nvPr>
            <p:ph idx="2" type="sldImg"/>
          </p:nvPr>
        </p:nvSpPr>
        <p:spPr>
          <a:xfrm>
            <a:off x="1014413" y="728663"/>
            <a:ext cx="4854600" cy="36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1c4f5b80a_0_216:notes"/>
          <p:cNvSpPr txBox="1"/>
          <p:nvPr>
            <p:ph idx="1" type="body"/>
          </p:nvPr>
        </p:nvSpPr>
        <p:spPr>
          <a:xfrm>
            <a:off x="688975" y="4613275"/>
            <a:ext cx="55056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51c4f5b80a_0_216:notes"/>
          <p:cNvSpPr/>
          <p:nvPr>
            <p:ph idx="2" type="sldImg"/>
          </p:nvPr>
        </p:nvSpPr>
        <p:spPr>
          <a:xfrm>
            <a:off x="1014413" y="728663"/>
            <a:ext cx="4854600" cy="36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014413" y="728663"/>
            <a:ext cx="4854575" cy="3641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:notes"/>
          <p:cNvSpPr txBox="1"/>
          <p:nvPr>
            <p:ph idx="1" type="body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:notes"/>
          <p:cNvSpPr/>
          <p:nvPr>
            <p:ph idx="2" type="sldImg"/>
          </p:nvPr>
        </p:nvSpPr>
        <p:spPr>
          <a:xfrm>
            <a:off x="1014412" y="728662"/>
            <a:ext cx="4854575" cy="3641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0d1591fbe_1_3:notes"/>
          <p:cNvSpPr txBox="1"/>
          <p:nvPr>
            <p:ph idx="1" type="body"/>
          </p:nvPr>
        </p:nvSpPr>
        <p:spPr>
          <a:xfrm>
            <a:off x="688975" y="4613275"/>
            <a:ext cx="5505600" cy="4368900"/>
          </a:xfrm>
          <a:prstGeom prst="rect">
            <a:avLst/>
          </a:prstGeom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50d1591fbe_1_3:notes"/>
          <p:cNvSpPr/>
          <p:nvPr>
            <p:ph idx="2" type="sldImg"/>
          </p:nvPr>
        </p:nvSpPr>
        <p:spPr>
          <a:xfrm>
            <a:off x="1014412" y="728662"/>
            <a:ext cx="4854600" cy="36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0d1591fbe_1_8:notes"/>
          <p:cNvSpPr txBox="1"/>
          <p:nvPr>
            <p:ph idx="1" type="body"/>
          </p:nvPr>
        </p:nvSpPr>
        <p:spPr>
          <a:xfrm>
            <a:off x="688975" y="4613275"/>
            <a:ext cx="5505600" cy="4368900"/>
          </a:xfrm>
          <a:prstGeom prst="rect">
            <a:avLst/>
          </a:prstGeom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50d1591fbe_1_8:notes"/>
          <p:cNvSpPr/>
          <p:nvPr>
            <p:ph idx="2" type="sldImg"/>
          </p:nvPr>
        </p:nvSpPr>
        <p:spPr>
          <a:xfrm>
            <a:off x="1014412" y="728662"/>
            <a:ext cx="4854600" cy="36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1c4f5b80a_0_232:notes"/>
          <p:cNvSpPr txBox="1"/>
          <p:nvPr>
            <p:ph idx="1" type="body"/>
          </p:nvPr>
        </p:nvSpPr>
        <p:spPr>
          <a:xfrm>
            <a:off x="688975" y="4613275"/>
            <a:ext cx="5505600" cy="4368900"/>
          </a:xfrm>
          <a:prstGeom prst="rect">
            <a:avLst/>
          </a:prstGeom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51c4f5b80a_0_232:notes"/>
          <p:cNvSpPr/>
          <p:nvPr>
            <p:ph idx="2" type="sldImg"/>
          </p:nvPr>
        </p:nvSpPr>
        <p:spPr>
          <a:xfrm>
            <a:off x="1014412" y="728662"/>
            <a:ext cx="4854600" cy="36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d1591fbe_0_3:notes"/>
          <p:cNvSpPr txBox="1"/>
          <p:nvPr>
            <p:ph idx="1" type="body"/>
          </p:nvPr>
        </p:nvSpPr>
        <p:spPr>
          <a:xfrm>
            <a:off x="688975" y="4613275"/>
            <a:ext cx="5505600" cy="4368900"/>
          </a:xfrm>
          <a:prstGeom prst="rect">
            <a:avLst/>
          </a:prstGeom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50d1591fbe_0_3:notes"/>
          <p:cNvSpPr/>
          <p:nvPr>
            <p:ph idx="2" type="sldImg"/>
          </p:nvPr>
        </p:nvSpPr>
        <p:spPr>
          <a:xfrm>
            <a:off x="1014412" y="728662"/>
            <a:ext cx="4854600" cy="36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1c4f5b80a_0_238:notes"/>
          <p:cNvSpPr txBox="1"/>
          <p:nvPr>
            <p:ph idx="1" type="body"/>
          </p:nvPr>
        </p:nvSpPr>
        <p:spPr>
          <a:xfrm>
            <a:off x="688975" y="4613275"/>
            <a:ext cx="5505600" cy="4368900"/>
          </a:xfrm>
          <a:prstGeom prst="rect">
            <a:avLst/>
          </a:prstGeom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51c4f5b80a_0_238:notes"/>
          <p:cNvSpPr/>
          <p:nvPr>
            <p:ph idx="2" type="sldImg"/>
          </p:nvPr>
        </p:nvSpPr>
        <p:spPr>
          <a:xfrm>
            <a:off x="1014412" y="728662"/>
            <a:ext cx="4854600" cy="36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9e72ec4ad_0_0:notes"/>
          <p:cNvSpPr txBox="1"/>
          <p:nvPr>
            <p:ph idx="1" type="body"/>
          </p:nvPr>
        </p:nvSpPr>
        <p:spPr>
          <a:xfrm>
            <a:off x="688975" y="4613275"/>
            <a:ext cx="5505600" cy="4368900"/>
          </a:xfrm>
          <a:prstGeom prst="rect">
            <a:avLst/>
          </a:prstGeom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49e72ec4ad_0_0:notes"/>
          <p:cNvSpPr/>
          <p:nvPr>
            <p:ph idx="2" type="sldImg"/>
          </p:nvPr>
        </p:nvSpPr>
        <p:spPr>
          <a:xfrm>
            <a:off x="1014412" y="728662"/>
            <a:ext cx="4854600" cy="36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11430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DONESIAN CULTURE.jp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0" y="2057400"/>
            <a:ext cx="45720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G1A.pn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152400"/>
            <a:ext cx="3200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.png"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5943600"/>
            <a:ext cx="2514600" cy="7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type="title"/>
          </p:nvPr>
        </p:nvSpPr>
        <p:spPr>
          <a:xfrm>
            <a:off x="0" y="-101600"/>
            <a:ext cx="7086600" cy="98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1.png" id="24" name="Google Shape;24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483225"/>
            <a:ext cx="9144000" cy="137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ADER1 copy.png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2237"/>
            <a:ext cx="9144000" cy="141763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0" y="-101600"/>
            <a:ext cx="7086600" cy="98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4294967295" type="ctrTitle"/>
          </p:nvPr>
        </p:nvSpPr>
        <p:spPr>
          <a:xfrm>
            <a:off x="230050" y="2133600"/>
            <a:ext cx="4140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ANALISIS SENTIMEN PADA ULASAN APLIKASI AMAZON SHOPPING DI GOOGLE PLAY STORE MENGGUNAKAN NAIVE BAYES CLASSIFIER</a:t>
            </a:r>
            <a:endParaRPr b="1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idx="4294967295" type="subTitle"/>
          </p:nvPr>
        </p:nvSpPr>
        <p:spPr>
          <a:xfrm>
            <a:off x="152400" y="4648200"/>
            <a:ext cx="7848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Nama 			  :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Elmo Allistair Heriyanto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NPM 			  : 1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1182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Jurusan			  : Sistem Informasi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Dosen Pembimbing :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Dr. Ernianti Hasibuan., SKom., MSc.	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443663" y="6092825"/>
            <a:ext cx="2544762" cy="4603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3663" y="6165850"/>
            <a:ext cx="2544762" cy="3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228600" y="-117200"/>
            <a:ext cx="6553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4121" r="4687" t="0"/>
          <a:stretch/>
        </p:blipFill>
        <p:spPr>
          <a:xfrm>
            <a:off x="455950" y="934125"/>
            <a:ext cx="4745700" cy="45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025" y="1838788"/>
            <a:ext cx="2813000" cy="22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 txBox="1"/>
          <p:nvPr/>
        </p:nvSpPr>
        <p:spPr>
          <a:xfrm>
            <a:off x="5819525" y="4071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metrik evaluasi (Khalag, 2020).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328800" y="5437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keempat model 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228600" y="-117200"/>
            <a:ext cx="6553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PERFORMA NAIVE BAYES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5" title="Chart"/>
          <p:cNvPicPr preferRelativeResize="0"/>
          <p:nvPr/>
        </p:nvPicPr>
        <p:blipFill rotWithShape="1">
          <a:blip r:embed="rId3">
            <a:alphaModFix/>
          </a:blip>
          <a:srcRect b="0" l="0" r="0" t="15059"/>
          <a:stretch/>
        </p:blipFill>
        <p:spPr>
          <a:xfrm>
            <a:off x="298875" y="1538125"/>
            <a:ext cx="5838949" cy="38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28600" y="917900"/>
            <a:ext cx="86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9" name="Google Shape;179;p15"/>
          <p:cNvGraphicFramePr/>
          <p:nvPr/>
        </p:nvGraphicFramePr>
        <p:xfrm>
          <a:off x="6711725" y="211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{0AF6C0A2-DF59-4406-BF23-65FF4F51D630}</a:tableStyleId>
              </a:tblPr>
              <a:tblGrid>
                <a:gridCol w="944850"/>
                <a:gridCol w="1078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Metrik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Rata-rata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/>
                        <a:t>Accuracy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82.1%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/>
                        <a:t>Precision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72.2%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/>
                        <a:t>Recall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83.4%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/>
                        <a:t>F1-score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77.4%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228600" y="-117200"/>
            <a:ext cx="6553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PENINGKATAN PERFORMA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725" y="1484612"/>
            <a:ext cx="6224549" cy="388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228600" y="-117200"/>
            <a:ext cx="6553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PENINGKATAN PERFORMA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52" y="1371075"/>
            <a:ext cx="4428176" cy="38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432" y="1371063"/>
            <a:ext cx="4428176" cy="3811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228600" y="-117200"/>
            <a:ext cx="6553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PERBANDINGAN ALGORITMA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8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488" y="1057113"/>
            <a:ext cx="7179426" cy="443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216350" y="-76200"/>
            <a:ext cx="6309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KESIMPULAN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424150" y="1079775"/>
            <a:ext cx="81957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Sentimen pengguna aplikasi Amazon Shopping cenderung negatif.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Hasil klasifikasi menggunakan keempat algoritma Naive Bayes menghasilkan akurasi rata-rata sebesar 82.15%, </a:t>
            </a:r>
            <a:r>
              <a:rPr i="1" lang="en-US" sz="1700"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sebesar 72.25%, </a:t>
            </a:r>
            <a:r>
              <a:rPr i="1" lang="en-US" sz="1700">
                <a:latin typeface="Calibri"/>
                <a:ea typeface="Calibri"/>
                <a:cs typeface="Calibri"/>
                <a:sym typeface="Calibri"/>
              </a:rPr>
              <a:t>recall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sebesar 83.49%, dan </a:t>
            </a:r>
            <a:r>
              <a:rPr i="1" lang="en-US" sz="1700">
                <a:latin typeface="Calibri"/>
                <a:ea typeface="Calibri"/>
                <a:cs typeface="Calibri"/>
                <a:sym typeface="Calibri"/>
              </a:rPr>
              <a:t>f1-score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sebesar 77.41%.</a:t>
            </a:r>
            <a:endParaRPr sz="17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Hasil percobaan peningkatan performa model:</a:t>
            </a:r>
            <a:endParaRPr sz="17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Calibri"/>
              <a:buAutoNum type="alphaLcPeriod"/>
            </a:pPr>
            <a:r>
              <a:rPr lang="en-US" sz="17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Ekstraksi fitur menggunakan metode TF-IDF menghasilkan akurasi lebih besar dibandingkan metode </a:t>
            </a:r>
            <a:r>
              <a:rPr i="1" lang="en-US" sz="17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Bag of Words</a:t>
            </a:r>
            <a:r>
              <a:rPr lang="en-US" sz="17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Calibri"/>
              <a:buAutoNum type="alphaLcPeriod"/>
            </a:pPr>
            <a:r>
              <a:rPr lang="en-US" sz="17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Nilai n-gram berbanding terbalik dengan akurasi model yang dihasilkan.</a:t>
            </a:r>
            <a:endParaRPr sz="17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Calibri"/>
              <a:buAutoNum type="alphaLcPeriod"/>
            </a:pPr>
            <a:r>
              <a:rPr lang="en-US" sz="17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Persentase pembagian data dengan persentase 80:20 menghasilkan akurasi terbesar.</a:t>
            </a:r>
            <a:endParaRPr sz="17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Calibri"/>
              <a:buAutoNum type="arabicPeriod"/>
            </a:pPr>
            <a:r>
              <a:rPr lang="en-US" sz="17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Naive Bayes memiliki performa yang bersaing dibandingkan dengan algoritma berbasis </a:t>
            </a:r>
            <a:r>
              <a:rPr i="1" lang="en-US" sz="17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en-US" sz="17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lainnya.</a:t>
            </a:r>
            <a:endParaRPr sz="17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216350" y="-76200"/>
            <a:ext cx="6309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SARAN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424150" y="1079775"/>
            <a:ext cx="81957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Menggunakan data ulasan dengan jumlah yang lebih banyak dalam melatih model </a:t>
            </a:r>
            <a:r>
              <a:rPr i="1" lang="en-US" sz="2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en-US" sz="2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Membuat sistem klasifikasi sentimen dengan antarmuka web maupun desktop agar lebih mudah digunakan dan dipahami pengguna.</a:t>
            </a:r>
            <a:endParaRPr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Mencoba lebih banyak teknik untuk meningkatkan akurasi model, seperti menerapkan </a:t>
            </a:r>
            <a:r>
              <a:rPr i="1" lang="en-US" sz="2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k-Fold Cross-Validation</a:t>
            </a:r>
            <a:r>
              <a:rPr lang="en-US" sz="20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31975" y="1384575"/>
            <a:ext cx="82236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Pengimplementasian analisis sentimen telah menyebar ke banyak domain.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Perkembangan sosial media membuat data-data opini publik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ditemukan dengan mudah di internet.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Besarnya volume data tersebut menyebabkan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adanya kebutuhan akan sebuah sistem untuk mengklasifikasi data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216350" y="-76200"/>
            <a:ext cx="6309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LATAR BELAKANG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228600" y="-117200"/>
            <a:ext cx="6553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RUANG LINGKUP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317300" y="1384575"/>
            <a:ext cx="83652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arenR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Data yang digunakan adalah ulasan aplikasi Amazon Shopping yang didapatkan di Google Play Store.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arenR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Algoritma Naive Bayes yang digunakan adalah Bernoulli, Complement, Gaussian, dan Multinomial Naive Bayes.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arenR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Algoritma pembanding yang digunakan adalah Support Vector, Decision Tree, Random Forest, dan Logistic Regression.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arenR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Sentimen ulasan dikategorikan menjadi 2 kategori: positif dan negatif.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arenR"/>
            </a:pPr>
            <a:r>
              <a:rPr i="1" lang="en-US" sz="1700">
                <a:latin typeface="Calibri"/>
                <a:ea typeface="Calibri"/>
                <a:cs typeface="Calibri"/>
                <a:sym typeface="Calibri"/>
              </a:rPr>
              <a:t>Development environment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penelitian dilakukan dalam layanan Google Collaboratory dengan menggunakan runtime Python versi 3.7.13.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228600" y="-117200"/>
            <a:ext cx="6553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TUJUAN PENELITIAN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317300" y="1384575"/>
            <a:ext cx="83652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Mengetahui sentimen pengguna terhadap aplikasi Amazon Shopping.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Mengetahui performa klasifikasi yang dihasilkan algoritma Naive Bayes.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Mempelajari cara untuk meningkatkan performa model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Membandingkan performa algoritma bayesian dan non-bayesian berbasis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lainnya dalam melakukan klasifikasi sentimen.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28600" y="-117200"/>
            <a:ext cx="6553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METODE PENELITIAN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966713" y="1576900"/>
            <a:ext cx="1240500" cy="55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Pengambilan Data</a:t>
            </a:r>
            <a:endParaRPr sz="1200"/>
          </a:p>
        </p:txBody>
      </p:sp>
      <p:sp>
        <p:nvSpPr>
          <p:cNvPr id="70" name="Google Shape;70;p9"/>
          <p:cNvSpPr/>
          <p:nvPr/>
        </p:nvSpPr>
        <p:spPr>
          <a:xfrm>
            <a:off x="966713" y="2482000"/>
            <a:ext cx="1240500" cy="55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Pembersihan</a:t>
            </a:r>
            <a:r>
              <a:rPr lang="en-US" sz="1200"/>
              <a:t> Data</a:t>
            </a:r>
            <a:endParaRPr sz="1200"/>
          </a:p>
        </p:txBody>
      </p:sp>
      <p:sp>
        <p:nvSpPr>
          <p:cNvPr id="71" name="Google Shape;71;p9"/>
          <p:cNvSpPr/>
          <p:nvPr/>
        </p:nvSpPr>
        <p:spPr>
          <a:xfrm>
            <a:off x="966713" y="3387100"/>
            <a:ext cx="1240500" cy="55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Pelabelan </a:t>
            </a:r>
            <a:r>
              <a:rPr lang="en-US" sz="1200"/>
              <a:t>Data</a:t>
            </a:r>
            <a:endParaRPr sz="1200"/>
          </a:p>
        </p:txBody>
      </p:sp>
      <p:sp>
        <p:nvSpPr>
          <p:cNvPr id="72" name="Google Shape;72;p9"/>
          <p:cNvSpPr/>
          <p:nvPr/>
        </p:nvSpPr>
        <p:spPr>
          <a:xfrm>
            <a:off x="2824338" y="1576900"/>
            <a:ext cx="1240500" cy="55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Tokenization</a:t>
            </a:r>
            <a:endParaRPr i="1" sz="1200"/>
          </a:p>
        </p:txBody>
      </p:sp>
      <p:sp>
        <p:nvSpPr>
          <p:cNvPr id="73" name="Google Shape;73;p9"/>
          <p:cNvSpPr/>
          <p:nvPr/>
        </p:nvSpPr>
        <p:spPr>
          <a:xfrm>
            <a:off x="2824338" y="2482000"/>
            <a:ext cx="1240500" cy="55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Case Folding</a:t>
            </a:r>
            <a:endParaRPr i="1" sz="1200"/>
          </a:p>
        </p:txBody>
      </p:sp>
      <p:sp>
        <p:nvSpPr>
          <p:cNvPr id="74" name="Google Shape;74;p9"/>
          <p:cNvSpPr/>
          <p:nvPr/>
        </p:nvSpPr>
        <p:spPr>
          <a:xfrm>
            <a:off x="2824338" y="3387100"/>
            <a:ext cx="1240500" cy="55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Penghapusan</a:t>
            </a:r>
            <a:r>
              <a:rPr i="1" lang="en-US" sz="1200"/>
              <a:t> Punctuations</a:t>
            </a:r>
            <a:endParaRPr i="1" sz="1200"/>
          </a:p>
        </p:txBody>
      </p:sp>
      <p:sp>
        <p:nvSpPr>
          <p:cNvPr id="75" name="Google Shape;75;p9"/>
          <p:cNvSpPr/>
          <p:nvPr/>
        </p:nvSpPr>
        <p:spPr>
          <a:xfrm>
            <a:off x="2824338" y="4292200"/>
            <a:ext cx="1240500" cy="55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Penghapusan</a:t>
            </a:r>
            <a:r>
              <a:rPr i="1" lang="en-US" sz="1200"/>
              <a:t> Stopwords</a:t>
            </a:r>
            <a:endParaRPr i="1" sz="1200"/>
          </a:p>
        </p:txBody>
      </p:sp>
      <p:sp>
        <p:nvSpPr>
          <p:cNvPr id="76" name="Google Shape;76;p9"/>
          <p:cNvSpPr/>
          <p:nvPr/>
        </p:nvSpPr>
        <p:spPr>
          <a:xfrm>
            <a:off x="2824338" y="5197300"/>
            <a:ext cx="1240500" cy="55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Lemmatization</a:t>
            </a:r>
            <a:endParaRPr i="1" sz="1200"/>
          </a:p>
        </p:txBody>
      </p:sp>
      <p:sp>
        <p:nvSpPr>
          <p:cNvPr id="77" name="Google Shape;77;p9"/>
          <p:cNvSpPr/>
          <p:nvPr/>
        </p:nvSpPr>
        <p:spPr>
          <a:xfrm>
            <a:off x="5922450" y="4292188"/>
            <a:ext cx="1240500" cy="55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Peningkatan Performa Model</a:t>
            </a:r>
            <a:endParaRPr sz="1100"/>
          </a:p>
        </p:txBody>
      </p:sp>
      <p:sp>
        <p:nvSpPr>
          <p:cNvPr id="78" name="Google Shape;78;p9"/>
          <p:cNvSpPr/>
          <p:nvPr/>
        </p:nvSpPr>
        <p:spPr>
          <a:xfrm>
            <a:off x="7159838" y="3387100"/>
            <a:ext cx="1240500" cy="55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Hasil dan Analisis</a:t>
            </a:r>
            <a:endParaRPr sz="1200"/>
          </a:p>
        </p:txBody>
      </p:sp>
      <p:sp>
        <p:nvSpPr>
          <p:cNvPr id="79" name="Google Shape;79;p9"/>
          <p:cNvSpPr txBox="1"/>
          <p:nvPr/>
        </p:nvSpPr>
        <p:spPr>
          <a:xfrm>
            <a:off x="743663" y="1103000"/>
            <a:ext cx="16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Penyiapan Data</a:t>
            </a:r>
            <a:endParaRPr b="1"/>
          </a:p>
        </p:txBody>
      </p:sp>
      <p:sp>
        <p:nvSpPr>
          <p:cNvPr id="80" name="Google Shape;80;p9"/>
          <p:cNvSpPr txBox="1"/>
          <p:nvPr/>
        </p:nvSpPr>
        <p:spPr>
          <a:xfrm>
            <a:off x="2601288" y="1103000"/>
            <a:ext cx="16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Pre-processing</a:t>
            </a:r>
            <a:endParaRPr b="1" i="1"/>
          </a:p>
        </p:txBody>
      </p:sp>
      <p:sp>
        <p:nvSpPr>
          <p:cNvPr id="81" name="Google Shape;81;p9"/>
          <p:cNvSpPr/>
          <p:nvPr/>
        </p:nvSpPr>
        <p:spPr>
          <a:xfrm>
            <a:off x="4681950" y="1576900"/>
            <a:ext cx="1240500" cy="55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Pembagian Data</a:t>
            </a:r>
            <a:endParaRPr sz="1200"/>
          </a:p>
        </p:txBody>
      </p:sp>
      <p:sp>
        <p:nvSpPr>
          <p:cNvPr id="82" name="Google Shape;82;p9"/>
          <p:cNvSpPr/>
          <p:nvPr/>
        </p:nvSpPr>
        <p:spPr>
          <a:xfrm>
            <a:off x="4681950" y="2482000"/>
            <a:ext cx="1240500" cy="55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Ekstraksi Fitur</a:t>
            </a:r>
            <a:endParaRPr sz="1200"/>
          </a:p>
        </p:txBody>
      </p:sp>
      <p:sp>
        <p:nvSpPr>
          <p:cNvPr id="83" name="Google Shape;83;p9"/>
          <p:cNvSpPr/>
          <p:nvPr/>
        </p:nvSpPr>
        <p:spPr>
          <a:xfrm>
            <a:off x="4681950" y="3387100"/>
            <a:ext cx="1240500" cy="55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Klasifikasi Sentimen</a:t>
            </a:r>
            <a:endParaRPr i="1" sz="1200"/>
          </a:p>
        </p:txBody>
      </p:sp>
      <p:sp>
        <p:nvSpPr>
          <p:cNvPr id="84" name="Google Shape;84;p9"/>
          <p:cNvSpPr txBox="1"/>
          <p:nvPr/>
        </p:nvSpPr>
        <p:spPr>
          <a:xfrm>
            <a:off x="4458900" y="1103000"/>
            <a:ext cx="16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Implementasi</a:t>
            </a:r>
            <a:endParaRPr b="1"/>
          </a:p>
        </p:txBody>
      </p:sp>
      <p:cxnSp>
        <p:nvCxnSpPr>
          <p:cNvPr id="85" name="Google Shape;85;p9"/>
          <p:cNvCxnSpPr>
            <a:stCxn id="69" idx="2"/>
            <a:endCxn id="70" idx="0"/>
          </p:cNvCxnSpPr>
          <p:nvPr/>
        </p:nvCxnSpPr>
        <p:spPr>
          <a:xfrm>
            <a:off x="1586963" y="2134600"/>
            <a:ext cx="0" cy="3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9"/>
          <p:cNvCxnSpPr>
            <a:stCxn id="70" idx="2"/>
            <a:endCxn id="71" idx="0"/>
          </p:cNvCxnSpPr>
          <p:nvPr/>
        </p:nvCxnSpPr>
        <p:spPr>
          <a:xfrm>
            <a:off x="1586963" y="3039700"/>
            <a:ext cx="0" cy="3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9"/>
          <p:cNvCxnSpPr>
            <a:stCxn id="72" idx="2"/>
            <a:endCxn id="73" idx="0"/>
          </p:cNvCxnSpPr>
          <p:nvPr/>
        </p:nvCxnSpPr>
        <p:spPr>
          <a:xfrm>
            <a:off x="3444588" y="2134600"/>
            <a:ext cx="0" cy="3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9"/>
          <p:cNvCxnSpPr>
            <a:stCxn id="73" idx="2"/>
            <a:endCxn id="74" idx="0"/>
          </p:cNvCxnSpPr>
          <p:nvPr/>
        </p:nvCxnSpPr>
        <p:spPr>
          <a:xfrm>
            <a:off x="3444588" y="3039700"/>
            <a:ext cx="0" cy="3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9"/>
          <p:cNvCxnSpPr>
            <a:stCxn id="74" idx="2"/>
            <a:endCxn id="75" idx="0"/>
          </p:cNvCxnSpPr>
          <p:nvPr/>
        </p:nvCxnSpPr>
        <p:spPr>
          <a:xfrm>
            <a:off x="3444588" y="3944800"/>
            <a:ext cx="0" cy="3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9"/>
          <p:cNvCxnSpPr>
            <a:stCxn id="75" idx="2"/>
            <a:endCxn id="76" idx="0"/>
          </p:cNvCxnSpPr>
          <p:nvPr/>
        </p:nvCxnSpPr>
        <p:spPr>
          <a:xfrm>
            <a:off x="3444588" y="4849900"/>
            <a:ext cx="0" cy="3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9"/>
          <p:cNvCxnSpPr>
            <a:stCxn id="81" idx="2"/>
            <a:endCxn id="82" idx="0"/>
          </p:cNvCxnSpPr>
          <p:nvPr/>
        </p:nvCxnSpPr>
        <p:spPr>
          <a:xfrm>
            <a:off x="5302200" y="2134600"/>
            <a:ext cx="0" cy="3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9"/>
          <p:cNvCxnSpPr>
            <a:stCxn id="82" idx="2"/>
            <a:endCxn id="83" idx="0"/>
          </p:cNvCxnSpPr>
          <p:nvPr/>
        </p:nvCxnSpPr>
        <p:spPr>
          <a:xfrm>
            <a:off x="5302200" y="3039700"/>
            <a:ext cx="0" cy="3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9"/>
          <p:cNvCxnSpPr>
            <a:stCxn id="78" idx="2"/>
            <a:endCxn id="77" idx="3"/>
          </p:cNvCxnSpPr>
          <p:nvPr/>
        </p:nvCxnSpPr>
        <p:spPr>
          <a:xfrm rot="5400000">
            <a:off x="7158488" y="3949300"/>
            <a:ext cx="626100" cy="6171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9"/>
          <p:cNvCxnSpPr>
            <a:stCxn id="77" idx="1"/>
            <a:endCxn id="83" idx="2"/>
          </p:cNvCxnSpPr>
          <p:nvPr/>
        </p:nvCxnSpPr>
        <p:spPr>
          <a:xfrm rot="10800000">
            <a:off x="5302350" y="3944938"/>
            <a:ext cx="620100" cy="626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9"/>
          <p:cNvCxnSpPr>
            <a:stCxn id="71" idx="3"/>
            <a:endCxn id="72" idx="1"/>
          </p:cNvCxnSpPr>
          <p:nvPr/>
        </p:nvCxnSpPr>
        <p:spPr>
          <a:xfrm flipH="1" rot="10800000">
            <a:off x="2207213" y="1855750"/>
            <a:ext cx="617100" cy="18102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9"/>
          <p:cNvCxnSpPr>
            <a:stCxn id="76" idx="3"/>
            <a:endCxn id="81" idx="1"/>
          </p:cNvCxnSpPr>
          <p:nvPr/>
        </p:nvCxnSpPr>
        <p:spPr>
          <a:xfrm flipH="1" rot="10800000">
            <a:off x="4064838" y="1855750"/>
            <a:ext cx="617100" cy="36204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9"/>
          <p:cNvCxnSpPr>
            <a:stCxn id="83" idx="3"/>
            <a:endCxn id="78" idx="1"/>
          </p:cNvCxnSpPr>
          <p:nvPr/>
        </p:nvCxnSpPr>
        <p:spPr>
          <a:xfrm>
            <a:off x="5922450" y="3665950"/>
            <a:ext cx="123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title"/>
          </p:nvPr>
        </p:nvSpPr>
        <p:spPr>
          <a:xfrm>
            <a:off x="228600" y="-117200"/>
            <a:ext cx="6553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PENELITIAN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10"/>
          <p:cNvGrpSpPr/>
          <p:nvPr/>
        </p:nvGrpSpPr>
        <p:grpSpPr>
          <a:xfrm>
            <a:off x="440200" y="1728238"/>
            <a:ext cx="8263600" cy="3671413"/>
            <a:chOff x="440200" y="1271038"/>
            <a:chExt cx="8263600" cy="3671413"/>
          </a:xfrm>
        </p:grpSpPr>
        <p:pic>
          <p:nvPicPr>
            <p:cNvPr id="104" name="Google Shape;104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3900" y="2556700"/>
              <a:ext cx="1058800" cy="10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0"/>
            <p:cNvSpPr txBox="1"/>
            <p:nvPr/>
          </p:nvSpPr>
          <p:spPr>
            <a:xfrm>
              <a:off x="440200" y="3711250"/>
              <a:ext cx="1306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>
                  <a:latin typeface="Calibri"/>
                  <a:ea typeface="Calibri"/>
                  <a:cs typeface="Calibri"/>
                  <a:sym typeface="Calibri"/>
                </a:rPr>
                <a:t>reviews</a:t>
              </a:r>
              <a:endParaRPr b="1" i="1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2234 data)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0"/>
            <p:cNvSpPr txBox="1"/>
            <p:nvPr/>
          </p:nvSpPr>
          <p:spPr>
            <a:xfrm>
              <a:off x="1870688" y="3711250"/>
              <a:ext cx="169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>
                  <a:latin typeface="Calibri"/>
                  <a:ea typeface="Calibri"/>
                  <a:cs typeface="Calibri"/>
                  <a:sym typeface="Calibri"/>
                </a:rPr>
                <a:t>reviews_clean</a:t>
              </a:r>
              <a:endParaRPr b="1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" name="Google Shape;10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3488" y="2748200"/>
              <a:ext cx="867300" cy="867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10"/>
            <p:cNvGrpSpPr/>
            <p:nvPr/>
          </p:nvGrpSpPr>
          <p:grpSpPr>
            <a:xfrm>
              <a:off x="1870700" y="1271038"/>
              <a:ext cx="1692900" cy="1280975"/>
              <a:chOff x="2349925" y="4472925"/>
              <a:chExt cx="1692900" cy="1280975"/>
            </a:xfrm>
          </p:grpSpPr>
          <p:sp>
            <p:nvSpPr>
              <p:cNvPr id="109" name="Google Shape;109;p10"/>
              <p:cNvSpPr txBox="1"/>
              <p:nvPr/>
            </p:nvSpPr>
            <p:spPr>
              <a:xfrm>
                <a:off x="2349925" y="5138300"/>
                <a:ext cx="16929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>
                    <a:latin typeface="Calibri"/>
                    <a:ea typeface="Calibri"/>
                    <a:cs typeface="Calibri"/>
                    <a:sym typeface="Calibri"/>
                  </a:rPr>
                  <a:t>reviews_deleted</a:t>
                </a:r>
                <a:endParaRPr b="1" i="1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(88 data)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0" name="Google Shape;110;p1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888575" y="4472925"/>
                <a:ext cx="615600" cy="615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1" name="Google Shape;111;p10"/>
            <p:cNvGrpSpPr/>
            <p:nvPr/>
          </p:nvGrpSpPr>
          <p:grpSpPr>
            <a:xfrm>
              <a:off x="7010900" y="3711250"/>
              <a:ext cx="1692900" cy="1231200"/>
              <a:chOff x="6648700" y="3473600"/>
              <a:chExt cx="1692900" cy="1231200"/>
            </a:xfrm>
          </p:grpSpPr>
          <p:pic>
            <p:nvPicPr>
              <p:cNvPr id="112" name="Google Shape;112;p1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87350" y="3473600"/>
                <a:ext cx="615600" cy="615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" name="Google Shape;113;p10"/>
              <p:cNvSpPr txBox="1"/>
              <p:nvPr/>
            </p:nvSpPr>
            <p:spPr>
              <a:xfrm>
                <a:off x="6648700" y="4089200"/>
                <a:ext cx="16929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>
                    <a:latin typeface="Calibri"/>
                    <a:ea typeface="Calibri"/>
                    <a:cs typeface="Calibri"/>
                    <a:sym typeface="Calibri"/>
                  </a:rPr>
                  <a:t>testing data</a:t>
                </a:r>
                <a:endParaRPr b="1" i="1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(429 data)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oogle Shape;114;p10"/>
            <p:cNvGrpSpPr/>
            <p:nvPr/>
          </p:nvGrpSpPr>
          <p:grpSpPr>
            <a:xfrm>
              <a:off x="7010900" y="2156800"/>
              <a:ext cx="1692900" cy="1231200"/>
              <a:chOff x="6648700" y="1673350"/>
              <a:chExt cx="1692900" cy="1231200"/>
            </a:xfrm>
          </p:grpSpPr>
          <p:pic>
            <p:nvPicPr>
              <p:cNvPr id="115" name="Google Shape;115;p1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87350" y="1673350"/>
                <a:ext cx="615600" cy="615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" name="Google Shape;116;p10"/>
              <p:cNvSpPr txBox="1"/>
              <p:nvPr/>
            </p:nvSpPr>
            <p:spPr>
              <a:xfrm>
                <a:off x="6648700" y="2288950"/>
                <a:ext cx="16929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>
                    <a:latin typeface="Calibri"/>
                    <a:ea typeface="Calibri"/>
                    <a:cs typeface="Calibri"/>
                    <a:sym typeface="Calibri"/>
                  </a:rPr>
                  <a:t>training </a:t>
                </a:r>
                <a:r>
                  <a:rPr b="1" i="1" lang="en-US"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1" i="1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(1717 data)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" name="Google Shape;117;p10"/>
            <p:cNvSpPr txBox="1"/>
            <p:nvPr/>
          </p:nvSpPr>
          <p:spPr>
            <a:xfrm>
              <a:off x="2910050" y="4116138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(2147 data)</a:t>
              </a:r>
              <a:endParaRPr/>
            </a:p>
          </p:txBody>
        </p:sp>
        <p:pic>
          <p:nvPicPr>
            <p:cNvPr id="118" name="Google Shape;118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76400" y="2748200"/>
              <a:ext cx="867300" cy="86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0"/>
            <p:cNvSpPr txBox="1"/>
            <p:nvPr/>
          </p:nvSpPr>
          <p:spPr>
            <a:xfrm>
              <a:off x="3563588" y="3711250"/>
              <a:ext cx="169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>
                  <a:latin typeface="Calibri"/>
                  <a:ea typeface="Calibri"/>
                  <a:cs typeface="Calibri"/>
                  <a:sym typeface="Calibri"/>
                </a:rPr>
                <a:t>reviews_labelled</a:t>
              </a:r>
              <a:endParaRPr b="1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69300" y="2748200"/>
              <a:ext cx="867300" cy="86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0"/>
            <p:cNvSpPr txBox="1"/>
            <p:nvPr/>
          </p:nvSpPr>
          <p:spPr>
            <a:xfrm>
              <a:off x="5084600" y="3711250"/>
              <a:ext cx="203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>
                  <a:latin typeface="Calibri"/>
                  <a:ea typeface="Calibri"/>
                  <a:cs typeface="Calibri"/>
                  <a:sym typeface="Calibri"/>
                </a:rPr>
                <a:t>reviews_postprocessing</a:t>
              </a:r>
              <a:endParaRPr b="1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10"/>
            <p:cNvGrpSpPr/>
            <p:nvPr/>
          </p:nvGrpSpPr>
          <p:grpSpPr>
            <a:xfrm>
              <a:off x="2717150" y="4073790"/>
              <a:ext cx="3385800" cy="91803"/>
              <a:chOff x="2174925" y="1255900"/>
              <a:chExt cx="3385800" cy="91803"/>
            </a:xfrm>
          </p:grpSpPr>
          <p:cxnSp>
            <p:nvCxnSpPr>
              <p:cNvPr id="123" name="Google Shape;123;p10"/>
              <p:cNvCxnSpPr/>
              <p:nvPr/>
            </p:nvCxnSpPr>
            <p:spPr>
              <a:xfrm>
                <a:off x="2174925" y="1347703"/>
                <a:ext cx="3385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10"/>
              <p:cNvCxnSpPr/>
              <p:nvPr/>
            </p:nvCxnSpPr>
            <p:spPr>
              <a:xfrm rot="10800000">
                <a:off x="2184069" y="1265200"/>
                <a:ext cx="1800" cy="82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0"/>
              <p:cNvCxnSpPr/>
              <p:nvPr/>
            </p:nvCxnSpPr>
            <p:spPr>
              <a:xfrm rot="10800000">
                <a:off x="5549061" y="1265200"/>
                <a:ext cx="1800" cy="82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10"/>
              <p:cNvCxnSpPr/>
              <p:nvPr/>
            </p:nvCxnSpPr>
            <p:spPr>
              <a:xfrm rot="10800000">
                <a:off x="3867825" y="1255900"/>
                <a:ext cx="0" cy="90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7" name="Google Shape;127;p10"/>
            <p:cNvSpPr/>
            <p:nvPr/>
          </p:nvSpPr>
          <p:spPr>
            <a:xfrm>
              <a:off x="1697050" y="3076388"/>
              <a:ext cx="512100" cy="210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3307550" y="3076388"/>
              <a:ext cx="512100" cy="210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5000450" y="3076388"/>
              <a:ext cx="512100" cy="210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 rot="-1476942">
              <a:off x="6539153" y="2584447"/>
              <a:ext cx="911099" cy="21089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..</a:t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rot="1534664">
              <a:off x="6539221" y="3508994"/>
              <a:ext cx="910975" cy="2108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rot="-2183445">
              <a:off x="1239234" y="2069896"/>
              <a:ext cx="911192" cy="21090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..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228600" y="-117200"/>
            <a:ext cx="6553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DISTRIBUSI SENTIMEN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1" title="Chart"/>
          <p:cNvPicPr preferRelativeResize="0"/>
          <p:nvPr/>
        </p:nvPicPr>
        <p:blipFill rotWithShape="1">
          <a:blip r:embed="rId3">
            <a:alphaModFix/>
          </a:blip>
          <a:srcRect b="13029" l="0" r="0" t="19879"/>
          <a:stretch/>
        </p:blipFill>
        <p:spPr>
          <a:xfrm>
            <a:off x="4188075" y="2333675"/>
            <a:ext cx="4200449" cy="247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 title="Chart"/>
          <p:cNvPicPr preferRelativeResize="0"/>
          <p:nvPr/>
        </p:nvPicPr>
        <p:blipFill rotWithShape="1">
          <a:blip r:embed="rId4">
            <a:alphaModFix/>
          </a:blip>
          <a:srcRect b="0" l="19841" r="20087" t="19568"/>
          <a:stretch/>
        </p:blipFill>
        <p:spPr>
          <a:xfrm>
            <a:off x="901910" y="2333663"/>
            <a:ext cx="2437980" cy="24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1"/>
          <p:cNvGrpSpPr/>
          <p:nvPr/>
        </p:nvGrpSpPr>
        <p:grpSpPr>
          <a:xfrm>
            <a:off x="3193650" y="1405288"/>
            <a:ext cx="2756700" cy="400200"/>
            <a:chOff x="1309000" y="5423525"/>
            <a:chExt cx="2756700" cy="400200"/>
          </a:xfrm>
        </p:grpSpPr>
        <p:grpSp>
          <p:nvGrpSpPr>
            <p:cNvPr id="141" name="Google Shape;141;p11"/>
            <p:cNvGrpSpPr/>
            <p:nvPr/>
          </p:nvGrpSpPr>
          <p:grpSpPr>
            <a:xfrm>
              <a:off x="2573050" y="5423525"/>
              <a:ext cx="1492650" cy="400200"/>
              <a:chOff x="1456150" y="5082125"/>
              <a:chExt cx="1492650" cy="400200"/>
            </a:xfrm>
          </p:grpSpPr>
          <p:sp>
            <p:nvSpPr>
              <p:cNvPr id="142" name="Google Shape;142;p11"/>
              <p:cNvSpPr/>
              <p:nvPr/>
            </p:nvSpPr>
            <p:spPr>
              <a:xfrm>
                <a:off x="1456150" y="5171825"/>
                <a:ext cx="220800" cy="2208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1"/>
              <p:cNvSpPr txBox="1"/>
              <p:nvPr/>
            </p:nvSpPr>
            <p:spPr>
              <a:xfrm>
                <a:off x="1753900" y="5082125"/>
                <a:ext cx="1194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Negatif</a:t>
                </a:r>
                <a:endParaRPr/>
              </a:p>
            </p:txBody>
          </p:sp>
        </p:grpSp>
        <p:grpSp>
          <p:nvGrpSpPr>
            <p:cNvPr id="144" name="Google Shape;144;p11"/>
            <p:cNvGrpSpPr/>
            <p:nvPr/>
          </p:nvGrpSpPr>
          <p:grpSpPr>
            <a:xfrm>
              <a:off x="1309000" y="5423525"/>
              <a:ext cx="1492650" cy="400200"/>
              <a:chOff x="1456150" y="5359150"/>
              <a:chExt cx="1492650" cy="400200"/>
            </a:xfrm>
          </p:grpSpPr>
          <p:sp>
            <p:nvSpPr>
              <p:cNvPr id="145" name="Google Shape;145;p11"/>
              <p:cNvSpPr/>
              <p:nvPr/>
            </p:nvSpPr>
            <p:spPr>
              <a:xfrm>
                <a:off x="1456150" y="5448850"/>
                <a:ext cx="220800" cy="2208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 txBox="1"/>
              <p:nvPr/>
            </p:nvSpPr>
            <p:spPr>
              <a:xfrm>
                <a:off x="1753900" y="5359150"/>
                <a:ext cx="1194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Positif</a:t>
                </a:r>
                <a:endParaRPr/>
              </a:p>
            </p:txBody>
          </p:sp>
        </p:grpSp>
      </p:grpSp>
      <p:sp>
        <p:nvSpPr>
          <p:cNvPr id="147" name="Google Shape;147;p11"/>
          <p:cNvSpPr txBox="1"/>
          <p:nvPr/>
        </p:nvSpPr>
        <p:spPr>
          <a:xfrm>
            <a:off x="4533150" y="4880425"/>
            <a:ext cx="351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 Distribusi berdasarkan rating 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365750" y="4880425"/>
            <a:ext cx="351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 Persentase per label 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228600" y="-117200"/>
            <a:ext cx="6553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TEXT PREPROCESSING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12"/>
          <p:cNvGraphicFramePr/>
          <p:nvPr/>
        </p:nvGraphicFramePr>
        <p:xfrm>
          <a:off x="1081400" y="138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{0AF6C0A2-DF59-4406-BF23-65FF4F51D630}</a:tableStyleId>
              </a:tblPr>
              <a:tblGrid>
                <a:gridCol w="1722150"/>
                <a:gridCol w="5259025"/>
              </a:tblGrid>
              <a:tr h="38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Tahapan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Hasil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2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Teks awal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“Amazon Prime is absolutely amazing! Great prices. Shipped right to your door!”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2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Tokenization</a:t>
                      </a:r>
                      <a:endParaRPr i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["Amazon", "Prime", "is", "absolutely", "amazing", "!", "Great",  "prices", ".",  "Shipped", "right", "to", "your", "door", "!"]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folding</a:t>
                      </a:r>
                      <a:endParaRPr i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“amazon prime is absolutely amazing! great prices. shipped right to your door!”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Punctuation removal</a:t>
                      </a:r>
                      <a:endParaRPr i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“amazon prime is absolutely amazing great prices shipped right to your door”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Stopwords removal</a:t>
                      </a:r>
                      <a:endParaRPr i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“amazon prime absolutely amazing great prices shipped right door”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Lemmatization</a:t>
                      </a:r>
                      <a:endParaRPr i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“amazon prime absolutely amazing great price shipped right door”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228600" y="-117200"/>
            <a:ext cx="6553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PENGUJIAN MODEL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p13"/>
          <p:cNvGraphicFramePr/>
          <p:nvPr/>
        </p:nvGraphicFramePr>
        <p:xfrm>
          <a:off x="1326325" y="120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{54B25AC0-455C-4C22-91F1-4062389A1960}</a:tableStyleId>
              </a:tblPr>
              <a:tblGrid>
                <a:gridCol w="4281450"/>
                <a:gridCol w="900700"/>
                <a:gridCol w="863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Teks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Prediksi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Aktual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Sucks lately. Both the web page and the app suck after l…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 has made shopping during this time of uncertainty…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is the worst, it doesn't even want to open. The app d…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Love it when it works but it keeps signing me out. It do…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 shopping is that 'right from the convenience of y…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 never loads, need to use the website instead.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shop amazing all the time absolutely love the app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 and excellent app for a secure shopping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Frustrating considering you can’t purchase kindle books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 can find almost everything you need or want.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13"/>
          <p:cNvSpPr txBox="1"/>
          <p:nvPr/>
        </p:nvSpPr>
        <p:spPr>
          <a:xfrm rot="-5400000">
            <a:off x="6695375" y="4230188"/>
            <a:ext cx="187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Sample Data Baru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 rot="-5400000">
            <a:off x="6681275" y="2371038"/>
            <a:ext cx="190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Sample Data Uji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DESIGN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SIGN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