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4"/>
  </p:notesMasterIdLst>
  <p:sldIdLst>
    <p:sldId id="256" r:id="rId2"/>
    <p:sldId id="315" r:id="rId3"/>
    <p:sldId id="308" r:id="rId4"/>
    <p:sldId id="309" r:id="rId5"/>
    <p:sldId id="310" r:id="rId6"/>
    <p:sldId id="311" r:id="rId7"/>
    <p:sldId id="312" r:id="rId8"/>
    <p:sldId id="314" r:id="rId9"/>
    <p:sldId id="321" r:id="rId10"/>
    <p:sldId id="316" r:id="rId11"/>
    <p:sldId id="313" r:id="rId12"/>
    <p:sldId id="317" r:id="rId13"/>
    <p:sldId id="258" r:id="rId14"/>
    <p:sldId id="265" r:id="rId15"/>
    <p:sldId id="318" r:id="rId16"/>
    <p:sldId id="261" r:id="rId17"/>
    <p:sldId id="304" r:id="rId18"/>
    <p:sldId id="305" r:id="rId19"/>
    <p:sldId id="320" r:id="rId20"/>
    <p:sldId id="271" r:id="rId21"/>
    <p:sldId id="307" r:id="rId22"/>
    <p:sldId id="306" r:id="rId23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5"/>
      <p:bold r:id="rId26"/>
      <p:italic r:id="rId27"/>
      <p:boldItalic r:id="rId28"/>
    </p:embeddedFont>
    <p:embeddedFont>
      <p:font typeface="Barlow Semi Condensed Medium" panose="00000606000000000000" pitchFamily="2" charset="0"/>
      <p:regular r:id="rId29"/>
      <p:bold r:id="rId30"/>
      <p:italic r:id="rId31"/>
      <p:boldItalic r:id="rId32"/>
    </p:embeddedFont>
    <p:embeddedFont>
      <p:font typeface="Fjalla One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9EF83E-AB6A-4859-92C5-B4C2DBDF095E}">
  <a:tblStyle styleId="{369EF83E-AB6A-4859-92C5-B4C2DBDF09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901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695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852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471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8084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101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18090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434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144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  <p:sldLayoutId id="2147483659" r:id="rId6"/>
    <p:sldLayoutId id="2147483660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moamedeo/jiic-zerozeroshare/tree/develop/doc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drAI9SF-ehiTx52kYZFNAPKxFfbByBs0/view?usp=shar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xd.adobe.com/view/42f22bbd-d61c-4df3-4b5e-96184942bb22-34c3/?fullscreen&amp;hints=off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hyperlink" Target="https://github.com/elmoamedeo/jiic-zerozeroshare" TargetMode="External"/><Relationship Id="rId4" Type="http://schemas.openxmlformats.org/officeDocument/2006/relationships/hyperlink" Target="https://drive.google.com/file/d/1drAI9SF-ehiTx52kYZFNAPKxFfbByBs0/view?usp=sharing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719650" y="1059139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00B050"/>
                </a:solidFill>
              </a:rPr>
              <a:t>$</a:t>
            </a:r>
            <a:r>
              <a:rPr lang="en" sz="9600" dirty="0">
                <a:solidFill>
                  <a:srgbClr val="0070C0"/>
                </a:solidFill>
              </a:rPr>
              <a:t>HARE</a:t>
            </a:r>
            <a:endParaRPr sz="9600" dirty="0">
              <a:solidFill>
                <a:srgbClr val="0070C0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4521480" y="2582339"/>
            <a:ext cx="4529002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 dirty="0"/>
              <a:t>O NOVO JEITO  DE COMPARTILHAR</a:t>
            </a:r>
            <a:endParaRPr sz="23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/>
          </a:p>
        </p:txBody>
      </p:sp>
      <p:sp>
        <p:nvSpPr>
          <p:cNvPr id="198" name="Google Shape;1885;p35">
            <a:extLst>
              <a:ext uri="{FF2B5EF4-FFF2-40B4-BE49-F238E27FC236}">
                <a16:creationId xmlns:a16="http://schemas.microsoft.com/office/drawing/2014/main" id="{5B47C7B3-7842-415F-BB1E-CD9D8FC78F8B}"/>
              </a:ext>
            </a:extLst>
          </p:cNvPr>
          <p:cNvSpPr txBox="1">
            <a:spLocks/>
          </p:cNvSpPr>
          <p:nvPr/>
        </p:nvSpPr>
        <p:spPr>
          <a:xfrm>
            <a:off x="6173350" y="3605079"/>
            <a:ext cx="2169139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ctr"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/>
              <a:t>Eduardo Kazenski</a:t>
            </a:r>
          </a:p>
          <a:p>
            <a:pPr algn="ctr"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/>
              <a:t>Amedeo Elmo</a:t>
            </a:r>
          </a:p>
        </p:txBody>
      </p:sp>
      <p:sp>
        <p:nvSpPr>
          <p:cNvPr id="199" name="Google Shape;1885;p35">
            <a:extLst>
              <a:ext uri="{FF2B5EF4-FFF2-40B4-BE49-F238E27FC236}">
                <a16:creationId xmlns:a16="http://schemas.microsoft.com/office/drawing/2014/main" id="{986E2823-5DEB-4DB6-A7B3-C9BC31D64E46}"/>
              </a:ext>
            </a:extLst>
          </p:cNvPr>
          <p:cNvSpPr txBox="1">
            <a:spLocks/>
          </p:cNvSpPr>
          <p:nvPr/>
        </p:nvSpPr>
        <p:spPr>
          <a:xfrm>
            <a:off x="6331018" y="243269"/>
            <a:ext cx="2332100" cy="6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 dirty="0"/>
              <a:t>PMI 6</a:t>
            </a: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endParaRPr lang="pt-BR" sz="2300" dirty="0"/>
          </a:p>
          <a:p>
            <a:endParaRPr lang="pt-BR" sz="2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Motivação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4804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C66F9-9A1A-45C1-869D-001E9E94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4BEE20-1FBD-4985-997D-CBEEC37F5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5666" y="3196051"/>
            <a:ext cx="2772367" cy="329100"/>
          </a:xfrm>
        </p:spPr>
        <p:txBody>
          <a:bodyPr/>
          <a:lstStyle/>
          <a:p>
            <a:r>
              <a:rPr lang="pt-BR" dirty="0"/>
              <a:t>EVOLUÇÃO E APRENDIZADO DO PROJETO</a:t>
            </a:r>
            <a:endParaRPr lang="es-ES_tradnl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21C55B12-B471-42EE-B9D3-B9410A9A4AF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024128" y="3224512"/>
            <a:ext cx="1764900" cy="329100"/>
          </a:xfrm>
        </p:spPr>
        <p:txBody>
          <a:bodyPr/>
          <a:lstStyle/>
          <a:p>
            <a:r>
              <a:rPr lang="pt-BR" dirty="0"/>
              <a:t>DOCUMENTOS</a:t>
            </a:r>
          </a:p>
          <a:p>
            <a:r>
              <a:rPr lang="pt-BR" dirty="0"/>
              <a:t>CRIADOS</a:t>
            </a:r>
            <a:endParaRPr lang="es-ES_tradnl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BD8E903-ECD6-48C6-8235-0AC286F978E2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427817" y="3224512"/>
            <a:ext cx="1764900" cy="329100"/>
          </a:xfrm>
        </p:spPr>
        <p:txBody>
          <a:bodyPr/>
          <a:lstStyle/>
          <a:p>
            <a:r>
              <a:rPr lang="pt-BR" dirty="0"/>
              <a:t>VISUAL E PROGRAMAÇÃO</a:t>
            </a:r>
            <a:endParaRPr lang="es-ES_tradnl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9468E60F-55C5-4EFD-9F44-2A5186678AD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694175" y="3874981"/>
            <a:ext cx="1875351" cy="1079100"/>
          </a:xfrm>
        </p:spPr>
        <p:txBody>
          <a:bodyPr/>
          <a:lstStyle/>
          <a:p>
            <a:r>
              <a:rPr lang="pt-BR" sz="1400" dirty="0"/>
              <a:t>Ver o aglomerado de documentos e vontade de espírito se tornando um produto palpável.</a:t>
            </a:r>
            <a:endParaRPr lang="es-ES_tradnl" sz="1400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B0F2D132-DABD-41D9-9F68-AF0F62B30F92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024128" y="3874981"/>
            <a:ext cx="1764900" cy="1079100"/>
          </a:xfrm>
        </p:spPr>
        <p:txBody>
          <a:bodyPr/>
          <a:lstStyle/>
          <a:p>
            <a:r>
              <a:rPr lang="pt-BR" sz="1400" dirty="0"/>
              <a:t>Toda documentação criada ao longo dos semestres com o professores.</a:t>
            </a:r>
            <a:endParaRPr lang="es-ES_tradnl" sz="1400" dirty="0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69CB9335-3A26-4134-A522-879C3C647534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355079" y="3874981"/>
            <a:ext cx="2040775" cy="1079100"/>
          </a:xfrm>
        </p:spPr>
        <p:txBody>
          <a:bodyPr/>
          <a:lstStyle/>
          <a:p>
            <a:r>
              <a:rPr lang="pt-BR" dirty="0"/>
              <a:t>O visual, sem dúvidas, foi o maior avanço no projeto, mais que a própria programação.</a:t>
            </a:r>
            <a:endParaRPr lang="es-ES_tradnl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F12148B-5C2A-4A53-9A0B-823403236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272" y="1171056"/>
            <a:ext cx="1383487" cy="189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723E8E6-5FBA-43CB-B6C8-142ACC6BD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531" y="2037580"/>
            <a:ext cx="1188027" cy="1106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4F03D81-7F66-4E5B-B445-A44132BC7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5926" y="1230466"/>
            <a:ext cx="1973150" cy="1195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71B25EE-1818-40B4-A53D-7182B0872A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2013" y="1972891"/>
            <a:ext cx="2004312" cy="1040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1A9C618F-D50E-42B8-A944-9BC3F709C4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7469" y="1220632"/>
            <a:ext cx="1875992" cy="1314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8FB0C91A-21E7-4B46-B91E-2C634787417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2086" t="3302" r="33092" b="1768"/>
          <a:stretch/>
        </p:blipFill>
        <p:spPr>
          <a:xfrm>
            <a:off x="7099492" y="1327361"/>
            <a:ext cx="946801" cy="17061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85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Projeto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362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690083" y="947649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690083" y="2190792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690083" y="3445256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061854" y="356616"/>
            <a:ext cx="346027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PILARES </a:t>
            </a:r>
            <a:r>
              <a:rPr lang="en" dirty="0">
                <a:solidFill>
                  <a:srgbClr val="00B050"/>
                </a:solidFill>
              </a:rPr>
              <a:t>HDN</a:t>
            </a:r>
            <a:r>
              <a:rPr lang="en" dirty="0"/>
              <a:t> DO SHARE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22644" y="108730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Eu ter a Habilidade para desempenhar algo.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22644" y="8038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B050"/>
                </a:solidFill>
              </a:rPr>
              <a:t>H</a:t>
            </a:r>
            <a:r>
              <a:rPr lang="en" sz="1800" dirty="0">
                <a:solidFill>
                  <a:schemeClr val="accent1"/>
                </a:solidFill>
              </a:rPr>
              <a:t>ABILIDADE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22644" y="204909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B050"/>
                </a:solidFill>
              </a:rPr>
              <a:t>D</a:t>
            </a:r>
            <a:r>
              <a:rPr lang="en" sz="1800" dirty="0">
                <a:solidFill>
                  <a:schemeClr val="accent1"/>
                </a:solidFill>
              </a:rPr>
              <a:t>ISPONIBILIDADE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22644" y="233255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Eu ter a Disponibilidade de tempo para realizar algo.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22644" y="3304731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B050"/>
                </a:solidFill>
              </a:rPr>
              <a:t>N</a:t>
            </a:r>
            <a:r>
              <a:rPr lang="en" sz="1800" dirty="0">
                <a:solidFill>
                  <a:schemeClr val="accent1"/>
                </a:solidFill>
              </a:rPr>
              <a:t>ECESSIDADE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22644" y="3588195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Eu precisar que algo seja realizado para mim.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772252" y="10964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772252" y="234170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772252" y="3597339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9" grpId="0" build="p"/>
      <p:bldP spid="2140" grpId="0" build="p"/>
      <p:bldP spid="2141" grpId="0" build="p"/>
      <p:bldP spid="2142" grpId="0" build="p"/>
      <p:bldP spid="2143" grpId="0" build="p"/>
      <p:bldP spid="2144" grpId="0" build="p"/>
      <p:bldP spid="2147" grpId="0"/>
      <p:bldP spid="2148" grpId="0"/>
      <p:bldP spid="21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5244858" y="1277471"/>
            <a:ext cx="3568115" cy="3420363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804672" y="1792082"/>
            <a:ext cx="4201073" cy="2020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 nossa plataforma é para dispositivos móveis e ajuda pessoas com necessidades e/ou habilidades de serviços de reparo, manutenção, instrução, entre muitos outros, ou seja, atende tanto quem está buscando um serviço especializado quanto quem tem essa mão-de-obra e dispõe de tempo para realizar o serviço.</a:t>
            </a:r>
            <a:endParaRPr lang="en-US"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331" name="Google Shape;2331;p44"/>
          <p:cNvPicPr preferRelativeResize="0"/>
          <p:nvPr/>
        </p:nvPicPr>
        <p:blipFill rotWithShape="1">
          <a:blip r:embed="rId3">
            <a:alphaModFix/>
          </a:blip>
          <a:srcRect l="34985" r="2674"/>
          <a:stretch/>
        </p:blipFill>
        <p:spPr>
          <a:xfrm>
            <a:off x="5602862" y="1640579"/>
            <a:ext cx="2892209" cy="2779852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1CBC561-0D7F-43A5-B97D-AF0353A05574}"/>
              </a:ext>
            </a:extLst>
          </p:cNvPr>
          <p:cNvSpPr txBox="1"/>
          <p:nvPr/>
        </p:nvSpPr>
        <p:spPr>
          <a:xfrm>
            <a:off x="5278582" y="41196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dirty="0">
                <a:solidFill>
                  <a:schemeClr val="tx2">
                    <a:lumMod val="25000"/>
                  </a:schemeClr>
                </a:solidFill>
                <a:latin typeface="Fjalla One" panose="020B0604020202020204" charset="0"/>
              </a:rPr>
              <a:t>SOBRE </a:t>
            </a:r>
            <a:r>
              <a:rPr lang="en" sz="2800" dirty="0">
                <a:solidFill>
                  <a:srgbClr val="00B050"/>
                </a:solidFill>
                <a:latin typeface="Fjalla One" panose="020B0604020202020204" charset="0"/>
              </a:rPr>
              <a:t>NOSSO</a:t>
            </a:r>
            <a:r>
              <a:rPr lang="en" sz="2800" dirty="0">
                <a:solidFill>
                  <a:schemeClr val="tx2">
                    <a:lumMod val="25000"/>
                  </a:schemeClr>
                </a:solidFill>
                <a:latin typeface="Fjalla One" panose="020B0604020202020204" charset="0"/>
              </a:rPr>
              <a:t> SHARE</a:t>
            </a:r>
            <a:endParaRPr lang="es-ES_tradnl" sz="2800" dirty="0">
              <a:solidFill>
                <a:schemeClr val="tx2">
                  <a:lumMod val="25000"/>
                </a:schemeClr>
              </a:solidFill>
              <a:latin typeface="Fjalla On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2259452" y="1006074"/>
            <a:ext cx="4183099" cy="2020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Documento de Visão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Model Business </a:t>
            </a:r>
            <a:r>
              <a:rPr lang="pt-BR" sz="1400" dirty="0" err="1"/>
              <a:t>Canvas</a:t>
            </a:r>
            <a:endParaRPr lang="pt-BR" sz="1400" dirty="0"/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Levantamento de Requisitos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Especificação de Requisitos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Definição das Personas e Atores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Mapa de Jornada de Usuário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Especificação do Mapa de Empatia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Diagrama de Casos de Uso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Especificação e Expansão dos Casos de Uso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Especificação das Histórias de Usuário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Documento de Apresentação de Projeto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 err="1"/>
              <a:t>EAP</a:t>
            </a:r>
            <a:r>
              <a:rPr lang="pt-BR" sz="1400" dirty="0"/>
              <a:t> (Estrutura Analítica do Projeto)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TAP (Termo de Abertura do Projeto)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Protótipo de Baixa Fidelidade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Protótipo de Alta Fidelidade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Projeto codificado alocado no </a:t>
            </a:r>
            <a:r>
              <a:rPr lang="pt-BR" sz="1400" dirty="0" err="1"/>
              <a:t>GIT</a:t>
            </a:r>
            <a:endParaRPr lang="pt-BR" sz="1400" dirty="0"/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Backups de documentação em nuvem e </a:t>
            </a:r>
            <a:r>
              <a:rPr lang="pt-BR" sz="1400" dirty="0" err="1"/>
              <a:t>GIT</a:t>
            </a:r>
            <a:endParaRPr lang="en-US" sz="1400" dirty="0">
              <a:sym typeface="Barlow Semi Condensed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7A7BC1D-0AE7-4AC7-ACF3-522BF24593A7}"/>
              </a:ext>
            </a:extLst>
          </p:cNvPr>
          <p:cNvSpPr txBox="1"/>
          <p:nvPr/>
        </p:nvSpPr>
        <p:spPr>
          <a:xfrm>
            <a:off x="5278582" y="41196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dirty="0">
                <a:solidFill>
                  <a:schemeClr val="tx2">
                    <a:lumMod val="25000"/>
                  </a:schemeClr>
                </a:solidFill>
                <a:latin typeface="Fjalla One" panose="020B0604020202020204" charset="0"/>
              </a:rPr>
              <a:t>DOCUMENTAÇÃO </a:t>
            </a:r>
            <a:r>
              <a:rPr lang="en" sz="2800" dirty="0">
                <a:solidFill>
                  <a:srgbClr val="00B050"/>
                </a:solidFill>
                <a:latin typeface="Fjalla One" panose="020B0604020202020204" charset="0"/>
              </a:rPr>
              <a:t>DO</a:t>
            </a:r>
            <a:r>
              <a:rPr lang="en" sz="2800" dirty="0">
                <a:solidFill>
                  <a:schemeClr val="tx2">
                    <a:lumMod val="25000"/>
                  </a:schemeClr>
                </a:solidFill>
                <a:latin typeface="Fjalla One" panose="020B0604020202020204" charset="0"/>
              </a:rPr>
              <a:t> SHARE</a:t>
            </a:r>
            <a:endParaRPr lang="es-ES_tradnl" sz="2800" dirty="0">
              <a:solidFill>
                <a:schemeClr val="tx2">
                  <a:lumMod val="25000"/>
                </a:schemeClr>
              </a:solidFill>
              <a:latin typeface="Fjalla One" panose="020B0604020202020204" charset="0"/>
            </a:endParaRPr>
          </a:p>
        </p:txBody>
      </p:sp>
      <p:pic>
        <p:nvPicPr>
          <p:cNvPr id="11" name="Gráfico 10" descr="Lupa">
            <a:hlinkClick r:id="rId3"/>
            <a:extLst>
              <a:ext uri="{FF2B5EF4-FFF2-40B4-BE49-F238E27FC236}">
                <a16:creationId xmlns:a16="http://schemas.microsoft.com/office/drawing/2014/main" id="{7545DBC8-F3A4-4DA3-8D55-F1BC886776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2551" y="2100219"/>
            <a:ext cx="1417778" cy="141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9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1638985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1638997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1638985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ALGUMAS INTERFACES PROJETADAS</a:t>
            </a: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694176" y="1094371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Entrar na conta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24128" y="1094371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Tela ZERO</a:t>
            </a: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80" y="1094371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Criar conta</a:t>
            </a:r>
            <a:endParaRPr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F04736D7-2CC4-41E8-AB99-BD631839C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60" y="1881499"/>
            <a:ext cx="1613740" cy="273575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A59965F-9367-48CC-A018-C595CB15D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517" y="1881498"/>
            <a:ext cx="1615965" cy="273576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48E9F59E-2DFB-475B-B45E-B2D464D56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521" y="1881498"/>
            <a:ext cx="1564897" cy="276730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6" grpId="0" build="p"/>
      <p:bldP spid="2197" grpId="0" build="p"/>
      <p:bldP spid="219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1638985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1638997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1638985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ALGUMAS INTERFACES PROJETADAS</a:t>
            </a: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694176" y="969679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Localização de serviços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24128" y="1094371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Início</a:t>
            </a: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80" y="959288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</a:rPr>
              <a:t>P</a:t>
            </a:r>
            <a:r>
              <a:rPr lang="en" dirty="0">
                <a:solidFill>
                  <a:schemeClr val="accent1"/>
                </a:solidFill>
              </a:rPr>
              <a:t>erfil do profissional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FD03DF-4362-4A8A-809A-695D46174F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956"/>
          <a:stretch/>
        </p:blipFill>
        <p:spPr>
          <a:xfrm>
            <a:off x="1137583" y="1858899"/>
            <a:ext cx="1564897" cy="275835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F6D08F7-5A01-4DFC-A4A9-DA1D8C941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234" y="1858898"/>
            <a:ext cx="1591532" cy="275835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8B901B3-76E6-4B2B-97C7-60B71C122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2535" y="1858897"/>
            <a:ext cx="1569870" cy="275835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93983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6" grpId="0" build="p"/>
      <p:bldP spid="2197" grpId="0" build="p"/>
      <p:bldP spid="219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1638985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1638997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1638985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ALGUMAS INTERFACES PROJETADAS</a:t>
            </a: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703049" y="1123838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Chat de conversa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24128" y="1094371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Mensagens</a:t>
            </a: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80" y="959288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</a:rPr>
              <a:t>Avaliação de serviço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CCCAE5-5695-4717-867A-A54DE4304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563" y="1858896"/>
            <a:ext cx="1546947" cy="275835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B43EFBA-52CC-4EFB-8DC6-428E031E7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532" y="1858895"/>
            <a:ext cx="1549935" cy="275835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54CBBFC-94BC-4F79-8316-13DAB2591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3033" y="1858895"/>
            <a:ext cx="1546947" cy="278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3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6" grpId="0" build="p"/>
      <p:bldP spid="2197" grpId="0" build="p"/>
      <p:bldP spid="219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1836905" y="1555945"/>
            <a:ext cx="547019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Mobile</a:t>
            </a:r>
            <a:endParaRPr sz="7200" dirty="0"/>
          </a:p>
        </p:txBody>
      </p:sp>
      <p:sp>
        <p:nvSpPr>
          <p:cNvPr id="2733" name="Google Shape;2733;p50"/>
          <p:cNvSpPr txBox="1">
            <a:spLocks noGrp="1"/>
          </p:cNvSpPr>
          <p:nvPr>
            <p:ph type="subTitle" idx="1"/>
          </p:nvPr>
        </p:nvSpPr>
        <p:spPr>
          <a:xfrm>
            <a:off x="2933550" y="3629119"/>
            <a:ext cx="32769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Compartilhe! Espalha seu conhecimento pelo mundo.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Gráfico 3" descr="Smartphone">
            <a:hlinkClick r:id="rId3"/>
            <a:extLst>
              <a:ext uri="{FF2B5EF4-FFF2-40B4-BE49-F238E27FC236}">
                <a16:creationId xmlns:a16="http://schemas.microsoft.com/office/drawing/2014/main" id="{3B3C7571-97CA-4FDA-A6FB-0E5A52196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8696" y="4031002"/>
            <a:ext cx="757192" cy="7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8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História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1426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732;p50">
            <a:extLst>
              <a:ext uri="{FF2B5EF4-FFF2-40B4-BE49-F238E27FC236}">
                <a16:creationId xmlns:a16="http://schemas.microsoft.com/office/drawing/2014/main" id="{67674CFB-44ED-4671-BA69-AFB6AA149E4B}"/>
              </a:ext>
            </a:extLst>
          </p:cNvPr>
          <p:cNvSpPr txBox="1">
            <a:spLocks/>
          </p:cNvSpPr>
          <p:nvPr/>
        </p:nvSpPr>
        <p:spPr>
          <a:xfrm>
            <a:off x="1836905" y="1555945"/>
            <a:ext cx="5470190" cy="19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jalla One"/>
              <a:buNone/>
              <a:defRPr sz="6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s-ES_tradnl" sz="7200" dirty="0" err="1"/>
              <a:t>Admin</a:t>
            </a:r>
            <a:endParaRPr lang="es-ES_tradnl" sz="7200" dirty="0"/>
          </a:p>
        </p:txBody>
      </p:sp>
      <p:sp>
        <p:nvSpPr>
          <p:cNvPr id="9" name="Google Shape;2733;p50">
            <a:extLst>
              <a:ext uri="{FF2B5EF4-FFF2-40B4-BE49-F238E27FC236}">
                <a16:creationId xmlns:a16="http://schemas.microsoft.com/office/drawing/2014/main" id="{2957771F-D68B-4FC7-9F74-41CA6DE95E8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33550" y="3629119"/>
            <a:ext cx="32769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Compartilhe! Espalha seu conhecimento pelo mundo.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Gráfico 2" descr="Computação em Nuvem">
            <a:extLst>
              <a:ext uri="{FF2B5EF4-FFF2-40B4-BE49-F238E27FC236}">
                <a16:creationId xmlns:a16="http://schemas.microsoft.com/office/drawing/2014/main" id="{7F129031-B915-4E65-B48A-C2E376132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6309" y="3853868"/>
            <a:ext cx="794904" cy="79490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5305384" y="1527365"/>
            <a:ext cx="4968094" cy="4978618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1397806" y="1527365"/>
            <a:ext cx="4160012" cy="2784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Barlow Semi Condensed" panose="00000506000000000000" pitchFamily="2" charset="0"/>
              </a:rPr>
              <a:t>Seguem os links do contato com o usuário:</a:t>
            </a:r>
          </a:p>
          <a:p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Barlow Semi Condensed" panose="00000506000000000000" pitchFamily="2" charset="0"/>
              </a:rPr>
              <a:t>Protótipo de Baixa Fidelidade a ser testado:</a:t>
            </a:r>
          </a:p>
          <a:p>
            <a:endParaRPr lang="pt-BR" sz="400" dirty="0">
              <a:solidFill>
                <a:schemeClr val="tx1">
                  <a:lumMod val="75000"/>
                </a:schemeClr>
              </a:solidFill>
              <a:latin typeface="Barlow Semi Condensed" panose="00000506000000000000" pitchFamily="2" charset="0"/>
            </a:endParaRPr>
          </a:p>
          <a:p>
            <a:r>
              <a:rPr lang="pt-BR" sz="1200" dirty="0">
                <a:solidFill>
                  <a:schemeClr val="tx1">
                    <a:lumMod val="75000"/>
                  </a:schemeClr>
                </a:solidFill>
                <a:latin typeface="Barlow Semi Condensed" panose="00000506000000000000" pitchFamily="2" charset="0"/>
                <a:hlinkClick r:id="rId3"/>
              </a:rPr>
              <a:t>https://</a:t>
            </a:r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Barlow Semi Condensed" panose="00000506000000000000" pitchFamily="2" charset="0"/>
                <a:hlinkClick r:id="rId3"/>
              </a:rPr>
              <a:t>xd.adobe.com</a:t>
            </a:r>
            <a:r>
              <a:rPr lang="pt-BR" sz="1200" dirty="0">
                <a:solidFill>
                  <a:schemeClr val="tx1">
                    <a:lumMod val="75000"/>
                  </a:schemeClr>
                </a:solidFill>
                <a:latin typeface="Barlow Semi Condensed" panose="00000506000000000000" pitchFamily="2" charset="0"/>
                <a:hlinkClick r:id="rId3"/>
              </a:rPr>
              <a:t>/</a:t>
            </a:r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Barlow Semi Condensed" panose="00000506000000000000" pitchFamily="2" charset="0"/>
                <a:hlinkClick r:id="rId3"/>
              </a:rPr>
              <a:t>view</a:t>
            </a:r>
            <a:r>
              <a:rPr lang="pt-BR" sz="1200" dirty="0">
                <a:solidFill>
                  <a:schemeClr val="tx1">
                    <a:lumMod val="75000"/>
                  </a:schemeClr>
                </a:solidFill>
                <a:latin typeface="Barlow Semi Condensed" panose="00000506000000000000" pitchFamily="2" charset="0"/>
                <a:hlinkClick r:id="rId3"/>
              </a:rPr>
              <a:t>/</a:t>
            </a:r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Barlow Semi Condensed" panose="00000506000000000000" pitchFamily="2" charset="0"/>
                <a:hlinkClick r:id="rId3"/>
              </a:rPr>
              <a:t>42f22bbd-d61c-4df3-4b5e-96184942bb22-34c3</a:t>
            </a:r>
            <a:r>
              <a:rPr lang="pt-BR" sz="1200" dirty="0">
                <a:solidFill>
                  <a:schemeClr val="tx1">
                    <a:lumMod val="75000"/>
                  </a:schemeClr>
                </a:solidFill>
                <a:latin typeface="Barlow Semi Condensed" panose="00000506000000000000" pitchFamily="2" charset="0"/>
                <a:hlinkClick r:id="rId3"/>
              </a:rPr>
              <a:t>/?</a:t>
            </a:r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Barlow Semi Condensed" panose="00000506000000000000" pitchFamily="2" charset="0"/>
                <a:hlinkClick r:id="rId3"/>
              </a:rPr>
              <a:t>fullscreen&amp;hints</a:t>
            </a:r>
            <a:r>
              <a:rPr lang="pt-BR" sz="1200" dirty="0">
                <a:solidFill>
                  <a:schemeClr val="tx1">
                    <a:lumMod val="75000"/>
                  </a:schemeClr>
                </a:solidFill>
                <a:latin typeface="Barlow Semi Condensed" panose="00000506000000000000" pitchFamily="2" charset="0"/>
                <a:hlinkClick r:id="rId3"/>
              </a:rPr>
              <a:t>=</a:t>
            </a:r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Barlow Semi Condensed" panose="00000506000000000000" pitchFamily="2" charset="0"/>
                <a:hlinkClick r:id="rId3"/>
              </a:rPr>
              <a:t>offf</a:t>
            </a:r>
            <a:endParaRPr lang="pt-BR" sz="1200" dirty="0">
              <a:solidFill>
                <a:schemeClr val="tx1">
                  <a:lumMod val="75000"/>
                </a:schemeClr>
              </a:solidFill>
              <a:latin typeface="Barlow Semi Condensed" panose="00000506000000000000" pitchFamily="2" charset="0"/>
            </a:endParaRPr>
          </a:p>
          <a:p>
            <a:endParaRPr lang="pt-BR" sz="1600" dirty="0">
              <a:solidFill>
                <a:schemeClr val="tx1">
                  <a:lumMod val="75000"/>
                </a:schemeClr>
              </a:solidFill>
              <a:latin typeface="Barlow Semi Condensed" panose="00000506000000000000" pitchFamily="2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Barlow Semi Condensed" panose="00000506000000000000" pitchFamily="2" charset="0"/>
              </a:rPr>
              <a:t>Protótipo de Alta Fidelidade a ser testado:</a:t>
            </a:r>
          </a:p>
          <a:p>
            <a:endParaRPr lang="pt-BR" sz="500" dirty="0">
              <a:solidFill>
                <a:schemeClr val="tx1">
                  <a:lumMod val="75000"/>
                </a:schemeClr>
              </a:solidFill>
              <a:latin typeface="Barlow Semi Condensed" panose="00000506000000000000" pitchFamily="2" charset="0"/>
            </a:endParaRPr>
          </a:p>
          <a:p>
            <a:r>
              <a:rPr lang="pt-BR" sz="1200" dirty="0">
                <a:solidFill>
                  <a:schemeClr val="tx1">
                    <a:lumMod val="75000"/>
                  </a:schemeClr>
                </a:solidFill>
                <a:latin typeface="Barlow Semi Condensed" panose="00000506000000000000" pitchFamily="2" charset="0"/>
                <a:hlinkClick r:id="rId4"/>
              </a:rPr>
              <a:t>https://</a:t>
            </a:r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Barlow Semi Condensed" panose="00000506000000000000" pitchFamily="2" charset="0"/>
                <a:hlinkClick r:id="rId4"/>
              </a:rPr>
              <a:t>drive.google.com</a:t>
            </a:r>
            <a:r>
              <a:rPr lang="pt-BR" sz="1200" dirty="0">
                <a:solidFill>
                  <a:schemeClr val="tx1">
                    <a:lumMod val="75000"/>
                  </a:schemeClr>
                </a:solidFill>
                <a:latin typeface="Barlow Semi Condensed" panose="00000506000000000000" pitchFamily="2" charset="0"/>
                <a:hlinkClick r:id="rId4"/>
              </a:rPr>
              <a:t>/file/d/</a:t>
            </a:r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Barlow Semi Condensed" panose="00000506000000000000" pitchFamily="2" charset="0"/>
                <a:hlinkClick r:id="rId4"/>
              </a:rPr>
              <a:t>1drAI9SF-ehiTx52kYZFNAPKxFfbByBs0</a:t>
            </a:r>
            <a:r>
              <a:rPr lang="pt-BR" sz="1200" dirty="0">
                <a:solidFill>
                  <a:schemeClr val="tx1">
                    <a:lumMod val="75000"/>
                  </a:schemeClr>
                </a:solidFill>
                <a:latin typeface="Barlow Semi Condensed" panose="00000506000000000000" pitchFamily="2" charset="0"/>
                <a:hlinkClick r:id="rId4"/>
              </a:rPr>
              <a:t>/</a:t>
            </a:r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Barlow Semi Condensed" panose="00000506000000000000" pitchFamily="2" charset="0"/>
                <a:hlinkClick r:id="rId4"/>
              </a:rPr>
              <a:t>view?usp</a:t>
            </a:r>
            <a:r>
              <a:rPr lang="pt-BR" sz="1200" dirty="0">
                <a:solidFill>
                  <a:schemeClr val="tx1">
                    <a:lumMod val="75000"/>
                  </a:schemeClr>
                </a:solidFill>
                <a:latin typeface="Barlow Semi Condensed" panose="00000506000000000000" pitchFamily="2" charset="0"/>
                <a:hlinkClick r:id="rId4"/>
              </a:rPr>
              <a:t>=</a:t>
            </a:r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Barlow Semi Condensed" panose="00000506000000000000" pitchFamily="2" charset="0"/>
                <a:hlinkClick r:id="rId4"/>
              </a:rPr>
              <a:t>sharing</a:t>
            </a:r>
            <a:endParaRPr lang="pt-BR" sz="1200" dirty="0">
              <a:solidFill>
                <a:schemeClr val="tx1">
                  <a:lumMod val="75000"/>
                </a:schemeClr>
              </a:solidFill>
              <a:latin typeface="Barlow Semi Condensed" panose="00000506000000000000" pitchFamily="2" charset="0"/>
            </a:endParaRPr>
          </a:p>
          <a:p>
            <a:endParaRPr lang="pt-BR" sz="1200" dirty="0">
              <a:solidFill>
                <a:schemeClr val="tx1">
                  <a:lumMod val="75000"/>
                </a:schemeClr>
              </a:solidFill>
              <a:latin typeface="Barlow Semi Condensed" panose="00000506000000000000" pitchFamily="2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</a:schemeClr>
                </a:solidFill>
                <a:latin typeface="Barlow Semi Condensed" panose="00000506000000000000" pitchFamily="2" charset="0"/>
              </a:rPr>
              <a:t>Link do GitHub:</a:t>
            </a:r>
          </a:p>
          <a:p>
            <a:r>
              <a:rPr lang="pt-BR" sz="1200" dirty="0">
                <a:solidFill>
                  <a:schemeClr val="tx1">
                    <a:lumMod val="75000"/>
                  </a:schemeClr>
                </a:solidFill>
                <a:latin typeface="Barlow Semi Condensed" panose="00000506000000000000" pitchFamily="2" charset="0"/>
                <a:hlinkClick r:id="rId5"/>
              </a:rPr>
              <a:t>https://</a:t>
            </a:r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Barlow Semi Condensed" panose="00000506000000000000" pitchFamily="2" charset="0"/>
                <a:hlinkClick r:id="rId5"/>
              </a:rPr>
              <a:t>github.com</a:t>
            </a:r>
            <a:r>
              <a:rPr lang="pt-BR" sz="1200" dirty="0">
                <a:solidFill>
                  <a:schemeClr val="tx1">
                    <a:lumMod val="75000"/>
                  </a:schemeClr>
                </a:solidFill>
                <a:latin typeface="Barlow Semi Condensed" panose="00000506000000000000" pitchFamily="2" charset="0"/>
                <a:hlinkClick r:id="rId5"/>
              </a:rPr>
              <a:t>/</a:t>
            </a:r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Barlow Semi Condensed" panose="00000506000000000000" pitchFamily="2" charset="0"/>
                <a:hlinkClick r:id="rId5"/>
              </a:rPr>
              <a:t>elmoamedeo</a:t>
            </a:r>
            <a:r>
              <a:rPr lang="pt-BR" sz="1200" dirty="0">
                <a:solidFill>
                  <a:schemeClr val="tx1">
                    <a:lumMod val="75000"/>
                  </a:schemeClr>
                </a:solidFill>
                <a:latin typeface="Barlow Semi Condensed" panose="00000506000000000000" pitchFamily="2" charset="0"/>
                <a:hlinkClick r:id="rId5"/>
              </a:rPr>
              <a:t>/</a:t>
            </a:r>
            <a:r>
              <a:rPr lang="pt-BR" sz="1200" dirty="0" err="1">
                <a:solidFill>
                  <a:schemeClr val="tx1">
                    <a:lumMod val="75000"/>
                  </a:schemeClr>
                </a:solidFill>
                <a:latin typeface="Barlow Semi Condensed" panose="00000506000000000000" pitchFamily="2" charset="0"/>
                <a:hlinkClick r:id="rId5"/>
              </a:rPr>
              <a:t>jiic-zerozeroshare</a:t>
            </a:r>
            <a:endParaRPr lang="pt-BR" sz="1200" dirty="0">
              <a:solidFill>
                <a:schemeClr val="tx1">
                  <a:lumMod val="75000"/>
                </a:schemeClr>
              </a:solidFill>
              <a:latin typeface="Barlow Semi Condensed" panose="00000506000000000000" pitchFamily="2" charset="0"/>
            </a:endParaRPr>
          </a:p>
          <a:p>
            <a:endParaRPr lang="pt-BR" sz="1200" dirty="0">
              <a:solidFill>
                <a:schemeClr val="tx1">
                  <a:lumMod val="75000"/>
                </a:schemeClr>
              </a:solidFill>
              <a:latin typeface="Barlow Semi Condensed" panose="00000506000000000000" pitchFamily="2" charset="0"/>
            </a:endParaRPr>
          </a:p>
          <a:p>
            <a:endParaRPr lang="pt-BR" sz="1200" dirty="0">
              <a:solidFill>
                <a:schemeClr val="tx1">
                  <a:lumMod val="75000"/>
                </a:schemeClr>
              </a:solidFill>
              <a:latin typeface="Barlow Semi Condensed" panose="00000506000000000000" pitchFamily="2" charset="0"/>
            </a:endParaRPr>
          </a:p>
          <a:p>
            <a:endParaRPr lang="pt-BR" sz="1600" dirty="0">
              <a:solidFill>
                <a:schemeClr val="tx1">
                  <a:lumMod val="75000"/>
                </a:schemeClr>
              </a:solidFill>
              <a:latin typeface="Barlow Semi Condensed" panose="00000506000000000000" pitchFamily="2" charset="0"/>
            </a:endParaRPr>
          </a:p>
        </p:txBody>
      </p:sp>
      <p:pic>
        <p:nvPicPr>
          <p:cNvPr id="2331" name="Google Shape;2331;p44"/>
          <p:cNvPicPr preferRelativeResize="0"/>
          <p:nvPr/>
        </p:nvPicPr>
        <p:blipFill rotWithShape="1">
          <a:blip r:embed="rId6">
            <a:alphaModFix/>
          </a:blip>
          <a:srcRect l="34985" r="2674"/>
          <a:stretch/>
        </p:blipFill>
        <p:spPr>
          <a:xfrm>
            <a:off x="5823588" y="2002986"/>
            <a:ext cx="4026994" cy="4046304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" name="Google Shape;2195;p40">
            <a:extLst>
              <a:ext uri="{FF2B5EF4-FFF2-40B4-BE49-F238E27FC236}">
                <a16:creationId xmlns:a16="http://schemas.microsoft.com/office/drawing/2014/main" id="{2C047A28-CA66-4213-BC77-AD257AE006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9363" y="1100399"/>
            <a:ext cx="4473549" cy="516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</a:rPr>
              <a:t>LINKS INTERESSANTES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F24F2EE-325E-4FC9-A5E7-5FA642219815}"/>
              </a:ext>
            </a:extLst>
          </p:cNvPr>
          <p:cNvSpPr txBox="1"/>
          <p:nvPr/>
        </p:nvSpPr>
        <p:spPr>
          <a:xfrm>
            <a:off x="5278582" y="41196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dirty="0">
                <a:solidFill>
                  <a:schemeClr val="tx2">
                    <a:lumMod val="25000"/>
                  </a:schemeClr>
                </a:solidFill>
                <a:latin typeface="Fjalla One" panose="020B0604020202020204" charset="0"/>
              </a:rPr>
              <a:t>LINKS </a:t>
            </a:r>
            <a:r>
              <a:rPr lang="en" sz="2800" dirty="0">
                <a:solidFill>
                  <a:srgbClr val="00B050"/>
                </a:solidFill>
                <a:latin typeface="Fjalla One" panose="020B0604020202020204" charset="0"/>
              </a:rPr>
              <a:t>INTERESSANTES</a:t>
            </a:r>
            <a:endParaRPr lang="es-ES_tradnl" sz="2800" dirty="0">
              <a:solidFill>
                <a:srgbClr val="00B050"/>
              </a:solidFill>
              <a:latin typeface="Fjall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687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32;p50">
            <a:extLst>
              <a:ext uri="{FF2B5EF4-FFF2-40B4-BE49-F238E27FC236}">
                <a16:creationId xmlns:a16="http://schemas.microsoft.com/office/drawing/2014/main" id="{F0C0F8CA-27AF-4A33-80CF-0FFCE528BE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9750" y="130902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Yay!</a:t>
            </a:r>
            <a:endParaRPr sz="10000" dirty="0"/>
          </a:p>
        </p:txBody>
      </p:sp>
      <p:sp>
        <p:nvSpPr>
          <p:cNvPr id="3" name="Google Shape;2733;p50">
            <a:extLst>
              <a:ext uri="{FF2B5EF4-FFF2-40B4-BE49-F238E27FC236}">
                <a16:creationId xmlns:a16="http://schemas.microsoft.com/office/drawing/2014/main" id="{7EB8516D-DA09-4625-8481-B5673244F9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33550" y="3448062"/>
            <a:ext cx="32769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Alguma dúvida?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217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6809D-212E-4A17-AE7C-4796359D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</a:t>
            </a:r>
            <a:endParaRPr lang="es-ES_tradnl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1BF923E-9EE6-4B27-9E60-A4EBE1485C2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033272" y="1655479"/>
            <a:ext cx="1764900" cy="329100"/>
          </a:xfrm>
        </p:spPr>
        <p:txBody>
          <a:bodyPr/>
          <a:lstStyle/>
          <a:p>
            <a:r>
              <a:rPr lang="pt-BR" dirty="0"/>
              <a:t>SONHO</a:t>
            </a:r>
            <a:endParaRPr lang="es-ES_tradnl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199C6A11-F543-46A0-A59B-7490552FC7AE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977630" y="2099378"/>
            <a:ext cx="1876183" cy="1538686"/>
          </a:xfrm>
        </p:spPr>
        <p:txBody>
          <a:bodyPr/>
          <a:lstStyle/>
          <a:p>
            <a:r>
              <a:rPr lang="pt-BR" dirty="0"/>
              <a:t>Eu sempre tive esse sonho, e meus colegas abraçaram e acreditaram nesse início de ideia.</a:t>
            </a:r>
            <a:endParaRPr lang="es-ES_tradnl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CB670BE-22D8-430D-8372-F2D7F6C6D0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95"/>
          <a:stretch/>
        </p:blipFill>
        <p:spPr>
          <a:xfrm>
            <a:off x="3187280" y="1168166"/>
            <a:ext cx="4740983" cy="340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973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6809D-212E-4A17-AE7C-4796359D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</a:t>
            </a:r>
            <a:endParaRPr lang="es-ES_tradnl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1BF923E-9EE6-4B27-9E60-A4EBE1485C2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033272" y="1624306"/>
            <a:ext cx="1764900" cy="329100"/>
          </a:xfrm>
        </p:spPr>
        <p:txBody>
          <a:bodyPr/>
          <a:lstStyle/>
          <a:p>
            <a:r>
              <a:rPr lang="pt-BR" dirty="0"/>
              <a:t>GANHANDO CORPO</a:t>
            </a:r>
            <a:endParaRPr lang="es-ES_tradnl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857B6B3-A0A5-4ABF-92FC-055CAE6679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06" r="41588"/>
          <a:stretch/>
        </p:blipFill>
        <p:spPr>
          <a:xfrm>
            <a:off x="3366655" y="1454763"/>
            <a:ext cx="4816809" cy="2950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Subtítulo 6">
            <a:extLst>
              <a:ext uri="{FF2B5EF4-FFF2-40B4-BE49-F238E27FC236}">
                <a16:creationId xmlns:a16="http://schemas.microsoft.com/office/drawing/2014/main" id="{262B1F24-D4FC-4932-8A5D-5D126100A228}"/>
              </a:ext>
            </a:extLst>
          </p:cNvPr>
          <p:cNvSpPr txBox="1">
            <a:spLocks/>
          </p:cNvSpPr>
          <p:nvPr/>
        </p:nvSpPr>
        <p:spPr>
          <a:xfrm>
            <a:off x="1033272" y="2420752"/>
            <a:ext cx="1774044" cy="1538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pt-BR" dirty="0"/>
              <a:t>O  conjunto de informações escritas no bloco de notas foi ganhando mais corpo, mesmo que, ainda em papel.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068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6809D-212E-4A17-AE7C-4796359D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</a:t>
            </a:r>
            <a:endParaRPr lang="es-ES_tradnl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1BF923E-9EE6-4B27-9E60-A4EBE1485C2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98018" y="1582743"/>
            <a:ext cx="1764900" cy="329100"/>
          </a:xfrm>
        </p:spPr>
        <p:txBody>
          <a:bodyPr/>
          <a:lstStyle/>
          <a:p>
            <a:r>
              <a:rPr lang="pt-BR" dirty="0"/>
              <a:t>COMEÇAMOS A PESQUISAR</a:t>
            </a:r>
            <a:endParaRPr lang="es-ES_tradnl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199C6A11-F543-46A0-A59B-7490552FC7AE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033272" y="2384298"/>
            <a:ext cx="2094392" cy="1538686"/>
          </a:xfrm>
        </p:spPr>
        <p:txBody>
          <a:bodyPr/>
          <a:lstStyle/>
          <a:p>
            <a:r>
              <a:rPr lang="pt-BR" dirty="0"/>
              <a:t>Identificamos os possíveis concorrentes e adjacentes ao nosso projeto de ideia. Isso nos fez pensar com um olhar mais crítico.</a:t>
            </a:r>
            <a:endParaRPr lang="es-ES_tradnl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3179B0D-1690-4E4B-B1C4-1DBD989B0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245" y="1448464"/>
            <a:ext cx="4271628" cy="2957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62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6809D-212E-4A17-AE7C-4796359D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</a:t>
            </a:r>
            <a:endParaRPr lang="es-ES_tradnl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1BF923E-9EE6-4B27-9E60-A4EBE1485C2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98018" y="1582743"/>
            <a:ext cx="1929646" cy="329100"/>
          </a:xfrm>
        </p:spPr>
        <p:txBody>
          <a:bodyPr/>
          <a:lstStyle/>
          <a:p>
            <a:r>
              <a:rPr lang="pt-BR" dirty="0"/>
              <a:t>CRIAMOS O NOSSO JEITO </a:t>
            </a:r>
            <a:r>
              <a:rPr lang="pt-BR" dirty="0" err="1"/>
              <a:t>SHARE</a:t>
            </a:r>
            <a:endParaRPr lang="es-ES_tradnl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199C6A11-F543-46A0-A59B-7490552FC7AE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115645" y="2384298"/>
            <a:ext cx="2094392" cy="1538686"/>
          </a:xfrm>
        </p:spPr>
        <p:txBody>
          <a:bodyPr/>
          <a:lstStyle/>
          <a:p>
            <a:r>
              <a:rPr lang="pt-BR" dirty="0"/>
              <a:t>Decidimos, em equipe, criar o jeito </a:t>
            </a:r>
            <a:r>
              <a:rPr lang="pt-BR" dirty="0" err="1"/>
              <a:t>Share</a:t>
            </a:r>
            <a:r>
              <a:rPr lang="pt-BR" dirty="0"/>
              <a:t> de compartilhar. Um modelo dinâmico, colaborativo e moderno de pensar.</a:t>
            </a:r>
            <a:endParaRPr lang="es-ES_tradnl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0F6F26B-B16F-4E77-B4D6-CA6F4B009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59" t="11918" r="7754" b="1155"/>
          <a:stretch/>
        </p:blipFill>
        <p:spPr>
          <a:xfrm>
            <a:off x="3823856" y="1226127"/>
            <a:ext cx="4384963" cy="3231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870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6809D-212E-4A17-AE7C-4796359D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</a:t>
            </a:r>
            <a:endParaRPr lang="es-ES_tradnl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1BF923E-9EE6-4B27-9E60-A4EBE1485C2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98018" y="1582743"/>
            <a:ext cx="1764900" cy="329100"/>
          </a:xfrm>
        </p:spPr>
        <p:txBody>
          <a:bodyPr/>
          <a:lstStyle/>
          <a:p>
            <a:r>
              <a:rPr lang="pt-BR" dirty="0"/>
              <a:t>ORGANIZADO DESDE SEMPRE</a:t>
            </a:r>
            <a:endParaRPr lang="es-ES_tradnl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199C6A11-F543-46A0-A59B-7490552FC7AE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033271" y="2384298"/>
            <a:ext cx="2291819" cy="1538686"/>
          </a:xfrm>
        </p:spPr>
        <p:txBody>
          <a:bodyPr/>
          <a:lstStyle/>
          <a:p>
            <a:r>
              <a:rPr lang="pt-BR" dirty="0"/>
              <a:t>Desde os primórdios da ideia, antes mesmo de ter uma equipe, sempre tive tudo bem documentado e organizado – isso valoriza o projeto.</a:t>
            </a:r>
            <a:endParaRPr lang="es-ES_tradnl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BC8375-A3B0-4320-9FFF-BADA69A383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61" r="15420"/>
          <a:stretch/>
        </p:blipFill>
        <p:spPr>
          <a:xfrm>
            <a:off x="3405154" y="1260902"/>
            <a:ext cx="4540828" cy="3159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ítulo 6">
            <a:extLst>
              <a:ext uri="{FF2B5EF4-FFF2-40B4-BE49-F238E27FC236}">
                <a16:creationId xmlns:a16="http://schemas.microsoft.com/office/drawing/2014/main" id="{2C941280-98C7-4595-93A0-97E05E9C80C1}"/>
              </a:ext>
            </a:extLst>
          </p:cNvPr>
          <p:cNvSpPr txBox="1">
            <a:spLocks/>
          </p:cNvSpPr>
          <p:nvPr/>
        </p:nvSpPr>
        <p:spPr>
          <a:xfrm>
            <a:off x="6036762" y="4590908"/>
            <a:ext cx="2291819" cy="552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pt-BR" dirty="0" err="1"/>
              <a:t>Trello</a:t>
            </a:r>
            <a:r>
              <a:rPr lang="pt-BR" dirty="0"/>
              <a:t> do projeto </a:t>
            </a:r>
            <a:r>
              <a:rPr lang="pt-BR" dirty="0" err="1"/>
              <a:t>Share</a:t>
            </a:r>
            <a:endParaRPr lang="es-ES_tradnl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D2DC1CA-99CA-47D0-A0B1-8AB6A61A3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326" y="1582743"/>
            <a:ext cx="5177704" cy="295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4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6809D-212E-4A17-AE7C-4796359D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</a:t>
            </a:r>
            <a:endParaRPr lang="es-ES_tradnl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1BF923E-9EE6-4B27-9E60-A4EBE1485C2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98018" y="1329363"/>
            <a:ext cx="1764900" cy="329100"/>
          </a:xfrm>
        </p:spPr>
        <p:txBody>
          <a:bodyPr/>
          <a:lstStyle/>
          <a:p>
            <a:r>
              <a:rPr lang="pt-BR" dirty="0"/>
              <a:t>EQUIPE SEMPRE SERÁ LEMBRADA</a:t>
            </a:r>
            <a:endParaRPr lang="es-ES_tradnl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199C6A11-F543-46A0-A59B-7490552FC7AE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033271" y="2182091"/>
            <a:ext cx="2333384" cy="2119745"/>
          </a:xfrm>
        </p:spPr>
        <p:txBody>
          <a:bodyPr/>
          <a:lstStyle/>
          <a:p>
            <a:r>
              <a:rPr lang="pt-BR" dirty="0"/>
              <a:t>Com o passar do tempo, a jornada apresentou alterações ao ambiente estudantil e corporativo. Isso fez algumas pessoas deixar o projeto e outras ingressar. E aí tivemos nosso contato com gestão de pessoas e riscos.</a:t>
            </a:r>
            <a:endParaRPr lang="es-ES_tradnl" dirty="0"/>
          </a:p>
        </p:txBody>
      </p:sp>
      <p:sp>
        <p:nvSpPr>
          <p:cNvPr id="8" name="Subtítulo 6">
            <a:extLst>
              <a:ext uri="{FF2B5EF4-FFF2-40B4-BE49-F238E27FC236}">
                <a16:creationId xmlns:a16="http://schemas.microsoft.com/office/drawing/2014/main" id="{3FE0744C-41FA-47CC-8C6C-6A58698617B2}"/>
              </a:ext>
            </a:extLst>
          </p:cNvPr>
          <p:cNvSpPr txBox="1">
            <a:spLocks/>
          </p:cNvSpPr>
          <p:nvPr/>
        </p:nvSpPr>
        <p:spPr>
          <a:xfrm>
            <a:off x="4218084" y="1252750"/>
            <a:ext cx="950303" cy="16625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pt-BR" dirty="0"/>
              <a:t>FASE 1</a:t>
            </a:r>
          </a:p>
          <a:p>
            <a:endParaRPr lang="pt-BR" dirty="0"/>
          </a:p>
          <a:p>
            <a:r>
              <a:rPr lang="pt-BR" dirty="0"/>
              <a:t>Eduardo</a:t>
            </a:r>
          </a:p>
          <a:p>
            <a:r>
              <a:rPr lang="pt-BR" dirty="0"/>
              <a:t>Bruno </a:t>
            </a:r>
          </a:p>
          <a:p>
            <a:r>
              <a:rPr lang="pt-BR" dirty="0"/>
              <a:t>Victor</a:t>
            </a:r>
            <a:endParaRPr lang="es-ES_tradnl" dirty="0"/>
          </a:p>
        </p:txBody>
      </p:sp>
      <p:sp>
        <p:nvSpPr>
          <p:cNvPr id="10" name="Subtítulo 6">
            <a:extLst>
              <a:ext uri="{FF2B5EF4-FFF2-40B4-BE49-F238E27FC236}">
                <a16:creationId xmlns:a16="http://schemas.microsoft.com/office/drawing/2014/main" id="{DB9FA087-B839-4465-9469-8AFCC5E70385}"/>
              </a:ext>
            </a:extLst>
          </p:cNvPr>
          <p:cNvSpPr txBox="1">
            <a:spLocks/>
          </p:cNvSpPr>
          <p:nvPr/>
        </p:nvSpPr>
        <p:spPr>
          <a:xfrm>
            <a:off x="5640727" y="1252750"/>
            <a:ext cx="950303" cy="16625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pt-BR" dirty="0"/>
              <a:t>FASE 2</a:t>
            </a:r>
          </a:p>
          <a:p>
            <a:endParaRPr lang="pt-BR" dirty="0"/>
          </a:p>
          <a:p>
            <a:r>
              <a:rPr lang="pt-BR" dirty="0"/>
              <a:t>Eduardo</a:t>
            </a:r>
          </a:p>
          <a:p>
            <a:r>
              <a:rPr lang="pt-BR" dirty="0"/>
              <a:t>Bruno </a:t>
            </a:r>
          </a:p>
          <a:p>
            <a:r>
              <a:rPr lang="pt-BR" dirty="0"/>
              <a:t>Victor</a:t>
            </a:r>
            <a:endParaRPr lang="es-ES_tradnl" dirty="0"/>
          </a:p>
        </p:txBody>
      </p:sp>
      <p:sp>
        <p:nvSpPr>
          <p:cNvPr id="11" name="Subtítulo 6">
            <a:extLst>
              <a:ext uri="{FF2B5EF4-FFF2-40B4-BE49-F238E27FC236}">
                <a16:creationId xmlns:a16="http://schemas.microsoft.com/office/drawing/2014/main" id="{B9376C97-2397-4C95-813E-16EC765190BD}"/>
              </a:ext>
            </a:extLst>
          </p:cNvPr>
          <p:cNvSpPr txBox="1">
            <a:spLocks/>
          </p:cNvSpPr>
          <p:nvPr/>
        </p:nvSpPr>
        <p:spPr>
          <a:xfrm>
            <a:off x="7063371" y="1252750"/>
            <a:ext cx="950303" cy="16625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pt-BR" dirty="0"/>
              <a:t>FASE 3</a:t>
            </a:r>
          </a:p>
          <a:p>
            <a:endParaRPr lang="pt-BR" dirty="0"/>
          </a:p>
          <a:p>
            <a:r>
              <a:rPr lang="pt-BR" dirty="0"/>
              <a:t>Eduardo</a:t>
            </a:r>
          </a:p>
          <a:p>
            <a:r>
              <a:rPr lang="pt-BR" dirty="0"/>
              <a:t>Amedeo</a:t>
            </a:r>
          </a:p>
        </p:txBody>
      </p:sp>
      <p:sp>
        <p:nvSpPr>
          <p:cNvPr id="13" name="Subtítulo 6">
            <a:extLst>
              <a:ext uri="{FF2B5EF4-FFF2-40B4-BE49-F238E27FC236}">
                <a16:creationId xmlns:a16="http://schemas.microsoft.com/office/drawing/2014/main" id="{2FAFE81A-DFA5-42A9-9FD2-29FD13F7316E}"/>
              </a:ext>
            </a:extLst>
          </p:cNvPr>
          <p:cNvSpPr txBox="1">
            <a:spLocks/>
          </p:cNvSpPr>
          <p:nvPr/>
        </p:nvSpPr>
        <p:spPr>
          <a:xfrm>
            <a:off x="4218084" y="3075709"/>
            <a:ext cx="950303" cy="16625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pt-BR" dirty="0"/>
              <a:t>FASE 4</a:t>
            </a:r>
          </a:p>
          <a:p>
            <a:endParaRPr lang="pt-BR" dirty="0"/>
          </a:p>
          <a:p>
            <a:r>
              <a:rPr lang="pt-BR" dirty="0"/>
              <a:t>Eduardo</a:t>
            </a:r>
          </a:p>
          <a:p>
            <a:r>
              <a:rPr lang="pt-BR" dirty="0"/>
              <a:t>Amedeo</a:t>
            </a:r>
          </a:p>
          <a:p>
            <a:r>
              <a:rPr lang="pt-BR" dirty="0"/>
              <a:t>Bruno </a:t>
            </a:r>
          </a:p>
        </p:txBody>
      </p:sp>
      <p:sp>
        <p:nvSpPr>
          <p:cNvPr id="14" name="Subtítulo 6">
            <a:extLst>
              <a:ext uri="{FF2B5EF4-FFF2-40B4-BE49-F238E27FC236}">
                <a16:creationId xmlns:a16="http://schemas.microsoft.com/office/drawing/2014/main" id="{52B897DA-2696-4759-9B6E-6DD423C85C2D}"/>
              </a:ext>
            </a:extLst>
          </p:cNvPr>
          <p:cNvSpPr txBox="1">
            <a:spLocks/>
          </p:cNvSpPr>
          <p:nvPr/>
        </p:nvSpPr>
        <p:spPr>
          <a:xfrm>
            <a:off x="5640727" y="3075709"/>
            <a:ext cx="950303" cy="16625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pt-BR" dirty="0"/>
              <a:t>FASE 5</a:t>
            </a:r>
          </a:p>
          <a:p>
            <a:endParaRPr lang="pt-BR" dirty="0"/>
          </a:p>
          <a:p>
            <a:r>
              <a:rPr lang="pt-BR" dirty="0"/>
              <a:t>Eduardo</a:t>
            </a:r>
          </a:p>
          <a:p>
            <a:r>
              <a:rPr lang="pt-BR" dirty="0"/>
              <a:t>Amedeo</a:t>
            </a:r>
          </a:p>
          <a:p>
            <a:r>
              <a:rPr lang="pt-BR" dirty="0"/>
              <a:t>Anelise</a:t>
            </a:r>
          </a:p>
          <a:p>
            <a:r>
              <a:rPr lang="pt-BR" dirty="0"/>
              <a:t>Yuri</a:t>
            </a:r>
          </a:p>
        </p:txBody>
      </p:sp>
      <p:sp>
        <p:nvSpPr>
          <p:cNvPr id="15" name="Subtítulo 6">
            <a:extLst>
              <a:ext uri="{FF2B5EF4-FFF2-40B4-BE49-F238E27FC236}">
                <a16:creationId xmlns:a16="http://schemas.microsoft.com/office/drawing/2014/main" id="{CE4236DF-1D4A-4B05-96F5-7BD284923C16}"/>
              </a:ext>
            </a:extLst>
          </p:cNvPr>
          <p:cNvSpPr txBox="1">
            <a:spLocks/>
          </p:cNvSpPr>
          <p:nvPr/>
        </p:nvSpPr>
        <p:spPr>
          <a:xfrm>
            <a:off x="7063371" y="3075709"/>
            <a:ext cx="950303" cy="16625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pt-BR" dirty="0"/>
              <a:t>FASE 6</a:t>
            </a:r>
          </a:p>
          <a:p>
            <a:endParaRPr lang="pt-BR" dirty="0"/>
          </a:p>
          <a:p>
            <a:r>
              <a:rPr lang="pt-BR" dirty="0"/>
              <a:t>Eduardo</a:t>
            </a:r>
          </a:p>
          <a:p>
            <a:r>
              <a:rPr lang="pt-BR" dirty="0"/>
              <a:t>Amedeo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8240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6809D-212E-4A17-AE7C-4796359D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</a:t>
            </a:r>
            <a:endParaRPr lang="es-ES_tradnl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1BF923E-9EE6-4B27-9E60-A4EBE1485C2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64559" y="1339133"/>
            <a:ext cx="1764900" cy="329100"/>
          </a:xfrm>
        </p:spPr>
        <p:txBody>
          <a:bodyPr/>
          <a:lstStyle/>
          <a:p>
            <a:r>
              <a:rPr lang="pt-BR" dirty="0"/>
              <a:t>Bruno </a:t>
            </a:r>
            <a:r>
              <a:rPr lang="pt-BR" dirty="0" err="1"/>
              <a:t>Carnavalli</a:t>
            </a:r>
            <a:endParaRPr lang="es-ES_tradnl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E57104A-5429-4D47-824A-5F14A4D78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80" y="1953491"/>
            <a:ext cx="2374815" cy="2367227"/>
          </a:xfrm>
          <a:prstGeom prst="rect">
            <a:avLst/>
          </a:prstGeom>
        </p:spPr>
      </p:pic>
      <p:sp>
        <p:nvSpPr>
          <p:cNvPr id="16" name="Subtítulo 3">
            <a:extLst>
              <a:ext uri="{FF2B5EF4-FFF2-40B4-BE49-F238E27FC236}">
                <a16:creationId xmlns:a16="http://schemas.microsoft.com/office/drawing/2014/main" id="{48CF5734-9F01-4051-AC1D-8EC4A20A18A1}"/>
              </a:ext>
            </a:extLst>
          </p:cNvPr>
          <p:cNvSpPr txBox="1">
            <a:spLocks/>
          </p:cNvSpPr>
          <p:nvPr/>
        </p:nvSpPr>
        <p:spPr>
          <a:xfrm>
            <a:off x="3909707" y="1339133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pt-BR" dirty="0"/>
              <a:t>Victor Michelon</a:t>
            </a:r>
            <a:endParaRPr lang="es-ES_tradnl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AC559F0-0424-47EF-A5DA-817CE6521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706" y="1968485"/>
            <a:ext cx="1764901" cy="246834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FA9971E-CD1E-4A74-9EAE-2B50A9E04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900" y="3308912"/>
            <a:ext cx="1215737" cy="140886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F0DE63A-5B35-47CB-AFCF-A78C09B6E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670" y="1996780"/>
            <a:ext cx="1120199" cy="1149939"/>
          </a:xfrm>
          <a:prstGeom prst="rect">
            <a:avLst/>
          </a:prstGeom>
        </p:spPr>
      </p:pic>
      <p:sp>
        <p:nvSpPr>
          <p:cNvPr id="22" name="Subtítulo 3">
            <a:extLst>
              <a:ext uri="{FF2B5EF4-FFF2-40B4-BE49-F238E27FC236}">
                <a16:creationId xmlns:a16="http://schemas.microsoft.com/office/drawing/2014/main" id="{99035262-8899-4849-9A5F-19C07E5C83F5}"/>
              </a:ext>
            </a:extLst>
          </p:cNvPr>
          <p:cNvSpPr txBox="1">
            <a:spLocks/>
          </p:cNvSpPr>
          <p:nvPr/>
        </p:nvSpPr>
        <p:spPr>
          <a:xfrm>
            <a:off x="6435320" y="1340083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pt-BR" dirty="0"/>
              <a:t>Anelise e Yuri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4046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6" grpId="0"/>
      <p:bldP spid="22" grpId="0"/>
    </p:bld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597</Words>
  <Application>Microsoft Office PowerPoint</Application>
  <PresentationFormat>Apresentação na tela (16:9)</PresentationFormat>
  <Paragraphs>130</Paragraphs>
  <Slides>22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Fjalla One</vt:lpstr>
      <vt:lpstr>Arial</vt:lpstr>
      <vt:lpstr>Barlow Semi Condensed Medium</vt:lpstr>
      <vt:lpstr>Barlow Semi Condensed</vt:lpstr>
      <vt:lpstr>Technology Consulting by Slidesgo</vt:lpstr>
      <vt:lpstr>$HARE</vt:lpstr>
      <vt:lpstr>História</vt:lpstr>
      <vt:lpstr>História</vt:lpstr>
      <vt:lpstr>História</vt:lpstr>
      <vt:lpstr>História</vt:lpstr>
      <vt:lpstr>História</vt:lpstr>
      <vt:lpstr>História</vt:lpstr>
      <vt:lpstr>História</vt:lpstr>
      <vt:lpstr>História</vt:lpstr>
      <vt:lpstr>Motivação</vt:lpstr>
      <vt:lpstr>Motivação</vt:lpstr>
      <vt:lpstr>Projeto</vt:lpstr>
      <vt:lpstr>PILARES HDN DO SHARE</vt:lpstr>
      <vt:lpstr>Apresentação do PowerPoint</vt:lpstr>
      <vt:lpstr>Apresentação do PowerPoint</vt:lpstr>
      <vt:lpstr>ALGUMAS INTERFACES PROJETADAS</vt:lpstr>
      <vt:lpstr>ALGUMAS INTERFACES PROJETADAS</vt:lpstr>
      <vt:lpstr>ALGUMAS INTERFACES PROJETADAS</vt:lpstr>
      <vt:lpstr>Mobile</vt:lpstr>
      <vt:lpstr>Apresentação do PowerPoint</vt:lpstr>
      <vt:lpstr>LINKS INTERESSANTES</vt:lpstr>
      <vt:lpstr>Yay!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$HARE</dc:title>
  <dc:creator>acer</dc:creator>
  <cp:lastModifiedBy>Eduardo Kazenski</cp:lastModifiedBy>
  <cp:revision>15</cp:revision>
  <dcterms:modified xsi:type="dcterms:W3CDTF">2022-06-28T17:51:56Z</dcterms:modified>
</cp:coreProperties>
</file>