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SemiBol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5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87756b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f87756b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f87756b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f87756b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f87756b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f87756b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a412c5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3a412c5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3a412c5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3a412c5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b4b6b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3b4b6b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57a72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57a72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1275f62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1275f62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275f62f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1275f62f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1275f62f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1275f62f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1275f62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1275f62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f87756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f87756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f87756b8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f87756b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EA4335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FBBC04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pen Sans"/>
              <a:buNone/>
              <a:defRPr b="1" sz="4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850" y="827170"/>
            <a:ext cx="2582624" cy="118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782" y="2918575"/>
            <a:ext cx="1653018" cy="76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EA4335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BBC04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Medium"/>
              <a:buNone/>
              <a:defRPr sz="2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33" y="676200"/>
            <a:ext cx="925574" cy="4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7" name="Google Shape;6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4" name="Google Shape;74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6" name="Google Shape;96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miredsocial.com/api/posts" TargetMode="External"/><Relationship Id="rId4" Type="http://schemas.openxmlformats.org/officeDocument/2006/relationships/hyperlink" Target="http://www.miredsocial.com/api/posts/1984/comme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ctrTitle"/>
          </p:nvPr>
        </p:nvSpPr>
        <p:spPr>
          <a:xfrm>
            <a:off x="4348600" y="1832300"/>
            <a:ext cx="45732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REST API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</a:rPr>
              <a:t>Métodos HTTP</a:t>
            </a:r>
            <a:endParaRPr b="1">
              <a:solidFill>
                <a:srgbClr val="34A853"/>
              </a:solidFill>
            </a:endParaRPr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7767400" y="4275825"/>
            <a:ext cx="115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@elmogch</a:t>
            </a:r>
            <a:endParaRPr b="1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299" y="4286576"/>
            <a:ext cx="380025" cy="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439" y="4256163"/>
            <a:ext cx="440876" cy="440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3"/>
          <p:cNvGrpSpPr/>
          <p:nvPr/>
        </p:nvGrpSpPr>
        <p:grpSpPr>
          <a:xfrm>
            <a:off x="6147775" y="4286400"/>
            <a:ext cx="388900" cy="391600"/>
            <a:chOff x="5780625" y="4286400"/>
            <a:chExt cx="388900" cy="391600"/>
          </a:xfrm>
        </p:grpSpPr>
        <p:sp>
          <p:nvSpPr>
            <p:cNvPr id="142" name="Google Shape;142;p13"/>
            <p:cNvSpPr/>
            <p:nvPr/>
          </p:nvSpPr>
          <p:spPr>
            <a:xfrm>
              <a:off x="5789425" y="4298200"/>
              <a:ext cx="380100" cy="379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80625" y="4286400"/>
              <a:ext cx="380026" cy="3800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825" y="4286738"/>
            <a:ext cx="380025" cy="3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 </a:t>
            </a:r>
            <a:r>
              <a:rPr lang="es">
                <a:solidFill>
                  <a:srgbClr val="34A853"/>
                </a:solidFill>
              </a:rPr>
              <a:t>state</a:t>
            </a:r>
            <a:r>
              <a:rPr lang="es"/>
              <a:t> (</a:t>
            </a:r>
            <a:r>
              <a:rPr lang="es">
                <a:solidFill>
                  <a:srgbClr val="4285F4"/>
                </a:solidFill>
              </a:rPr>
              <a:t>estado</a:t>
            </a:r>
            <a:r>
              <a:rPr lang="es"/>
              <a:t> representacional)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125" y="1307850"/>
            <a:ext cx="308048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801950"/>
            <a:ext cx="33363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elementos clave de un REST API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propiedades actuales del recurso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Resultado de una acción del recurso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Estructura</a:t>
            </a:r>
            <a:r>
              <a:rPr lang="es"/>
              <a:t> de una </a:t>
            </a:r>
            <a:r>
              <a:rPr lang="es">
                <a:solidFill>
                  <a:srgbClr val="4285F4"/>
                </a:solidFill>
              </a:rPr>
              <a:t>petición</a:t>
            </a:r>
            <a:r>
              <a:rPr lang="es"/>
              <a:t> </a:t>
            </a:r>
            <a:r>
              <a:rPr lang="es">
                <a:solidFill>
                  <a:srgbClr val="FBBC04"/>
                </a:solidFill>
              </a:rPr>
              <a:t>REST</a:t>
            </a:r>
            <a:endParaRPr>
              <a:solidFill>
                <a:srgbClr val="FBBC04"/>
              </a:solidFill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1297500" y="1307850"/>
            <a:ext cx="70389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peticiones tienen las siguientes partes</a:t>
            </a:r>
            <a:r>
              <a:rPr lang="es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</a:t>
            </a:r>
            <a:r>
              <a:rPr lang="es">
                <a:solidFill>
                  <a:srgbClr val="34A853"/>
                </a:solidFill>
              </a:rPr>
              <a:t>método</a:t>
            </a:r>
            <a:r>
              <a:rPr lang="es"/>
              <a:t> HTTP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POST to Create a resource,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GET to Retrieve a resource,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PUT to Update a resource, 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DELETE to Delete a resource.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</a:t>
            </a:r>
            <a:r>
              <a:rPr lang="es">
                <a:solidFill>
                  <a:srgbClr val="4285F4"/>
                </a:solidFill>
              </a:rPr>
              <a:t>endpoint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Obtener los posts: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http://www.miredsocial.com/api/posts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Obtener los comentarios de un post: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http://www.miredsocial.com/api/posts/1984/comments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</a:t>
            </a:r>
            <a:r>
              <a:rPr lang="es">
                <a:solidFill>
                  <a:srgbClr val="FBBC04"/>
                </a:solidFill>
              </a:rPr>
              <a:t>headers</a:t>
            </a:r>
            <a:r>
              <a:rPr lang="es"/>
              <a:t> (cabeceras)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</a:t>
            </a:r>
            <a:r>
              <a:rPr lang="es">
                <a:solidFill>
                  <a:srgbClr val="EA4335"/>
                </a:solidFill>
              </a:rPr>
              <a:t>body</a:t>
            </a:r>
            <a:r>
              <a:rPr lang="es"/>
              <a:t> (cuerpo)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Estructura</a:t>
            </a:r>
            <a:r>
              <a:rPr lang="es"/>
              <a:t> de una </a:t>
            </a:r>
            <a:r>
              <a:rPr lang="es">
                <a:solidFill>
                  <a:srgbClr val="4285F4"/>
                </a:solidFill>
              </a:rPr>
              <a:t>respuesta</a:t>
            </a:r>
            <a:r>
              <a:rPr lang="es"/>
              <a:t> </a:t>
            </a:r>
            <a:r>
              <a:rPr lang="es">
                <a:solidFill>
                  <a:srgbClr val="FBBC04"/>
                </a:solidFill>
              </a:rPr>
              <a:t>REST</a:t>
            </a:r>
            <a:endParaRPr>
              <a:solidFill>
                <a:srgbClr val="34A853"/>
              </a:solidFill>
            </a:endParaRPr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307850"/>
            <a:ext cx="70389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respuestas tienen las siguientes partes: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Una </a:t>
            </a:r>
            <a:r>
              <a:rPr lang="es">
                <a:solidFill>
                  <a:srgbClr val="4285F4"/>
                </a:solidFill>
              </a:rPr>
              <a:t>representación del estado</a:t>
            </a:r>
            <a:r>
              <a:rPr lang="es"/>
              <a:t> actual de un recurso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>
                <a:solidFill>
                  <a:srgbClr val="34A853"/>
                </a:solidFill>
              </a:rPr>
              <a:t>L</a:t>
            </a:r>
            <a:r>
              <a:rPr lang="es">
                <a:solidFill>
                  <a:srgbClr val="34A853"/>
                </a:solidFill>
              </a:rPr>
              <a:t>igas o hipervínculos</a:t>
            </a:r>
            <a:r>
              <a:rPr lang="es"/>
              <a:t> a los recursos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</a:t>
            </a:r>
            <a:r>
              <a:rPr lang="es">
                <a:solidFill>
                  <a:srgbClr val="FBBC04"/>
                </a:solidFill>
              </a:rPr>
              <a:t>códigos de estado</a:t>
            </a:r>
            <a:r>
              <a:rPr lang="es"/>
              <a:t> de respuesta HTTP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Respuestas </a:t>
            </a:r>
            <a:r>
              <a:rPr lang="es">
                <a:solidFill>
                  <a:srgbClr val="4285F4"/>
                </a:solidFill>
              </a:rPr>
              <a:t>informativas</a:t>
            </a:r>
            <a:r>
              <a:rPr lang="es"/>
              <a:t> (100–199)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Respuestas </a:t>
            </a:r>
            <a:r>
              <a:rPr lang="es">
                <a:solidFill>
                  <a:srgbClr val="34A853"/>
                </a:solidFill>
              </a:rPr>
              <a:t>satisfactorias</a:t>
            </a:r>
            <a:r>
              <a:rPr lang="es"/>
              <a:t> (200–299)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>
                <a:solidFill>
                  <a:srgbClr val="FBBC04"/>
                </a:solidFill>
              </a:rPr>
              <a:t>Redirecciones</a:t>
            </a:r>
            <a:r>
              <a:rPr lang="es"/>
              <a:t> (300–399)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>
                <a:solidFill>
                  <a:srgbClr val="EA4335"/>
                </a:solidFill>
              </a:rPr>
              <a:t>Errores</a:t>
            </a:r>
            <a:r>
              <a:rPr lang="es"/>
              <a:t> de los clientes (400–499)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>
                <a:solidFill>
                  <a:srgbClr val="EA4335"/>
                </a:solidFill>
              </a:rPr>
              <a:t>Errores</a:t>
            </a:r>
            <a:r>
              <a:rPr lang="es"/>
              <a:t> de los servidores (500–599)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</a:t>
            </a:r>
            <a:r>
              <a:rPr lang="es"/>
              <a:t> </a:t>
            </a:r>
            <a:r>
              <a:rPr lang="es">
                <a:solidFill>
                  <a:srgbClr val="4285F4"/>
                </a:solidFill>
              </a:rPr>
              <a:t>REST </a:t>
            </a:r>
            <a:r>
              <a:rPr lang="es">
                <a:solidFill>
                  <a:srgbClr val="34A853"/>
                </a:solidFill>
              </a:rPr>
              <a:t>API</a:t>
            </a:r>
            <a:endParaRPr>
              <a:solidFill>
                <a:srgbClr val="34A85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ctrTitle"/>
          </p:nvPr>
        </p:nvSpPr>
        <p:spPr>
          <a:xfrm>
            <a:off x="4348600" y="1832300"/>
            <a:ext cx="45732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BBC04"/>
                </a:solidFill>
              </a:rPr>
              <a:t>¡</a:t>
            </a:r>
            <a:r>
              <a:rPr lang="es">
                <a:solidFill>
                  <a:srgbClr val="34A853"/>
                </a:solidFill>
              </a:rPr>
              <a:t>Muchas</a:t>
            </a:r>
            <a:r>
              <a:rPr lang="es"/>
              <a:t> </a:t>
            </a:r>
            <a:r>
              <a:rPr lang="es">
                <a:solidFill>
                  <a:srgbClr val="4285F4"/>
                </a:solidFill>
              </a:rPr>
              <a:t>gracias</a:t>
            </a:r>
            <a:r>
              <a:rPr lang="es">
                <a:solidFill>
                  <a:srgbClr val="EA4335"/>
                </a:solidFill>
              </a:rPr>
              <a:t>!</a:t>
            </a:r>
            <a:endParaRPr b="1">
              <a:solidFill>
                <a:srgbClr val="EA4335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7400250" y="4275825"/>
            <a:ext cx="115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@elmogch</a:t>
            </a:r>
            <a:endParaRPr b="1"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49" y="4286576"/>
            <a:ext cx="380025" cy="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675" y="4286738"/>
            <a:ext cx="380025" cy="37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289" y="4256163"/>
            <a:ext cx="440876" cy="440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6"/>
          <p:cNvGrpSpPr/>
          <p:nvPr/>
        </p:nvGrpSpPr>
        <p:grpSpPr>
          <a:xfrm>
            <a:off x="5780625" y="4286400"/>
            <a:ext cx="388900" cy="391600"/>
            <a:chOff x="5780625" y="4286400"/>
            <a:chExt cx="388900" cy="391600"/>
          </a:xfrm>
        </p:grpSpPr>
        <p:sp>
          <p:nvSpPr>
            <p:cNvPr id="238" name="Google Shape;238;p26"/>
            <p:cNvSpPr/>
            <p:nvPr/>
          </p:nvSpPr>
          <p:spPr>
            <a:xfrm>
              <a:off x="5789425" y="4298200"/>
              <a:ext cx="380100" cy="379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80625" y="4286400"/>
              <a:ext cx="380026" cy="380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un API?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Características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Protocolos de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Razones para el uso APIs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REST?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¿Cómo funciona REST?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REST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 de una petición REST</a:t>
            </a:r>
            <a:endParaRPr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REST API</a:t>
            </a:r>
            <a:r>
              <a:rPr lang="es">
                <a:solidFill>
                  <a:srgbClr val="34A853"/>
                </a:solidFill>
              </a:rPr>
              <a:t> </a:t>
            </a:r>
            <a:r>
              <a:rPr lang="es"/>
              <a:t>y</a:t>
            </a:r>
            <a:r>
              <a:rPr lang="es"/>
              <a:t> </a:t>
            </a:r>
            <a:r>
              <a:rPr lang="es">
                <a:solidFill>
                  <a:srgbClr val="4285F4"/>
                </a:solidFill>
              </a:rPr>
              <a:t>Métodos HTTP</a:t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831125" y="1479000"/>
            <a:ext cx="465600" cy="21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285F4"/>
                </a:solidFill>
              </a:rPr>
              <a:t>A</a:t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P</a:t>
            </a:r>
            <a:endParaRPr>
              <a:solidFill>
                <a:srgbClr val="EA43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BBC04"/>
                </a:solidFill>
              </a:rPr>
              <a:t>I</a:t>
            </a:r>
            <a:r>
              <a:rPr lang="es">
                <a:solidFill>
                  <a:srgbClr val="34A853"/>
                </a:solidFill>
              </a:rPr>
              <a:t> </a:t>
            </a:r>
            <a:endParaRPr>
              <a:solidFill>
                <a:srgbClr val="34A853"/>
              </a:solidFill>
            </a:endParaRPr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1114575" y="1479000"/>
            <a:ext cx="4291200" cy="21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nterface</a:t>
            </a:r>
            <a:endParaRPr>
              <a:solidFill>
                <a:srgbClr val="34A85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34A853"/>
                </a:solidFill>
              </a:rPr>
              <a:t>API</a:t>
            </a:r>
            <a:r>
              <a:rPr lang="es"/>
              <a:t>?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469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protocolo de comunicación entre aplicaciones de software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Conjunto de reglas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Desarrollar e integrar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Intercambio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Comunicación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75" y="806325"/>
            <a:ext cx="198761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34A853"/>
                </a:solidFill>
              </a:rPr>
              <a:t>API</a:t>
            </a:r>
            <a:r>
              <a:rPr lang="es"/>
              <a:t>?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6125"/>
            <a:ext cx="6621100" cy="29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548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Independencia de sistema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Uso de protocolos estándar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Peticiones (Request) - Respuestas (Response)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Acceso limitado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Simple de uso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Protocolos</a:t>
            </a:r>
            <a:r>
              <a:rPr lang="es"/>
              <a:t> de </a:t>
            </a:r>
            <a:r>
              <a:rPr lang="es">
                <a:solidFill>
                  <a:srgbClr val="4285F4"/>
                </a:solidFill>
              </a:rPr>
              <a:t>API</a:t>
            </a:r>
            <a:endParaRPr>
              <a:solidFill>
                <a:srgbClr val="4285F4"/>
              </a:solidFill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469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de los más usados 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>
                <a:solidFill>
                  <a:srgbClr val="34A853"/>
                </a:solidFill>
              </a:rPr>
              <a:t>RPC:</a:t>
            </a:r>
            <a:r>
              <a:rPr lang="es"/>
              <a:t> Remote Procedure Call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>
                <a:solidFill>
                  <a:srgbClr val="4285F4"/>
                </a:solidFill>
              </a:rPr>
              <a:t>SOAP:</a:t>
            </a:r>
            <a:r>
              <a:rPr lang="es"/>
              <a:t> Simple Object Access Protocol</a:t>
            </a:r>
            <a:br>
              <a:rPr lang="es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>
                <a:solidFill>
                  <a:srgbClr val="FBBC04"/>
                </a:solidFill>
              </a:rPr>
              <a:t>REST:</a:t>
            </a:r>
            <a:r>
              <a:rPr lang="es"/>
              <a:t> Representational State Transfer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4A853"/>
                </a:solidFill>
              </a:rPr>
              <a:t>Razones</a:t>
            </a:r>
            <a:r>
              <a:rPr lang="es"/>
              <a:t> para el uso </a:t>
            </a:r>
            <a:r>
              <a:rPr lang="es">
                <a:solidFill>
                  <a:srgbClr val="4285F4"/>
                </a:solidFill>
              </a:rPr>
              <a:t>APIs</a:t>
            </a:r>
            <a:endParaRPr>
              <a:solidFill>
                <a:srgbClr val="4285F4"/>
              </a:solidFill>
            </a:endParaRPr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172738"/>
            <a:ext cx="4691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Algunas de las principales son:</a:t>
            </a:r>
            <a:endParaRPr>
              <a:solidFill>
                <a:srgbClr val="EA4335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50" y="2228750"/>
            <a:ext cx="1697851" cy="1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034" y="2228750"/>
            <a:ext cx="1697850" cy="2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300850" y="1627850"/>
            <a:ext cx="1697700" cy="6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4A853"/>
                </a:solidFill>
              </a:rPr>
              <a:t>Segurida</a:t>
            </a:r>
            <a:r>
              <a:rPr lang="es">
                <a:solidFill>
                  <a:srgbClr val="34A853"/>
                </a:solidFill>
              </a:rPr>
              <a:t>d</a:t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244025" y="1627850"/>
            <a:ext cx="1698000" cy="6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285F4"/>
                </a:solidFill>
              </a:rPr>
              <a:t>Modularidad</a:t>
            </a:r>
            <a:endParaRPr>
              <a:solidFill>
                <a:srgbClr val="EA4335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179" y="2228750"/>
            <a:ext cx="1697850" cy="248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5187113" y="1627850"/>
            <a:ext cx="1698000" cy="6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BBC04"/>
                </a:solidFill>
              </a:rPr>
              <a:t>Independencia</a:t>
            </a:r>
            <a:br>
              <a:rPr lang="es">
                <a:solidFill>
                  <a:srgbClr val="FBBC04"/>
                </a:solidFill>
              </a:rPr>
            </a:br>
            <a:r>
              <a:rPr lang="es">
                <a:solidFill>
                  <a:srgbClr val="FBBC04"/>
                </a:solidFill>
              </a:rPr>
              <a:t>del lenguaje</a:t>
            </a:r>
            <a:endParaRPr>
              <a:solidFill>
                <a:srgbClr val="34A853"/>
              </a:solidFill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0325" y="2233725"/>
            <a:ext cx="1697850" cy="20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7130325" y="1627850"/>
            <a:ext cx="1697700" cy="6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EA4335"/>
                </a:solidFill>
              </a:rPr>
              <a:t>Escalabilidad</a:t>
            </a:r>
            <a:endParaRPr>
              <a:solidFill>
                <a:srgbClr val="34A853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4896300" y="1801950"/>
            <a:ext cx="33363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elementos clave de un REST API son: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34A853"/>
                </a:solidFill>
              </a:rPr>
              <a:t>Cliente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4285F4"/>
                </a:solidFill>
              </a:rPr>
              <a:t>Servidor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>
                <a:solidFill>
                  <a:srgbClr val="FBBC04"/>
                </a:solidFill>
              </a:rPr>
              <a:t>Recurso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08048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