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8" r:id="rId6"/>
    <p:sldId id="269" r:id="rId7"/>
    <p:sldId id="262" r:id="rId8"/>
    <p:sldId id="267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4A648-9571-4467-BE8B-600DF61FDE3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8ED9C9-8816-46B8-B4C6-271E4602AF10}">
      <dgm:prSet/>
      <dgm:spPr/>
      <dgm:t>
        <a:bodyPr/>
        <a:lstStyle/>
        <a:p>
          <a:r>
            <a:rPr lang="es-MX"/>
            <a:t>Modelos de series de tiempo, redes neuronales o random forest</a:t>
          </a:r>
          <a:endParaRPr lang="en-US"/>
        </a:p>
      </dgm:t>
    </dgm:pt>
    <dgm:pt modelId="{4313FBC7-BF6A-417B-9B13-E7AC74E4C028}" type="parTrans" cxnId="{A45CD984-0C39-4042-BC29-E86C14270073}">
      <dgm:prSet/>
      <dgm:spPr/>
      <dgm:t>
        <a:bodyPr/>
        <a:lstStyle/>
        <a:p>
          <a:endParaRPr lang="en-US"/>
        </a:p>
      </dgm:t>
    </dgm:pt>
    <dgm:pt modelId="{5C3736FC-E895-411E-9DE4-8983E2C580FF}" type="sibTrans" cxnId="{A45CD984-0C39-4042-BC29-E86C14270073}">
      <dgm:prSet/>
      <dgm:spPr/>
      <dgm:t>
        <a:bodyPr/>
        <a:lstStyle/>
        <a:p>
          <a:endParaRPr lang="en-US"/>
        </a:p>
      </dgm:t>
    </dgm:pt>
    <dgm:pt modelId="{964F9DC4-2376-4D94-B252-FA657155298D}">
      <dgm:prSet/>
      <dgm:spPr/>
      <dgm:t>
        <a:bodyPr/>
        <a:lstStyle/>
        <a:p>
          <a:r>
            <a:rPr lang="es-MX"/>
            <a:t>Para la solución de esta parte se plantea un problema de programación lineal.</a:t>
          </a:r>
          <a:endParaRPr lang="en-US"/>
        </a:p>
      </dgm:t>
    </dgm:pt>
    <dgm:pt modelId="{3CE71E74-8187-4DD3-AB40-B2135E2C801D}" type="parTrans" cxnId="{8974DFEA-F678-42FF-A6CE-D852529048EE}">
      <dgm:prSet/>
      <dgm:spPr/>
      <dgm:t>
        <a:bodyPr/>
        <a:lstStyle/>
        <a:p>
          <a:endParaRPr lang="en-US"/>
        </a:p>
      </dgm:t>
    </dgm:pt>
    <dgm:pt modelId="{0256915C-3394-4E86-83E7-6F6293655337}" type="sibTrans" cxnId="{8974DFEA-F678-42FF-A6CE-D852529048EE}">
      <dgm:prSet/>
      <dgm:spPr/>
      <dgm:t>
        <a:bodyPr/>
        <a:lstStyle/>
        <a:p>
          <a:endParaRPr lang="en-US"/>
        </a:p>
      </dgm:t>
    </dgm:pt>
    <dgm:pt modelId="{0185E96E-EA7E-4742-9479-BE91A5EBE4C7}" type="pres">
      <dgm:prSet presAssocID="{CDF4A648-9571-4467-BE8B-600DF61FDE32}" presName="linear" presStyleCnt="0">
        <dgm:presLayoutVars>
          <dgm:animLvl val="lvl"/>
          <dgm:resizeHandles val="exact"/>
        </dgm:presLayoutVars>
      </dgm:prSet>
      <dgm:spPr/>
    </dgm:pt>
    <dgm:pt modelId="{A6CEA4AB-9044-472D-BEE0-E0D019271759}" type="pres">
      <dgm:prSet presAssocID="{528ED9C9-8816-46B8-B4C6-271E4602AF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D619CF-70C1-4A9D-BCDA-E18DCF20E433}" type="pres">
      <dgm:prSet presAssocID="{5C3736FC-E895-411E-9DE4-8983E2C580FF}" presName="spacer" presStyleCnt="0"/>
      <dgm:spPr/>
    </dgm:pt>
    <dgm:pt modelId="{79B9EBC0-B271-43CE-8D14-35B7FEF1B2DF}" type="pres">
      <dgm:prSet presAssocID="{964F9DC4-2376-4D94-B252-FA657155298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2575553-D785-4F99-BAE6-ED0F4ED1A7E5}" type="presOf" srcId="{964F9DC4-2376-4D94-B252-FA657155298D}" destId="{79B9EBC0-B271-43CE-8D14-35B7FEF1B2DF}" srcOrd="0" destOrd="0" presId="urn:microsoft.com/office/officeart/2005/8/layout/vList2"/>
    <dgm:cxn modelId="{1B04267C-9DA4-4B82-A642-C1FBF1C40BA2}" type="presOf" srcId="{528ED9C9-8816-46B8-B4C6-271E4602AF10}" destId="{A6CEA4AB-9044-472D-BEE0-E0D019271759}" srcOrd="0" destOrd="0" presId="urn:microsoft.com/office/officeart/2005/8/layout/vList2"/>
    <dgm:cxn modelId="{A45CD984-0C39-4042-BC29-E86C14270073}" srcId="{CDF4A648-9571-4467-BE8B-600DF61FDE32}" destId="{528ED9C9-8816-46B8-B4C6-271E4602AF10}" srcOrd="0" destOrd="0" parTransId="{4313FBC7-BF6A-417B-9B13-E7AC74E4C028}" sibTransId="{5C3736FC-E895-411E-9DE4-8983E2C580FF}"/>
    <dgm:cxn modelId="{BE5F4CC6-CAE1-4078-BD33-DF762122B149}" type="presOf" srcId="{CDF4A648-9571-4467-BE8B-600DF61FDE32}" destId="{0185E96E-EA7E-4742-9479-BE91A5EBE4C7}" srcOrd="0" destOrd="0" presId="urn:microsoft.com/office/officeart/2005/8/layout/vList2"/>
    <dgm:cxn modelId="{8974DFEA-F678-42FF-A6CE-D852529048EE}" srcId="{CDF4A648-9571-4467-BE8B-600DF61FDE32}" destId="{964F9DC4-2376-4D94-B252-FA657155298D}" srcOrd="1" destOrd="0" parTransId="{3CE71E74-8187-4DD3-AB40-B2135E2C801D}" sibTransId="{0256915C-3394-4E86-83E7-6F6293655337}"/>
    <dgm:cxn modelId="{074331A8-68D5-45E1-8595-8B8DB85F8C37}" type="presParOf" srcId="{0185E96E-EA7E-4742-9479-BE91A5EBE4C7}" destId="{A6CEA4AB-9044-472D-BEE0-E0D019271759}" srcOrd="0" destOrd="0" presId="urn:microsoft.com/office/officeart/2005/8/layout/vList2"/>
    <dgm:cxn modelId="{54285BCA-F781-4661-8104-6926C544FAE6}" type="presParOf" srcId="{0185E96E-EA7E-4742-9479-BE91A5EBE4C7}" destId="{2AD619CF-70C1-4A9D-BCDA-E18DCF20E433}" srcOrd="1" destOrd="0" presId="urn:microsoft.com/office/officeart/2005/8/layout/vList2"/>
    <dgm:cxn modelId="{17624AE5-6DD0-4AF0-84DC-3613A4D6FA8B}" type="presParOf" srcId="{0185E96E-EA7E-4742-9479-BE91A5EBE4C7}" destId="{79B9EBC0-B271-43CE-8D14-35B7FEF1B2D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EA4AB-9044-472D-BEE0-E0D019271759}">
      <dsp:nvSpPr>
        <dsp:cNvPr id="0" name=""/>
        <dsp:cNvSpPr/>
      </dsp:nvSpPr>
      <dsp:spPr>
        <a:xfrm>
          <a:off x="0" y="12690"/>
          <a:ext cx="4008384" cy="2141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Modelos de series de tiempo, redes neuronales o random forest</a:t>
          </a:r>
          <a:endParaRPr lang="en-US" sz="3000" kern="1200"/>
        </a:p>
      </dsp:txBody>
      <dsp:txXfrm>
        <a:off x="104520" y="117210"/>
        <a:ext cx="3799344" cy="1932060"/>
      </dsp:txXfrm>
    </dsp:sp>
    <dsp:sp modelId="{79B9EBC0-B271-43CE-8D14-35B7FEF1B2DF}">
      <dsp:nvSpPr>
        <dsp:cNvPr id="0" name=""/>
        <dsp:cNvSpPr/>
      </dsp:nvSpPr>
      <dsp:spPr>
        <a:xfrm>
          <a:off x="0" y="2240191"/>
          <a:ext cx="4008384" cy="2141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/>
            <a:t>Para la solución de esta parte se plantea un problema de programación lineal.</a:t>
          </a:r>
          <a:endParaRPr lang="en-US" sz="3000" kern="1200"/>
        </a:p>
      </dsp:txBody>
      <dsp:txXfrm>
        <a:off x="104520" y="2344711"/>
        <a:ext cx="3799344" cy="193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4D09B-ACDF-4798-8E0F-E89093CF4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4F2C37-2238-4BE1-AC8F-3D506EB23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0935F8-C98D-4CCB-A7B6-15963C7A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12F2-718F-46B0-B07B-F352FD32E4A7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2D6400-971C-4590-B1EF-288DA849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A0726-7DA4-464E-8EA9-BC727525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0B5-4B15-453E-B410-93BE2EFD03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7761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6D00F-3A8E-49D0-95A0-0711DF08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53B40B-FF69-4755-BF22-3FF965185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CF457E-2449-4C68-9B86-A403FA0E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12F2-718F-46B0-B07B-F352FD32E4A7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77A825-8B14-460A-8E25-3B89D235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96A8AA-1626-4FF6-8B1F-702202DE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0B5-4B15-453E-B410-93BE2EFD03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420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5764CD-A8E6-4FDB-AEBA-4BE0988C6F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BD3CF-6573-4736-A5C6-E1639B1D2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B86913-ECA6-43D9-B4FA-A85143F7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12F2-718F-46B0-B07B-F352FD32E4A7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F2DDA-DDC2-43E8-BE0C-C2E9A2A2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B1E59A-9809-4DC5-BC0E-83AB547B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0B5-4B15-453E-B410-93BE2EFD03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44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D8059-F5C1-42D7-AD4A-8B931FB3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F22846-2074-4454-9E1F-2B81B3BB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BE07FD-27FA-407A-93E4-ADB17F5D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12F2-718F-46B0-B07B-F352FD32E4A7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BF652D-EB57-4940-9CC5-C9ED801F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61CA54-7F5B-4171-825C-AE403DE4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0B5-4B15-453E-B410-93BE2EFD03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773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8C4C7-73B9-468A-8D6E-C93A9BF0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6AA7C0-A862-469F-8C88-7E47BD0DD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B5EB60-3100-40D8-A151-CC8F8201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12F2-718F-46B0-B07B-F352FD32E4A7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33AB62-467B-4BC2-8814-AC547ABE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D4474-DAF3-468F-932B-9146A81F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0B5-4B15-453E-B410-93BE2EFD03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20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84CE0-4219-4DD6-A905-8BDF210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F0992E-672A-4AF6-9E11-FA07D6C90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74CAC0-060A-44B3-A398-F8207AAC8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C6A014-7270-4EDB-8F36-3D6D2B31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12F2-718F-46B0-B07B-F352FD32E4A7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E8C644-EC65-49BA-A119-755F412A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E362B7-F57A-411C-A0AD-A8699337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0B5-4B15-453E-B410-93BE2EFD03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67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81204-A9F4-4C65-B0BD-85D5012D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5D8205-EBBA-4B34-8E60-D63D1961A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DFFC02-B241-47F3-BAB5-3861C5742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941DB6-572C-4527-B4D2-71014E103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4CAE7F-78F6-4E18-B636-39D818FE2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30E33A-0DD2-481B-9C94-FB04C75E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12F2-718F-46B0-B07B-F352FD32E4A7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A9DF35-332B-46DC-A8D4-8CFFAB16A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DD4F21-342E-4610-9F22-4882B7EC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0B5-4B15-453E-B410-93BE2EFD03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0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E0618-DFF0-4887-9FDA-F5606EBF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25709D-7240-4DC5-9285-8B801164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12F2-718F-46B0-B07B-F352FD32E4A7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556310-4991-4193-AB51-C576919C3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7F483F-4A81-45DF-B061-FD4800BF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0B5-4B15-453E-B410-93BE2EFD03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7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B3AF62-2D41-4103-98B4-D080F075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12F2-718F-46B0-B07B-F352FD32E4A7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881AD9-A4CB-48A4-8663-13B4E342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4B7A19-A571-471A-874E-A25925569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0B5-4B15-453E-B410-93BE2EFD03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73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EDD9F-72B8-47B5-8121-A0F3B3D9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24F6C7-9728-4B38-AB8E-108267B0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2FEA13-E7EE-40BA-A133-AC5C5A0D8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EBFB0-3E96-44F6-B6E0-F5A859A6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12F2-718F-46B0-B07B-F352FD32E4A7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045531-0E6F-445D-841E-0B85D608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DC85B5-9EC1-4D78-BEA3-2027F661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0B5-4B15-453E-B410-93BE2EFD03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595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B1CEB-74BC-4DBF-A5C4-538D4336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4F71FF8-32F5-4A05-9301-A5484F258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919167-D244-4AD2-B313-F24135DCC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EE6303-6A59-48E5-962C-0C799459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912F2-718F-46B0-B07B-F352FD32E4A7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27F10D-391A-4949-90CD-7350F9129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7E812A-591E-4DC8-9F5B-2734E008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60B5-4B15-453E-B410-93BE2EFD03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900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EFBD7E-4D13-4E20-A208-09D4E759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5D885B-2708-445B-A10C-38DC20DB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8ABC5B-4B6D-4307-8EE4-29A0CFFE9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912F2-718F-46B0-B07B-F352FD32E4A7}" type="datetimeFigureOut">
              <a:rPr lang="es-MX" smtClean="0"/>
              <a:t>01/08/2021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03AF81-B364-44FB-82BE-0E7184A2C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6EE48-A13A-4D3B-8022-9C0D6380E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60B5-4B15-453E-B410-93BE2EFD03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096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95686-A0DB-42BF-A320-406256A62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1" y="3277317"/>
            <a:ext cx="5552584" cy="204579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dirty="0" err="1"/>
              <a:t>Sección</a:t>
            </a:r>
            <a:r>
              <a:rPr lang="en-US" sz="4800" dirty="0"/>
              <a:t> B. </a:t>
            </a:r>
            <a:r>
              <a:rPr lang="en-US" sz="4800" dirty="0" err="1"/>
              <a:t>Problema</a:t>
            </a:r>
            <a:r>
              <a:rPr lang="en-US" sz="4800" dirty="0"/>
              <a:t> de paletas La </a:t>
            </a:r>
            <a:r>
              <a:rPr lang="en-US" sz="4800" dirty="0" err="1"/>
              <a:t>Michoacana</a:t>
            </a:r>
            <a:endParaRPr lang="en-US" sz="48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8FE25F6-2081-486D-A5E8-34DA72F20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55" b="1"/>
          <a:stretch/>
        </p:blipFill>
        <p:spPr>
          <a:xfrm>
            <a:off x="6021086" y="544777"/>
            <a:ext cx="6170914" cy="6313225"/>
          </a:xfrm>
          <a:custGeom>
            <a:avLst/>
            <a:gdLst/>
            <a:ahLst/>
            <a:cxnLst/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1703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C99B6-933B-4701-BBD5-73DFE5D4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s-MX" sz="2500" b="1" dirty="0"/>
              <a:t>¿Cómo te imaginas el despliegue y la operación en producción de la solución?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D78A48-F31A-4262-9AAE-0451EF89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8250161" cy="1469585"/>
          </a:xfrm>
        </p:spPr>
        <p:txBody>
          <a:bodyPr>
            <a:normAutofit lnSpcReduction="10000"/>
          </a:bodyPr>
          <a:lstStyle/>
          <a:p>
            <a:r>
              <a:rPr lang="es-MX" sz="2000" dirty="0"/>
              <a:t>Me imagino un tabla que contendrá a cada expendedor, en la cual se indica el número de paletas a surtir para un periodo de una semana por ejemplo.</a:t>
            </a:r>
          </a:p>
          <a:p>
            <a:r>
              <a:rPr lang="es-MX" sz="2000" dirty="0"/>
              <a:t>El lunes por ejemplo, se estima que no hay que la máquina 1 no la surtirían y la máquina 3 como, todos los días se acaba 100 paletas la tendrían que surtir diario</a:t>
            </a:r>
          </a:p>
          <a:p>
            <a:pPr marL="0" indent="0">
              <a:buNone/>
            </a:pPr>
            <a:endParaRPr lang="es-MX" sz="2000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C4B5E8C6-3B85-47A3-B8EA-96C1CB0A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23" y="3554283"/>
            <a:ext cx="76454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6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AEE91B-49D6-4ED5-A23B-1CA1DF7A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evaluarías si la solución tiene un impacto positivo y fue exitosa?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A69351-1548-4DB1-888A-4E5D795AC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Haciendo una proyección de los costos dado el modelo propuesto y compáralo con el historial de costos.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848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5974CD-3468-4668-AAAB-E92A36D8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s-MX" sz="3600"/>
              <a:t>Supuestos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513974-C6E6-4267-B3A5-24F6BD5A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s-MX" sz="2000" dirty="0"/>
              <a:t>4,000 </a:t>
            </a:r>
            <a:r>
              <a:rPr lang="es-MX" sz="2000" dirty="0" err="1"/>
              <a:t>expendidores</a:t>
            </a:r>
            <a:r>
              <a:rPr lang="es-MX" sz="2000" dirty="0"/>
              <a:t> en la </a:t>
            </a:r>
            <a:r>
              <a:rPr lang="es-MX" sz="2000" dirty="0" err="1"/>
              <a:t>CdMx</a:t>
            </a:r>
            <a:endParaRPr lang="es-MX" sz="2000" dirty="0"/>
          </a:p>
          <a:p>
            <a:r>
              <a:rPr lang="es-MX" sz="2000" dirty="0"/>
              <a:t>$100 el transporte</a:t>
            </a:r>
          </a:p>
          <a:p>
            <a:r>
              <a:rPr lang="es-MX" sz="2000" dirty="0"/>
              <a:t>$1 costo por almacenar una paleta</a:t>
            </a:r>
          </a:p>
          <a:p>
            <a:r>
              <a:rPr lang="es-MX" sz="2000" dirty="0"/>
              <a:t>2% al mes de indisponibilidad</a:t>
            </a:r>
          </a:p>
          <a:p>
            <a:r>
              <a:rPr lang="es-MX" sz="2000" dirty="0"/>
              <a:t>No hay límite de carga en los camiones repartidores</a:t>
            </a:r>
          </a:p>
          <a:p>
            <a:endParaRPr lang="es-MX" sz="2000" dirty="0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A9BDC526-BAB4-46C4-BE0B-3B14D922C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842" y="638175"/>
            <a:ext cx="2705648" cy="2705648"/>
          </a:xfrm>
          <a:prstGeom prst="rect">
            <a:avLst/>
          </a:prstGeom>
        </p:spPr>
      </p:pic>
      <p:grpSp>
        <p:nvGrpSpPr>
          <p:cNvPr id="22" name="Group 1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1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9737C7-C45C-43F9-B70B-6573EFE07F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92" t="19271" r="27402" b="8998"/>
          <a:stretch/>
        </p:blipFill>
        <p:spPr>
          <a:xfrm>
            <a:off x="6389494" y="3514176"/>
            <a:ext cx="2122343" cy="2705648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605EBB72-D37B-4761-818E-D80DC4887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3234761"/>
            <a:ext cx="2590053" cy="25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9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B0487BF-C290-44FE-824E-55973BE44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205" r="-1" b="19764"/>
          <a:stretch/>
        </p:blipFill>
        <p:spPr>
          <a:xfrm>
            <a:off x="20" y="-206819"/>
            <a:ext cx="12191980" cy="6857990"/>
          </a:xfrm>
          <a:prstGeom prst="rect">
            <a:avLst/>
          </a:prstGeom>
        </p:spPr>
      </p:pic>
      <p:sp>
        <p:nvSpPr>
          <p:cNvPr id="18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7CF1B3-CF30-48AA-983C-9D8A170DB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s-MX" sz="4800" b="1" dirty="0"/>
              <a:t>Propuesta de solución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8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571B47-E7F7-4284-9B42-EB7EAFB7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MX" sz="2800" b="1"/>
              <a:t>1. ¿De qué tipo de problema se trata?¿Tiene elementos comunes como regresión, clasificación, pronósticos de series de tiempo, </a:t>
            </a:r>
            <a:r>
              <a:rPr lang="es-MX" sz="2800" b="1" err="1"/>
              <a:t>clustering</a:t>
            </a:r>
            <a:r>
              <a:rPr lang="es-MX" sz="2800" b="1"/>
              <a:t>, optimización, </a:t>
            </a:r>
            <a:r>
              <a:rPr lang="es-MX" sz="2800" b="1" err="1"/>
              <a:t>etc</a:t>
            </a:r>
            <a:r>
              <a:rPr lang="es-MX" sz="2800" b="1"/>
              <a:t>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016D4-794E-4263-B3EE-8C4A56500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66258"/>
            <a:ext cx="6036652" cy="3949878"/>
          </a:xfrm>
        </p:spPr>
        <p:txBody>
          <a:bodyPr>
            <a:normAutofit fontScale="92500" lnSpcReduction="10000"/>
          </a:bodyPr>
          <a:lstStyle/>
          <a:p>
            <a:r>
              <a:rPr lang="es-MX" sz="2400" dirty="0"/>
              <a:t>Como se cuenta con una serie de datos con información histórica estimaría la demanda de paletas de los siguientes días para cada expendedor, mediante una serie de tiempo, redes neuronales o </a:t>
            </a:r>
            <a:r>
              <a:rPr lang="es-MX" sz="2400" i="1" dirty="0" err="1"/>
              <a:t>random</a:t>
            </a:r>
            <a:r>
              <a:rPr lang="es-MX" sz="2400" i="1" dirty="0"/>
              <a:t> </a:t>
            </a:r>
            <a:r>
              <a:rPr lang="es-MX" sz="2400" i="1" dirty="0" err="1"/>
              <a:t>forest</a:t>
            </a:r>
            <a:r>
              <a:rPr lang="es-MX" sz="2400" i="1" dirty="0"/>
              <a:t>.</a:t>
            </a:r>
          </a:p>
          <a:p>
            <a:r>
              <a:rPr lang="es-MX" sz="2400" i="1" dirty="0"/>
              <a:t>Consideraría los periodos de meses para correr los modelos. Para calcular cuál me da el menor error.</a:t>
            </a:r>
          </a:p>
          <a:p>
            <a:r>
              <a:rPr lang="es-MX" sz="2400" dirty="0"/>
              <a:t>En segundo lugar dada la estimación de paletas calcularía un modelo de optimización para minimizar los costos de transporte y de almacenamiento dadas las restricciones establecidas.</a:t>
            </a:r>
          </a:p>
        </p:txBody>
      </p:sp>
      <p:pic>
        <p:nvPicPr>
          <p:cNvPr id="32" name="Picture 2" descr="Threat Modeling Services | Synopsys">
            <a:extLst>
              <a:ext uri="{FF2B5EF4-FFF2-40B4-BE49-F238E27FC236}">
                <a16:creationId xmlns:a16="http://schemas.microsoft.com/office/drawing/2014/main" id="{62F1DF41-AD95-4374-8B48-24AB92F3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626320"/>
            <a:ext cx="4788505" cy="287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Freeform: Shape 3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4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9C83D2-2A68-4124-8E21-40652837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 fontScale="90000"/>
          </a:bodyPr>
          <a:lstStyle/>
          <a:p>
            <a:r>
              <a:rPr lang="es-MX" sz="1800" b="1" dirty="0"/>
              <a:t>2. ¿Cómo te imaginas una solución funcional al problema?¿De qué partes está conformada?¿Cómo interactúan esas partes?¿Qué supuestos y riesgos ves en tu planteamiento?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913CD-0162-4784-B788-E75721EA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85000" lnSpcReduction="10000"/>
          </a:bodyPr>
          <a:lstStyle/>
          <a:p>
            <a:r>
              <a:rPr lang="es-MX" sz="2000" dirty="0"/>
              <a:t>Suponemos una ventana de tiempo de 7 días a la semana, ya que tendríamos el comportamiento de cada día de la semana, suponiendo estacionalidad los fines de semana, es decir, que esos días las familias salen a comprar más paletas.</a:t>
            </a:r>
          </a:p>
          <a:p>
            <a:r>
              <a:rPr lang="es-MX" sz="2000" dirty="0"/>
              <a:t>También sería importante incorporar la información que va llegando al día al modelo, para tener mayor precisión sobre nuestra proyección de la semana.</a:t>
            </a:r>
          </a:p>
          <a:p>
            <a:endParaRPr lang="es-MX" sz="17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78C647-D0B0-4831-A4E5-47778EB6D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852620"/>
            <a:ext cx="6922008" cy="325334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E4C1274-6408-49E4-B7A3-AA68A9F02C89}"/>
              </a:ext>
            </a:extLst>
          </p:cNvPr>
          <p:cNvSpPr txBox="1"/>
          <p:nvPr/>
        </p:nvSpPr>
        <p:spPr>
          <a:xfrm>
            <a:off x="4901184" y="859971"/>
            <a:ext cx="515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Modelo de optimización</a:t>
            </a:r>
          </a:p>
        </p:txBody>
      </p:sp>
    </p:spTree>
    <p:extLst>
      <p:ext uri="{BB962C8B-B14F-4D97-AF65-F5344CB8AC3E}">
        <p14:creationId xmlns:p14="http://schemas.microsoft.com/office/powerpoint/2010/main" val="55648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991C52-A662-4EFB-AAA5-3612C5BD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100"/>
              <a:t>Propuesta del modelo de optimización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D00AC43-5AA4-486A-BB35-3D621FEF6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80" y="2619784"/>
            <a:ext cx="3465039" cy="3600041"/>
          </a:xfrm>
          <a:prstGeom prst="rect">
            <a:avLst/>
          </a:prstGeom>
        </p:spPr>
      </p:pic>
      <p:pic>
        <p:nvPicPr>
          <p:cNvPr id="5" name="Marcador de contenido 4" descr="Texto, Carta&#10;&#10;Descripción generada automáticamente">
            <a:extLst>
              <a:ext uri="{FF2B5EF4-FFF2-40B4-BE49-F238E27FC236}">
                <a16:creationId xmlns:a16="http://schemas.microsoft.com/office/drawing/2014/main" id="{956374D7-72A8-4C7C-AE6F-F1D9D3C5B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6908" y="2672249"/>
            <a:ext cx="3758184" cy="349511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898E65-79C5-4997-8B09-FA2D890516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146"/>
          <a:stretch/>
        </p:blipFill>
        <p:spPr>
          <a:xfrm>
            <a:off x="8141208" y="3409793"/>
            <a:ext cx="3758184" cy="169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4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A5B829-1693-4328-884E-E13B50E7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MX" sz="3600"/>
              <a:t>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4B55DD-FA6F-4441-8460-C0E795228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682617" cy="4160619"/>
          </a:xfrm>
        </p:spPr>
        <p:txBody>
          <a:bodyPr>
            <a:normAutofit/>
          </a:bodyPr>
          <a:lstStyle/>
          <a:p>
            <a:r>
              <a:rPr lang="es-MX" sz="2000" dirty="0"/>
              <a:t>El principal riesgo de este planteamiento es que se tenga una semana atípica y que las ventas no se apeguen a la  estimación de la serie de tiempo o el modelo seleccionado para estimar la predicción.</a:t>
            </a:r>
          </a:p>
        </p:txBody>
      </p:sp>
      <p:grpSp>
        <p:nvGrpSpPr>
          <p:cNvPr id="2055" name="Group 7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2" name="Picture 4" descr="High Risk Icon #161711 - Free Icons Library">
            <a:extLst>
              <a:ext uri="{FF2B5EF4-FFF2-40B4-BE49-F238E27FC236}">
                <a16:creationId xmlns:a16="http://schemas.microsoft.com/office/drawing/2014/main" id="{B44EB268-ACD8-4FB0-AD86-E6303B91A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4356" y="1782981"/>
            <a:ext cx="2818516" cy="281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552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084784-834B-454F-AE57-86120BEBA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MX" sz="3600"/>
              <a:t>¿Qué métodos o algoritmos utilizarías durante el desarrollo de esa solución? </a:t>
            </a:r>
          </a:p>
        </p:txBody>
      </p:sp>
      <p:graphicFrame>
        <p:nvGraphicFramePr>
          <p:cNvPr id="28" name="Marcador de contenido 2">
            <a:extLst>
              <a:ext uri="{FF2B5EF4-FFF2-40B4-BE49-F238E27FC236}">
                <a16:creationId xmlns:a16="http://schemas.microsoft.com/office/drawing/2014/main" id="{AB95E76F-B806-4C43-ADF7-EEB8BC79CA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3469" y="1782981"/>
          <a:ext cx="4008384" cy="4393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1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2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E679047A-0D55-4772-9419-400635CED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9436" y="1875329"/>
            <a:ext cx="4379096" cy="2925271"/>
          </a:xfrm>
          <a:prstGeom prst="rect">
            <a:avLst/>
          </a:prstGeom>
        </p:spPr>
      </p:pic>
      <p:grpSp>
        <p:nvGrpSpPr>
          <p:cNvPr id="24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933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DA7DF-568E-4AE4-B654-567F98D3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MX" dirty="0"/>
              <a:t>¿Qué métricas evaluarías durante el desarrollo de la solución?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AE2243-DF0B-4CC0-806A-2A9C24C9E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algn="just"/>
            <a:r>
              <a:rPr lang="es-MX" sz="2000" dirty="0">
                <a:effectLst/>
                <a:latin typeface="Arial" panose="020B0604020202020204" pitchFamily="34" charset="0"/>
              </a:rPr>
              <a:t>Validar si el modelo de predicción, mediante el cálculo de errores, en caso de un modelo de series de tiempo (los residuos estimados son ruido  blanco, además tiene un AIC y BIC menores)</a:t>
            </a:r>
          </a:p>
          <a:p>
            <a:pPr algn="just"/>
            <a:r>
              <a:rPr lang="es-MX" sz="2000" dirty="0">
                <a:latin typeface="Arial" panose="020B0604020202020204" pitchFamily="34" charset="0"/>
              </a:rPr>
              <a:t>Y con respecto al modelo de optimización generar un escenario que me genere el mayor costo, por ejemplo, surtir todos los días todos los contenedores, observar el costo por semana y compararlo con el costo de mi modelo.</a:t>
            </a:r>
            <a:endParaRPr lang="en-US" sz="3200" dirty="0"/>
          </a:p>
        </p:txBody>
      </p:sp>
      <p:pic>
        <p:nvPicPr>
          <p:cNvPr id="4" name="Picture 2" descr="Threat Modeling Services | Synopsys">
            <a:extLst>
              <a:ext uri="{FF2B5EF4-FFF2-40B4-BE49-F238E27FC236}">
                <a16:creationId xmlns:a16="http://schemas.microsoft.com/office/drawing/2014/main" id="{54AA62A9-6E83-4643-8408-6020ED0A2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626320"/>
            <a:ext cx="4788505" cy="287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01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545</Words>
  <Application>Microsoft Office PowerPoint</Application>
  <PresentationFormat>Panorámica</PresentationFormat>
  <Paragraphs>30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Sección B. Problema de paletas La Michoacana</vt:lpstr>
      <vt:lpstr>Supuestos</vt:lpstr>
      <vt:lpstr>Propuesta de solución</vt:lpstr>
      <vt:lpstr>1. ¿De qué tipo de problema se trata?¿Tiene elementos comunes como regresión, clasificación, pronósticos de series de tiempo, clustering, optimización, etc? </vt:lpstr>
      <vt:lpstr>2. ¿Cómo te imaginas una solución funcional al problema?¿De qué partes está conformada?¿Cómo interactúan esas partes?¿Qué supuestos y riesgos ves en tu planteamiento? </vt:lpstr>
      <vt:lpstr>Propuesta del modelo de optimización</vt:lpstr>
      <vt:lpstr>Riesgos</vt:lpstr>
      <vt:lpstr>¿Qué métodos o algoritmos utilizarías durante el desarrollo de esa solución? </vt:lpstr>
      <vt:lpstr>¿Qué métricas evaluarías durante el desarrollo de la solución?</vt:lpstr>
      <vt:lpstr>¿Cómo te imaginas el despliegue y la operación en producción de la solución?</vt:lpstr>
      <vt:lpstr>¿Cómo evaluarías si la solución tiene un impacto positivo y fue exitosa?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Sección B. Problema de paletas La Michoacana</dc:title>
  <dc:creator>ELIZABETH MONROY CRUZ</dc:creator>
  <cp:lastModifiedBy>Monroy Cruz Miguel Angel</cp:lastModifiedBy>
  <cp:revision>3</cp:revision>
  <dcterms:created xsi:type="dcterms:W3CDTF">2021-08-01T03:32:28Z</dcterms:created>
  <dcterms:modified xsi:type="dcterms:W3CDTF">2021-08-01T21:43:17Z</dcterms:modified>
</cp:coreProperties>
</file>