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0"/>
    <p:sldId id="257" r:id="rId21"/>
    <p:sldId id="258" r:id="rId22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Raleway" charset="1" panose="020B0503030101060003"/>
      <p:regular r:id="rId10"/>
    </p:embeddedFont>
    <p:embeddedFont>
      <p:font typeface="Raleway Bold" charset="1" panose="020B0803030101060003"/>
      <p:regular r:id="rId11"/>
    </p:embeddedFont>
    <p:embeddedFont>
      <p:font typeface="Raleway Thin" charset="1" panose="020B0203030101060003"/>
      <p:regular r:id="rId12"/>
    </p:embeddedFont>
    <p:embeddedFont>
      <p:font typeface="Raleway Heavy" charset="1" panose="020B0003030101060003"/>
      <p:regular r:id="rId13"/>
    </p:embeddedFont>
    <p:embeddedFont>
      <p:font typeface="Now" charset="1" panose="00000500000000000000"/>
      <p:regular r:id="rId14"/>
    </p:embeddedFont>
    <p:embeddedFont>
      <p:font typeface="Now Bold" charset="1" panose="00000800000000000000"/>
      <p:regular r:id="rId15"/>
    </p:embeddedFont>
    <p:embeddedFont>
      <p:font typeface="Now Thin" charset="1" panose="00000300000000000000"/>
      <p:regular r:id="rId16"/>
    </p:embeddedFont>
    <p:embeddedFont>
      <p:font typeface="Now Light" charset="1" panose="00000400000000000000"/>
      <p:regular r:id="rId17"/>
    </p:embeddedFont>
    <p:embeddedFont>
      <p:font typeface="Now Medium" charset="1" panose="00000600000000000000"/>
      <p:regular r:id="rId18"/>
    </p:embeddedFont>
    <p:embeddedFont>
      <p:font typeface="Now Heavy" charset="1" panose="00000A0000000000000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slides/slide1.xml" Type="http://schemas.openxmlformats.org/officeDocument/2006/relationships/slide"/><Relationship Id="rId21" Target="slides/slide2.xml" Type="http://schemas.openxmlformats.org/officeDocument/2006/relationships/slide"/><Relationship Id="rId22" Target="slides/slide3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>
  <p:cSld>
    <p:bg>
      <p:bgPr>
        <a:solidFill>
          <a:srgbClr val="F7F7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3651632"/>
            <a:ext cx="16230600" cy="12683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408"/>
              </a:lnSpc>
            </a:pPr>
            <a:r>
              <a:rPr lang="en-US" sz="9600">
                <a:solidFill>
                  <a:srgbClr val="1D1D1F"/>
                </a:solidFill>
                <a:latin typeface="Raleway Heavy"/>
              </a:rPr>
              <a:t>DDM-AKKA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5406845" y="6413753"/>
            <a:ext cx="7474309" cy="412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 spc="480">
                <a:solidFill>
                  <a:srgbClr val="1D1D1F"/>
                </a:solidFill>
                <a:latin typeface="Now Bold"/>
              </a:rPr>
              <a:t>ELMO PRIMMER, CHRIS NECKEL</a:t>
            </a:r>
          </a:p>
        </p:txBody>
      </p:sp>
      <p:sp>
        <p:nvSpPr>
          <p:cNvPr name="AutoShape 4" id="4"/>
          <p:cNvSpPr/>
          <p:nvPr/>
        </p:nvSpPr>
        <p:spPr>
          <a:xfrm>
            <a:off x="5553087" y="6110606"/>
            <a:ext cx="7181826" cy="0"/>
          </a:xfrm>
          <a:prstGeom prst="line">
            <a:avLst/>
          </a:prstGeom>
          <a:ln cap="flat" w="47625">
            <a:solidFill>
              <a:srgbClr val="005B17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F7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636744" y="1821549"/>
            <a:ext cx="11651256" cy="6643903"/>
          </a:xfrm>
          <a:custGeom>
            <a:avLst/>
            <a:gdLst/>
            <a:ahLst/>
            <a:cxnLst/>
            <a:rect r="r" b="b" t="t" l="l"/>
            <a:pathLst>
              <a:path h="6643903" w="11651256">
                <a:moveTo>
                  <a:pt x="0" y="0"/>
                </a:moveTo>
                <a:lnTo>
                  <a:pt x="11651256" y="0"/>
                </a:lnTo>
                <a:lnTo>
                  <a:pt x="11651256" y="6643902"/>
                </a:lnTo>
                <a:lnTo>
                  <a:pt x="0" y="664390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876923" y="1198634"/>
            <a:ext cx="7227822" cy="8210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719"/>
              </a:lnSpc>
            </a:pPr>
            <a:r>
              <a:rPr lang="en-US" sz="4800">
                <a:solidFill>
                  <a:srgbClr val="1D1D1F"/>
                </a:solidFill>
                <a:latin typeface="Raleway Heavy"/>
              </a:rPr>
              <a:t>STRUCTURE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3900342"/>
            <a:ext cx="5452188" cy="23624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915927" indent="-457964" lvl="1">
              <a:lnSpc>
                <a:spcPts val="6363"/>
              </a:lnSpc>
              <a:buFont typeface="Arial"/>
              <a:buChar char="•"/>
            </a:pPr>
            <a:r>
              <a:rPr lang="en-US" sz="4242">
                <a:solidFill>
                  <a:srgbClr val="1D1D1F"/>
                </a:solidFill>
                <a:latin typeface="Now"/>
              </a:rPr>
              <a:t>We did not alter the structure of the project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F7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121027" y="2055473"/>
            <a:ext cx="7803647" cy="6176054"/>
          </a:xfrm>
          <a:custGeom>
            <a:avLst/>
            <a:gdLst/>
            <a:ahLst/>
            <a:cxnLst/>
            <a:rect r="r" b="b" t="t" l="l"/>
            <a:pathLst>
              <a:path h="6176054" w="7803647">
                <a:moveTo>
                  <a:pt x="0" y="0"/>
                </a:moveTo>
                <a:lnTo>
                  <a:pt x="7803647" y="0"/>
                </a:lnTo>
                <a:lnTo>
                  <a:pt x="7803647" y="6176054"/>
                </a:lnTo>
                <a:lnTo>
                  <a:pt x="0" y="617605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252511"/>
            <a:ext cx="7275049" cy="7761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982"/>
              </a:lnSpc>
            </a:pPr>
            <a:r>
              <a:rPr lang="en-US" sz="4985">
                <a:solidFill>
                  <a:srgbClr val="1D1D1F"/>
                </a:solidFill>
                <a:latin typeface="Now Bold"/>
              </a:rPr>
              <a:t>Step by step process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1448244"/>
            <a:ext cx="7527284" cy="155295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518160" indent="-259080" lvl="1">
              <a:lnSpc>
                <a:spcPts val="3600"/>
              </a:lnSpc>
              <a:buFont typeface="Arial"/>
              <a:buChar char="•"/>
            </a:pPr>
            <a:r>
              <a:rPr lang="en-US" sz="2400">
                <a:solidFill>
                  <a:srgbClr val="1D1D1F"/>
                </a:solidFill>
                <a:latin typeface="Now"/>
              </a:rPr>
              <a:t>Master spawns DepencencyMiner</a:t>
            </a:r>
          </a:p>
          <a:p>
            <a:pPr marL="1036320" indent="-345440" lvl="2">
              <a:lnSpc>
                <a:spcPts val="3600"/>
              </a:lnSpc>
              <a:buFont typeface="Arial"/>
              <a:buChar char="•"/>
            </a:pPr>
            <a:r>
              <a:rPr lang="en-US" sz="2400">
                <a:solidFill>
                  <a:srgbClr val="1D1D1F"/>
                </a:solidFill>
                <a:latin typeface="Now"/>
              </a:rPr>
              <a:t>Who reads the data into a TreeSet.</a:t>
            </a:r>
          </a:p>
          <a:p>
            <a:pPr marL="518160" indent="-259080" lvl="1">
              <a:lnSpc>
                <a:spcPts val="3600"/>
              </a:lnSpc>
              <a:buFont typeface="Arial"/>
              <a:buChar char="•"/>
            </a:pPr>
            <a:r>
              <a:rPr lang="en-US" sz="2400">
                <a:solidFill>
                  <a:srgbClr val="1D1D1F"/>
                </a:solidFill>
                <a:latin typeface="Now"/>
              </a:rPr>
              <a:t>Workers spawn DependencyWorkers</a:t>
            </a:r>
          </a:p>
          <a:p>
            <a:pPr marL="1036320" indent="-345440" lvl="2">
              <a:lnSpc>
                <a:spcPts val="3600"/>
              </a:lnSpc>
              <a:buFont typeface="Arial"/>
              <a:buChar char="•"/>
            </a:pPr>
            <a:r>
              <a:rPr lang="en-US" sz="2400">
                <a:solidFill>
                  <a:srgbClr val="1D1D1F"/>
                </a:solidFill>
                <a:latin typeface="Now"/>
              </a:rPr>
              <a:t>Who register and wait for data to be read</a:t>
            </a:r>
          </a:p>
          <a:p>
            <a:pPr marL="518160" indent="-259080" lvl="1">
              <a:lnSpc>
                <a:spcPts val="3600"/>
              </a:lnSpc>
              <a:buFont typeface="Arial"/>
              <a:buChar char="•"/>
            </a:pPr>
            <a:r>
              <a:rPr lang="en-US" sz="2400">
                <a:solidFill>
                  <a:srgbClr val="1D1D1F"/>
                </a:solidFill>
                <a:latin typeface="Now"/>
              </a:rPr>
              <a:t>Once entire dataset is read:</a:t>
            </a:r>
          </a:p>
          <a:p>
            <a:pPr marL="1036320" indent="-345440" lvl="2">
              <a:lnSpc>
                <a:spcPts val="3600"/>
              </a:lnSpc>
              <a:buFont typeface="Arial"/>
              <a:buChar char="•"/>
            </a:pPr>
            <a:r>
              <a:rPr lang="en-US" sz="2400">
                <a:solidFill>
                  <a:srgbClr val="1D1D1F"/>
                </a:solidFill>
                <a:latin typeface="Now"/>
              </a:rPr>
              <a:t>Generate a TaskArray object that contains all possible combinations of sets of elements</a:t>
            </a:r>
          </a:p>
          <a:p>
            <a:pPr marL="1036320" indent="-345440" lvl="2">
              <a:lnSpc>
                <a:spcPts val="3600"/>
              </a:lnSpc>
              <a:buFont typeface="Arial"/>
              <a:buChar char="•"/>
            </a:pPr>
            <a:r>
              <a:rPr lang="en-US" sz="2400">
                <a:solidFill>
                  <a:srgbClr val="1D1D1F"/>
                </a:solidFill>
                <a:latin typeface="Now"/>
              </a:rPr>
              <a:t>Assign tasks to all registered workers</a:t>
            </a:r>
          </a:p>
          <a:p>
            <a:pPr marL="518160" indent="-259080" lvl="1">
              <a:lnSpc>
                <a:spcPts val="3600"/>
              </a:lnSpc>
              <a:buFont typeface="Arial"/>
              <a:buChar char="•"/>
            </a:pPr>
            <a:r>
              <a:rPr lang="en-US" sz="2400">
                <a:solidFill>
                  <a:srgbClr val="1D1D1F"/>
                </a:solidFill>
                <a:latin typeface="Now"/>
              </a:rPr>
              <a:t>When a worker receives a task</a:t>
            </a:r>
          </a:p>
          <a:p>
            <a:pPr marL="1036320" indent="-345440" lvl="2">
              <a:lnSpc>
                <a:spcPts val="3600"/>
              </a:lnSpc>
              <a:buFont typeface="Arial"/>
              <a:buChar char="•"/>
            </a:pPr>
            <a:r>
              <a:rPr lang="en-US" sz="2400">
                <a:solidFill>
                  <a:srgbClr val="1D1D1F"/>
                </a:solidFill>
                <a:latin typeface="Now"/>
              </a:rPr>
              <a:t>It checks wether it already has all required data, if so it checks for dependency</a:t>
            </a:r>
          </a:p>
          <a:p>
            <a:pPr marL="1036320" indent="-345440" lvl="2">
              <a:lnSpc>
                <a:spcPts val="3600"/>
              </a:lnSpc>
              <a:buFont typeface="Arial"/>
              <a:buChar char="•"/>
            </a:pPr>
            <a:r>
              <a:rPr lang="en-US" sz="2400">
                <a:solidFill>
                  <a:srgbClr val="1D1D1F"/>
                </a:solidFill>
                <a:latin typeface="Now"/>
              </a:rPr>
              <a:t>If not, it requests the data from the DependencyMiner</a:t>
            </a:r>
          </a:p>
          <a:p>
            <a:pPr marL="1036320" indent="-345440" lvl="2">
              <a:lnSpc>
                <a:spcPts val="3600"/>
              </a:lnSpc>
              <a:buFont typeface="Arial"/>
              <a:buChar char="•"/>
            </a:pPr>
            <a:r>
              <a:rPr lang="en-US" sz="2400">
                <a:solidFill>
                  <a:srgbClr val="1D1D1F"/>
                </a:solidFill>
                <a:latin typeface="Now"/>
              </a:rPr>
              <a:t>Who responds with data, allowing dependency to be checked</a:t>
            </a:r>
          </a:p>
          <a:p>
            <a:pPr marL="1036320" indent="-345440" lvl="2">
              <a:lnSpc>
                <a:spcPts val="3600"/>
              </a:lnSpc>
              <a:buFont typeface="Arial"/>
              <a:buChar char="•"/>
            </a:pPr>
            <a:r>
              <a:rPr lang="en-US" sz="2400">
                <a:solidFill>
                  <a:srgbClr val="1D1D1F"/>
                </a:solidFill>
                <a:latin typeface="Now"/>
              </a:rPr>
              <a:t>Sends CompletionMessage</a:t>
            </a:r>
          </a:p>
          <a:p>
            <a:pPr>
              <a:lnSpc>
                <a:spcPts val="3600"/>
              </a:lnSpc>
            </a:pPr>
          </a:p>
          <a:p>
            <a:pPr>
              <a:lnSpc>
                <a:spcPts val="3600"/>
              </a:lnSpc>
            </a:pPr>
          </a:p>
          <a:p>
            <a:pPr>
              <a:lnSpc>
                <a:spcPts val="3600"/>
              </a:lnSpc>
            </a:pPr>
          </a:p>
          <a:p>
            <a:pPr marL="518160" indent="-259080" lvl="1">
              <a:lnSpc>
                <a:spcPts val="3600"/>
              </a:lnSpc>
              <a:buFont typeface="Arial"/>
              <a:buChar char="•"/>
            </a:pPr>
            <a:r>
              <a:rPr lang="en-US" sz="2400">
                <a:solidFill>
                  <a:srgbClr val="1D1D1F"/>
                </a:solidFill>
                <a:latin typeface="Now"/>
              </a:rPr>
              <a:t>When a dependencyMiner receives a CompletionMessage</a:t>
            </a:r>
          </a:p>
          <a:p>
            <a:pPr marL="1036320" indent="-345440" lvl="2">
              <a:lnSpc>
                <a:spcPts val="3600"/>
              </a:lnSpc>
              <a:buFont typeface="Arial"/>
              <a:buChar char="•"/>
            </a:pPr>
            <a:r>
              <a:rPr lang="en-US" sz="2400">
                <a:solidFill>
                  <a:srgbClr val="1D1D1F"/>
                </a:solidFill>
                <a:latin typeface="Now"/>
              </a:rPr>
              <a:t>If it is a dependency, tells it to the result collector</a:t>
            </a:r>
          </a:p>
          <a:p>
            <a:pPr marL="1036320" indent="-345440" lvl="2">
              <a:lnSpc>
                <a:spcPts val="3600"/>
              </a:lnSpc>
              <a:buFont typeface="Arial"/>
              <a:buChar char="•"/>
            </a:pPr>
            <a:r>
              <a:rPr lang="en-US" sz="2400">
                <a:solidFill>
                  <a:srgbClr val="1D1D1F"/>
                </a:solidFill>
                <a:latin typeface="Now"/>
              </a:rPr>
              <a:t>Marks task as checked and adds 1 to tasksCompleted</a:t>
            </a:r>
          </a:p>
          <a:p>
            <a:pPr marL="1036320" indent="-345440" lvl="2">
              <a:lnSpc>
                <a:spcPts val="3600"/>
              </a:lnSpc>
              <a:buFont typeface="Arial"/>
              <a:buChar char="•"/>
            </a:pPr>
            <a:r>
              <a:rPr lang="en-US" sz="2400">
                <a:solidFill>
                  <a:srgbClr val="1D1D1F"/>
                </a:solidFill>
                <a:latin typeface="Now"/>
              </a:rPr>
              <a:t>Assigns new task. Assigning a task tries to assign a task that the worker already has the data for</a:t>
            </a:r>
          </a:p>
          <a:p>
            <a:pPr marL="1036320" indent="-345440" lvl="2">
              <a:lnSpc>
                <a:spcPts val="3600"/>
              </a:lnSpc>
              <a:buFont typeface="Arial"/>
              <a:buChar char="•"/>
            </a:pPr>
            <a:r>
              <a:rPr lang="en-US" sz="2400">
                <a:solidFill>
                  <a:srgbClr val="1D1D1F"/>
                </a:solidFill>
                <a:latin typeface="Now"/>
              </a:rPr>
              <a:t>If this is not possible it assigns a new task anyway.</a:t>
            </a:r>
          </a:p>
          <a:p>
            <a:pPr marL="518160" indent="-259080" lvl="1">
              <a:lnSpc>
                <a:spcPts val="3600"/>
              </a:lnSpc>
              <a:buFont typeface="Arial"/>
              <a:buChar char="•"/>
            </a:pPr>
            <a:r>
              <a:rPr lang="en-US" sz="2400">
                <a:solidFill>
                  <a:srgbClr val="1D1D1F"/>
                </a:solidFill>
                <a:latin typeface="Now"/>
              </a:rPr>
              <a:t>Once the number of finished tasks == number of tasks, DependencyMiner calls end()</a:t>
            </a:r>
          </a:p>
          <a:p>
            <a:pPr marL="518160" indent="-259080" lvl="1">
              <a:lnSpc>
                <a:spcPts val="3600"/>
              </a:lnSpc>
              <a:buFont typeface="Arial"/>
              <a:buChar char="•"/>
            </a:pPr>
            <a:r>
              <a:rPr lang="en-US" sz="2400">
                <a:solidFill>
                  <a:srgbClr val="1D1D1F"/>
                </a:solidFill>
                <a:latin typeface="Now"/>
              </a:rPr>
              <a:t>ShutdownMessage is propogated.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DAF6K_5gdd8</dc:identifier>
  <dcterms:modified xsi:type="dcterms:W3CDTF">2011-08-01T06:04:30Z</dcterms:modified>
  <cp:revision>1</cp:revision>
  <dc:title>DDM-Akka</dc:title>
</cp:coreProperties>
</file>