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5" r:id="rId5"/>
    <p:sldId id="258" r:id="rId6"/>
    <p:sldId id="282" r:id="rId7"/>
    <p:sldId id="283" r:id="rId8"/>
    <p:sldId id="284" r:id="rId9"/>
    <p:sldId id="260" r:id="rId10"/>
    <p:sldId id="272"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08"/>
    <p:restoredTop sz="94681"/>
  </p:normalViewPr>
  <p:slideViewPr>
    <p:cSldViewPr snapToGrid="0" snapToObjects="1" showGuides="1">
      <p:cViewPr>
        <p:scale>
          <a:sx n="67" d="100"/>
          <a:sy n="67" d="100"/>
        </p:scale>
        <p:origin x="-115" y="-11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6" name="Footer Placeholder 5">
            <a:extLst>
              <a:ext uri="{FF2B5EF4-FFF2-40B4-BE49-F238E27FC236}">
                <a16:creationId xmlns=""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8" name="Footer Placeholder 7">
            <a:extLst>
              <a:ext uri="{FF2B5EF4-FFF2-40B4-BE49-F238E27FC236}">
                <a16:creationId xmlns=""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4" name="Footer Placeholder 3">
            <a:extLst>
              <a:ext uri="{FF2B5EF4-FFF2-40B4-BE49-F238E27FC236}">
                <a16:creationId xmlns=""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3" name="Footer Placeholder 2">
            <a:extLst>
              <a:ext uri="{FF2B5EF4-FFF2-40B4-BE49-F238E27FC236}">
                <a16:creationId xmlns=""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6" name="Footer Placeholder 5">
            <a:extLst>
              <a:ext uri="{FF2B5EF4-FFF2-40B4-BE49-F238E27FC236}">
                <a16:creationId xmlns=""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7/22/2022</a:t>
            </a:fld>
            <a:endParaRPr lang="en-US"/>
          </a:p>
        </p:txBody>
      </p:sp>
      <p:sp>
        <p:nvSpPr>
          <p:cNvPr id="6" name="Footer Placeholder 5">
            <a:extLst>
              <a:ext uri="{FF2B5EF4-FFF2-40B4-BE49-F238E27FC236}">
                <a16:creationId xmlns=""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7/22/2022</a:t>
            </a:fld>
            <a:endParaRPr lang="en-US"/>
          </a:p>
        </p:txBody>
      </p:sp>
      <p:sp>
        <p:nvSpPr>
          <p:cNvPr id="5" name="Footer Placeholder 4">
            <a:extLst>
              <a:ext uri="{FF2B5EF4-FFF2-40B4-BE49-F238E27FC236}">
                <a16:creationId xmlns=""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smtClean="0">
                <a:solidFill>
                  <a:srgbClr val="FF6600"/>
                </a:solidFill>
              </a:rPr>
              <a:t>20-Jun-2022</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087AA53-A2BE-554B-AAE4-C6D527006499}"/>
              </a:ext>
            </a:extLst>
          </p:cNvPr>
          <p:cNvSpPr txBox="1"/>
          <p:nvPr/>
        </p:nvSpPr>
        <p:spPr>
          <a:xfrm>
            <a:off x="762000" y="1595021"/>
            <a:ext cx="11430000" cy="4116768"/>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t>The yellow cab company can achieve </a:t>
            </a:r>
            <a:r>
              <a:rPr lang="en-US" sz="1600" dirty="0" smtClean="0"/>
              <a:t>higher </a:t>
            </a:r>
            <a:r>
              <a:rPr lang="en-US" sz="1600" dirty="0"/>
              <a:t>margins than the pink cab company.</a:t>
            </a:r>
          </a:p>
          <a:p>
            <a:pPr marL="285750" indent="-285750">
              <a:lnSpc>
                <a:spcPct val="150000"/>
              </a:lnSpc>
              <a:buFont typeface="Arial" pitchFamily="34" charset="0"/>
              <a:buChar char="•"/>
            </a:pPr>
            <a:r>
              <a:rPr lang="en-US" sz="1600" dirty="0"/>
              <a:t>The yellow cab company has significantly provided more trips that the pink cab company. We could </a:t>
            </a:r>
            <a:r>
              <a:rPr lang="en-US" sz="1600" dirty="0" smtClean="0"/>
              <a:t>observe </a:t>
            </a:r>
            <a:r>
              <a:rPr lang="en-US" sz="1600" dirty="0"/>
              <a:t>that by serving more customers the margins </a:t>
            </a:r>
            <a:r>
              <a:rPr lang="en-US" sz="1600" dirty="0" smtClean="0"/>
              <a:t>achieved </a:t>
            </a:r>
            <a:r>
              <a:rPr lang="en-US" sz="1600" dirty="0"/>
              <a:t>can be increased.</a:t>
            </a:r>
          </a:p>
          <a:p>
            <a:pPr marL="285750" indent="-285750">
              <a:lnSpc>
                <a:spcPct val="150000"/>
              </a:lnSpc>
              <a:buFont typeface="Arial" pitchFamily="34" charset="0"/>
              <a:buChar char="•"/>
            </a:pPr>
            <a:r>
              <a:rPr lang="en-US" sz="1600" dirty="0"/>
              <a:t>We could observe that among both cab companies the margin distribution is uniform to a great extent along the travelled distance </a:t>
            </a:r>
            <a:r>
              <a:rPr lang="en-US" sz="1600" dirty="0" smtClean="0"/>
              <a:t>domain, </a:t>
            </a:r>
            <a:r>
              <a:rPr lang="en-US" sz="1600" dirty="0"/>
              <a:t>where the yellow cab company can achieve higher profit margins and less loss margins that the Pink Company.</a:t>
            </a:r>
          </a:p>
          <a:p>
            <a:pPr marL="285750" indent="-285750">
              <a:lnSpc>
                <a:spcPct val="150000"/>
              </a:lnSpc>
              <a:buFont typeface="Arial" pitchFamily="34" charset="0"/>
              <a:buChar char="•"/>
            </a:pPr>
            <a:r>
              <a:rPr lang="en-US" sz="1600" dirty="0"/>
              <a:t>We could find that the margins are equally spread between males and females and therefore both genders contribute </a:t>
            </a:r>
            <a:r>
              <a:rPr lang="en-US" sz="1600" dirty="0" smtClean="0"/>
              <a:t>proportionally </a:t>
            </a:r>
            <a:r>
              <a:rPr lang="en-US" sz="1600" dirty="0"/>
              <a:t>in equal terms </a:t>
            </a:r>
            <a:r>
              <a:rPr lang="en-US" sz="1600" dirty="0" smtClean="0"/>
              <a:t>towards </a:t>
            </a:r>
            <a:r>
              <a:rPr lang="en-US" sz="1600" dirty="0"/>
              <a:t>the margin creation.</a:t>
            </a:r>
          </a:p>
          <a:p>
            <a:pPr marL="285750" indent="-285750">
              <a:lnSpc>
                <a:spcPct val="150000"/>
              </a:lnSpc>
              <a:buFont typeface="Arial" pitchFamily="34" charset="0"/>
              <a:buChar char="•"/>
            </a:pPr>
            <a:r>
              <a:rPr lang="en-US" sz="1600" dirty="0"/>
              <a:t>We could find that for both genders males and </a:t>
            </a:r>
            <a:r>
              <a:rPr lang="en-US" sz="1600" dirty="0" smtClean="0"/>
              <a:t>females, </a:t>
            </a:r>
            <a:r>
              <a:rPr lang="en-US" sz="1600" dirty="0"/>
              <a:t>we have youth customers (&lt; 40 years old) are more than double the number of old customers (&gt; 40 years old)</a:t>
            </a:r>
          </a:p>
          <a:p>
            <a:pPr marL="285750" indent="-285750">
              <a:lnSpc>
                <a:spcPct val="150000"/>
              </a:lnSpc>
              <a:buFont typeface="Arial" pitchFamily="34" charset="0"/>
              <a:buChar char="•"/>
            </a:pPr>
            <a:r>
              <a:rPr lang="en-US" sz="1600" dirty="0"/>
              <a:t>We could observe that almost all customers tend to use payment cards more than using cash with an approximate factor of 1.5. This observation is </a:t>
            </a:r>
            <a:r>
              <a:rPr lang="en-US" sz="1600" dirty="0" smtClean="0"/>
              <a:t>consistent </a:t>
            </a:r>
            <a:r>
              <a:rPr lang="en-US" sz="1600" dirty="0"/>
              <a:t>among both genders and across the whole age span.</a:t>
            </a:r>
          </a:p>
        </p:txBody>
      </p:sp>
      <p:sp>
        <p:nvSpPr>
          <p:cNvPr id="4" name="Rectangle 3">
            <a:extLst>
              <a:ext uri="{FF2B5EF4-FFF2-40B4-BE49-F238E27FC236}">
                <a16:creationId xmlns=""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dirty="0" smtClean="0">
                <a:solidFill>
                  <a:schemeClr val="accent2"/>
                </a:solidFill>
                <a:latin typeface="+mj-lt"/>
              </a:rPr>
              <a:t>EDA Summary</a:t>
            </a:r>
            <a:endParaRPr lang="en-US" sz="4400" dirty="0">
              <a:solidFill>
                <a:schemeClr val="accent2"/>
              </a:solidFill>
              <a:latin typeface="+mj-lt"/>
            </a:endParaRPr>
          </a:p>
        </p:txBody>
      </p:sp>
    </p:spTree>
    <p:extLst>
      <p:ext uri="{BB962C8B-B14F-4D97-AF65-F5344CB8AC3E}">
        <p14:creationId xmlns:p14="http://schemas.microsoft.com/office/powerpoint/2010/main" val="354447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t>
            </a:r>
            <a:r>
              <a:rPr lang="en-US" sz="1800" dirty="0" smtClean="0"/>
              <a:t>exploratory data analysis </a:t>
            </a:r>
            <a:r>
              <a:rPr lang="en-US" sz="1800" dirty="0"/>
              <a:t>has been divided into </a:t>
            </a:r>
            <a:r>
              <a:rPr lang="en-US" sz="1800" dirty="0" smtClean="0"/>
              <a:t>three parts: </a:t>
            </a:r>
            <a:endParaRPr lang="en-US" sz="1800" dirty="0"/>
          </a:p>
          <a:p>
            <a:r>
              <a:rPr lang="en-US" sz="1800" dirty="0"/>
              <a:t>Data </a:t>
            </a:r>
            <a:r>
              <a:rPr lang="en-US" sz="1800" dirty="0" smtClean="0"/>
              <a:t>Understanding and Processing </a:t>
            </a:r>
            <a:endParaRPr lang="en-US" sz="1800" dirty="0"/>
          </a:p>
          <a:p>
            <a:r>
              <a:rPr lang="en-US" sz="1800" dirty="0" smtClean="0"/>
              <a:t>Data Analysis </a:t>
            </a:r>
            <a:endParaRPr lang="en-US" sz="1800" dirty="0"/>
          </a:p>
          <a:p>
            <a:r>
              <a:rPr lang="en-US" sz="1800" dirty="0" smtClean="0"/>
              <a:t>EDA Summary</a:t>
            </a:r>
            <a:endParaRPr lang="en-US" sz="1800" dirty="0"/>
          </a:p>
        </p:txBody>
      </p:sp>
      <p:sp>
        <p:nvSpPr>
          <p:cNvPr id="4" name="Rectangle 3">
            <a:extLst>
              <a:ext uri="{FF2B5EF4-FFF2-40B4-BE49-F238E27FC236}">
                <a16:creationId xmlns=""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9BEE7A3-F2C2-8145-B852-24B96B83A958}"/>
              </a:ext>
            </a:extLst>
          </p:cNvPr>
          <p:cNvSpPr txBox="1"/>
          <p:nvPr/>
        </p:nvSpPr>
        <p:spPr>
          <a:xfrm>
            <a:off x="677177" y="1732717"/>
            <a:ext cx="11278603" cy="4801314"/>
          </a:xfrm>
          <a:prstGeom prst="rect">
            <a:avLst/>
          </a:prstGeom>
          <a:noFill/>
        </p:spPr>
        <p:txBody>
          <a:bodyPr wrap="square" rtlCol="0">
            <a:spAutoFit/>
          </a:bodyPr>
          <a:lstStyle/>
          <a:p>
            <a:r>
              <a:rPr lang="en-US" dirty="0"/>
              <a:t>After </a:t>
            </a:r>
            <a:r>
              <a:rPr lang="en-US" dirty="0" smtClean="0"/>
              <a:t>viewing </a:t>
            </a:r>
            <a:r>
              <a:rPr lang="en-US" dirty="0"/>
              <a:t>and understanding the data filed names we can find that we have common field names such as:</a:t>
            </a:r>
          </a:p>
          <a:p>
            <a:endParaRPr lang="en-US" dirty="0" smtClean="0"/>
          </a:p>
          <a:p>
            <a:r>
              <a:rPr lang="en-US" dirty="0" smtClean="0"/>
              <a:t>Transaction </a:t>
            </a:r>
            <a:r>
              <a:rPr lang="en-US" dirty="0"/>
              <a:t>ID &gt; common between </a:t>
            </a:r>
            <a:r>
              <a:rPr lang="en-US" dirty="0" err="1"/>
              <a:t>Cab_Data</a:t>
            </a:r>
            <a:r>
              <a:rPr lang="en-US" dirty="0"/>
              <a:t> &amp; </a:t>
            </a:r>
            <a:r>
              <a:rPr lang="en-US" dirty="0" err="1"/>
              <a:t>Transaction_ID</a:t>
            </a:r>
            <a:r>
              <a:rPr lang="en-US" dirty="0"/>
              <a:t> datasets</a:t>
            </a:r>
          </a:p>
          <a:p>
            <a:r>
              <a:rPr lang="en-US" dirty="0"/>
              <a:t>Customer ID &gt; common between </a:t>
            </a:r>
            <a:r>
              <a:rPr lang="en-US" dirty="0" err="1"/>
              <a:t>Customer_ID</a:t>
            </a:r>
            <a:r>
              <a:rPr lang="en-US" dirty="0"/>
              <a:t> &amp; </a:t>
            </a:r>
            <a:r>
              <a:rPr lang="en-US" dirty="0" err="1"/>
              <a:t>Transaction_ID</a:t>
            </a:r>
            <a:r>
              <a:rPr lang="en-US" dirty="0"/>
              <a:t> datasets</a:t>
            </a:r>
          </a:p>
          <a:p>
            <a:endParaRPr lang="en-US" dirty="0" smtClean="0"/>
          </a:p>
          <a:p>
            <a:r>
              <a:rPr lang="en-US" dirty="0" smtClean="0"/>
              <a:t>As a result we </a:t>
            </a:r>
            <a:r>
              <a:rPr lang="en-US" dirty="0"/>
              <a:t>merge these data based on the common field variables and discover the dataset types</a:t>
            </a:r>
          </a:p>
          <a:p>
            <a:endParaRPr lang="en-US" dirty="0" smtClean="0"/>
          </a:p>
          <a:p>
            <a:pPr marL="285750" indent="-285750">
              <a:buFont typeface="Arial" panose="020B0604020202020204" pitchFamily="34" charset="0"/>
              <a:buChar char="•"/>
            </a:pPr>
            <a:r>
              <a:rPr lang="en-US" dirty="0" smtClean="0"/>
              <a:t>12 features</a:t>
            </a:r>
            <a:endParaRPr lang="en-US" dirty="0"/>
          </a:p>
          <a:p>
            <a:pPr marL="285750" indent="-285750">
              <a:buFont typeface="Arial" panose="020B0604020202020204" pitchFamily="34" charset="0"/>
              <a:buChar char="•"/>
            </a:pPr>
            <a:r>
              <a:rPr lang="en-US" dirty="0" smtClean="0"/>
              <a:t>Total </a:t>
            </a:r>
            <a:r>
              <a:rPr lang="en-US" dirty="0"/>
              <a:t>data points </a:t>
            </a:r>
            <a:r>
              <a:rPr lang="en-US" dirty="0" smtClean="0"/>
              <a:t>:</a:t>
            </a:r>
            <a:r>
              <a:rPr lang="en-US" dirty="0"/>
              <a:t> </a:t>
            </a:r>
            <a:r>
              <a:rPr lang="en-US" dirty="0" smtClean="0"/>
              <a:t>359,392</a:t>
            </a:r>
            <a:endParaRPr lang="en-US" dirty="0"/>
          </a:p>
          <a:p>
            <a:endParaRPr lang="en-US" dirty="0"/>
          </a:p>
          <a:p>
            <a:r>
              <a:rPr lang="en-US" dirty="0"/>
              <a:t>We can learn from the categorical variables the following,</a:t>
            </a:r>
          </a:p>
          <a:p>
            <a:pPr marL="285750" indent="-285750">
              <a:buFont typeface="Arial" pitchFamily="34" charset="0"/>
              <a:buChar char="•"/>
            </a:pPr>
            <a:r>
              <a:rPr lang="en-US" dirty="0"/>
              <a:t>Operating companies: </a:t>
            </a:r>
            <a:r>
              <a:rPr lang="en-US" b="1" dirty="0"/>
              <a:t>ATLANTA GA and Yellow Cab</a:t>
            </a:r>
            <a:endParaRPr lang="en-US" dirty="0"/>
          </a:p>
          <a:p>
            <a:pPr marL="285750" indent="-285750">
              <a:buFont typeface="Arial" pitchFamily="34" charset="0"/>
              <a:buChar char="•"/>
            </a:pPr>
            <a:r>
              <a:rPr lang="en-US" dirty="0"/>
              <a:t>Payment Methods: </a:t>
            </a:r>
            <a:r>
              <a:rPr lang="en-US" b="1" dirty="0"/>
              <a:t>Card and Cash</a:t>
            </a:r>
            <a:endParaRPr lang="en-US" dirty="0"/>
          </a:p>
          <a:p>
            <a:pPr marL="285750" indent="-285750">
              <a:buFont typeface="Arial" pitchFamily="34" charset="0"/>
              <a:buChar char="•"/>
            </a:pPr>
            <a:r>
              <a:rPr lang="en-US" dirty="0"/>
              <a:t>Trip services across: </a:t>
            </a:r>
            <a:r>
              <a:rPr lang="en-US" b="1" dirty="0"/>
              <a:t>19 cities</a:t>
            </a:r>
            <a:endParaRPr lang="en-US" dirty="0"/>
          </a:p>
          <a:p>
            <a:pPr marL="285750" indent="-285750">
              <a:buFont typeface="Arial" pitchFamily="34" charset="0"/>
              <a:buChar char="•"/>
            </a:pPr>
            <a:r>
              <a:rPr lang="en-US" dirty="0"/>
              <a:t>No. of Customers served: </a:t>
            </a:r>
            <a:r>
              <a:rPr lang="en-US" b="1" dirty="0"/>
              <a:t>~ 45,000</a:t>
            </a:r>
            <a:endParaRPr lang="en-US" dirty="0"/>
          </a:p>
          <a:p>
            <a:endParaRPr lang="en-US" b="1" dirty="0"/>
          </a:p>
          <a:p>
            <a:endParaRPr lang="en-US" dirty="0"/>
          </a:p>
        </p:txBody>
      </p:sp>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a:t>
            </a:r>
            <a:r>
              <a:rPr lang="en-US" b="1" dirty="0" smtClean="0">
                <a:solidFill>
                  <a:schemeClr val="accent2"/>
                </a:solidFill>
              </a:rPr>
              <a:t>Understanding</a:t>
            </a:r>
            <a:endParaRPr lang="en-US" b="1" dirty="0">
              <a:solidFill>
                <a:schemeClr val="accent2"/>
              </a:solidFill>
            </a:endParaRP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9BEE7A3-F2C2-8145-B852-24B96B83A958}"/>
              </a:ext>
            </a:extLst>
          </p:cNvPr>
          <p:cNvSpPr txBox="1"/>
          <p:nvPr/>
        </p:nvSpPr>
        <p:spPr>
          <a:xfrm>
            <a:off x="677177" y="1732717"/>
            <a:ext cx="11278603" cy="369332"/>
          </a:xfrm>
          <a:prstGeom prst="rect">
            <a:avLst/>
          </a:prstGeom>
          <a:noFill/>
        </p:spPr>
        <p:txBody>
          <a:bodyPr wrap="square" rtlCol="0">
            <a:spAutoFit/>
          </a:bodyPr>
          <a:lstStyle/>
          <a:p>
            <a:r>
              <a:rPr lang="en-US" dirty="0" smtClean="0"/>
              <a:t>Statistics of numerical features:</a:t>
            </a:r>
            <a:endParaRPr lang="en-US" b="1" dirty="0"/>
          </a:p>
        </p:txBody>
      </p:sp>
      <p:sp>
        <p:nvSpPr>
          <p:cNvPr id="18" name="Rectangle 17">
            <a:extLst>
              <a:ext uri="{FF2B5EF4-FFF2-40B4-BE49-F238E27FC236}">
                <a16:creationId xmlns=""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a:t>
            </a:r>
            <a:r>
              <a:rPr lang="en-US" b="1" dirty="0" smtClean="0">
                <a:solidFill>
                  <a:schemeClr val="accent2"/>
                </a:solidFill>
              </a:rPr>
              <a:t>Understanding</a:t>
            </a:r>
            <a:endParaRPr lang="en-US" b="1" dirty="0">
              <a:solidFill>
                <a:schemeClr val="accent2"/>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145" y="2318772"/>
            <a:ext cx="69151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04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Data Analysis – Profit Margin Distribution</a:t>
            </a:r>
            <a:endParaRPr lang="en-US" sz="4400" b="1" dirty="0">
              <a:solidFill>
                <a:schemeClr val="bg2">
                  <a:lumMod val="25000"/>
                </a:schemeClr>
              </a:solidFill>
              <a:latin typeface="+mj-lt"/>
            </a:endParaRPr>
          </a:p>
        </p:txBody>
      </p:sp>
      <p:sp>
        <p:nvSpPr>
          <p:cNvPr id="5" name="AutoShape 2"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468" y="1738311"/>
            <a:ext cx="5488622" cy="450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7"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Data Analysis – Price and Cost Vs. KM Travelled</a:t>
            </a:r>
            <a:endParaRPr lang="en-US" sz="4400" b="1" dirty="0">
              <a:solidFill>
                <a:schemeClr val="bg2">
                  <a:lumMod val="25000"/>
                </a:schemeClr>
              </a:solidFill>
              <a:latin typeface="+mj-lt"/>
            </a:endParaRPr>
          </a:p>
        </p:txBody>
      </p:sp>
      <p:sp>
        <p:nvSpPr>
          <p:cNvPr id="5" name="AutoShape 2"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2" y="1884045"/>
            <a:ext cx="6361748" cy="4389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6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Profit Margin Analysis</a:t>
            </a:r>
            <a:endParaRPr lang="en-US" sz="4400" b="1" dirty="0">
              <a:solidFill>
                <a:schemeClr val="bg2">
                  <a:lumMod val="25000"/>
                </a:schemeClr>
              </a:solidFill>
              <a:latin typeface="+mj-lt"/>
            </a:endParaRPr>
          </a:p>
        </p:txBody>
      </p:sp>
      <p:sp>
        <p:nvSpPr>
          <p:cNvPr id="5" name="AutoShape 2"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7" y="1895475"/>
            <a:ext cx="101822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6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smtClean="0">
                <a:solidFill>
                  <a:schemeClr val="accent2"/>
                </a:solidFill>
                <a:latin typeface="+mj-lt"/>
              </a:rPr>
              <a:t>  Profit Margin Analysis</a:t>
            </a:r>
            <a:endParaRPr lang="en-US" sz="4400" b="1" dirty="0">
              <a:solidFill>
                <a:schemeClr val="bg2">
                  <a:lumMod val="25000"/>
                </a:schemeClr>
              </a:solidFill>
              <a:latin typeface="+mj-lt"/>
            </a:endParaRPr>
          </a:p>
        </p:txBody>
      </p:sp>
      <p:sp>
        <p:nvSpPr>
          <p:cNvPr id="5" name="AutoShape 2"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data:image/png;base64,iVBORw0KGgoAAAANSUhEUgAAAggAAAGrCAYAAAClnG++AAAAOXRFWHRTb2Z0d2FyZQBNYXRwbG90bGliIHZlcnNpb24zLjMuMiwgaHR0cHM6Ly9tYXRwbG90bGliLm9yZy8vihELAAAACXBIWXMAAAsTAAALEwEAmpwYAADlD0lEQVR4nOz9d5xk2XnfB3+fe2/lqs5hpsPk2Z0N2IAdLCIBEiBIAAQJECIpSrREyrTgQMmipfe1KL22FSzbsl4FSpZFCRJlgRIlEiQBASBApAUWaQFswOYwu5Nneqanc6h8w+M/7q3q6u6qzrnPF5/GdN2699xTvVV1fueJoqoYDAaDwWAwNGLt9gQMBoPBYDDsPYxAMBgMBoPBsAwjEAwGg8FgMCzDCASDwWAwGAzLMALBYDAYDAbDMg6EQPjABz6ggPkxPwfpZ0XMe978HMAfwx7jQAiEiYmJ3Z6CwbCjmPe8wWDYbg6EQDAYDAaDwbC1GIFgMBgMBoNhGUYgGAwGg8FgWIYRCAaDwWAwGJZhBILBYDAYDIZlGIFgMBgMBoNhGUYgGAwGg8FgWIazmzcXkavAPOADnqqeF5Eu4PeBE8BV4BdUdXq35rhdqCpTlTIFzyXrxOlMJBCRTY8bqGJtYJy8W+X7d27z4tQ4E+USaSfGPR1dvPvoMD2p1KbntR7emJ3mO7dHuJGfw7YsjmVz3N/Vw32dPcRte0fnYjAYDIeVXRUIET+mqo1VX34DeExV/76I/Eb0+K/vztRCpitl/v3rLzNSKDCcyfFAdy9n2jtoiycoeS4jhTzX83PcLhTIey4Zx2Egk+N0WzvHc+1kYzEqvs/V+VmenRjjybHbvDA5DkDaiVHwXAS4r6uHR3r6eVN3D2fbO8nG4qvO7VYhz9duXuM7oyO8MTtN0fNIOw4nc+28pe8I7z46xL2d3U3Fh6ry/OQ4f3DpAk/cucWZtk5OtrUzmMlR9jwev3WT//ul53iop4+PnjzDW/qOkLTDt0zBdbldzJN3XeKWTU8qRU8ytSFxUuOH43f4rZefZ6Qwz0M9ffSnMgSqvDI9xReuXWG0WOChnj7eMzDEu48O0Z3cWeFiMBgMhwlR3b0Kl5EF4XyjQBCRC8CPquptETkKPK6qd680zvnz5/Xpp5/eljkWPZdf/vqfcCLXzpm2Du6UilzLz3G7kKfguSRsm55kmr5Umq5EkqRtU/Z9piplbhXyjBYLuBpgAf3pDKdy7Zxt7+RsRyft8UT9PrPVCpdmZ7g0N8P1/DwjhXlSjsOxbBun2zo42dbOkVSGlOMw51Z5Y2aa790ZYaRQ4KGeXh7o6uV4ro1MJDhu5vNcmJ3ihclxqoHPu44M8eaePvrTGcqexyvTE3z5xrXouUEe7TtKJhZb9vrLvscz43d4emyUK/Nz5GIxqoFP1Q/oSaVIOzHcwGe6Uqbk+fQmU2TjMRKWQ8px6E+nua+zh3ccGaAvlW76N351epLfevl5Ls/N8MFjJ3lL3xFsWe79yrtVXp2e4uXpCV6emuSujk7+1KmzvHfwWNPz9zkrKq3tfM8bDLvE5k2ohi1ltwXCFWCasA73v1LVT4jIjKp2RM8LMF17vOTajwMfBzh27Ngj165d25Y5fvLCyzw5dpv/8tybNnS9quKrYousy4UQqDJTqXCnVOB2scB4qchMtULV90k5Dn2pNHe1d3K2vRPbWnlxHC0WeHlqgmv5OWarVeKWxdFMlge6ejjd1rHmeblBwLxbJSYW2Vhs2XVl32O2UqHgubhBQMUPhcPV+TlemprgVFs77x08xl3tnYgIl+Zm+MqNq4wU8vz44DHeeXSI2CqvZWEuPi9MTvDNWzfwVfm7b3knd3V0runafcKy/yg79Z43GHYJIxD2GLstEAZVdURE+oCvAn8Z+FyjIBCRaVVd8Zt/u3ZTgSof+uIf8Wv3PcxAJrvl4x8m3CDg1elJXp2eZLRUQBX6Umnu7ezmTV09q4qcVqgqT46N8pkrb/AP3v4eHu7p2+KZ7xrGgmA4bBiBsMfY1RgEVR2J/h0Tkc8AjwJ3RORog4thbLfm9/rMNCnbMeJgC4hZFg909/JAd++WjisivLX/KLl4nN/4/rf43ff91I4HVRoMBsNBZNcctyKSEZFc7XfgJ4CXgM8Bvxyd9svAZ3dnhvD9O7e4u6Nrt25vWAf3dnbz9v4B/uHzT+32VAwGg+FAsJsWhH7gM5Ef2wH+o6p+SUSeAj4lIr8KXAN+Ybcm+OTYKG/pO7Jbtzesk58cPsHfeeYJXp2e5J7O7t2ezoGilpY7VSlT9Fy8IHRNWgKC4FgWccsi6TjkYnHa4vGDGDhqMBwqdk0gqOpl4MEmxyeB9+38jJZzaW6Gnz11drenYVgjcdvmfYPH+N03XuXvPfqu3Z7OgaDq+7w8PcGr01MUXHfN19mW0JNMM5TJcjzXRlciuSV1PgwGw86xF+og7ElmKxWqgU9nQyqiYe/ztr4B/tbTTzBVLtOVTO72dPY1N/LzfPPWDUqex1A2x/nefnpTaTJOrJ5tooTBvF4QUA18Sp7HbLXKVKXE7WKBH07c4ZnxO7TF4xzPtTOQydCXTJN0zFePwbDXMZ/SFlyen2EgnTW7nn1GOhbjTV09PDZyjZ8/vWL5DMMKvDw1wffu3KIjnuQnhk+0rGEhgCWhiyGJQ1s8QX86A4SJRyXP49r8HJfnZ3h5aoIXowJhSccmG4uTdmJkHIdMLE57PE5nIkl7PLGpglsGg2FrMAKhBVfmZjmSzuz2NAwb4KGePr5ywwiEjfLa9BRPjN7ieK4tLEJVquBfvA75YniCY4NlgW0jyTjS1Y7kmn9WUo7Duc4uznV24QY+46USE+USs9UKedcl71YZKxUoe379GseyaI8naIvHSTkOccsmZlkkbYe2eJyORIK0s7yol8Fg2FqMQGjB5bnZlrsmw97mns5ufuf1l42bYQPcKRb5zugIQ9kc7x0YRi7dwL98M3wynQQEfA98hcAn8AMApLMN69Qw0tO68FbMshnIZJumDbuBz2ylGgVClpiuVJiqlCkXPKpBwNJ6LelYjJ5kit5kit5Umt5kyrgtDIYtxnyiWjBaLJgUx31KzLK4u6OLH4zd5oPHTu72dPYNXhDwzds3yMRi/NiRQeS5CwTjU1gDfVh3HWca5Xp+jslKmZLn4voBeB7OfIHE5ATZJ+/QlUpxpLubtu5OpK8bia9tpx+r9fNIpai5J2rUqpGWPI85t8JUpcJEqchEucSN/Bw17dCRSDCQyXI828ZAJmvcFAbDJjECoQVjpSJv6x/Y7WkYNsi5ji6+OzpiBMI6eHFqnNlKhQ8OnyT24hvoxAz2vafJH+niu6O3uJmfByAbj5NxYuGO3XFw43Gm27Jcn57Bny/AzSt0XL/KWSfJuXNnSJ0Y2lQsj4jgiJCLx8nF4wxmcvXnqr7PRLnEnVKRO8UCr89M88rUJEnH4Wx7J/d0dNGeMIHGBsNGMAKhBWPlIp3mi2Xfcm9nN//o+adRVRNougbKvsfzk+Mcz7Vx9NYEwfg09n1nGO/O8aUrF1GUt/Qd4a6Ozpb+/0CV6UqZkfw8V8bHeerWKM++9AL3TU3y4IP3kdqGuIG4vdht4QUBN/LzXJyb5qUoKPJYro2He/qMy9BgWCdGIDTBDXzmq1XaTIrjvqU7mcKxLK7l5ziRa9/t6ex5Xp2ewvUDHnaSBFcuYh07ynxfJ1+6epGkbfPBYydX/TxYInQnU3QnUzzQ08fkyVM8+9yLPH/rJhfcEm++6yz3dnZtawElx7I42dbOybZ2Cq7LqzOTvDI1yWevXGQom6t3NDUYDKtjBEITxksl2hMm1Wq/c7a9gx+OjxmBsAqBKq9OTzKQytD5xgikU+hdx3js+hUsgQ8dO0UuHidQZaSQ59r8LBPlsKJioErCtmmPJ+hLpRnO5upFkbqTKd731rfwwDMv8YPRW3zPvsgrnR080tvPqbaObf98ZWIxzvce4YGuXl6ZnuTFqXE+d/USR9IZHurpYyhj0pgNhpUwAqEJY6UinXET/b7fOdXWwTMTd/iYqYa5IreLeQquy6OujRZL2Ofv4+XZGSbLZd4/fJxcPM5Yqci3b99kqlwmZlv0JtMMZrIIQiXwmKlUuDY/x1Njo3QkEtzb2c3dHV04lkXvw/fygSd9bk7N8kyywjdGbvDsxBgPdvdxur1920syx22bh3r6uK+rm9dmpnlxcpwvXb9CdzLF+d5+hrM5IxQMhiYYgdCEO6UiHSb+YN9zuq2Dx25e2+1p7Hkuzc7iAEO3prB6OnE72/jhxdcYyuY4kWvn2vwcX7t5jbTj8GODw5xsCxd1LwgIVIlZFiJC0XO5Nj/HhZlpnhi9xfOT47y17yin2tpxHrmP4SdfZOh2gavnhnneLfHNWzd4anyUu9o7OdXWvu3lmGOWzZu6eri3s4uLszM8OzHGl29cZSCT5V1HBk0wo8GwBCMQmjBVKdMWi+/2NAybpC+VZt51mSyX6E6aFtDNUFWu5ecYLvvYnod15hivTk9S9X3e0nuE8VKRr928RncyxQeGT5B3Xb5ze4SRQr7emyFmWXQnUxzL5Tjd1sk9nd3cKuT5/p3bfH3kOlfzHfzIkUFib7kf/6mXOHnhBqceuJuR/hivTE3y/OQYz02MkY3HGUxnOZLO0J9O0xaLb4tgsCVMgz3T3sFr01M8PX6HT195g3ceGeSujs7VBzAYDglGIDRhplImHTOV2vY7lgin2tp5aWqC9wwM7/Z09iRTUU2DgZkC0tWOtmd55eJNBjNZOhIJPn3lDdKOw48PHuOpkRu8OjFOPBZjuK2djlw7YlmUA5/RYpEn74zy1NgoJ3PtvLm3n4+ePMPzk+M8Mz7KVLnETwyfoO3RN+E/8zL6/AWGHrmXY8dO1i0PN/LzXJmf5cLMFAAx26I7kaI/nWYok+NIOrOlcQu2WNzX1cOJXDvfuHWdb966wWy1wvnefuNyMBgwAqEpU5UyWcdYEA4Cx7JtvGgEQktuFfJQqnC0EmCd6+dGfp6C6/KOIwP1ugjv7x/kG99/kpGZGe6y4iQQRnSUS/gEGtZFONrXw9nhIfK+x4WZKa7Mz/FAdw+P9PbTn0rztZvX+OyVi/z40HGOnr8f/8kXCZ59DXn7g6QzKe7p7Oaezu56quRYqchkucxkucSLkxM8PzFONhbjXGc393Z2k7DtLfsbZGIxPnTsFN8dHeG5iTHKvsc7jwyaIGXDoccIhCbMVCr0tZuc6YPA8Vwb379ze7ensWe5XSyQK7vkHAfp6+bi6E2Sjk1fKsXjt25wLJnmjWdf5Ha5wLnBQa5bPmXXowOLPhFEwSsUuX7zFhcnJmgbHuDh3j6mKmWenxhntFjg/UMn+MjJM3zlxlW+eP0yD3X38eBDdyPffwH/xTew3/qm+o69MVWyhhv4XJ+f58LMFE+PjfL85Bhv6urlTV09xLdIKFgivOvIICnb4dmJMaq+z3sGhnGs7Q2gNBj2Mubd34SZSpmscTEcCI5n27gwM7Wslr8hZLxcorfkIp3teBZcz89zMtfBhZkZqr5P18g4l8sF+k4c42LaJkglyXa2M5tNMp5JMJZNMNXfiQz00e0G6LVb/GDkBnPVKm/tP8JEucQfX7uEIxYfPXmGs+2dPDsxxh/eusZrQ12407PorbEV5xizbE63d/Ch46f42KmzDGay/HD8Dr9/6TVemBzHDfwVr18rIsL5viO8tf8ol+dm+crNq1s2tsGwHzEWhCbMVCtkTZDigSAXdQS8WcgznM2tfsEhoui5FEoluis+0tPJSCGPFwScyLXxrds3OVL0eGVminhfF+O2ooFSFZ+4bfO2/qMcTYf9DmaqZa7Oz3HFsfBHxui8PcWkZTFTrfDmnn6emxjjC9cv8+Hjp3jPwDBn2zt5amyUJ0oFnnEq3PfKa7ypt5NEfPXPXHcyxfuHTjBeKvLU+Cg/uHOb5ybGuKuji7s7OulMbD49+YHuXpK2zbdu3+TLN67ygeGTxpJgOJQYgdCE2WrFWBAOEMezOV6ZnjQCYQlT5TKUKnSJhXS1cTM/Q8yy8DUgXy7TPjZFIRXHzqYpey4Jy+Z0WwfvOTq8yLTflUxyqq2DQt9Rnsld47XXXidxewKGj/LDiTsLIuHaZT547BQDmSw/c+I0t4sFnsfh6YtXeOWHz/CWu+/iXEfXmgIEe1NpPnTsFHeKBV6cmqiXVe5Npbm3s5sz7ZsrxHRXRxeWCI/fusFjI9d4/9AJE5NgOHQYWbyEQJV51yVj+s0fGAYzOS7MTO72NPYcU5UyWqnS7cQhm+FmIc/RTJYrc3PYM/NM+C5+VztFzwWFk20dvG/weEu/fyYW492nz/ChBx6ASpXq+CQWwnMTY5zv66fgunzu6kXuFIuICAOZLB+89z4+2jtI+3Seb4/c4HNXLzFZLq35NfSnM/z40HH+7NlzvK3/KG7g881bN/jMlTfWNU4zzrR38o7+Qa7Pz/Pk2OimxjIY9iNGICxhvlolZTvYxqR4YBjO5nh1emq3p7HnmK6USVU8kh1tFHyP+WqVI+kM1+ZmyMwVmc8kqFpC0fPoS6X5sYHh+i56qlzm1elJXpya4Hp+bpGvfmh4iJ85cYbUXAGvVCYAnp0Y490DYVfHz1+7xPfv3KLih9f0nzvNB0nyHkkw51b4zJWLfOvWTWYrlTW/lrQT403dvfzcqbt439Bxyr7P565e4tr83Kb+Rvd2hdkVL06Oc32TYxkM+w3jYljCTLVCbg2+UMP+YTib43denzadHZcwUy7TXvWQ9hxjpQIAjgiVmTkIfAqZLJ7vk4vHeXt3H/aFq8yMTfDdaoGbMZB0CjIpxLKIWRbnOrt4qKePpO3Qce40Hxqb4vOTM/iD/VR95ft3bvP+oeO8NjPFi5MTvDE7w6NRh0i7v5vTo7Mce8eDPDs7xavTU1yYmWIgk+VMewcnc+1ryliQqPbFkXSar9y4xldvXuO9g8c41bbxfhxv6z/KnVKBb92+yc+l7grbXBsMhwCzTV7CbLVi3AsHjLZ4AseyuV0s7PZU9hTzhQI5FaQtw1ipiG0JBc/Fn8tTjDn4jk3F9zmWyjD48lWmro/weUrciQnnPZufm3L5s7fy/GQJjiXSvDQ1wR9dfoPbxTwSC0XCT1QdmM+TsG2qvseXb1zl3s5uPnryDO3xBN+6FQYCVk8NgecTvzHGO44M8mfOnuN8Xz95t8q3bt3kd994lcdHbjBaLKwpIyXtxPjQsZP0pdJ8feQ6l+dmN/x3ciyLHx0Ypuz7xtVgOFQYgbCEebdK2uwQDhzDmRxvzE7v9jT2DF4QUCwUyYmF5DKMlUr0JFPcmZ3FrrqUMgncQEk7DvfPlKkWinztaA4Z6OOjb387b/7xd9P5todIDR1lYKrAuy+P85Guo8Qtiy9cu8KVuVlkoJfe7i5+dNajVK2SjYW9Dj5/9RIFz+Wnj5/iHUcGGCnk+fzkbeZ7O9Drt9CqS9qJ8XBPP79w+m5+5sRpzrZ3cDU/y+evXuKzVy9xMz+/6muM2zYfGD4RiYRr9QqNG6E7meL+rh5en51iorS52AaDYb+w6wJBRGwReVZE/jh6fFJEfiAiF0Xk90VkR+39ebdKygiEA8dgJrOpBeKgMe9W0UqVnOOg6SRT5RJdiSRjk1OIQj5mUwl8+iyHofE5nuzNUIg7vH/oBF3JsKmSdLZh33sa+x0PgWPT+coVfnrgOH2pFI+NXOdWMY9972mOBRbvdG2mK2U6E0na4wm+euMaz02Oc29nNz91/BRlz+MLMZcpt4qOLNRFEBH60xnedXSIXzp7D+86OkjJ9/iT61f42s1rlD1vxdcZt20+eOwEA5ks37p1k+cmxjZcE+Phnj4Sts0Pxm6buhqGQ8GuCwTgrwCvNjz+P4F/oqpngGngV3dyMvNVl6RtBMJBYzCT4zUjEOrMV6tQdclls8x7Lm4QYImFVyjixhx82yJQ5XTBZcYR3khYvKmrh/708gqjkklhP3wOqi6xKyP85PBJOhMJvnrzGrNxGxns467xed7a2cOtQp72eIJTbe08PTbK9+7coj+V5sPHT0MizhdiLlevXm+6AMcsm3s6u/n5U3dxvq+fa/NzfPrKG9xZxXUUs2x+cvgEp9s7eGpslB9OrFyYqRUJ2+bhnn5uFfKMFPIbGsNg2E/sqkAQkSHgp4B/Ez0W4L3AH0anfBL46E7OKe9VSTlbV+fdsDcYyuZ4fca4GGrMu5FAyGWZibIFgiDAK1aoJmNUfI+0ZTM0X+al9iTxmMNDPX3ofIHgziRaXpxhIG1ZZKgfvXmHuOvxE0MnsEX46s1reCcGQJX78i5v7u3n0twMmViMN3X38PLUJE+OjdKVTPKRE2fIdXbwlflJvvrG69wq5AmaCAXHsni4p5+PnDiDJcIfX7vMK1OTK+7qbbH4sYFh7uro5IfjdzZsTTrX0UU2HufJsVFjRTAceHZ7q/ybwP8I1CrYdAMzqlqzG94EBndyQvPVKknbBCkeNHqSKfKuy2y1Qns8sdvT2XXypTJWEJDJZrlSLQNQLRRx1acac8ImTK5HRyBciwvn2jpxLl7HuzJCUQNe0Co3u3NU2jNkY3GO59q4b6if2I1RdGSM3Olh3jd4nC9ev8J3Zid5T1c7emuch0+/mZLn8eLkBO86Osg9nd28MDlOWzzOPZ3dfOTe+3nuziwvTUxwzauQsG2GsjlOt3UwnM0tKlbUk0rx0ZNneHzkBt8dHWG8XOSdRwZbVj0UEX7k6BAF1+W7oyP0p9J0rLPyomNZPNLTzzdv3eDK/Cyn2jo2/N/AYNjr7JoFQUQ+DIyp6jMbvP7jIvK0iDw9Pj6+ZfOac8M6CIaDhSXCUDbHxdmZ3Z7KhtnK93yxWCSFhWRTzFWrJB2b/Pw8DkLRsfBVGaoqd5IOftzhbFUJrowwc7Sbzw/keC1p0TE+w9lKQDrm8PzkGH905zq32pIEt0I//0AmyyO9/VyeneH19gRaKiPzBd5xZIDBbJYnRm9xV0cnw9kc3x29xa1CnlgqycNdPfwZyfK+oWMcy7YxUpjnKzeu8keXQ6tCI0nb4SeHT/Bwbx+vz0zzxeuXKfut4xIsEX50cBhHLJ4YvbUhK8CZ9g46E0meGhvF12Dd1xsM+4XddDG8E/gZEbkK/B6ha+GfAh0iUluhh4CRZher6idU9byqnu/t7d2ySeWrJkjxoDKQyfD6Ps5k2Mr3fLFYIiWCpJLMu1VysQSz+QJYNp6AKPSXPW5kYmScGJ3X7uBmUzyWBkkn+dg73s5PDB7jraPzfLCjjz916i5Sdoyv2i4j83OQLwLwUHcvg5ksP3CL5AnQiRksEd47cIyU4/DNWzd499Eh2uNxvnrzGtOVMtLVjjOX52Qmx48ODvNLZ+/lfUPHCFT54vXLvDw1sei1iAjne4/wvqFjjJdKfOn6yk2W0k6MN/f2M1LIc6u4/lgCS4S39B1hrlo1bivDgWbXBIKq/g1VHVLVE8AvAl9X1V8CvgH8XHTaLwOf3cl5zbuuSXM8oAyms1wwFRUBKFcrJBFIJii4LgnbolguowkHTxXH9+n04U7MYlAcKJZ4sStN3nN53+AxupMprPvOQDyG/8plOuIJPnziFO0d7Tzul8jfugOEi/e7B4YQ2+YHsQCdCusRJB2Hdx8dYqZS4eXpST4wfBJbhC9ev8JsJomqorPh4m2JcKqtg4+dOsuxbBtPjN5qGkNwqq2DHx86zkS5yHduN91X1DnX0UU6FuP5yY1ZYo5lc/SnM/xwYgwvMFYEw8FkL2QxLOWvA39VRC4SxiT89k7efN6kOR5YBjO5fW1B2EoqVZeE5YBjU/I8BAHXw7UtqoFPwgtwLIty3KG35OIDr+FyLJ2jr+SirofEY1hnjqEzc+jENEnb4f0nTuEm4zxx80b9XtlYnAd7erkWE8amptEgNOsPZXPc1dHJC5PjeBrwoWOnCFT5/OwY1wMXZhfXOohZNu8bOsZgNst3bo8wVioue13Hc2083NPPxdkZrs63Lo7kWBb3dnYzks8zXSmv++8XWi36KbquyY4xHFj2hEBQ1cdV9cPR75dV9VFVPaOqP6+qay/IvgXkTQzCgWUgk+VGfs7s+ICq5xGPhdk61cBHPJ/A86nYFqqQcD38VAKxLLoLVW6kHSqq3H1tHP+pl/C/9zxariCDfUgygV69BUBHIsnD/Ue4Upjn9vSCGLuvs4dEKsWLbhHyC2mJj/YdxbEsvn/nNl3JJB89cYZcMsnXKPP12zfDRlEN2GLx3sFjpB2Hx2/daPrf8qGeXjoTSb5/5/aKMQK1zpEbdRMMZLL0pzO8ODXRNNvCYNjv7AmBsJcoeC4pU2r5QJKwbbqTqU038DkIeL6PYztUgwBVwPXwgMC2UFXirk8lk0RR2gplbidsYvNFjhQqWMeOQrlCcPkmYllYw0cIJmfQQlhh8IHjx0mJ8Ny1q/X7xW2bu3p7uaYupdmFv3/KcXhzTx838/PczM+Ti8f5mRNneLitkyv5OT516QKX52YWzT1pO7xnYJjZSoVnm9Q0sMXi0f4jzK8SI5ByHIazOS7OzWw4ZfH+rm7y1eqy4EmD4SBgBMISCiYG4UAzmMke+pLLqoofBDi2hRvtwAPXw0PBstAgIBsohXiMpAoxz2fMFnpLLnZ7Fvve08iRHvyRMfLlCv7RnnDcO2HwoNOW5Vwqx43JKfLuggXgdG8fgQg3Jheb5O/t6iYbi/HDiTBuwbEsHunq5WOSpSuR5LGb17m45L/ZQCbL2fbQPTFbXW5kHM7k6EmleHFqYsXF/3RbO0XX5U4Td8VaOJZtI2ZZXDWi03AAMQKhgarv46sSM62eDywD6Syvzx5un7GvCqpYll03wavv4wOBJajnkxaLYswi7Qf4qkxLQHfZRbo6ALjdmeYPytP8x5ef53dvXOLllI1/ZxII/fNn+vrQUplrDbv/vnSaZCLBzSWNk2yxeKC7lzvFIneK4UItyQRtfsAHB45zJJ3h27dHKLiL3Q1v6TuCJcKz48utCCLCm7p6mK1UVqx6OJxtQ4Q19XZohmNZ9KczjJpGYIYDiFkJGwjdC45pCXyAGcxkuXDIU9OCSCA4llXfXQe+T4CiImgQkEIo2xYpLwjTE1VpV0HasuTdKl+bn8IG3h7LcCSV4Qe2yxvTU6gb1iDo6Osho8Lticn6fUWEoy0W07PtndiWcGku+m+TCN18juvxnoEhfFVeWJJxkInFuKezi4tzM8vEA8CJXDtJx14xiDBh2/Qk09zaxALflUgyW62YyoqGA4cRCA2UPM8EKB5wBjM5Li3xaR82AsKFTIDakqZ+eFRFCIKABBZV2yLu+RQsQQMlgyDZFM+M30Eti5/M9XBvEPY56Ovo4AW/TDAdmtqtrna6xWZyZrG1oCeTIe9WKVWri47HbZvBTJbrtZ18LPoceh5t8QRn2jq4MDO1LCjxno5uVHVZnAKEu/szbZ1cm59bsXhSfyrNZLm04UDDTCxGoErFb117wWDYjxiB0EDBM42aDjqdiQRVP2CqvP7UtgONaiQQAD8g5ji4GhB3PSoJB/F8UmIRJOJcz89xItdGWy6LFkqICOf6jzCjATORdUbiMdoSSfJLfPvduRyqMDO33KQ/kM4yX61S8jywwwwL9UNBcFdHJ24QLAswbU8k6EgkuFFo7iI4095BoMrVudYxAt3JJF4QhA2sNoAdWRw9Y0EwHDCMQGig6LkkbNOo6SAjIgxnc4c6UFEIF7TFy5lS86ypKo5j42mAXfWoxGOo75OwbKYDj7LnM5jJQToJxTKqSn+uDYk5TM4sLMTJdBKv4i7a9bdlMgDMNokLqPVFmK1WkFocUCQQjqYzZGIxLs4t/+92JJ1holRqauLvSabIxeNcy7euiVDrzdEs2HEt1CwPlvFMGg4YRiA0UHQ9Y0E4BAykM4dcIAAiYaBiTSyoAkIYnhAgto0fKHbVw4s54PvEE3EmIstLfzqNpFOo70M1yvyJxygVFiwGTjIBnrdIIGQjgZAvlpbNq5Y9VPRc6mql5g4R4WSunZFCflkZ5Y54gorvU2lSXrkmCG8VCi3rX+TicSDqcLkBqtF945bZXBgOFkYgNFD0XJLGgnDgOZrJHuoa+rWOiL7q4nVYQNGwLoIl+EGA5fl4MRt8HycWY6ZawbaEtlgc0lFXzGI57KAYj+GWK/VKiVYshvoBQcPC7KQSJEUoVpbv1mvWu6rffCEfyubwA2W0uNhtkYmFAY1Ft3mcwWAmixcETJSXixKAlO1giVDwlgc6roWi5xG37ZZdJA2G/Yp5RzdQ8DzijhEIB52hQ15yWST8Pw0US5p9BWhoLw8CBPAdG8tXrEScoueSdmJI1OgJQEtlbBEk5uAHAdQW/+izJF7Dwm3bJC2bShN/f0241LIsotnWnz+STiMCd0qLMw5qwqISNBcIvck0AOMtBIKIkHacMPZhAxRcl4wprmY4gBiB0EDRc0kYM+GB52g6w0hhfsWOfwcZCwGBQIN6gF1kQEAjNwMI+KFAUNvCCgKIOZT9BjdcKrIglCuhYIg5oQWiFAqEINpRi7dgERCRMACyyW5/ITaiQSA0OPZjlk0uFmd2ifXBiUSO28KFkHYcEra97LpGEvYmBILn1q0YBsNBwgiEBkyQ4uEgbtv0JFOHtvqdiIQWhEYXQ9TiOZQKSgBQq7JoWYgfCoSqH9Q/I2LbSDxWFwRWzAmvK9cEQji4tSR40HEc/CYCQevpl1IPOFxakyTlOJSXpBPakUBolaYoImRjcfIrxBgkbLseS7BeSp5nqq8aDiRGIDQQtr01H/TDwGDmcGcyWJGLwa6nLjQsxAqBsGgXL5EFwQ38xZVGE3GohAuvHXPwoP64NqQsiSkQ2yJoUpcgCl0IRUvNGrDMr788VWAh+6L16005DqUVaiE4lrXhJl6LrCoGwwHCCIQGCiZI8dBwNJ3hjUMcqChiEWhQN+sjSoMxgSD0QdTPV0AcG18bRAVhvYNa9UTbslFL0Gr4WKOd/dIlXW27nr646Hg9XbDh3ktyB6u+v6FS6HHbbumCqN0mWEFgtMILAvxAidvmq9Rw8NiU7BWRj630vKp+ejPj7zQF1yWXju/2NAw7wGAmy1Pjo7s9jV1DIheD1ehjiBbI0Mmw4GoQjZ6ybAKv8RrAtiAqc+xYFr5lgVcTCNHIS7b2gW0Ra7JYBw0uBmptmhvuparkvSoDUapk/bpGYdECR8KsjFYEurE6Bl40T8fELhkOIJu1i/109G8f8A7g69HjHwOeAPaXQDCVFA8Ng9kcv3fptd2exq4hkQuhvibW0x3DY2EmQfRUVGUR2yLQJQJBFoSFJYJvCXiLfflLN+aeQMpvvV0PXQyN/oaQoufh+gFtUWGjGn4kEOwVBIIgrORAcAN/Q4u8H83TMf1bDAeQTa2GqvoXAETkK8C9qno7enwU+Hebnt0OU/I842I4JHTGF0oudyWTuz2dXSAslFQLAhQaCijV/tWGoMFaK2iWuAwCrV9jiaCWVY8fWFzqaAFPBEdBg2ChYmIDqiwEFDQsvFOVsEhTV2Lxf69acGFshQVe0SbRCwuUPZ+2+Pqth2uxXhgM+5WtcpwN18RBxB3g2BaNvWMUPBOkeFgQEYay2aalew8NjSt3k0i/MO1RF060LVgiEdT36/UOllJPW1ziYqhoQFxkIRAxomYBCBfdZgIhrGOwVNCVI4vFSuJ+meWjgZrrYiOpikYgGA4yWyUQHhORL4vIr4jIrwBfAL62RWPvGMaCcLgYSGd5Y3Zmt6exq7RqUayRC6JWEgEAK6yRsGgtdD0k6ryoRPEGNatEzRjRcHqgiouSiOosNFJLV/S14XjDxRPlMtl4fJkbsNapMblCqqHXUPNhKRXfD10XsfVbENbi3jAY9itbsl1W1b8kIj8LvDs69AlV/cxWjL2TlDzPWBAOEQOZLBdmpnZ7GruCLlvPmixwtTiAmoaw7eUuBteFWBYIF0sr0IXUxOh6bVg8K76PCqFAWFofwap1RWwQCA2nTJSK9DRxBxVcF8eyiK+Q3eAGQcteCbUeDLkNuBhqYsZuWpHSYNjfbOVq+ENgXlW/JiJpEcmpavMerHuUku+ZQkmHiMFMlu/dubXb09gVVDUK3KsVJAqPS+OarVElxZq137YiX36D66DqQWSaD2oCIXI51JbMoEFRhNUKhVSTHbcjFiK1ioiLny/7HnPVKnd1dC27ruiHhYqWFlVqpOoHLVMR6wLBWBAMhkVsiewVkb8I/CHwr6JDg8B/3oqxd5Jy1HTFcDgYSGe5mZ/fcIGc/UzUj6mh5cHSBS4spCSWHZVcFnAcaHQxBEEYaBi5GPwgwPZ9iB7XKig2Wivq7oCGtMr6HUVwLIuq71MXCNEYU1EXyZ5katlrqayhUFE18FtaBzcnECILgun1bDiAbJVd7NeAdwJzAKr6BmHq477BDXwUk650mFgouTy721PZcbQhg6F+rOH/hTDLANtCfT9crh274VkW0hkji4FGJZAlHloUataIoMH8XiuTnGxhkk/aDhXfX+bxmIwyGLqbuBi8QFftpFjxPRItzim6HjHL2tDmoGZBsEzNOcMBZKve1RVVrRc6FxGH5dlNe5ow/sBe0UxpOHgMZnJcPGSBiqpaFwjB0nRCrZ8UdnNsFAgxJ8oGiM5ZWg651uwoEe7ErZrksBpjEMJzEi2SDhO2HQmExRaEmUqZhG2TamIFCKsgtv66UVUqftBSAJR9b8UAx5Vo0lPKYDgwbJVA+KaI/E0gJSLvB/4A+PxKF4hIUkSeFJHnReRlEfk70fGTIvIDEbkoIr8vIjtS2rDk+aZI0iHkaDpz6Fo/13oyiSV1PSBLVrhaPwSxbQLPxxILqddBiM5dWg45sihIJBAker4xBqESWRDiUUfJpSSs5gJhtlqhI5FoKuBj1sqNlgJCQdSqRLMbBBsq3wyLG0wZDAeNrRIIvwGMAy8C/zXwReB/WuWaCvBeVX0QeAj4gIi8Dfg/gX+iqmeAaeBXt2iOK1LyTSfHw8hgJsvrh6wnQ62dsjR+/Gttn2tbYlUINLIgeEg9wK91wSHL19DknowsCHUXw8IVXhAGPraS4vFaV8UlAiHvumRbxAhknBh5122Zslmrdtgq06Ax8HKjGMOj4SCyJQJBVQNV/deq+vOq+nPR7yu6GDQkHz2MRT8KvJcw4BHgk8BHt2KOq1FzMRgOF4PZ3CEtlqSLP/3LCiVFlRYtC/XDioeha6KhBfOSa5wgwAeI0gWlif3dDQIckXrL6aXEal0VrcVWirBjYvPPZ3siQdX3W3ZrXPCetGgHXasUuQlW/rYzGPYnm23W9CIrxBqo6gOrXG8DzwBngP8buATMqGrtk36TMCOi2bUfBz4OcOzY5os2ljyPhGm4cujYTyWXt/Q9H6Ux1Msh1xfrho9zVNNAPW+xO6L2/JJF3PYCPNtasDbUshgadue+Btgr7NZtscI6CJHJXyOLg79CIGJXIuzNMF0pk3aWV0OsVTlsFafgWNaKnR5Xop7yub9CrgyGNbFZp/uHN3OxqvrAQyLSAXwGOLeOaz8BfALg/Pnzm/50mhoIhxMRYTib443Zad6aPLrb01mRrXrPS2QdUJHF3Ryhrg981XqvhlrNhLq/vV5ZsVYQKepoGCi+3WzxXzgWNBoumlgQbBH8QJHaZzGKWbBEWrZj7k6EqY+T5TKDmVyTMS1sS6g2aTENYWBk1W8dw2AwHFY226zp2lZMQlVnROQbwNuBDhFxIivCEDCyFfdYjZKpgXBoGUhnQoHQv7cFwlaxYDVY2F2rFR2vNXFsqI9QEwYLG/BohCWLuKOK12SXL7JkZa+7Hpafa1sSipOaFSJa1GP1+gjLSToO6VisXiuhGYla+mSz622HauCv2K+hFaYXg+Egs6kYBBGZF5G56Ge+4fG8iMytcm1vZDlARFLA+4FXgW8APxed9svAZzczx7ViBMLh5bCVXBaRqBFTaEEIWz83NmcKI/9RDd0ItRNq19d+scJYAo0WcVvBbzivtl+XhkpJYZPI1gLBilIv6y6PyDqRdmIUPLfla+pMJOrdHpuRtO16kaZmz6nS8vmVMALBcJDZrAVhuT1v7RwFPhnFIVjAp1T1j0XkFeD3ROTvAc8Cv72ZOa6Vku+1rNVuONgMZXJ8d3RHDFV7BksX0g9ri1vj/y/q1WBb9ZRFaDQuSFgkKUpvtGq7/4iaWGj0OghCEAShSGlSPMCpNWyyFguE9kSCsVKx5etpjycYL820fL5eX6EJqShuoeR5TWMYVqLWN8IxvRgMB5AtS/wXkXcBZ1X1/xGRHiCnqldana+qLwAPNzl+GXh0q+a1VsIsBvMhP4wczWQYKeSp+v6hsSIJC7vfMP0vKoZUW5ej8xTCQEU/aAgZaHAZLBIIFtogJGr78ca/qC1CEGhYtrkJtTigShCQAPDD8boTSS7PzlD2mhc1yjgxqr6PG/jEmgj9mGVTcKvLjsNCm+iNWBBqbo/D8r4xHC62qhfD3wL+OvA3okNx4D9sxdg7RdFzm36xGA4+McumL5XmyiEquWyxkLlgNZr9IxofiuNA4C+UTm481bYXKijaVj0eAcCLhESsYXdtieAHfr0881JqO/hCfbEOx+hLpQEYKze3ItSFRYtAREcWWzcaSUWCo+StXyBUfB8RVuwkaTDsV7bqXf2zwM8ABQBVvQVsxv2w4xRcUyjpMDOYyR2qgkkWLHRyRML6BkSpjKoL1Q8VLMchUBDPX1yeGUJLQGNPBj9s4ATgauheaPxUWbWYhRYWhPaohsJMtbLoeG8qhYgwVmwuEGrdFANdf7pirYJqKxfESpR935RoNxxYtkogVKPCSAogIpktGnfHKPmmDsJhZiCTOXSBigttGASpNVpaUgRJUYjZ4b9VN9qJLyzCErPRaOetMSf0UFRCU76H4iCLzBELTaCaf9ba4glitsVYsRAeiGIRYpZNVyLR0oKwGr62rpaYqLsY1i8QqoFvYpcMB5atEgifEpF/RZii+BeBrwH/eovG3hGKnteyHazh4DOUyR26ngyLWNpXoWEttWMxAkCr7vKiQo4DbiQQHCfUFaVw9+9qQKxJW2caWkQvxRLhaDrDSKEmEBYW355kmslyqWlJ5YXpNxcBXhAQbxFjZIkQXyHLYSVaxTwYDAeBrSq1/A8JyyP/EXA38L+o6v+1FWPvFGXPa/kFYjj4DEVdHVepEH4gCUso1xZ9C4haQdfKHcRDgUClGvVKaBAI8VhdIAQxBxvQck0gRBaEBgIU8QNoIRAgdPfMVcrM6eJYha5kkrLnU2wSK7BaumHZX3mnn1why2ElfNW6e8NgOGhsyZZZRP4q8Puq+tWtGG83MC6Gw00uHiduWYyWChxNZ3d7OtuOovWshEAV8TV0I4T6IFpoBQ0UOx4LUxarLnFrcdVBiTkErocGAYFjYyEQCQRPldiStTNQxQp0FYGQhSDgtnp0NgiEjnhYUnm2WiETW5yOWIunsFq4Ecq+R/cKpbRXKqS0EvW4DYPhALJVW+Yc8BUR+baI/CUR6d+icXcMUyjJMJw9PIGKtaBEiHbfUVEkqWc2LJRWtGMOCvjl6vJ6AlFrZyouvgiObaPlKAZBg2UWBC8IcAJtmcUAoRBIIIwH/iJXRC7q5ph3WxdMav5aleIqNQ4SG3Qx2CJhcymD4QCyVS6Gv6Oq9wG/RlgA6Zsi8rWtGHunMALBMJDJ8sYhiUPw0fqH31dFggCN+i6gYNsWRNkNMcsG28avViKB0LCQJqJFt1Il0AAr5kDVrY+79BPluR42UepkC0SETsthhsXZDrV0xGYLec1y0Gw3X/Q8VJX0CvfcqIshYdtUAtPHwXAw2Wqn+xgwCkwCfVs89rZSNi6GQ89gJsdr04cjkyHQcPerqnULgorUrQoWtUyHyMduW3hVd5kFQSILglar+KpYto02CARrSRaD7/uhaFjBggCQRSjq4liFmGUhQtOeDHYUXOk3SXOslWjORhaIZiRtZ0MWhEwsRslzm97XYNjvbFWhpP9ORB4HHgO6gb+4WqvnvUbZNxaEw87QIbEg1ESBsFA8SLTekgkBbMuqlVsMKy1aFp4biuhq4C8Ec8YXXAwKWPZCZUVgWUSA7/uhaFjlsxZXpcpiV4SI4NTaQS+hVuq4WdvmQuSSyKziYnD9YN0LfVssgSrMV5tXaTQY9jNbldc3DPy6qj63RePtOGXfNxaEQ05vKs1MtcJ8tUou3nq3ud+pCQHbWvCfixJZEELsyJoQaHgeluBHIlo1XIjjtr2ww3e9MADRtuodGJXlAkGDINyVrJIx5PiK1xATUWNZoaaImNVaINQqJKZXCIysFUsqez6Z2Nr3TZ2JMHByqlKhI9E6CNJg2I9sVQzC31DV50SkT0SO1X62YuydIFA9VHX4Dc2xRMJ0x7mDbUXwNQjjDCwLr7bYqoYNmuoLctjpUYlcDFEPhVpKX71scbTQqx/2clCReoOlxT0gI+oFC1b+6rH8gMCy1px26kTjNQsYLPouIgsioBlJp1aqeX3xBJ2JJCIwvUInSYNhv7JVLoafFpE3gCvAN4GrwJ9sxdg7QcX3iVmWadlqYDCbPfCZDH5U9DRsrbyw26+VWYaFGISaKwJCgSD1YMDINSELu3wRiRwU9RKNi8Yk+l1hVQuCFQRgST19cTXsyMXQzP1QiWogrPT5rtVIqATri0NwLIu2eIKpSmld1xkM+4GtClL8e8DbgNdV9STwPuD7WzT2thN2cjTWAwMMprO8dsBLLgdRpoLVWG65LhEWJIAFDeZ8hYYyy7UFWQMNd/ki2CJhvYT6mMstCKJhp8jVehc4Sni/YPEITa0SNPZiWP5s1feJrfL5rlVDdFs0e1qJjniCmUpl9RMNhn3GVgkEV1UnAUtELFX9BnB+i8bedsq+KbNsCBk6BLUQAgVUscRq2KHXrAD1XyMB0dDC0ZJ6FcWaz58oxU9sG1us0DrReP2S5dyWqKjRKgLBjgTCUouAbVlN3QgLRZ+Wj+VpsKijZDNWimFYjY5Egrlqtak4MRj2M1u1Ks6ISBb4FvC7IjJG1NlxP2AsCIYaA+ks1/PzB7rGfs2tYFmNFoSGfzVcaIVwtx9dhOWEVRQXueOiMsvEHGwvyoqouRwar6+Nr80tAEupfTEtXbCTtr3upkpeoPU0yJb3WyFNcjVysThBVIwpG2udKWEw7De2yoLwEaAI/A/Al4BLwE9v0djbTsn3TEc2AwBx26Y3leLK3NxuT2XbqMUFLF8ywxgCIUyFFAkbLSmEgYeOE3YvbBTTlaiqYTyGbdVcELVqjMvLEEutd9Mq4T7xSGQsNflnYzHy7vKUwladGiF0O9irWBCsuoti5Xk1o1bAqeStr8KjwbDX2bRAEBEb+GNVDVTVU9VPquo/i1wO+4KysSAYGhjK5A5FPQRElln6awt4rdJi3QXh+xB38IJgwb0A9aJIEo9h11IQa7v1JottPYZgFRdDLeW4uqRKYUc8yUylsq6d/loaKi20vl7zsHVqm4uNuCcMhr3MpgWCqvpAICLtWzCfXaHkG4FgWGAgk+XV6X2jb9dNbQ1UkXqJYpFarkL4bxgcGMUgBAHqB0gshqfB4t24u2BBsGSxi2FFVvHXxywLVJcJhO5kkkB1haDAZq2gddUMpdW6Qa7ESimWBsN+ZlMxCCLyNlX9PpAHXhSRr9IQe6Cq//0m57cjlDzjYjAsMJzJ8vitG7s9je2lVo6gIfo/3N2HwQdRjGC4jkeVETXu4GuweDfeEIMQnqQrug/qiZKrmPJjtg2qy3blvck0AOOlEt3JVP14zWjRLFAwFAgr368mRGKr1GdoRk1krTUl02DYL2w2SPFfAG8GPh397EvCMstb3ZbCsF8ZzOS4NDe74Ic/YNREgTbsrBuSF4AFwQCKFQUFBnbodGhEa2WVF1ngFhbMpZ8qpVnsw3Js24ZAl6U5tsXjxCxrWd0BWSGGYC0WhFqBJGNJNBgW2JIsBlX95FaMs1sYC4KhkVw8TsK2uV0sMJDJ7vZ0toHaAr4gFmrr50LVg4VCyRLt4tW2sdRfvFMOQhElDRkRC8Wcm/gw6zdaebctjhO6NpbsykWEtnic+SUtnxe6OTaxIBCmdK5ErVHTStUWW1EvGrUm6WMw7B82KxBOicjnWj2pqj+zyfF3hJKxIBiWMBzVQziIAsGKbPwqDet10FAiKXItSBRRaEXbct8SrGB58aIaSiQ4anGNQGJJN0carBcrLacas+slm5eScmL1/gpLhm2qO8K20ysv3rXxUiu0hDYYDhub/TSMA/9oKyaym5Q878DmvBs2xkA6w4WZKX50cHi3p7J9yMLOG3RJbGG0L24QCFgWDtbiDAIJF/vaT+Muuu5iaFjo66mPqwT0uVFTqHgTMRK3rKapjq1Yi4uh6HlYIptq2GbsB4aDxmYFwryqfnMjF4rIMPA7QD/hnuMTqvpPRaQL+H3gBGFPh19Q1W3NOSt6nunkaFjEYCbHKzMHM5OhvoirLMQjBKHJoLE5koqABkh0LICo3fLCOVJrx+wHkSl/wWLgCzjIosAAESssx7xKwYFiZNBLaZNlt0l9hYUshOWn+0GwqkAo+x4px9lUzIkJUTQcNDZrV7+6iWs94K+p6r2EfRx+TUTuBX4DeExVzwKPRY+3laLnmk6OhkUMZ3O8cUBLLiva4EOICBYeKxJVPAwtADWBoJaExZAad/81geB5sCSBIUCwCFs8L5xuhWGOq8QgzEXBkLkm+/JAgwbLR3T7SHA4TbIQAtV6pcRWVHx/wwGKSxtYGQwHhU0JBFX92Cauva2qP4x+nwdeBQYJqzLWgh4/CXx0M3NcC6bUsmEp3ckUeddl9gA24QkCDfWBtXg5b9yZCxoGMS65tl4MqUattHDVjcIaG4SGRILBW6hlYNs2Hrqqi2FWfWIipJuc5vrBspihWjpkU4GArhpAuLQA1HpYY9ylwbDv2BOReSJyAngY+AHQr6q3o6dGCV0Qza75uIg8LSJPj4+Pb+r+ptSyYSmWSGhF2EMVFbfqPV/b0S/qTxBo6FKIsCMvgIXUvQFhgaQl5v14KBDU9cI6CmGrxvBYrVJjgxiI2Ta+QrBKP4VJ36VLLKTJeaUmzdXcFeoYBGuopOivIU7BYDhs7LpAiJo8/RHw66q6qAC+qtZ60C5DVT+hqudV9Xxvb++m5mAsCIZmDGayXNhDAmGr3vNB1N9ALKtuDZCay0EXshFq5ZZ9GqsMLs4+kEggUHERkbARVLS7F8sKd9UNi3yt7bK7gkBQVSbdKt3iLLI+1Ch6LhlnqUAIX9NSoR8GT67eXnozbKYKo8Gwl9lsJcU3r/R8zYWwwvUxQnHwu6paK7R0R0SOquptETkKjG1mjmvBCARDMwYzWS5MT+32NLacINptW5a9oL4DRe3QLRBmN9R6GEQtnAGbyIzeuA7WKii6HpYl+L5fD1y0rCjewF/Q+DWB4PmtXQxz1Sou0C32MoFQ9X3Knk82Fl90vNYW2llS72BxM+vW1MtEbwAjEAwHlc1mMTwNvARMRI8bPyEKvLfVhRJK+t8GXlXVf9zw1OeAXwb+fvTvZzc5x1UJKykagWBYzFA2x3dGR3Z7GltOzYIQtnturFGw8AG2VOv1A7wG/77v6eIAwVjNxeDipCw834dod+84Nu6SeAO7LhBaWxCmq2UQoRNrkfUBYD5Kb2yLLxYItdoMS9s61y0kqyzetsiyvg9rpVq3Xuy6QdZg2FI2KxD+KvBzQAn4PeAzqppf47XvBP4cYQ+H56Jjf5NQGHxKRH4VuAb8wibnuColk+ZoaMLRdIZbhfymItz3IrUYBMu2FqoialgEWYkSHKL0QluEWkkiBwkzGxoWW7EktBh4PnErhuv59biEuO2EAqGhbkItiNBfIUhxplJBROiwnDD9soGaQMgtsSDUajMs3cUvVDlcGcey8NyNNVuqVWE8SO8RgwE2KRBU9TeB3xSRU8AvAo+JyDXgf1fV51a59ju0/ty+bzPzWi9l083R0ISYZdOfznB5boZ7Ort3ezpbRt1qINZC5H0Ue1CrsCwShv84USwC1AIXmwTz2Tb4PjGJUwk8JHI7JBybArpokbciIe6vsFufrVZIOQ5xZ3k1xXxUYnmpi6F21jKBoM2PL8UWWVTfYT0UvXBOaSe2oesNhr3KltjEVPUyoSvgK8CjwF1bMe5OUfZ942IwNGUok+PCAauHoNHiLI0Fh6TxXwktCBr55qPF1dYWu3HbAj8goWG4geeEXytJ26FSq7lQG35Jz4dm5F03tBA0FF2qUfRcLBGSSz+v9bktcTGwVheD1bQT5FqYr4Z1VMx3iOGgsdkgxZrl4CPADUI3w/+uqqUVL9xDBKpUfd+kORqaMpjJ8trMJHBmt6ey5ciiyomh+6D2uJbyKCL40dpqtap+KBYEAYnILVGxLOLUBAJLBEKU+rjCYpx3q/Sk0k0FQsnzSDapeOjXAwUXjxXUAyxXFggiLI7HWAd5t7rM5WEwHAQ2G4NwEXiB0HowBxwD/tvah3dJ8OGepBzVQDARyIZmDGWyfOXm1d2extZSCzuI/rfwO9T24DXbggVoLW0xCBCEZZ56K1zI49FnqBp9lBJ2GKQYBEpNfq+2BKsqRc9bSGNcsmhXA79pvFBdCCzJYqhpmtU+3ptJhZx3q7THExu61mDYy2xWIPxdFj7zS9ve7Yu6YibF0bASQ9kcl+dm8TVYtvjsVxbaM7HYxVAPQlg4SwCNAgvF87GcqNZBI5ZAEBCLFlg3WqzrNQ8Cn5p3PojqEiwtlVzDDQK8IGjZVdFtUfHQ17Dt9FKhX5vraoWS1tLQqRVFzzuQXT8Nhs0KhN9W1RvNnhCRD29y7B3BBCgaViLtxGiLJ7iRn+dErn23p7MlNFsGNXIx1J+XMOdRlHraIq6LE7eXt3uOCizVvkx8ajUJwn7SXkOgYT3boEVvhEqU1pisVUpcsmh7gTYtp+wGftN+C/V4zFUWf1f9cL7rxNeAqu+Tsk2baMPBY7Nboq9GZZIXISJ/Afinmxx7Ryh63sKXkcHQhOEDFqgo0QK7LCivIaVBonQGSxW1JOzbUHWbFxSKYgVEauOGh2u79saUxqBW5rmFBaFaL5lsL28oRdgzoZkQcIOgaRxRvcjTKot/1Q82tFHwV2gSZTDsdzb7rv6rwFdE5GztgIj8jej4ezY59o5Q9kyRJMPKDGayvDZ9cFo/1z70jYaAxTXNJbIgCBJELRptG6mEAmGZsKgFO9YWyXqVRFkWaFgTC06Lz1zN2hCzrKYCwddgWbVECIVFM4GwOLKiNZUm/R3WwlorNRoM+5HN1kH4oohUgD8RkY8C/xVhmuO7VXVfbLlKxsVgWIXhbI7v3bm129PYMqy6BSFYFI9Q/1cJF2ZLwPPDmAHHRivV+hga+fwbqccq1GMUogW+oaxyrYKi3eIzt2jHH+iytIRqEITWhSWUvebFrNZaBrnoefQk0yue04yaZWKjNRQMhr3Mpu1iqvoY8BeAx4FTwHv3iziAMEjRlEg1rMRQ1NVxo2lwew0r2oEvrVK4QL26EJYflly2HAcqbj3av5lPv57t4IWCwNdwgbcb/m41gbAWk7wGwYJVglCUVFqURa/4PklnYwIhUKXse6RbBEauhC2CbQnVVbpTGgz7kc3WQZinXnuNBGEFxLGoz4Kqatvmp7i9mCwGw2q0xxM4ls3tYuFARKtLtCsPLQgLC2dYZjna7QthTEHg4fs+tmND1Q1jAFostn40ru03CAQR7IZmTX70nG2vLBA0atIkDed5GuAHSqqJECj5Hv32cgtArVBSi5jI8FrPQ3VjlRBFhKTt1MstGwwHic26GHJbNZHdoui5G/I9Gg4Xx7I5LsxMHQiBYMlCkGKztb5ex8gK5YPnedi2jbouVd+vpy/WUQ0DHyUKZoziCLwgABEsXexisAWkhSivpZJ6tQW3wZ1Q9MJjSzMGQsuC3zTYuJ7FsEKUQK1Ucia2sVLJSduh5BmBYDh4HHrbetG4GAxrIKyoeDBaP9csCI29m+sxCI1eByusVuB7Pk5kfq+41eWfl8hSoFHMgQSLLQjOIguCH2YwtPjM1TIUfDdacBusBeWaQFiy03eDAFXdsCWwLjw24GIASDo2ZeNiMBxADv3KWDRZDIY1MJzN8crUAclkqFc6bSiatGSDrapgW1iA73vY0YJe8ZpE+wfBgg1fFlsQbMtCGrMYNKqq2MJNUSuC5HpNBEK9RsLiz2u1MfNhA1Qia8Wy/g5rJGHZuBtsFW0w7GUOvUDIu1XjYjCsyrFsGxdmpw5EoGJDKfTFT+iCJQGlvsv3PR87MvVXm8Xs+A3BhLXsA8KURNuyFnVkDIIgtCC0EAi14EWvZkFoiEGoFVFaKuj9erXE5V9nC82hWv93c+sCY2MCwbGsRcWgDIaDwqEXCEXP3fDOwXB46Ihq7Y+Virs8k83TKBAWr9MNnQ81ih9AQrdA9E1R9YPlLgY/AMde5uf3NWwX3Vhwoe7UaBESUMs28P1akOLCZ7MmBJrVQWhFTTQsq/7YwFpTIVvRtD+FwXAAOPQCoWAqKRrWgIhwPNt2MOIQpDEGoeFY3YIQFT6ScMkPVOuLv6tNeiF4Ptj2sl16oBrWXGgIUmzsHtl0arWYiNqOvMGC0Gohr4uApT0iWBAT7go7/JYWlTWiqCmUZDiQHPqVMcxiWKcFQZXYbIHY7DxOoYxdrmBVPSzXCwO0FNQS1LbQmIOfiIc/6QReJoWXThIk4yu3mFNFXA+7XMWuVLEqLlbVxa642JUqdqkS/pQr0XPR/T0fy/MQP0D8AFRRx8ZPxqm2Z6n0dVIa6KV0tJsgsYUtapcuNhscw6q4C6/J8xfN30sn0fjGIs23gsFMjlemJ3nPwPCuzWErELu2CDfs7BtbP0vYubG26mmgWNFTPot7IWigqOchMSd8C6g2pFFGxZQa7rPaO6MuAmqXNNyrJgyWVnKsWQCbBQrGI4FRXSFGoB73EAQkV5lfM8Lyz4d+r2U4gBiB4K6xDoIf0P7KFTpeukRqZJwgHsPLpvCTcYJ4jMCxw0IxYtXzxCRQxPexXC9cwKtufWGXIMBPJfFTcYKYg1pWeG41EgXlCogQxGP48RgaswliDoHjEMSd8Pd4DD8ex82kUMchsC3UDuehthVWthMQX7ErVZxCieSdKdpevUpiag43l6ba1RYuvLaF5frY5XB+VsXF8v1Q7ERV9dQKGwGjivgBlucjXiRM/IWqfIFthXNLxvFTCfxE+Deqdf1r/HuEwsYNj7le/XUFMQeNAtTED+p/O7Vt3FwatyNLpaeD0pFuisN9eLnMdr1F6hzPtfHD8Tvbfp/tptYzoZkFIfxVkAAWFILWzw1YsoOPggnFcUILgioS+fLr5+pigbDSPr22kDfLLKr3dlhiKXAsi7htU3DdZdfUPtsrCYTaORXfZyN525UWZZ4Nhv2OEQhrsCAkxqYZ/szj+IkY+VNDTD5ybtO7b/F87HIVq+oino9ogIqFxmz8eIwgEa8vkFvBsq/OICA2VyA2X8SuVCFQ/ESCSlcbQSJaoG079BlHC0T4L6FGsCzUsQlsG3Us1LJDAVATD64XWgOqVaxqaNmop8M5NoFj10VA4NhoJH5WrGijilV1cQplnHyR+FyBzmcvMPCl71HtyDH95ruZuf/0lv7dGjmWbeM/vvFq0zLD+4r6Trxhoa2J2uj5WsGk+quMTPSBLBEItV27Y4dpjbqwkKtq2Na5QRFYloW/pPNDI+WoQFL9M9kgLhyr1j56ubsgF4uRd6vLjjtiYYnUAxybUaurUPRdINXyvFaUPW/DNRQMhr3MoRcIJX/lGITE+DQn/tOXmX7gLPlTg1t2X3VsvGyKjXwhbQmWhduRw+3Y4lpXkQDwHRs/lVguTDY5dpCIU03EqXa1UQ8XDAJSo1N0vHCRnide4NYH30Hh5MBW3hmAjkQCW2TfV1Ssl0peZkHQ+q+yZBHWQFENve2LghG9BoEQhAt/rUpiUHM3NNzHliigr4W/v+SH75h6MaSGedRqJHhNAg7b4gmmKuWmrzVu2ysKhFoFxaK7sWJHBc+lL7X+Pg4Gw17n0DvOSp7XMotBPJ/hTz/O9Ju2VhwYthjLojTQw533vJmph88x+Plv0/utZ1suQpvhRFs7r+7zzo5S9xQ1mP4bXAyK1IMEa32b1PdR20ZEFht5agLBthfiB6KvleVlmMC2LPzFhxZRq0iYqlnoGho9WfXRll+ci8WZr1abBhombXvFXgnpWChGCt765awb+JQ9n2xsC+N5DIY9ghEIzQq/RHQ9/SpeOkn+1NbvRg3bQ2mgh1s/+TbaLlzn6Je+v+UiYSiT5eXpiS0dc1eQxab/UDXokuc0EgihYKjHhDT2b2jINvCpdWIMDwU1F0MDjmXhqS5ct4RarEAyWnC1oYTxSumI2ViMQJVSk54IMcuuF1Nqhi0WKcdp6qJYjflqKCpyRiAYDiCHWiDUusM1i0EQ16Pn+y8x/cCZjUflG3aFIJlg9MceIX1zjL5v/nBLxz6ea+elg1JRcZGLgUWCoZaNE6DYIvhBgEafk0Ufh7pbQpaJsUC1Ho9Qo1aR0febL9i1+AKnlq3SYPYvrVDxsFYmuRbD0IhjyaqFjLKx+IYsCPORqMjFjUAwHDwOtUAo+R6OZTfdkbS9epVKV9vW++gNO4LGHO68+2E6XrpM+8uXt2zcY1Hr56WpdvuSJa8h8jygAlKrhkhkQfADcJp8XSz9M4gsXKu67LNVCzT0mtQsqE1JBKSJQJitVhCRpgGBjtW63oElsup/r2wsRr5JFsRqzNUEgrEgGA4guyoQROTfisiYiLzUcKxLRL4qIm9E/3Zu1/1Lnte0dSxA53Ovm7iDfU6QjDP2rgc58pUfEJ+c3ZIxs7E42Vicq/NzWzLeXqPmXQh9+YqPhnEDQUDTBkuLGj+FA2jk7/c1oOaUqFFbyP0WO/qaIUKdMN5BGwTCdKVMRzzRvKTyQleJps+tJueysTh5t3kMw0oUXRfbElON1XAg2W0Lwr8DPrDk2G8Aj6nqWeCx6PG2UPDcphkMznyR5PgMxYHe7bq1YYeodrYx86bTDH32W4sC3jbDiVzbvg9UXIpEVROthjoeaGhBsCU00VvRItiYRLC4bLMsEgiBRgWWGqwINReD12IhrhUt8lGIOYssCNOVCp3J5qWMVurHoKorZs8CtMXi+IFSWGfb5nKUBbWv014NhhbsqkBQ1W8BS2vXfgT4ZPT7J4GPbtf9i27zFMfcpZuUBnoWlXk17F/mzwyjtkXP91/ckvGGszlemjoggYoLD5b/rjULgr3QeIkllQxrnxHfD6+yFjIggiadG516WeTmWQW1gkMV3wdnQSCoKnnXpa2FKb+WxtgsnqiZq2Mp7VHWxGx1earkSrhBk9LTBsMBYS++s/tV9Xb0+yjQ3+wkEfm4iDwtIk+Pj49v6EZ5r9q0B3zuwnWKAz0bGtOwBxFh4i330vPkK1viajiRbd8VgbAV7/klAy6LU5Qom0GiipmeLmQeiG1hLw34qy3Inh8uwmIReDUXg4ZfMFajBSGqZdDCglD7PJY8L2z1HI3lBgGq2rKoWTEKMGz2efY0WLXBU0c8tEzMVCornrcUX4OmVguD4SCwp9/ZWnOENn/uE6p6XlXP9/ZuzBVQcN3lXyhBQPrmHUpHjEA4SPiZFDP3nWTgT7636dTH4WyOq/NzKxbf2Q624j3fMNgio4HQ+HghpSGIei94QdjdMWZZuI1li2sxPLW/xRILggS6WCDUyyU3/29QL1rkeaF1oqEeQ21mzci7LknHadoTwQ901V4JacchZlvMVNcnEGpBlQbDQWQvCoQ7InIUIPp3bLtulHeXxyCkRifxMqmwmZLhQDF39hhOoUT7y1c2NU7ctjmazvDG7PQWzWwXUA37hjRQy2IIBVRoQQgAx7ZQwt4Ky2oK1ASCF4SuBwErClJQoi+YhsV5QSA0n1YmEggF10Usqy42alUUW3VlnHerZFuUO/Y0WJZuuRQRoT2eYHadAkEam1wZDAeMvSgQPgf8cvT7LwOf3a4b5d3qsujj9LVRyn3bljhh2E0si8nz93Dk609hlddfFKeR47k2XtmngYph2eRocYuOScMaV48r1KjhUq35kirxpRYEa8GCEETCwopGVVVEF2c/2JENwG+RV5B2HCwR8l51YTKEwYcJ2w4tC00ouG5LgaBriEGAMFVxvamONfeLwXAQ2e00x/8EfA+4W0RuisivAn8feL+IvAH8ePR4W8i7yxs1Za6PUu41AuGgUunpoHikh97vPLepcYazOV6c3II4gF2gVqdAG0P7FRaSBTVc1DWspGhFXUEDDYhZ9qJdfK21s6qGC6WArQsFlkMXQ6NACGllQajVOagv1A1TzMZiFLzmwq7sewv9GzZI2nHqsQxrJW5ZK5ZxNhj2M7varElV/0yLp963E/efd5cEKaqSuj3J9JvO7MTtDbvE9INnGPziE8w8eJbKBsXgyVw7j4/c2OKZ7RC1Bb5BIAi64EsPVcFClUTLCgMaAyVmWYvKGdfN67VUSIRFkjvQRdlAtedWSjhNOw5lz0ODILx3RDYWZ666XCCEFVGDlk3XZA2FkiDMoPCiYMi1pi0mokZQ+77Dp8HQhL3oYtgx5t3qol1HbLYAIvjp5rnWhoNBkEwwc/8pjn75BxsOWDySzjBVKTO3Tp/1XqDeqbHFgiaqaCQQhMjSIAK+v7wqYTSWRIGMTvR74/PSIBBqpn5fWv/d45ZN2ffDuhUNY+VaFDPyNew02SoQ0RGrZexCI9aSrI61kHLCHhA7HbBqMOwEh1og1CKfa6RujVPpbjdhyYeA+TPDOIUSba9e3dD1lggncm28Mr20jMfep24oaHifL1oXNdr1R2mKgQCWheU1EQi1QkaOHaYTIossE+hiF8OCLmj9GYtZVlj4yPcXgiCBTCyGGwTLGi/VFv9W9Qji9toEQqC67o9+PahyA30cDIa9ziEXCIstCKlbE1S62nZxRoYdw7KYfPM5jjz2FFZ1Y1/uw9k2Xp7ah3EIQVhZsNWSqaphY6bIguAD2BZ21UVrNRJq1P528Rh+oFhLBAFBsFArIRw9/GelhbgWPOl6iwTCQo2Exf+9vHqmQ/Ovs9ANsHqFRDcIcCxrXa6CxqwLg+GgccgFwuI6CKnRCaqdpjnTYaHS10m5r4vebz+3oeuP53K8sE8rKtabMi07CiioHabvWQieKk4shlQ9PD9YlBGgUTaIJOL4KFagDS4FDd0EDS4GrUUnrlT7WDX8cT1oyEyoxRgsNefXWkS3siAkbWdNLoCy37r1eytqjaOMBcFwEDnUAqHgugsWBFWSY9NUOo0F4TAx9eBZOl64SHxiZt3Xnsi18+r05P7Ng28o8lMvfQCgQRiDQOhK8TQgFouhqvhVd/FOvRTFYKQSoaAINCyRXCPQRVaAIFrMbat1c6OAsMCSqiLxhhihFh0bawIh3mLMhB3FNKxCyfNIr1MgpJ2wD8NGOkEaDHudwy0QvAULQmw2j9o2QSqxy7My7CRBKsHsfacY+PL31x2w2BFPYCHcLha2aXbbhEjY4VAX3AWN+3kNqAsEUQ37DUSFw9xSedFOXQtFxHEgEQ+bM/lB2GQJCAINgxQbBIMXLdTOCt0PAyUcByC+ULCsNtdgSQ2FclSOuVUWQ8IOsxP8Fi2ma+S91rUUWmGJkHYc42IwHEgOvUCoBSkm70yZ+INDytzZYZz8+gMWRYQTufb9VzBpaYtmGqooAoqG7oeow6Pr+zipJCKCVywtqkqoc3nIpcNUwiAKLIxHi2xtkY8tLNxuVOjIbtFmvTYDagWREqsv2Cv1YYAFy4K7QjfPsBlUlUyLZlArkXZiFH0jEAwHj0MrENzAxwsCEtGXR3J0Crc9u8uzMuwKlsXkI+c48rWnsCrrq7A4nM3x4n4LVLSsMAYhCFicx7AQg+BF5yEQeD627UBbBr9QrAsErbowm0e62gHwK1UcAUmGVrjA88IvmPjCIl+NdtrxFRZiXxU7sjRIIt5wvNbSeXH8wrzrYlvhTr4ZTgvXRCMFz8MPtGW3yJVIOXbdimEwHCQOrUCYq4a122sRy6k7k1RMgOKhpdLbSfnI+gMWT+TaeWlqn1kQHDuqchgsmA1EkLpFIaygiGOHuiFa1KWnE7tUwY8yF/ROGH9h9XUBUC6ViCNIJhVWVnTdsC5CcsFtV4kEWDLR2pVX8X3iXjSXhmtbxRrMVMq0xxMtsw9qQZUrFUuaqYRtnjtWmFcrwuqSRiAYDh6HViDMVCpkG3YLifEZqh1GIBxmph48S8eLl0iMrb22wfFcGxdnpxe3QN7j1Coj4gcLKYti1QWCRFUTiccIAClXUBRrsJ84QvH2GFp1CS7dQNqy0JYNTfT5AhkrtDRUgwCtusQRaCg8Nl8qI5aQaRHr42vAbKVCzlckHkMaXBG1QMBMQ5xAoMpYqUhPMtXy9Wr9dbX+m4yXSwB0JddfJM1CVqwMaTDsVw6tQJitVshGOcxWuYpTLONl07s8K8NuEiQTzLzpNANfWnvAYspx6EokuTw3u82z22JsC1y/bkCw7FAgiAhiCb7vQcwhiDvE8mUqvo+kk3T29TI1NU35se9D1cW+9zQiwnS5THkuT3d7O2LbYcXDcpVsMok0uBimiwUy8QTxFgGFN/N53CBgwAdSixfrsVKRpOMsql0yWixQ8X2Gs63FfS3FMb5CYORosUBHItEy0HElPA1wTHE1wwHkUAuE2k4kOT4dWg9Wys02HArmTw9jVaq0v3R5zdecyLXz8vQ+q4dg2+B5dfO72FaYohj1YXArVSyxqHbkyMwWKJbLeEHAyXvO4g308npfDvttDyAdOVSVpy9cwPI8Tp48BsBEsQSlMp2dC70ufA0YKcxzJNM81scNfH4wdptcPM5QxUcyC1aBvFvl2vwcJ3Jti1wJL09PELdtjmVbBxjPVivEbKseb7SUsu9xu5hnKLMxC+K8W60XTDIYDhKHViDMVCukow91cmzauBcMIZYw+cg9HPn602tuCX0s27bvOjuKYxG4LrYIIiCOg+0rooQWgHKJlG1T6Gmn07Lxx6eYLJcYyuY41tvLU2mLL82M8+zEGJ995SWu3Bzhkc4eMkf7ALhy+xbJQOka6K/f8+r4BKWqy6nu7mXz8TXg6yPXmatW+JHufqyKi+QyQCgOvnLjKoryUHdf/Zqb+Xmuzs1xf1dPyyqKqspIIU9/KtMyRuGVqUn8QLmrY/2Nu6q+z1S5TPcKLg6DYb9yaAVCaEGIUhxHJ6l2mAwGQ0i1u53iYC/9jz+zpvNPtLXtu0BFKxYjiAIG45YN8RgOYAUeEosx43u0Vzym1Wfo7EmsQokLr7wGwPuGjvFIbz9jpSJPXb5E6doIP5Lu4KHzDyMi3CkWuH57lHPJbD2A0Q18nrx6lQ6xOD44sGgubuDz1RvXuD4/zzv6BzlaDfBVuZ2w+eatG3zq0gVmq1XeP3SCXFQXYbZS4Ru3rtORSPBgd2/L13lpboa5apXTbR1Nn5+plHlucowTbW0bWuQvzs4QqHIiZ1KkDQePXW33vJvMVBZbEKbvP73LMzLsJaYfCFtCTz94F+Wjy3e8jQyms4yWCuTd9Rfa2S3i8QTV2TJUXdJOjCAR9iBIBiDxGPNll+z4DLftDoIzJ7h7cpzXbt/m1HefZuDUCR5U4f45xZv0iHUdxX74HiQRZ7ZS4WuvvkKqVOWBN51DLItAlcdHbjA/PcOHOrqxI8sAhEL9azevMV0p864jg3Qmk3zn4qtc9vNUp+8Qs23uau/kwe6+ujgYKczz9ZHrAPzE0Imm1gNV5cr8LN++PUJfKs2Z9o5l55R9j6/cvEbMsnhH/+C6/4ZFz+WZiVH60xn6UiZ+yXDwOLQCYbpSDiOfg4DExIyxIBgWESTiTD94loE/eYLLv/JTixsQLcG2LI5n23htepLzfUd2cJYbJ5lOUmYGnQuD8yaCEu1OjELZJZGymc8kcQoVgolpXu2Z5C1vfpDbzylfHp/igWdnOWfFSSWTJM6dgmNHmfNdLo3f4flbI8joBB/q6id5bBAvCPjm7ZtcuXWbt3g2A6dOAmH2wSvTkzw1NgrA3e1dvDIzyWS5hDU5wYm2dk4Pn2AomyVmhZUQr+fneG16imvzc3QkEvzE0AnaG9ISA1UmyyVuFfNcmp1lslyiJ5Xi/cPHF/WPACh7Hn9y4wrz1SofOn5yUWbEWij7Hl++cRUvUH7k6OC6GjwZDPuFQysQZqsVjufaiE/P4ycTaHx/7PwMO0f+5ADZyyN0Pvc6028+t+K5x3JtvDg1sW8EQq4txzS30Nl5ejtTXJmb5URHBzcnx2jLdjJu+1zqSHBipsjzr77O8Udy/PRDD/GtkRs8Nz3Fs0AuncEJ8pQvvUqpUoW5AsNzJd6R7qLtzfczVS3zzVs3mJib4/xMmTd198CRHq7Nz/H0+CgTpRKWCDHb5rWZKToSCd6ayJEJJike6eVWMc+FmSnm3Sqz1SqqSty2eaS3nwe6e3Esqy4crszPcTM/TzXKWOhOJnnX0UHu6ujElsXibrJc4rGR6+TdKu8fOs7R9Po2B9OVMl+7eY25apUfHzpOZ2L9qZEGw37gUAuErBMnOTJFpcsEKBqaIFHA4uPPMHf3cfxMax/1iWwbL+yjQMWudJqrcZvqxBRDQ3fzJKPE+zpJj4/hFstYjvCao5w72s/ErVt84btP8J6Tp/mJY0NM9R3l+twsM7OzeFPz9BZKdBVdBsWmo2+AubPDfGdmnAszU8QrLj8+XmI4nub6qaO8cP0yN/NzFH2PhGWTtG1i4tCTyVLxXH5w+RIqHuIWScxWycVidCQSnMy105/OcDSdwRJhtFjg0twMl+dmqfo+ScfhRK6NwUyWo+lsU4uAG/i8ODnBc5NjxCybDx07xZF0pslfpzmBKi9NTfD0+Cgxy+KDx04y0CIjw2A4CBxagTBdqZCNxUjemcI17gVDC9zOHPkTRzny2NOM/MyPtDzvZFs7f3D5QtgAaR+Ym4+mM2g6xa3pGU6q0J1McicI6OvqpDg9RUd7hhnX5RvxCh+45xwXr17lK6+9SseF1znjJOhSYUAsbBHcXJrCcDeXcmluq8fYzatYwLmSz71jea4nHf6wP82Nkath/xPbIeU4xG0b27IouC4l36e3WOWhqtB3111khwYApRoEVAOfiu8zViry2swko8UCZc8nZlkcz7VxV0cnR9PZZW6EGtOVMhdnZ3htZpKy53OqrZ13HBls2buhGeOlIt++fZPJcpljuTZ+5OhgPYbJYDioHEqBoKpMlsu0JxKkbk+SP74/zMKG3WHm/tMM/skTpK/dpnj8aNNzOhNJHLG4WcivWLRnr3AknSHZnuPyzB1O3h7noZ4+Hrt5nbtPHmOiWMCfyVNJx7nJPJ8LfN5x92mOeT63pqZ4plhAxAobKSUTiG0DHlKapzeZ4qFsG6krtxmZn+N30g6TaQt3bpqk7ZCwbBxLiIlFzLLoS6bJxWPEJueYG53gYjrBC14BvfLGsjmLQC4WZzjTxrFcjuFsjlhDbQNVpeC5zFYrTFcqTJRKjJYKzFeriMBwto2HunvpX4fVwA18nhkf46WpCVKOw/uGjnOqrX0r/hMYDHueQykQ5t0qjiUkLZvk2BRTD53d7SkZ9jAac5h68zkG/uR7XPqvPoK26ER4qq2DFybH94VAsMXibG8vL9+ZYObKTU4cewsDmSyX83Pcde4uXr10iWA+j1WuMlb1+HypTG86xam2Du7q78OyJOzXoGHfBvE8vFKF0Zu3eWx6mjkCCtkkdtIipgFpJ0bGiZGLxcjE4iSssB/E2Owstyemw6JKuRx9p47RnkyRcWKkHIeEbRO3bOK2RdqJ4VhWJAQ8bhUKTJRLTFfKTFfKzLtV/GChAmbKcehLpXlTVw8ncu3rCkR0A5/XZ6Z5bnKcoutyrrOLR/uOklihGqPBcNA4lAJholyiI54gNlcAwE+bICPDyhSH+sheuUXPd19g/D0PNz3nRK6N5yfH+Knjp3Z4dhvjge4+Xuu+zfdGJvjJyzf50ZPDfPbqRW6Vi5w9e5pLt29jT0yTypeZpcTt+Tw3x8OKkQkEJ1DED/B9nyoBHmFfAisRx8lkScfj5OJxkrZNJhZHEFSVkudR8cr0zJa4f67IkViSjnvuojLQTcHzqPgeZd8nXw4XfF/DugjVwKfoesxWK/XyySLQFk/QEU8wnG2jPR6nLR6nI54k7ThrdvcEqkyVy9wuFbhdyDNSyOMFAf3pDD8+eGxdVgeD4aBwKAXCWKlERyJJ8vYkle72lbu4GAwRk4+cY+BL32PuvpNUejqWPX+6rYP/ePHVnZ/YBsnGYjx6/ATfnZnn2YuXeKS7gw8eO8kXr1/hdqHA2aOD3GprY2p6hmShSLlcxnV9vMCnKhaubSGOhZVwyNg2TiyGHY9h2zZZJ44dWRkyTgxbhO5kin4nQXpsCmt0mlkL7vS0cyGXpFqdgaszi+ZniWBbgi0WjgiOZZFxYpxsa6crkaQnmaIrmVzkZlgrqspstcJIIc/NQp7RYqGeAZGNxznb3snZ9g76Uul9EVNiMGwHe1YgiMgHgH8K2MC/UdW/v1Vjj5eKtMcTpEbGqZoWz4Y14qeTzNx/moEvfJcrf/5Dy4TlYDbLRLnETKVMxz5Jfbuvs5vxMyf54SsXkCd/yMNvfoCPnDjD10euc3V+lq5Ekt7BAearVWYrFUq+R8n3CFTrjZ5qfa1ilkXCDt0CCcemM9rFO5YF5SrToxO8MjWFHwTQliXe3UF3NsupRJKORJK2WDwMHI7GaFU+eT0EqhRcN0qVrCzEJ5SLlL1QEOTicU61tXM0neFIOrOoy6vBcJjZkwJBRGzg/wbeD9wEnhKRz6nqK1sx/kS5RFs8TnrkOvOn1l9BzXB4mT87TPbaKJ0/fI3pR+5Z9JwtFmfaOnh2YowfGzy2SzNcHyLCu4eOoX7AMxcuMv3UM7xzYJifOnucN9orPDc5xlQ+j2NZdKeS2GIRuvnD2IP6OER6SUERKp7H2PQ0Qb4IxTIx16NbbO7p7qHvxDB9XV20xeMb3p2rKmXfp+i5FDyXshcKl6LrUfQ9Cq5Lwa1S8Lx6u2cAx7Jojyc4lm2jL5VmIJOlPd689bTBcNjZkwIBeBS4qKqXAUTk94CPAFsiEO6UCnQ6MVKjk0y89b6tGNJwWBBh4tF7OfLYU+TPDOO2L06RPdXWwTPjd/aNQIBQ2PzY8ZN0ptM8/cYbjN6+xiOjo5zp7uHMYB+3e5PcKBUYK4XWEU+Dpt2wNQhIeAHZUpXu+SKn3IAu26Gns5+2vl6soz1IcmExdgOffNUl77oUPZey71Hxfap+gBcE9dgDRVENrQHVIAitGJ67KCCxhmNZpB2HtBPjSDpDLhYnE4vRFo/THk+QcWLGZWAwrJG9KhAGgRsNj28Cb208QUQ+Dnwc4Nix9X0Z3yoUeF8Qx82mCEwFRcM6cduzzN91jIEvPsG1X3z/IlfDXR2d/P7FC9ty382859cwNg/3HWEw18Z3b17nO2MTPDtzh7smxjhhx3lLWw4rlUSxqQZCqVrFcz3wXGxPiakSDxRHBBFBeo7A0R4qXe3k1edqtcrs/AyzkxVmq1Xm3Splz2s6j4Rt4Vg2jgiWCELYcdIWi4Rt0x6Ph1kRsViUHeGQdBxSdlhbwWAwbA17VSCsiqp+AvgEwPnz55vsZ1pzLT/HqVKScu/627saDAAz955k4Cs/oOOFi8w8uJAmeyzbxmSlxFipuOUNfDbznl8rfak0Hz1zN9eOHOWlyQmenZrih4USidI0HQVoF5u0bYdFjmIxSKUILAvPAleEUtyhlIyRD3wKc3fwZ0YXjZ+NxWiPJziRayMbi5OLxcjG4qSdsHiSI5bZ4RsMe4S9KhBGgOGGx0PRsU1T8X0myyX6b+YpD7RuE2swrIhlMfHW++j/xjPkTw7gtYVpcJYId3d08eTYbT58fH92CBURTuTaOZFrJz84zM18nvFykelKhZvVChXfa+picCyLpC2kRehJpjgeq4mA8KctHt+SwEODwbAz7FWB8BRwVkROEgqDXwT+7FYMfDM/z0AsQebmVaYfWbkBj8GwEtXONubPDjP4x9/h2p/5ibqr4d7Obr556+a+FQiNZGNxznV2cY6u+jFVxQ0CgkgliAhOlI5oMBgODnvyE62qHvCXgC8DrwKfUtWXt2Lsa/k53lFUql1tJv7AsGlm7j2JU6zQ/eRC/Oybunp4enyUsr/cx34QEBHitk0y8v0nbNuIA4PhALJnP9Wq+kVVvUtVT6vq/7ZV416em+Gtd+YpHe3eqiENhxnLYvzt99PzxAskb08C4a77eLaNJ0Zv7fLkDAaDYePsWYGwXTw/Osp9N6fIt2i6YzCsFy+bZvL8PQx/+hvYpQoA5/uO8Lmrl3Z5ZgaDwbBxDpVAcAOf7os3qXa24WdSuz0dwwGieOwIxcFehv/oG4jv83BPHy9OjnOnWNjtqRkMBsOGOFQC4ZWpCf6LG3Pkz53Y7akYDiDTD94FwODnvk1SLN5+ZIDfeX1LansZDAbDjnOoBMLlrz9B0nYoDfTs9lQMBxFLGH/Hm4jNFhj+zDf58b4BvnzjKlfnZ3d7ZgaDwbBuDo1AmLp8nXc+fYnZt95nujcatg21be68+2HE9XjoP32NP5/p4X9+8rsUXHe3p2YwGAzrYq/WQdgytOoy9/3nCL7wLV68Z4iBnq7VLzIYNoNtMfG2+8leucXHHnuB+7rS/POxT/PTP/Zu7uk/YioFGgyGfYFos5Jo+wwRGQeuNR57sHcg+f3/4q/UOzGNJG2ueRUPQDWwRKxgh6fJbt97t+9/GF97SuFh32kpxKfKRe/Rf/+bL4/kZ5cWTZhQ1Q+0uq7Ze36L6QEmtnH87WS/zn2/zhu2Zu4rvucNO8+BEAjrRUSeVtXzh+3eu33/w/za98L918N+mutS9uvc9+u8Yd/P/Qjwm8BbgBngDvDrqvr6Lk5rT3DgXQwGg8FgMDRDQn/fZ4BPquovRsceBPqBQy8QDk2QosFgMBgMS/gxwFXVf1k7oKrPA98Rkf+/iLwkIi+KyJ8GEJEfFZFvishnReSyiPx9EfklEXkyOu90dN6/E5F/KSJPi8jrIvLh6PgJEfm2iPww+nlHw7iPi8gfishrIvK7EvJeEfnPtbmJyPtF5DM79cc5rBaETxzSe+/2/Q/za98L918P+2muS9mvc9+v84b9O/f7gWeaHP8Y8BDwIGF8xVMi8q3ouQeBe4Ap4DLwb1T1URH5K8BfBn49Ou8E8ChwGviGiJwBxoD3q2pZRM4C/wmouWYeBu4DbgHfBd4JfAP4FyLSq6rjwF8A/u2WvPI1cCgtCKq6a2/m3bz3bt//ML/2vXD/9bCf5rqU/Tr3/Tpv2N9zb8G7gP+kqr6q3gG+SRijAPCUqt5W1QpwCfhKdPxFQlFQ41OqGqjqG4RC4hwQA/61iLwI/AFwb8P5T6rqTVUNgOeAExoGCf574L8QkQ7g7cCfbPmrbcFhtSAYDAaDwfAy8HPrvKbS8HvQ8Dhg8Zq6NANAgf+BMAjyQcINernFuH7DWP8P8Pno3D+Iuh3vCIfSgmAwGAwGA/B1ICEiH68dEJEHCLMZ/rSI2CLSC7wbeHKdY/+8iFhRXMIp4ALQDtyOrAR/DrBXG0RVbxG6Hf4nQrGwYxgLgsFgMBgOJaqqIvKzwG+KyF8n3KVfJYwjyALPE+78/0dVHRWRc+sY/jqhqGgD/pso7uBfAH8kIn8e+BKw1m5uvwv0quqr67j/pjkQdRA+8IEP6Je+9KXdnobBsJWsWG7RvOcNB5ADU2JURP4d8Meq+odbNN4/B55V1d/eivHWyoGwIExM7NfiYwbDxjDveYPhcCAizxBaGv7aTt/7QAgEg8FgMBj2Cqr6K1s41iNbNdZ6MUGKBoPBYDAYlmEEgsFgMBgMhmUYgWAwGAwGg2EZRiAYDAaDwWBYhhEIBoPBYDCsgoj4IvJc1MDpD0QkLSLnReSfrXLdCRF5aQ3j3yUiXxSRN6JGTp8Skf4Vzv9REfnjjbyWtWIEgsFg2BCBKtfzc/ga7PZUDIadoKSqD6nq/UCVsPjR06r63292YBFJAl8AfktVz6rqm4F/AfRuduzNYASCwWDYEP/qlef584/9Cf/V41/BC4xIMBwqvg2cadzFi8jfFpF/G7Vtviwiy4SDiJwSkWdF5C1LnvqzwPdU9fO1A6r6uKq+1KpFdESbiHxBRC5E7aW3dE03dRAMBsO6uZGf59OX3+BvnX87v3PhFX7/0gV+6ew9uz0twyGg/Ff/wW8StmLeSp5L/uP/8dfXcqKIOMAHCUslL+Uc8GNADrggIr/VcN3dwO8Bv6Kqzy+5rlXbaVi5RfSjhB0hr0Xz+RiwJdUbwVgQDAbDBvjyjSs80ttPWzzBT584zacuvkZwAMq2GwwrkBKR54CnCfssNCt7/AVVrajqBOHCXosh6AU+C/xSE3GwGqu1iL6sqj6hcHjXOsdeEWNBMBgM6+bLN67yC6fvBuBYNodjWTw/OcbDPS1jqgyGLWGtO/1toKSqDzUeEFnWPqJVy+ZZQlHxLuCVJmO/DLynxX1XahHdrKX0lmEsCAaDYV1MlctMlsucyLUD4Zfkm3v6eezm9V2emcGwZ6kCPwv8eRH5s02e/4/AO0Tkp2oHROTdInI/K7eIflRETkaxB38a+M5WTnrbBYKIJEXkSRF5XkReFpG/Ex0/KSI/EJGLIvL7IhKPjieixxej509s9xwNBsPaeXl6ghO5NqyG3dO5zi6eHBvdxVkZDHsbVS0AHwb+BxH5mSXPlaLn/nKU5vgK8N8B44TZDL8sIs8Txjg0toh+CvjnwKvAFeAzWznnnXAxVID3qmpeRGLAd0TkT4C/CvwTVf09EfmXwK8CvxX9O62qZ0TkF4H/k1AZGQyGPcBLUxMcz7UtOnYs28ZEucREqURPKrVLMzMYtg9VzTY59jjwePT7317y3P0ND++Pjs0ASzMYaue/BnygyVN3gAcaHv/1hnu/e02T3yDbbkHQkHz0MBb9KPBeFqItPwl8NPr9I9FjouffJ00cPQaDYXd4YXKC45F7oYYlwt0dnTwzcWeXZmUwGLaaHYlBEBE7iv4cA74KXAJmVNWLTrkJDEa/DwI3AKLnZ4HunZinwWBYnctzMwxllm2mOJZt4+WpiV2YkcFg2A52RCCoqh9Ffw4R5m2e2+yYIvJxEXlaRJ4eHx/f7HAGw55nL7zn56tVyr5HRzyx7Llj2TZenp7chVkZDIbtYEezGCL/yzeAtwMdUcEJCIXDSPT7CDAM9YIU7cCybx1V/YSqnlfV8729u1qN0mDYEfbCe/5afo4j6Uyz9C6O5XJcmp0xVRUNhgPCTmQx9IpIR/R7Cng/YcTlN4Cfi077ZcIiEgCfix4TPf91VVOBxWDYC1yfn6M/lWn6XNqJ0ZFIcG1+bodnZTAYtoOdyGI4CnxSRGxCQfIpVf3jKI3j90Tk7wHPslCV6reBfy8iF4Ep4Bd3YI4Gg2ENXJmfpTfZOkthKJPj4tw0p9s7dm5SBoNhW9iJLIYXVPVhVX1AVe9X1b8bHb+sqo+q6hlV/XlVrUTHy9HjM9Hzl7d7jgaDYW1cnZ+jL51u+fyRdJo3Zmd2bkIGww4gId8RkQ82HPt5EVnWj2FJA6dfEZF/vsVzeVREvhU1aHpWRP6NiLT8UG5mDqaSosFgWDO3Cnl6VrAgHE1nuTg7vYMzMhi2n8jN/d8A/zgq/pcF/nfg13ZyHiLST9iP4a+r6t2q+jBhk6bcdtzPCASDwbBm7pSKdCWSLZ8fyGS5PDe7gzMyGHYGVX0J+DxhoaL/BfgPwP8vqhT8rIh8ZKXro7bNXxeRF0TkMRE5FpUAuBJZKDpExBeRd0fnfyvq3tjIrwGfVNXvNczrD1X1TmRZ+F40lyei7pE1hqM21G+IyN9a62s2zZoMBsOaKHkeFd8jF4u3PKcnmWK6UqHgumRisR2cneGw8NZP/+5vsg3tnn/wsV/69TWc93eAHxL2VvhjwiD6/zIKxH9SRL62wrX/F+Hi/kkR+S+Bf6aqHxWRC4QdGk9GY/+IiPwAGFbVN5aMcT8LhQSX8hrwI6rqiciPE1o4/lT03KPRtUXgKRH5gqo+vdqLNQLBYDCsidvFAt3JVNMUxxqWCEfTGa7Nz3Fvl6lvZjhYqGpBRH4fyAO/APy0iPx/oqeTwLEVLn878LHo938P/IPo928Tlkw+CfwfwF8EvknYZ2E9tBMmBJwlrFbcqNC/qqqTACLyacKukkYgGAyGrWG0mF/RvVCjP53man7WCATDtrDGnf52EkQ/AvwpVb3Q+GQUJ7AevgX8t8AAoevi/wv8KKFwWMrLwCMslAVo5H8FvqGqPxs1OXy84bkNtYU2MQgGg2FNjBYLaxIIfck0V+dMLQTDgefLhN0XBUBEHl7l/CdYSNv/JRYEwJPAO4BAVcvAc8B/TSgclvLPCTs7vrV2QEQ+FomSdhYKDv7KkuveLyJdUS2ijwLfXe3FgREIBoNhjdwqFuhILC+xvJT+dIbLczPbPyGDYXf5XwnN+C+IyMvR45X4y8BfEJEXgD8H/BWAKMX/BvD96LxvE2YlvLh0AFW9Qygy/mGU5vgq8JPAPKHL4v8QkWdZ7h14Evgj4AXgj9YSfwAgB6FI4fnz5/Xpp9f0eg2G/cKKHUx34z3/Pz/5HfrTGd7eP7DieTcL8/yH11/hD37iZ1Y8z2BYgunau8cwFgSDwbAmJsol2ps0aVpKfyrN7WLB9GQwGPY5RiAYDIY1MVEuNe3iuJSYZdMRT3CrmN+BWRkMhu3CCASDwbAmJsvlNVkQIIxDuG6aNhkM+xojEAwGw6qUPY9q4JN21pYZ3ZdMcS0/v82zMhgM24kRCAaDYVVq7oWViiQ10ptKc8VkMhgM+xojEAwGw6qMl0t0rKEGQo3+VFhN0WAw7F+MQDAYDKsyUS7SHm/dg2Ep/ek0142LwWDY12y7QBCRYRH5hoi8IiIvi8hfiY7/bREZEZHnop8PNVzzN0TkYlQI4ie3e44Gg2FlJkqlFZs0LaU9nqDse+RddxtnZTAYtpOd6MXgAX9NVX8oIjngGRH5avTcP1HVf9h4sojcS1gp6j7C2tRfE5G7VNXfgbkaDIYmTJbL6xIIlgj9qQw38nPc02l6MhgM+5FttyCo6m1V/WH0+zzwKjC4wiUfAX5PVSuqegW4SNiq0mAw7BKTlRK5dbgYAPpSxs1gMOxndjQGIeow9TDwg+jQXxKRF0Tk34pIZ3RskLAudY2brCwoDAbDNrNeCwJAbyplaiEYDPuYHRMIIpIlbBbx66o6B/wWcBp4CLgN/KN1jvdxEXlaRJ4eHx/f6ukaDHuO3XzPT1fKtK3TgtCbDNs+GwyG/cmOCAQRiRGKg99V1U9D2JVKVX1VDYB/zYIbYQQYbrh8iIUWlnVU9ROqel5Vz/f29m7vCzAY9gC7+Z6frqzfgtCXSnNt3rgYDIb9yk5kMQjw28CrqvqPG44fbTjtZ4GXot8/B/yiiCRE5CRwlrBVpcFg2AVUlZlqZUMCYaQwz0HoGGswHEZ2IovhnYS9r18UkeeiY38T+DMi8hCgwFXgvwZQ1ZdF5FPAK4QZEL9mMhgMht2j4LnYIsRte13XZWIxbBGmKmW6k6ltmp3BYNgutl0gqOp3aN7n+4srXPO/Af/btk3KYDCsmanK2ps0LSVMdZw3AsFg2IeYSooGg2FFpjaQwVCj16Q6Ggz7FiMQDAbDikxXyuuugVCjJ5niet6kOhoM+xEjEAwGw4pMVypkY7ENXduXSnN1zqQ6Ggz7ESMQDAbDisxWK2ScjQuEGwXjYjAY9iNGIBgMhhWZqpQ3LBB6UyluFQoEJtXRYNh3GIFgMBhWZLpSJrNBF0PSdsjEYoyVils8K4PBsN0YgWAwGFZkplIhu8EsBoD+VNoEKhoM+xAjEAwGw4rMVjcepAi1pk0mDsFg2G8YgWAwGFYkFAgbtyD0JNNcnTeZDAbDfsMIBIPBsCJz1SrZDQYpQuhiuGZcDAbDvsMIBIPB0JKK7+MGAYl19mFopD+V5oappmgw7DuMQDAYDC2ZqVTIxeOETVk3RncyxXipRNU3PdcMhv2EEQgGg6Els9XypgIUARzLoieZZKSQ36JZGQyGncAIBIPB0JLZTcYf1OhPZ0yqo8GwzzACwWAwtGRuE2WWG+lNprg2bwSCwbCf2HaBICLDIvINEXlFRF4Wkb8SHe8Ska+KyBvRv53RcRGRfyYiF0XkBRF583bP0WAwNGe2WiG9SRcDhBaES3Mzm5+QwWDYMXbCguABf01V7wXeBvyaiNwL/AbwmKqeBR6LHgN8EDgb/Xwc+K0dmKPBYGjCXLVKynE2PU5/KsNVY0EwGPYV2y4QVPW2qv4w+n0eeBUYBD4CfDI67ZPAR6PfPwL8joZ8H+gQkaPbPU+DwbCcmWqF9Ba4GI6kw3LLapo2GQz7hh2NQRCRE8DDwA+AflW9HT01CvRHvw8CNxouuxkdMxgMO8xMpUJmCywI2VgcWywmyqUtmJXBYNgJdkwgiEgW+CPg11V1ka1Rw23FurYWIvJxEXlaRJ4eHx/fwpkaDHuT3XjPz7pbY0EAGEgbN4PBsJ/YEYEgIjFCcfC7qvrp6PCdmusg+ncsOj4CDDdcPhQdW4SqfkJVz6vq+d7e3u2bvMGwR9iN9/zcJhs1NXIkYwIVDYb9xE5kMQjw28CrqvqPG576HPDL0e+/DHy24fifj7IZ3gbMNrgiDAbDDjJXrW6ZBeFIKsPF2ektGctgMGw/m3curs47gT8HvCgiz0XH/ibw94FPicivAteAX4ie+yLwIeAiUAT+wg7M0WAwNGGuWiWzRRaEwUyWL16/siVjGQyG7WfbBYKqfgdoVcj9fU3OV+DXtnVSBoNhVVSVvLt1FoSBdJZr83MEqlib6O1gMBh2BlNJ0WAwNKXoeTiWRczamq+JdCxGynG4XTQ9GQyG/YARCAaDoSlzbmXL3As1hrM5Xp8xcQgGw37ACASDwdCU+Wp1S/owNDKYyfLazNSWjmkwGLYHIxAMBkNT5rYw/qDGUCbHq9NGIBgM+wEjEAwGQ1O2MsWxxnA2xxsm1dFg2BcYgWAwGJoyX62S3oIyy410JZK4gc94qbil4xoMhq3HCASDwdCUObdKcosFgohwMtfOK9OTWzquwWDYeoxAMBgMTZmtVkjZW18qZTjbxotTE1s+rsFg2FrW9OkXkQTwp4ATjdeo6t/dnmkZDIbdZq5a2XIXA8CJXBtP3Lm15eMaDIatZa0WhM8CHwE8oNDwYzAYDihz25DmCHAi185r01N4QbDlYxsMhq1jrduDIVX9wLbOxGAw7CnmqlXSW1woCSATi9GVTHJxdoZznV1bPr7BYNga1ioQnhCRN6nqi9s6mz1MwXWZrpQp+R6q4FhCwrZJOzEyToy4bW9qfFWl4HkUXJey71ENfPxAURRbwnK3SccmZTuknBhxy0Ia6tl7QUDBdZl3q8xVq8y5VQqeS8XzqAYBvgaohueKLDTH0CXzsETCe9kOGSdGezxBZzJBVyJFYpOvcaMEqlR8n6LnknddCq4bvjbfw9fw75OJOXQmkhxJZ0hug9/8MBLWQdiev+Xptg6enxwzAsFg2MOs9dP/LuBXROQKUCFcX1RVH9i2me0BVJU3Zmd4aWqcyXJ5xXPjtk0uFiMTi5ONhaIh5TjELRvHsrCjxdwLAqqBT8n3yVerzLmVcEGvVgl06XLdGhGJRAJ4gS4z19qW1OeQsG1scbBEUBTVBWEg9fFANVyM3SBgulLmRn5+0bjZeJzuRJLORJK2eJyU7eBYFpYIvga4QUDF9yn7HhXfp+r7uEFAoLpIiNTuGaAEqviqeIHia4AfKAHhMT8I8DTACxbETePrT9gWtlh40X1rx4cyWe7t6mY4k1skogzrY34bCiXVOJlr55nxO/zpM+e2ZXyDwbB51ioQPrits9iDlH2Pr9+8zkghT1cyyVv7j9KTTJF2HESkvigVvXA3O191KXhV5qtVRosFqtGCtRIxyyIXj9ORSHAs20YuEhdJxyFh2diWANHi6weUfY+S71HyPMq+hxstnI5lkbBtMk6MXDxGLpYgE81zM4RWDZfpSoXJconJcompSpnr+Xl0FTFjiRC3bWKROBJCcdKIIFgCtlg4lkXccrBjgiUWNoJtCY5YxOzQolGz1mRjsfp/hxpu4DNZLnM9P8cbszN8+fpVelNpHu07wkAmu6m/w2Elv40WhDPtHfznq2+gqkbEGQx7lBU//SLSpqpzwPwOzWdPUPF9vnDtMjOVCu86Osi5jq51f4m5gU/Z86kGC7toCBfDhG3VRcBe/nIUEbKxONlYnOFsrn7c1yByhfh40WuzRIhbNgk7/IktcYFsNzHL5kg6w5F0hkd6+3ljZoZnJ+7whWuXOZ5r4639R2mPJ3ZsPvudQJWi65LaJoHQnUyRtB0uzc1wpr1zW+5hMBg2x2qf/v8IfBh4htAq3fiNr8Cp1W4gIv82GmNMVe+Pjv1t4C8C49Fpf1NVvxg99zeAXwV84L9X1S+v9cVsBarK47euM12p8IHhEww1LIzrIWbZxOK747PfbmyxaIsnaNvtibTAFotznV2cae/gxakJnp8Y4w8vvc79XT081NO3a7EU+4mC65KwHWzZvlIpd3d08fT4HSMQDIY9yooCQVU/HP17chP3+HfAPwd+Z8nxf6Kq/7DxgIjcC/wicB8wAHxNRO5S1dXt9VvEazNTXJ+f5+1HBjYsDgx7A8eyeLinj7vaO3l6fJQXJsd5fXaK871HuLujC2sPW292m3m3uuWtnpdytr2T7925xS+aOASDYU+ypu2BiLy5yc9pEVnV/qiq3wLW2r7tI8DvqWpFVa8AF4FH13jtpil7Hk+OjXI0k+G+zu6duq1hm8nEYrxnYJifPXmWjniS79we4T9feYM7RVPKoxXbVQOhkXs6unh+Ypyy723rfQwGw8ZYq/3wXwDfBz4B/Ovo9z8ALojIT2zw3n9JRF4QkX8rIjUb4yBwo+Gcm9GxHeGp8VHcIOAd/YN7OjbAsDF6Uik+fPwU7xs6Rtn3+dzVS3x3dMQU7GnCdgYo1kjHYgxnc/xw/M623sdgMGyMtQqEW8DDqnpeVR8BHgIuA+8H/sEG7vtbwOlonNvAP1rvACLycRF5WkSeHh8fX/2CVRgvFbkwM8V9nd10JZObHs+wNxERTrV18POn7+K+rm5emZrkM1feYLqychrrXmCr3/MrMedWSW2zBQHg3s5uvnX75rbfx2AwrJ+1CoS7VPXl2gNVfQU4p6qXN3JTVb2jqr6qBoQWiZobYQQYbjh1KDrWbIxPRILlfG9v70am0TgWT4zeImk7vLm3f1NjGfYHMcvmHUcG+eCxk5R9n89evciN/N5O1tnK9/xqbEer52Y82N3LN2/dXFcNEIPBsDOsVSC8IiK/JSLviX7+RXQsAbjrvamIHG14+LPAS9HvnwN+UUQSInISOAs8ud7x18vFuRnGSkUe7TtiItwPGUP/b3t/HidJftZ34u8nIjLyrCPrvrv6nOnuOTWX5pA0h6SRhIQQyCwyLIe1ln8LtrH92wPWXhvMDzBg8MIa78vy4gUbA4IfCB0IjWZGo3Pume6Z7pm+rzq77sqsPOP67h8RkZXVXd1d3V1nV7xfE5OZEZHx/UZUR36feL7P83kyDXxq5x4aYybPDJ/nbD630V3aFORti8Q63AudqTQpw+DI7Np6RCIiIq6flRoIP4UfMPhPguUs8NP4xsETV/uiiPwp8BJwm4iMiMhngd8UkSMi8nbw/X8KEHgp/hx4F/g68HNrncGglOLQ9CStiQR7o3SrbUkmZvIDO3bTkUzxzdEhhgr5je7ShrNgWWumgXAp97Z18MzQ+XVpKyIiYuVc8xdARHTga0qpJ1g+VqBwte8rpT6zzOo/uMr+vwr86rX6tVqMFgvkqlWe6O2PAhO3MXFd5yP9g3z1wlmeHxni4zt20Z5MbXS3Noy8XV0zmeVLub+9i995+3X+2d33Y2hrp7sQERFxfVzzbgye4D0RaVqH/qw7Z/M5YrrGYMMteXoR14Gp63xkYJCEYfDM8HkKtrXRXdowctba1WG4lPZkivZEipcmxtalvYiIiJWxUnO9ABwRkT8Qkd8Ll7Xs2HoxVirQm86s2pOLUn4BomvVKojYnKSMGB/pH8RViq8Pna8VgdpurFeQYshDnd188dypdWsvIiLi2qz0F+CvguWWouTYLFgWB65DFEkpxYJtMVOpkLOqLNgWC7ZVK9Ncdb2acWBoGknDoCFm+mWT43GyQTXEhL7xdRiUUlieR8mxaxUY/QJQvqq2HpR+jukapqaT0A0Shr6m8rubgWw8wYf6dvC3Q+d4fuQCTw8M3vLnfCkL9vrFIADc197Jl86dZqJUojO1fad2IiI2Eyv6BVBK/dFad2QjmCyXAOi8xlyzUorRYoHTuXlGiguUnUXlt0RgADTH4yT1TFBaWVD4BZtKjsOCZXEmP7+kwqNfHtoMqi+aQVGkGCnDr1QY13WMYFBylEfV9SgHlSOLtv9advzKjuHA7ioPD79ghi6CLppfTVETtKCMhqsUludScV0qjnNDIkGmrpPQ9aCUtEFCXzQekroRvDdIGf77a3lnbM8lb1nkLIu8VaVgWxQdB8t1cZVC8I2tWGBwhVUdG03f8Lq0suNq0JPO8L7uXr49NsLrkxM81Nl97S/dQqxlqeflSOgGD3Z08YUzx/nHd75n3dqNiIi4MisyEERkL/DrwAGgpiKklLpmsabNzMVSCV0TWhPJK+4zV63w3fERJkol4rpOX6aBrmSatmSSZjOOucJUML90ssNctcK8VSVX9QfC+WqVkULhugdqEakNwAlDJxUzMESrlVV2lcJVHo6nsF0Pj8VqkgndoNmMkwyMkZRh+IO9ZmBoghYYOJ5S2J6H7blUXb86ZcV1grLTLlXHoWhbTFdcqq6D6y0/rWKGxoSmY2i+qRIaKiXHpuIsdeMnDJ2UEfMrQ2o6CoXjKcqWxWS5RMV1qJ/BSRgGnckUvemMXzbbNK/rWl6Jfc0tTJZLvD0zxUBDA92p7VM2ej2UFC/lid4BfvPwq/zMbXes2t8wIiLixlnpL8D/A/wr4N/hpyX+DCuPX9i0jJcKtCdSV3zCPb+Q44XRYQxNeKy7l71N2RuOVfBLJ8fIxGL0s7QIlFKKiutSsC1KjkPJsbE8F8cLB3UhHgyyKcM/RlJf/afmm0EFxkTFdSgHhkQp9HK4DhXHoVo7J788dEPMpDOZIh0zaQymYRpN85pGV1huesG2mKtWmamUGS8VubCQ50XG6Eylub05y67G5puOLXmos5vhYoHvj4/xw7v2bosCT0opira9rh4E8EtA39XawX85+Q4/d8e969p2RETE5azUQEgqpZ4XEVFKXQB+SUTeAP7lGvZtTam6LjOVMve0dSy7/UxunhfGhmhLpPhQ3441rWwnIiSDp/itiohg6jqmrtO4xg9/tXLTZpze9KKxlatWObuQ41Rujm+PjfDK5DgHs20cbGm7YQGsmKbzUEcXz48McSY/vy20Msqugy7ahqQcfmxgJ//m0Kt8YnA3A5nNWlA8ImJ7sNJfgKqIaMApEfmHIvIpYEv7WyfKRZSCnmXcxmPFAi+MDdOZTPPxHbvWvOxtxOrQFI9zb1sHf2fXPn5gxy46kinemJrgz88c5/jc7A1nluxsaKIlkeDw9OS2yE7JW2tf6vlKZOMJnu4f5JdffykqohURscGs1ED4eSAF/GPgPuC/x1dX3LJMlkuIQHtyafxB2XF4fvQCTabJ0/2DkXDLFkRE6ElneLp/Z63E83fHR/jGyIUlgaLXc7y7WtuZr1YZLm7ueg2rwUYaCACP9/SjIfz6oVeiGg0RERvIikY/pdRrSqmCUmpEKfUzSqkfVkq9vNadW0tmKxWazDgxbanr+aWJMSzX46neHSsOQIzYvIQlnh/u6mG4sMBXL5yhUpeFslJ2NTaRjsU4OjO9Br3cXCxcI0DRnJ4nc2oY1ugJXxPhp247yMn5Of7Fq9+j4l7/3ysiIuLmuaqBICJfvtqyXp1cC3JWleZ4fMm66XKZM7l57m5tj0o+30KICHe0tPF0/yDzVpWvD5+/bve1Lhr7s62MFgvMVjZ/aeibYeEqKoqJ8Rl2/vHX6XrhDQb+4vk1MxKShsHPHryHBdviZ7/zHAvW9lW1jIjYKK4VFfcwMAz8KfAKcEuEcHtKkbesy4Kg3pqdwtR17mxd21K6twKW61Ko6THYVF0XK9BikFBkKdRL0H1dB1PTgxRKPw3Tcj2qnq/j4Gs5+HoOjhcmZVLTckjqBplYjKZ4nMaYeUMZHP2ZBp7sHeC5kQt8a2yYp3oHrus4+5tbODw9yZHZKT7Q03/tL2xR8lcSSVKK7mdeYu7uvRQGu+l64Q1aX32XmffesSb9MHWdn9x3kL84c4JfeOU7/O6jT0ZTfhER68i1DIQu4EPAZ4C/C/wN8KdB1cUtS9G28ZSisS7XuuI6nM/nOJBtvSziPW9VOb+QZ7pSpmjbOMp/atJFw9Q04nVCQQndwNR0YrqGLoIgeErhKH/gczxfn2BxAPTVCk1Nrx0nbiwOpitFKYWHL/PsKYJXharbpuq2hToJbrCf/+rVbfe31esghCmYBdu+4lx+qKFwo8F8mkhN2CnUYrj0aT+u63Sn0wxkGtnR0EhCX3n2x2BDEw92dPPKxDivmRd5sGPlAkgJw2Bfc5bjc7Pc195F5hYNXl2wLZLLXNP0hYvo5SqFwR7QhOkHDtD93KvM3b0XLxlf5kg3jybCp3fv4z8cPcwfnjjK/7D/rjVpJyIi4nKu+ssaFGr6OvB1EYnjGwrfEpFfVkr9+/Xo4FqwEBThqTcQhhbyeEqxp6m5ts7xPF6eGOf4/AxKQcY0yRix2o+nozxKjsOcVaXqONir7G6NaX6qmS4CobEQDObhU7hSBK9rF8xlBEZQ0jDIxEy6Umlf08EwScdiJAPBJlPTak/knlJYbiis5AYeBhcvUEbUxZdwjgcSznE9NKouf0L0lKLsOBRsi9lqhalymZHiAufzeTQRBhoauL25lb50ZkUegTtb2shbVd6aniKpG9flMbqzpY1jczO8Mzt9y6or5q3qsh6EltePsbC3HzT/GjuNacq97bS8cZzpx+5es/7oovET+w7wG4de5f3dfexrblmztiIiIhZZSbnnOPAD+MbBIPB7wBfXtltrS8G2AcgYiwbCSLFA0jBoC1QVPaV4fvQCw4UFDmbbuLO1jUzs6gn+judRcV2sQPrYw0OpRdljQ5NgwNdqczWOUjieS7XO3R4ew3JdHOUFxZ/8/UX8pypB0AQ0CTwV4rejif/0rQXv4dL9/fV68L3ad4L3EryG2w1NuyFxIE2EhOFLLt8smgjpWIx0LEZnKs3+rO+hmK6UOZOf51RunvP5PE3xOHe2tF1T0EpEeKSrl4rr8vLEOHFdX/Gg02jG2dnQxPH5We5r77wlXd75ZWIQ9FKF9IWLzN7z/qX77hug4zuHmX74TtDX7lpk4wl+aOcefvn1l/ijJz96S173iIjNxlV/vUXkvwB3AF8DflkpdfR6GxCR/wx8HJhUSt0RrGsBvoBvcJwHflQpNSf+49/vAh8DSsBPK6XevN42r0XR8T0I9alcE+USXal07Qn0dG6OoYUFHunq4WBL24qOa2gaGU2D63Y935qu6rVERPwywckU97d3cX4hx9HZGb43Psrh6Unu7+hiT2PzFT0KmghP9PZjuS7fGR8lEzPpSa9M2mN/tpWz+Rxn8zn2Nd96wkk5q0p/ZqnaZ+OJIcrdbajY0p8MK9uIk07QcGaEhX0Da9qvhzq6OTQ9yR8cP8I/OLB2HouIiAifa5nhPwHsxddBeFFE8sGyICL5Fbbxh8BHLln3C8DzSqm9wPPBZ4CPBu3tBT4H/F8rbOO6KNq2XwwpeAqpuA4Fy6p5D5RSvDUzRWsieV2VHiM2BkPT2NOU5ZODu/nowE4ShsG3Rof52+FzFANv0XLoovHBvh00mSYvjA2vuLRzdypNg2lyOje3WqewqVjOg9D47jmK/curjhZ29tD81tqXahYRPrNnP3959iRHZ2/9dNOIiI3mqgaCUkpTSjUES2Pd0qCUWpEOqlLqO8DsJas/CYQVIv8I+KG69f9F+bwMNIvIqk/0Fh1nifcgV60C0BL3UxtzVpX5apXbm1s2Vb2DiKsjIvRlGvihwT082tXLRKnEl86fvmpaoqnrPN7TT9mxeXtmasXt7GlsZqxUWFLZ81ZhwbZI1xkIYjukxqYody/vSSsOdJEemkAvrX36Z3M8zqd33ca/eu3FFRt0ERERN8ZGTeR1KqXGg/cXgc7gfS9+WmXISLBuVSk7zpIgrFyQY91k+pHY46UiAD3p9Go3HbEOiAgHWlr5wcHdKOBvhs6Ss6pX3L89mWKwoYl352ZWrI8w2NCEUjBcWKkjbeuQt6pLhJJSwxNUW5sum14IUTGDck8bjcfOr0v/7mvvpDOZ4g+OH1mX9iIitisbXh1IKaVE5LpD8EXkc/jTEAwMXN/cZ9l1aDYXB/8F20JkMSZholQiYRg1g+FmCPUCFmyLBduiaPuaAa7y0IIgwFSQHdAYi9MUN6+ZtufUqiY6WEGAo+25uEEKpZ/uuJjq6CoP2/OwPA87CKB0lFfLfJAgsFHED2SUOrkLCbYbmmAEmgSGpmNofjAjcFlapRFUn0zHYjSZcZrj8WWzE9aa1kSSHxjYyZfPn+HZ4Qt8cufuy5QzQ/ZnWziXzzFUyLOrsXkFx06QNAxGi4V1i6q/mX/z18OCvVRqOXN+nErH1WMtCju6aT56hrn7bl+zftXzI7v28uuHXuWHBvesOHYkIiLi+tgoA2FCRLqVUuPBFMJksH4UqFeg6QvWXYZS6vPA5wHuv//+6zIwKo6zJLo+VI4zNA2lFKOlAj11AYvLfX+mWiZXtSg6NqWaUNCi0I/teVRd97InUi0YPMO2LM+7TFPA1HVShkFcN9DF11GwPY+q5153OqWIYASGiKnrxDR/kE9oRi07YVEngWCQ9y9n+H/Pg6LtGxWhLoLrqcvaCbLflmRdhOecjSdoSyRpSSTIxuOkjRhGMFhbrkvZtSnaNkUnKA0dZHC4SgU9kSWaEamYb8C1J1JXrRvQHE/wZO8AXx8+x4sXx64ocNSdypA0DM7k51dkIIgIXak0F8ula+67WtzMv/mV4ilF8RIPW3Jkkvw1AhDLXa20v3wEI1/EaVx7z1tzPMHjPX38+6OH+LWH3rfm7UVEbEc2ykD4Mn6xp38TvH6pbv0/FJE/Ax4CcnVTEauC7fmDdqJODClvV2uaCLPVCiXbprdtaRR3xXU4OT/H6dwcM3Vz2iISDOY6Mc1XDTRi/iBc0w4wTN9DYJokdP0yw8PxPBZsi7xlkbOqLNgWJcfGcv0BUhNIxwyyWjwQZDJIBsJMoULhomaCVvMC1Kc6rjahUQGLbdVvszyPgm0xX60yUy0zXSlzoZDjxPyl4SiXE9M14rqBIaGXQiDQfXACw6veSGpNJLmtOcttzS3Lpr/1ZRq4u7WDw9OT9KYz7FmmZLMmwu7GZt6dm7nMgLwSHckU5/K5y6astjIF2yKh64seH88jOTnnpzFeDV2j1NdB07HzzDx0cO07CjzZu4N//fqLHJ+b5fZspI0QEbHarPmvmoj8KfA40CYiI8C/wjcM/lxEPgtcAH402P1r+CmOp/HTHH9mtfsTBpWFP+hKKearVXY1NgFwNp9DRNjR0FjbfjI3xysT41Rdl45kivs7uuhIJmkyE6QN46YDGQ1NIxtPkI1vnfoPIoJ+BeVtCbwkcT1JayLJbpoB/1qWHIecVaXk2LVBPlSQTMdigWfh2tMRVddlvlrlYrnA2XyOFy+OcWh6kgc6utjXlL3sb3JfeyfjpSLfGx+lPZladvrotuYWjs5Oc3x+lnvalo/YryfMepmulC9LC9yq5C1rid5HfDqHk0rgmddOxS32ddBw4sK6GQhxXefp/p387pE3+Q/veyoKKI6IWGXW3EBQSn3mCpueWmZfBfzcWvbnUgOhFLizm+MJlFKcyc/Tk06TNAyUUnz/4hjH5mboTqd5uLOH1kTyaoePuApSJ3h0s8R1nc5Uis5UirtbOxgvFXht8iLfGRvhdG6e93f30VCnlKmJ8GRvP3959hTfGh3mE4O7L/OutCQS9KYzvDM3wx0tbdc0VMKCXjO3mIGQrp9euDhNtWVFCUtUOltpf+kIeqmCm1ofY/fRrh6+PT7M9y+O8Vj3qsczR0Rsa7adHFkxMBDCNK6ZahnwUxxnKhUWLItdDc0AvD41wbG5Ge5qbecHBnbdEsaBCiWQHQfLdddUonk96U5l+MSO3TzW3ctUucRfnTvF0MLSDINMzOSRrh4myyWOzc0se5x72joo2TYn56+tcZDQDTKmyUylvCrnsBnI21XSdQqjiYuz2E0rCwJUhk6ls5XMmWXDhtYEXdP44Z17+e23XovSHiMiVplbY+L0Oig7vnBOKAQT5si3JBIcnZ1GBAYbGhkvFTg8PcltzS082NG1JdyXSimqnj/4Fx2bBcsmb1fJW358Q9GxqbrOkgBCESFtGDTF47QlknQkU7QlUqsydbLeiAj7s630pjM8NzLEN0bO80hnLwdaFsWu9jQ2c3J+jjenJ9jXnL0sq6E7laYzleatmUluy2avmX3RlkgwU711yj/nLItUXTpjYnKWhT0rr1xZ7m4lc2aE3J2716J7y3KwpY0XJ8b4ryffiYo5RUSsItvQQHAQoRakmAsK0yR0g7FigY5kiriu88rERTKxGI909dQGShWUiZ6zKpQdB8fzUwo1/NoFYVBiOhYjE4tddXDxlCJn+YN3xXXwlApqH+i1lMJwP8vzqLoOJceh7Ni1aZGq62IHVSLdIHPiUjQRGkyTxphJezJJUjcwdb9SpKcUVdelaNvMViu8PTNd8yiYuk7aiAX7LqY+CqBrQkzzMy3SMZMm06Q1nrzpqQOlFAu2xXSlzEylwmy1Qt6qUgk8Haau02TG6Uym6Ms00J5ILmvENJpxfnBwN8+PDvH9i6PEdI29QWCiiHB/eydfPn+GE/Nz3HGJjLaIcG9bB18fOseZ3Pw1Uxhb4kkuLORxPO+WqA+wRANBKeJT88zcf2DF3y93t9H99sug1GKBsXXgR3bu4zcOv8rHBnZFaY8REavEtjMQKq6LqS1mEhRsm0bTxAuK/xzItjJdKTNVLvFYdy+GpuEpxbG5Gd6enaYQiCpdC19XwaQhCLwLn1SrrkPOspi3KpelCq6EhKGT1GMkDJ1G08QMDYogiyGuGyR1nZQRoyHmV1tcaSaD43nB4Fxm3qpStP1AwqWpj4qKrbC8as1ICknHYnQmU3Sm0nQl02QTV9Y/CAMWZ6plpstlpiolJsslKo4bXD+h2YzTZMbpMvyUzKrrMlet8Ob0BG9MTZAxTfY2NbOvKUvjJUGHhqbxwb4BvnbhHN8bH6Uzmart05lK05FMcWxuhoPZ1suMjL50hmw8wdHZmWsaCM1mHKV8Q/NWmILKWxZJ3Tf0jII/deImrl6krB4nncSLmyQmZql0rZ9MeUsiwRM9ffzO22/wbx/+wLq1GxFxK7PtDATH84jVPemVHYemuEnRtnE9RZMZZ7iwgAjsbGhCKcULY8Oczc3TlUpzb2sHLYkEKSNGTPNTCpUiECJya2WJ87bFguWLI02US9ieP/DFdYOGmElPuo2WeILmeJyk7rvzvUBnwPHC/H/fAxALB35DX1PBIUPT6Eql6UqtLI9dBR6IOavCTKXCRLnEZKnI2XwO8D0NTWacTMw3kAT/OpUch7xVrc0Zi/gqlgOZxmCKI0k2nrjiE3nFcRgqLHA6P8fh6UkOTU0y2NjIA+1dNNdlguii8UTvAH9x5gRvTk3yeO+iq/y25ha+Oz7CVKVMRzK15Pj+VEULL14cY6ZSvurAH0b8F237ljAQ5q1qbYohPj2P3dxw3Z6AclcL6XNj62ogADzVt4NfeeNlDk1PcG9b57W/EBERcVW2nYHgoZY8UdvKIyY6pbrgxaFCniYzTsIweHd2hrO5ee7v6OSe1o4rzsubuk6aGNmbF1/cMkhQ0rnbyNCdynBHsH7Bspgsl5iqlMlZFYq2jeX5UscxTSNpGOxqbKI5nqA1kaA1nsTUl1c4XI6EYbCvOcu+5iwF2+L43CxH56YZWjjF+7r7llRYzMRi3N7cwrtzM7y3s7umb7CzsYnvXxzlTG7+MgMBYHdjMy9NjHMun7vqwJ8w/H5XbpEAuVy1SmfKvx7xqXmspusXPap0tpI5O8bMtbQTVpmYpvOJHbv5d2+/yR8+8ZE10wCJiNgubDsDQcGSQd71PHRNsIInfFPXyVkWLUHa41uzU3SmUlc1DiKW0mCaNJgmu5ua17ytTMzk/o4uDra08c3RIb49NkzC0BnILKbm7Wlq5ujsNEOFhZrxENd1+jMNnF3I8d7O7sv+tgnDoCOZZKxUuGr7oTdqpTUcNjtzVoVdwd8tMTWHfQOqiOWOLO0vHUEcF2Ws3PBbDe5r7+SFsSGeG7nAh/sH17XtiIhbje1nICi1RN7HU75HIZwCMEQo2BYDmUbGS0UKlsWD7UuzGJRSYNlQqaKqFlRtqFoo2wHbAccB10N5XqhXDJogugaGATF/kVgMTANiMcTQwdAhdKsrBZ7nH8dxwXX94zoeuC7K9UB5fiGES1MVRfxF0xBN/OPqOsQMlKFT0iCvFGVN4SAowgBJjZjmKzPGdf99qNC4RCnR8/zztGywHZTjgOOCG/QH/GhGTfMX3V9E10Hz+1Xro4i/LxIKJvr/U3XXwPOPq1RwrnVtiKaBoZOIGXy4Z4AvD5/lu+Oj/OjudC3uoy2RJGHojBYXlngXdjU2cWEhz8Vyke7U5YFtHckU787N1P6NLIcZykV7t4gHwaqSCTJ84tPz5PbvvO5jKDOG1dxAamSS4uCqF2O9KpoInxzcw+8fPcTjPf3X5ZmKiIhYyrYzEC79sXeVQhetNh+uANdTZGL+VIOGos/y8M4Oo/JFVKkMpYo/aF+C1AZ/f0CWcCBU/uCmqjaUKv7gavuZCzeKBAaAn2JwyeAVDKSe45JTLrPKZVq5TAXvrbp2JRyw649Vf7zgWKJA9zx0TxHzFCkRmtFp13R6JEbDBhRjWo6HYsLfeCUOzZe5v7sXyTZCKkFvuoGR4sKSv/+OhkYMTePU/PyyBkJLPInr+dkmV1K5DA2rW2aKwQoKNSlFfCaHtUINhEspd2ZJnx9bdwMB/PiSzlSaPz9zgp/Yt/IMjIiIiKVsOwPBUd6SFMIwaDH8ga8GKXWZuQXeHrpAV9lCG1rABeykybCpMdFoUoppOIbuu1ANA0/XUCK1NEBTC+owxPxsgkzMJG3ESBqGX6jJU75HIHgKtyyLkmVRdmwqnofjKZQuiKZhGAaxWIxYzMAwDDTDAE1Q+K5tX/tgseDRgm2TD1IoXc8DpdAVtBox9hkxmsWgSQlJzyPmeojt4to2jutiBUWnLKWwlMIRcEVwdcEVDVfXsDWhKIphz+EUCnSNbCJJf6aBrlSG5nicjBFDVyrwKgSeENeteQMWPR9q0WtQQ8IykovehsCAkUsMGOV5vvfCtqFi0V2usnP6IkcmJ9g9vUCj6EjcZEdDnNNemfO5OXYFmQkxTWd3YzNn8vM80NF1WT2FlsAomK1UrmgghOqQBXtl2S2bnXzgQTCKFRDBu44Mhnoqna00Hz3D5OP3rXIPV8YnB/fwf7z9Bp/YsZum+DYKDIqIWEW2n4HgqVp0fFhF0dR1ctUqpqaRH5tADY1hqRkWpMo9Xb3ofX2cFIdXZ6eoui4xXaMhZhLTNARBBGJBuWSFwvVUkL1QrKXt1WPUue39So2XV0cEwL7+84vpGhnDrGUFZONxWuLJq6Yc3ihKKeatKiPFAsMLed4p5DmykFvsS62AlKAHr4ZofjEmTa/VYIgbBvFLykiHugsqKF2tlKqbrRHMINgxEzMvc/8/Yg/yl2dO8B2EH0hm0eYX6J+eI1Oa5dXpV+kd2I052ItkUtzV2sbJ3CyHpyd5uKtnyXGyiTiaCFOV8lXjKZrMOHO3gFhSWAgrYRiYY9M37D0AqLQ1Y87m11V2uZ6uVJp72zv4g+NH+Gd337/u7UdE3ApsOwPB9lwSQWpaxfUzFxK6zqhVJTU5x0S+jBmPMT3Qi+5V2blnP6/OTnFkepquVJoHOrroTKZWHLBoey4F26Zg+0/3Zdem6no4nounfK++oekkghLPSSNGIqjQGM7JL5ZZ9lMgw6kJLSzjrGkkdIOkYazrnKsEZZyz8QR3trTheN4SDYWw/LXrKVwUblgK2/Uo2L6qo++xufE+GJpGRzLFjoZGdjc217w2H+jt57mRC7ygWXzwrr3ElPDo2BhfP32SF4fP8+jwRfTudpr27mBfUwvvzM2wP9tyWZpkezLJZLl41T60xBMMFxZwlbemaahrTc6qkgl0M+LTOeyGmyjbrGtUOrOkL1wkv39w1fp4PXykfye/+sbL/MS+A8tmqkRERFydbWcgWK6LGfcH0TC1MaUbzF8YpTlfYrK9iY7Odk5XK+xoaOSduRmOzExzoKWVhzt7rjt1KqbpZOP6lqrUeKMYmkZnIFW8UrygNkRoTDiewsOrGQ0ioAXeGan/judRtG3mqhVGiwVeujjGq5Pj3N7cwj1tHQw2NPFIZy/fvzjKcyMXeKp3Bzv6enmPqXNoYpxm1+DO6TnciRne09fBWVG8PDHORwaWBuV1JtMcnZ3G9tzLZJlDsvE4SilyVatWwGkrMl+t1nQd4tPz2I03N6hWOlrInB3dMAOhyYzzUGc3f3zy3ciLEBFxA2w7A6HiurXc9YVg3jg2kyOXy9Hb28twQieDH4uQMUwOBfUYHunsidIc1wAt0FJI3OQ/xdlKhaOz07w7N8vJ3Bz3tXcFKonw/Yuj/M2FszzdP8j97Z3krSqv53M03bOXHRPzJEYmuBub1xryjGZb6W1YTJHsTWd4e2aK8WKRgYblqxqGCo15u7q1DYRLMhgKu26uOmK5u43O7xxad9nlep7sHeDXD73CZ2+/M4pFiIi4TrauP/QGsFwXx/NI6P5glLcsBCieHgIzhtWeRSnFTLVC0jA4Nj9DZyrNY929kXGwyWlJJHh/Tx9/Z9c+OpNpXr44xpfOn6Yzmeap3h3MVMt85cIZio7DB3r6aU+m+M7MRYp7+9EfuYcDLW0kZvK88dJreBMztZoUXak0MU3jQiF/xbYzQQ2Kon0DQSObiJxVJR16EGbz2I03V9PAbkyD52HOXvnarTX+9Fc7f33u1Ib1ISJiq7KhBoKInBeRIyJyWEReD9a1iMizInIqeM1e6zgrpRRUcgyLCs1VKzSWq0xXSkhrMwuOjYhQcRwqrosmwpO9A5Ei2xaiKR7nI/2DPNU3QMG2+eK5UxQdm4/276To2PzNhTNYnstTvQMAfO/iKGRSxB+4gzv338a4cph88yjeoWOoqoWhaQw0NHIun7uiGFIolR1OWW1V5qtV0oaBVrXRKxZO+ia9ISJUulrJnBtbnQ7eII/39PGFsyduGTGriIj1YjN4EJ5QSt2jlAonCX8BeF4ptRd4Pvi8KhSCJ7x0XannptkCkwmDTFMj05UKjvIouw6u5/FQR3ft6TBi6yAi7Gps5tO79tGXyfDSxTHenZ/lQ72DlByHZ4bPkzQM7m/vYrRQYLiwAMD+nTuIDfRwvKsZNTOP+9JhVL7Abc1Zqq5bqzGxXHtJw6C8xQ2EXFCHwZzN+0//q2AYl7vayJwZWYXe3Tj9mUba4km+OTq0of2IiNhqbMYYhE8Cjwfv/wj4FvC/rsaBQwMhE4vheB4Ls3PsqDoc724iLULVcfxsAeXSm27gtmtU8qvHU6qWXRAG1gFLc/zDaP065cDrnbpQnvIVFEN9gXplwfrIvpqaYvCqayCBsuJNsqg94KtG1hQkg0U5bk1Nkjrtg5oSYi1rYTF9wVVQEUUVRRWwdMHWBDdUnzR09FgMMxEnnkiQSiVpiMevWmI5aRh8uG+Qt2ameH3qIkXb4tGuHr49NsL3L47yWHcv78xO89rURfoyDSR0v8bDydwcD9x3gPiRU7ivHaX7vgM0x+McnZ1mb1Pzsn+zlGFQdLb2FMNMpUzGMInP5G5IYnk5yl0ttL76zobILtfz/p5+/uT0sUh+OSLiOthoA0EB3xARBfxHpdTngU6l1Hiw/SKwamXZCo4VlGGOMV0q4c3miGUasJNxqp5HyXVwlUfaiHFfe+eSqYVyocjQxQkmcjny5TJl26bq2FhB6p4K3ZdqUfhHA3QEPXg1wlcJPwsxEQwRdAn0AkTQWDQcVFBq2fWCNEGlcFA4gIPCBT+FUIFXu6RA2K6AEbRlhu3pGrr4OgwSGBAKUOH5iiBKoSlB8EWWBAWuQnmu34+gXQdfjbLe9tF0DU3T0HQdLZR7Fg1X/D7aSlFVHhaKivIoK49qaOyEEsuhjLTn+UbRMmiGTto0aUkkac9k6G7O0tXWipZK1gwhEeGetg4azTgvjA7heH6J53fmZuhKpbm/vYtvjg5xYn6W/dlW7mxt5/j8HIeqRR598C7cV4/gvXmMO27v53vz04yVCvSmGy7rS0PMZHaLayHMViv0ZRqIz4xjN6xOWqAXN7GzDaSGJyju7Ln2F9aIu1vb+dL5UxyZnebOlrYN60dExFZiow2Ex5RSoyLSATwrIsfrNyqlVGA8XIaIfA74HMDAwMCKGluwLNJGDF00pofHULaDs7sdZZcp2ha262J5HrsbmxlsaERVLYoXRnl96AKnygVcBaYIzUExorZEClPXMXQdXdMQTfPLNksg2UwweOMPog7Kf/WUP5XheeQDNUdX+evqPRHBmSKioWm+EVETH9J0DF0wRMcMyk5rUvNboJTCUx5uoDtQ8jzmPRfH9fUUvKAtlLfoeVA1Zeiw6aV1EmICmlGTedYMDUM30A0dTfflpZUmqEAAKlzCw4UGUEzTMHVfKKlVN0joRqAB4b+PB9t8kSXN90JYDq5VxapYVMoVipUyhXKZuXKZ2WKR4bk5vKEh4iLsMuLsb26htbUVaWlEsk3samwipg3y7Mh5FIqOZJLvXxzlY/076UlneGVynJ50hiYzzv5sC8fmZtjb1EzHfQdwXznCztNjvNEe59D05LIGQnM8zvmF3FXTIW+WG/k3fz3MVSvsz7ZiTueotjWt2nHLXS1kzoxsqIGgifCB7n7+64l3+M2HP7Bh/YiI2EpsqIGglBoNXidF5IvAg8CEiHQrpcZFpBuYvMJ3Pw98HuD+++9fkdRO3rJoNP2c9emxi8QTcfKJGJ5dpur4efimrnFHtg11bpSxU+f4pr2AlYhz28AAt/d005ZtQVtjV6m65Il8rTIortaOUgqPcJCnFtWPgBF4H9YteDMWgwTAlaPqK5bF2NQ052amOT0/z/GFaXbMTvGAlqDJMJG2Znp7Ovhgzw6eHb1AQ8zE1HSeHb3A490DvDA2xDeGz/OJwd080N7FcGGBb44O8amde4m/Zz+8/g53XKzyapvDWLFAT3ppXzoSKZSCqXL5sm2rxY38m78e5qpVGmIm8dkchV2rN5iXutpoe+MYE6t2xBvj4a4e/tVrLzJUyC+p9hkREbE8GxakKCJpEWkI3wMfBo4CXwZ+Ktjtp4AvrVabedui0TRhochsqUhLa5aJShkBcnaVsuvQlUyz69xFRo6f5usxm/iuAT712CO8/+676GhvX3PjAPyBOhyA1zK98mrtiIQei0AS2TD8RTcuq+64GUiYJrt6e3jqrrv48Ucf4YF77+birm7+uj3JOy1JvLk87qFj9Bw6wVNGmgWriojgeB7fHh/mgY4u8pbFM0PnEfHz50uOwwtjw6jmBrT37Od2W0iNTfPq6PCiwRTQmUojIowWr14eejMzb1VoMAzM+cLNqShegtXShFGoYOSvrki51iR0g/d19/JfT7y7of2IiNgqbKQHoRP4YjAwGcCfKKW+LiKvAX8uIp8FLgA/uhqN2Z5LxXHIxEy8yVnmlEdftpnJSsmX/HVcBLg9X6UwW+T5ljhN7S18YsduEsbVL5MKixK5rh+8d2lxIndxPn2xRDPLlGnm8gDDWqVFzS8XXSufrF+yPZgPuIHAx1uNhG7wnvZObmtu4XsXR3l1Ic9Eewfvj2UwLozTe2aMJ5MG32yMYaTiWK7L61MT3NfeyetTE3xj+AJP9w/ySFcP3xsf5a2ZKe5t6yD+wB3c89ohvn/6PEPNrezo6Ki1Gdd1ulIpLizkeaCjawPP/sbwlCJvWWTLNp4ZQ8VW8adBE8rdrTScHWXunn2rd9wb4APd/fzKGy/x/zl4N62J5Ib2JSJis7NhBoJS6ixw9zLrZ4CnVru9MIOhIRYjPzOGbRqomE616FJybCquSzvC7lyB77Qk0bIZPtK/s2YcKKWgUELN5VELRb/kc9XyF9tZ4q5fcj7Bq4dfeMiPS/BjEzz82AQ32M9DBa9hDMNiEKKjwqDAxWN4wdG1IADSRIgjJDTNX0T3YyQ0DV3XEV1H6RpK13A1wdM0/1hBzET9GYTCxrr478MpCFXrq9++rRSO8l8t5eGgsKAWSOkRBk9Sq94oiiAIUqF5oCnlBzcGQYpa0A9BUOIHTypN8DRBaRpK1yFmYCTiJNMpMukUbYlUTd8iJB2L8eG+HRydm+GViXG+Ylp86N59NM4V6D9+jg9fXOC5hhK0NGF5Lkdmp7intZ1D05N8d3yED3T3MVYq8sbUBAOZBlqzjdz+3vt4+/vf540336L/A+9DSy5qBezINPLyxDgLlkWDeWNVEDeKBcvyY0HmC6uWwVBPuauVzJmNNxAaTJP7Ojr5wpkT/OzBeza0LxERm52NDlJcN0IDISUas3PzkE5gux5lx6bqujiuw66iy0ymkamGBE909dBgmijHoXR+lNMXhhkvF8krj7Iu2DEdz9BRhgZm8HRfSyusf3+JRwAW88svfdKv9ygsiehfXCQo3azjD7Io8DzPD3D0/IyH2jivXFCO/11HgR0cp5YxcAVPxtW41r5BBocAuvLnsDQWDQ4VREIqEd8wEcELDI8lAZF1x6q/DuIpRPmmUZjcIIYOiTjZpkZ2d3dze3tHzVgQEe5saaM1nuC5kQt85cIZPtw3SMej99Jz8jwfuTDCM4VxvI4W7GSCU/l57mxt48iMX5zr0c4exooLvHhxjI/v2IXRmOHuOw7wvbfe5uLbx+h56N7aqfdlGmBinJHiAvvN1pVf003AnFWh0QxTHFe/sFG5q5WWQyf8f3tXSU1dD57oGeB33nqdv3fbHdf0DkZEbGe2zd0Rqiim5ouMuw6SaqTiuogmLNg2sWKZXSrF4ZYUnak0exqbscenePPto7xtFfEScRo7s7Rks3Snkpi67pclFqnNDCyPvz2c59cRdM2f99dFwwjXiywpTKQR7uOXSjaCyo1hm8sRluutuA6VoFJiNZCXdlT47C+L6ZR16ZX157EoVeBnXfifVU1SPzwfXTR0LchK0PSgsqROrK6fforiYijklXQYQg9M2A7B+9Cw0KTOi+F6YFk4xTKV/AK5uRxTs7MMjU/zxtgEh5JxDnZ08p5du4hn/KfhnnSGTw7u4ZmR83xt6Bwf7NtB/8E9dHW38/Tbx/ja6CSxbBOFlkbmq1W6U2lemRxnR0Mj97V18f2Lo7UUx329PbwyMsSJqSm6F4pIMF/fbMZJGgYTpRL7s1vMQKhW/MDNiznszOobCG4qgZNKkByfodzbvurHvx46kil2NTbxN0Nn+ZFdG+vRiIjYzGwbAyH0ICSn58nHNBLpFAu2he24lMtl2i0XY2cHRU3xSGs7zskLPH/qBBdMYc9te7l3YMdVC/HUxIO8MMZALRapqY8nMHRkjZ6gjCAFst7VXouPCIWLwn7B8p6M0JDwvKXeBRF/viE4B2Ix32tyDSSMjbjWfoEBUJ9iKVconSy6BskEsWSCWFuWBqBXKe5ZKDI/NsGh0RHevnCBMxeGeTzbTk9vD9LdRlMizid27OZvh87x7Mh5Pjqwk+6WJrre9wCPv/Uuz45coNlxGVKKhzq7uVgucXh6kgc7unlzeoKjs9P0phuIaTo7uroYmj6ONz2PHhgIIkJ7Msl0pXzN891szAaVHOPT0xQG1yYdsdLVSubs6IYbCACP9wzwJ6eO8amdezddwG1ExGZh2xgIJccmoenoM/MUG9LEdYN5q0rRcfDKFVrNOJNNaVJWlb7ZAodPn+ZCQ5xHDh7gzrbFYDRVKKFm5rHzC1QLJbyKhefYKMet0zvw5+Dt2jy8WjLwaeJPSYimLbrblQqWQAshNDKCp/7QwPA0DS8YqN1gWkPTNHSEmEBcQdxVmK6H6biYtovuKXTClBWBIP6hPt4hjD/QkEsEnq4c9KgMHS8Rx4ubuEkTEnG8hImYJsR0RDfQNf84hushjgtVCyoWqlKFIIYDyw5UGd1adoCE6o+GAWYMiccgEUdSCUglkXTSf60TRKIxQ7Yxw5O37+bgzAzfOn2av83N8f5jC+w+eR7paCEx2MvHBnbylQtneG5kiB/euZd0LMbu99zJBc3j9NAwSeB4PM7uxiZOzM/xnvZO9jVneXtmirLjkDQM+rNZTuv+dFX7zsWqh01mgtFiAaXUlgoWna2UaYjFMOcWsO9afQ8CQKmrlabjF5h63z1rcvzrYW9TMzFN92NNevo3ujsREZuSbWQgOCQdF+V6FJMJvyiT6+C5Dq7tsqOjnfFKiV2pBirHz/NWUti1a7BmHJSnZjny7nGGF3LMKw9H1yBm+ANYXEOSddkE4Vx6jXDuH1CBMqDnBfEBwfb6+Xfx4xhqaooo8BSCQvMcxPUQ2w/yE8/XKwiDHWsxEHqwpAKPhR7GRtT3rS5eIWRJHIDUpUKCKN9TolwP13XxnCpUS1B0wHYX1SSvgC4QI5hm0TXEMHwjQ9dwTQ0vIXi13ik05aB7Nnq1iF500WwX8dyaKmVSM2hJp9jZ2kpTexvS2oQEc8qdra38UHMz3xg+z3dzOdJaiq7JHM7EDLHudp7a1cNfj57n5YkxnurbAcCDBw9wrlwgNp1jfnyS2/ffzuncPGdy8+xubOat6SmGCnlua26hI5mCRJypmRnaPFUzVNKxGK6nqLrulprfnqmUadYMjGIZJ7020f3Vjizx772FVq7iJTe29LKI8MG+Af7g+BHe3923pYy5iIj1Yuv8gt0klusSD6LaKpqQFOWXf64G8svNDUw6Fh2FKufsCm5bE/e2+SrPUyfO8rcnj1MxNLq6O7i9vZV0KkUs0APQxXej60GcgKEJhmg1l78ufh6ASBhYt1RhsBZvoIXxAdoNCSS5ysNyPSqugxXEH1iei+MFngmoTXtohPP6UosrgCAbM/BkOGpR3jmUfBYWYybqYyQ0QHNcpFaPwUG5ri8RLeBoGo4mOLqGa+h+RgL18QyLmgyhl8NVgcS08moeFs9xcKtV7HKVyVKZM6Uir52fY8/5CzwaSxNra0Z6O5GOFuK6zof7B/mSe5rvK8WPvP89aBfGUWdHaMwXuGtXB4dyc9xTKdOaSJKJxdizY4BT1llic3kmJqfIxhOcX8hzINtKwjAYLxa5rbmFRjOO3phmfiKPmpxBunz53oTu62RUXGdLGQiT5TKDFQcnk1qzIEKl61Q6s2TOj5PfP7gmbVwPd7d28LWhc7w0McYjXb3X/kJExDZj6/yC3SS255EMFAEtpUgi/gDousQAFTfBsWjMF3nX1Eln0rQmErjnR3nh5AmkMc0P3XcfHZmlKnnKsv30x1IFVa4sustdl8URcLHgELqOGIG3IRgI8dRiDENQ/MgLXO644XJJbAMsRgzWZUrEgqBBdB2Cp3TMGMQM301vmmAa/npdX4xKdD2U4/j9t2z/vKr2YuwCwXnEDIjH/GmEhInETf/4YRur9CRWq79wDV2Hgm1xdGaKt0dHMZXBw4US3uHjSDKOtrMPs6+Thzq6+cbweYbLJXbuGUC1NuO+8Q4HRuZ4qxFOzs/xcJf/1LyvOcuJtmYaqzbDQ6Psv/sgx+ZncZWiPZFkpurHF2gipBsbKc2V8c6PoQUGQiwYXJ0r1I/YrMxUyjxc8tYkxbGecmcrDaeHN4WBoInwsYFd/Pujh3hvZ08UixARcQnbxkBwlYcOOODn1odPx65LTDS/hoBSJPIl8imTbDwO+QKTx04zlzb5wJ131IwDtVDEG5tCTc2iCqVaGyJSGygJ0x4vFVFy3EtqLSwiug4x3TcmYoY/+Br+QF8TSKo9YcOlKYC1FEZP1YwKZdtQKoNl4znuiq+X6DqYfj8IawvYDhRK/rHcy48lIkHfdb/fhuEfJzyHUNwp7L8XXBc7qAhZtcG2/ViEYLqidk3jMSSZqItDSCCpJOlkgvd29WJ5ilP5Od57793oMzm8cyO4755BhsbpO7gHQ9O4WCqys7EJyTai7R0kduwMnQ1ZxkuL6oedyTQxXUdrbcYevYhp2XhKsWD72gYT5cW/dyJmYLc0oqbyqGIZSSf92hHBv7etxHSlTHtBYWfWVjyo3NtO93OvLgbwbjD3tLbzwugQXz1/hh/cuWejuxMRsanYNgaCpxS65wfnEUbMC3iui6lpfjpd1UJ3XOxUmgbRcI+dYyGmIR2ttKdSKMfBO34Ob2TCj7pvbUbr6YCGFJJKQjJ+zQwFFZZnDhUV6zIc1noeVLmu7yGo2r63IMxqkKD9mFHzEKDrVw5OVMo3FuqDDC3HN0ZCz4ftTzGoahWKHnh1XpBwciX0dBi6H4jYkPLbjxl+4SuC7BDb8QMbSxWYnl9inIimQTpJyvBwVBW3ahHraEHas6jJWbxjZ1GvHiHRFqfS4Cx+r68DOXWexoUSF4zFp2ZNxM8CifttKMvPfqm6LnFNx66Ls9BFw80kYaqEyhUCA8G/Zu71aEtsAuaqFbI5F2eVqjheCSeTwjNjJMZnqPRsfFVFEeHTu/bx++8c5gM9/TTFNzY2IiJiM7FtDAQRwXNd342oB+59BeIqVJiuV6niAWYmjV0qo+bzNO7uR+w8U+UyzcPDqPEptF19aIO9iBm7WpNX7Ae6sBFlMETXIalDMrGCxMOrHCd8qjdjNQ2A9UIp5RskpQqqWEYVy0zP53h3dpI210P/zhu43e1otw2idbYi2Uaqh49RGBsm2di0eA66jrRlKU2MEmtdWp3Rcl0uvUK6+FNS+hKjSflGFfh92qK4ymPeqpKZK5PvXvsUxFJ3Gw2nhjeFgQAw0NDIe9o7+e23X+dfP/DoRncnImLTsLGSZuuIhuDZDnrMqJMRFgxPYWuBqI9lU47pZFNppnN5lFJ09HbSmkjy2tQ458fGobsdfd/gDRkHq4EKykOHIki2d+Upi/rv1Eovr/DJNmynaNvkqlXmqxXyVpWK41yzvbVERPBMg9lkjOMpg+dSiq80ami7+3n/ex9E29mHmpzFfeNdlKcQM8Y7A+14hk7/xPySY1VbGhm1KnTLop08V61Qdhy8QLjKCaZlmsw4RdsiVRd4aHseRhCUyDUyODYzuapFStdJzOax1jgGAaDU20HjyaE1b+d6+PiOXRyanuR74yMb3ZWIiE3DtvEgmLqG7TrosQQxXUNEEdM0DM/DrzHnz+HPiEd/poGTnsuIctip4Mnefp4ducBzukVs+DQtTgGztQkRDVd52J63qFYYDJ6h+mFM0zH1UGHQVxs0guDCmvxwUFo5VCwMo/cd5WEFmQgV1/WLSrnesoN8fWZBiKdCJcSl+4cZE2GmRf1TsasUtue3ezVDwNR1ErpOQjeI6zoxXScmfgaHHpSDviTRE4W6LIujpqCoFrUYwvce4CkP1wv6FFyHsmPX4jQzpskdLW3c09ZOQjdQrS14lSre+BSqWuWdcoFDc1Psamujc7Za0ydQSvGyXcRBcVBfdCu/NT2FCBSUSzcGI4UFOtqyxDSNiXLJT28M+l20bToSwefAQAinIIwNlhO+HqYrZfol5sfLJta+hkS1rRmjUCI2v4Dd3HDtL6wDCd3g7+7Zz6+9+Qpf+FDHlqulERGxFmwbAyGhG8y7LhgaGcPEVR4J3UDXdVCKqVKZhnicofkiH05naGxs4KWpedqGRmnev4cf3rWX841Zho6eZGFsksrENGTSGJkkiXQKIxHH0PXaAO0ET+C251K0bea8KnZdymH92Ct1xoIWFDHSRTAQTE0jbhi0GAaJRIp4LLZoZOCLMPmpgEEaYF1wnFaTUfY9KOAP1G4w6DrKN2zCwTpMOYxpGqbuGzQJXQ8GfN/gsOrknMPXsuuQs6q+oRQKPYX6DotnuSg5zaJy4mWvwQUJ99UCaeqYptEQM2lPGKQMg6Z4nI5EigbRkEoVNTGLO7+Amp7HKZYYbc1w5OIwU+UyA8k0j03ZfmCjCJ5SvDwxxul8jnu1BC2mbyCczc9zKjeHqetUPY8W0XjXqvB4toXxUpGibTPQ7g9oC7ZF1XVpSST8qZvA01CT9DY2xsN0I8xUyuypKqzmzPoEDmpCqa+DxuMXmHnvHWvf3grZ15zlYEsr/+fRQ/xv73loo7sTEbHhbBsDoSFmMqI8lOPSFDeZKpdJGP4TvSjFuUKO92VbeGd6jtmJKZ7auZuvTM7wxdMnucfU2DPQz+72DnY93o6ankeNT6Gm51ATJcCPbBczBnETZQSBd5qvlugH+2lBVKQHrh8PEWY2SJDiqFaQZSBBQB/xIMUwEQ9SDQ2I+RkUSgRXE9yw2iLUtAS8oNCCSFBNURTiemiui7iun0kQpjk6rh/YqDxEBYqNuo5hGhixGFo8jsSTkIz5fYibfrZB6Ha/BrVgxyC9c0mJbG9p9oeqOH6Gg11GVW1U1cK2LOYdh4ryWMBjXmA6FWOizcRJazRWLR4jzp5z04jjot13gLlqhe+Oj3KxWOBgyeVePYG0NHEmN8+3xoZxlUfFUewQk1PKpi3Vzs7GJr564SxJw2BXYzMAZ/LzAPSmMywKXflP46auk95SGggldlbWPkCxnuJAF83vnN1UBgLAD+7Yw6+8+TKf2rlny9XTiIhYbbbOr9hN0hyPY2vCQqVCWzzJ+XyeJjNBKh4nXi4xVS5DRw8pw+CFkyf45Pse45MP3M/3XnqNl989xitT46RasqSMmC+Q1GTgNrTiVqtYpQqOZWFZVdxqEbfk1lVMDGSLhVrBJUM0dE1D1zV0TUdMDS2pgxbzo/I1QQWqh+Gg7rgurudi2w6uU8RdyOHNu75mQp3XwOP6ijMuh+iLOgo1jQVYmkrpemiuV5Nj1gOJZo0gAPCStEZf1jnQW/A8PNfPbAij/ZcVdGTR8yEieGGpal3D0TRUXEPSOhh+OqiIkFXCHhf6Z6r0Fhf8b2cbmR7s4t1KnrOTQ8Qcj/fnbXYv2Lj7Bnllbpp3ZqcpOjZJ3aDVNLl4bhhN13li3z5evDjGdLnMU30DGJpG0bY5MjNNf6aBJsvFcT20VBJXeVxYyNOTTm8pZb6JcpH9BQu7IXPtnVeJSkeW2EtFzJkcVmvTtb+wTqRiMT4+sIvfeet1Pv+BD2+pv2NExGqzaQ0EEfkI8Lv448//rZT6NzdzvLZEEonHmCpU6BOD1/FV78xUkqZSielKlRenLvKx/h28cv4sf/XWIR7dt49PvO9Rpg+9w9jMLHPFaSrNGZx0AteMoes6ZipFYyaDoWl+TINWN//ugfL8AcT1XJygsqIbxCy43uJTvVJL6zUIfqEjTdPRDJ2koaPrRlAp0a+iqIUTE0EqoLge4nn+FIUCQwVGiQTyxoFkMoiv+yCCG2R1uJr4no+YEcg8L71+Kpg2CD0Rjudhux6ubeNYFq5l49k2XiD0pBy3ZgyIChUYfQ+I6Jr/auhouh4YFHqtZLYS8bUqCAwHzf+geR7ieuiOh+E4xGyHuOUQLzg0WBYNyj9XNKHQkOJCXwMTKZNh12JhZhzTdjlY8bhjvoKuabw72M7bdo6L+RKu8miKxUkjzJwbotH2+MC9d/PyzCQjhQXua+9kV2MzVdfl2ZELuErx3s5uvGPn/b53tHA6l6PsONzW1HIz/1TXnYulIk/ly1jdXevXqKZR2NlD9tBJJj74wPq1uwIe7urhO+MjvDA2zJO9AxvdnYiIDWNTGggiogO/D3wIGAFeE5EvK6XevdFjtiaSxDNphqcK7Jkr0ByPU3ZdstlmrLl5khWL4cIC382aPNrcyrGLM3xDHSfT1Eh3fyvN2TRdF2cxJ3Lo5PyB2TD8FEkRvCDwzguCCD3XC6SJCZ6sF4sfGYSD9uKTN1xWvaH26hdU8vUKPMMAQ8PT/RoGEog8eYHQU7jvokyxwkL5qpHBdg+1dPBlUa1wMRYgkD7Gr6rol3gQtKBEdUyElASlp4NX0U3QTYhL4DMIT0IF9ScUygsNBxev7KDcajCN4AVTC14tHgJYcm1U3eKh8AyDcjzGQspkpDlJOaZT1DXyAo7yUMoili/RZSvuLlj0lR1mdXijOcmplMFUaQ7L9WiMmcSNGKpQpDyTY5eYtN++m+cLc9iex2PdvezPtpKrVnl25ALzVpUP9+2gcTqPe3Eafe8OLEPn9amLtCaS9Gc2R+DdSpkol2idLzLZvH4eBICF3X10P/sKk++/B7VBWUHLoYnwqZ17+L0jb/JYVy/mCqfMIiJuNTalgQA8CJxWSp0FEJE/Az4J3LCBoImwM9vKqfFprPFp7rhzkO+Nj9KfaaCUzeJNzTBtOxybm2E+meLBaoJdEwvMKZ1R1+W050F7CpU1oVL1hYE8DzyHJSOaEbjkNb02eC5doL4YUu179Y/soSuh5tL33frK9cCz/IHUqnP3XxYQGCJLrY6lW/xNYVOBKqNaXFFHXVEnpRbbC15XMqUh9ZLQYVErra7AVTwsdGUsXrf64lX1+4eS1XVGTVzTSCKkHY9Oy6WpaJEqlhHbYVYU55IG387qzBkaBa+CXvYDV9OGgVepYOZKtFourZkMk51ZLlglulJpHu3qpdE0OTQ9waHpSWKaxkcHBukuO3jvnEZamlCDvXxr7AIlx+FDfTu2nFu6lMtjuB5u6srlzNcCpyFFtSNL9q1TzD5wYF3bvha3Z1vpSKb4k1PH+OnbN1ecRETEerFZDYReYLju8whw02HFtzVnOZ5JcmJmnjuJ8W4iwVS5RF93F/ZCgc6ixUzWZLxS4qtxaPIc2sfH6Zs06WrIIKmEH4iYjkPGNzrwlO/Wd72ai18cF1EKHN/F7o+gLp4KpJc1v2qhCgY9FQyIKpRUFqm522sKi7K0qJKo0C5R/lSGKMQLNiAolD9/L0FBJk0CGyQokiRa3eN5fdEm/1ldRAPxpxXCbiv8tEO/JISH64ZTIx5ecJ4SVq0MCjtpgedj8diCaKBU2E4g5lgvH029XRN4I4I4QFEKsRR4NpqrEMfBs2xcy/ZTIJXHBTxmDaFo6lQSBmVDRwlo4pe+jms6uoJU2SJVqNBku8RiBvPtzcw1pOhMJnmkrYPOZIqTuTn+dniakm2zs7GJhzt7SE7O4r1zBjJJuHsf3744wtDCAo929dKeXL9Av9UiM7NAdb0yGC4hd/sgbS8fZfa+29esSNSN8iM79/Jbb73ORwZ20pVaX0GwiIjNwGY1EK6JiHwO+BzAwMDK5gk7U2m6O9p5a+Y0t10Y5fHbB/ny+TO4SrFzcICh0+fQ5wtYrc3MK5eZJMzEhHerFsxPos16tSkDqVuCHvnvtcs9BrUn3XAQDoPelVp8DcQAVK2ugn/UmjbAMuejlnldFDJenEbwlqxf6lSQa7xe2l54vMUJFHVZ3xbPNog9uOxaLd/35fp06QLUDCYVeBY8TfMNKlPD03S0WAwtkM8WoZaqGXMVGcslVi6TrNqIAjseI9/ejNnUwN6mLLc1Z3GVx+lcjm+ODmF7Ht3pNE/09NMdi+MdO4c7NonW2kzpwE5eGB9holTkgY4uDrSsbdT7jfybvxYF22ZXoYq7QXoE1bZm3IRJ44mhTVHAqZ62ZIrHe/r4zcOv8tsPP77lPEMRETfLZjUQRoH+us99wboaSqnPA58HuP/++1cct/9gVy9fGhvntdER3jfYx5O9Azw7coFm0+Su22/j5MnTFKbmSKaTOMk41UQSlfF1DWzXwXNdPC8YyEMvuPheAKl/xF/SV//VzzDw4wAkEAJSoTGw9AHaX6UUEroK6g+sqHkDJPwg4Tz90piGMGAyXKctM0wvzmgExknggQj39PDdCApfZKhmIAXeDb8ri9MmisDr4C2aN5fqDIoKPQWy+MMbCBiF/aplZNRZDL6DpN4jEZxboJlgaBoGYHoe4ngYlovpVDAqNsrzcFBosRhWcwON2SZ2tbTQk84gwFipyHOjQ5Rsm5imsbOxiQPZVtriSdT4JO7Jd/0U0F19vNuS5o2Rc6Dgid5+9jRlL/2zrzo3+m/+akyUitxRcrH6Ny5uIr9vgJbX3t10BgLAB/sG+Y1Dr/LN0SGe6tux0d2JiFhXNquB8BqwV0R24hsGPwb83dU4cGcqxR27dnLkraP0vvk2ux65n6f7B/nm6BAFpbj9zgM4F6cYm5pmoZAjDli16oSBtkEtyl9qAzneJSM8LMk3rJ+n94fAS0Y+bXGQrM27hy755R75l7ytWQeo2lv/g4RP+KH+QX3lR4IBF7U48C5OMoAsDYcAP9hQhVkXni+7rELdAqVqUx6CQpT4Bg6hF0WWxCKo4LNCFvsttTOqXV8tyGIgMAoWvQl+v1UwtSFBnIYKAh0NJZgCEjfRG9O0NDTQ1pIlk0yha8KCbTFZLnMyN4dSfqnmvkwDOzoaGWxoxFCCujiNe/4EaqGI25Th7N5u3q4UWZjM05vO8Fh3L43m1i3wM1ossGfBotrSuGF9KPV10PrmCeJTc1Tb197Quh5imsbf3Xs7v/XWa9zX3klzfH3jNCIiNpJNaSAopRwR+YfAM/iB//9ZKfXOah3/wa5eJuZzfOvcEPEX36Tv/jv5kV17eWlijBP5HFomTkfrbvosF1Us45ZKuME8t3J93YHawLnkWZslnxT+E/ziM7E/ENaC++CatRGuNCu7xOXOpQNn7WF+yf7hgBt+VvWfZKmGQv3EQe24IoQpkKIJSCwIygxSFGsaDkFtC/Df102dKPAHcgWivFq8gr9NllR7DAMnw2vp76Nq1zJwkdQ8GYauo8UMdDOGZpoYCRNJJNB0wXYVedvibLmIXVwAfDnkjmSKe9o66Ell6Eyl0DxQsznUsXO4F2dwLIvJtMm5/izndIWdn6MtmeSR/kH6Mw1b3u18MZ/j3pLFSNMGZl5oGgu7esi+eYKLT7934/pxBXY1NnNfWye/cehVfv2979/o7kRErBub0kAAUEp9DfjaWhzb0DSe3ncbX/Fcnhke533ff43dgzv44K4+Zts6OZWbZ7S4wCnPCqofLv3xrLnBl5s4D9/UucCvxuIgGLzWP+HXr6/7Blf5uCz1Xollsiou7acssS5WlqWwEVy9nx5YFX/BF8DJmnH2NWdpiSdpTybJxhOI46JyC6ixGZg/jzWXY9a1mdIUY+kE49kEdsLE1BSDDU3cls3SldxaQkhXozo8zkImEVQ43TgWdvfR+/WXmXziPrxNlPIY8vEdu/nNw6/yzPB5nu4f3OjuRESsC5vWQFhrUkaMH7z9IN9IJHhhdJwzZ09xz4UR2rs6eLC7HRnYhS1C3rIoOTZVz8X1/OfXsIhR7Vk3LDh0hdG6fgBeZiJiyfrlCI+t6p+mlxm4F+MSgtiDWvzB4pz9ElHE4Fw8wPX8sEM3MEzqPQ2aSFDgyddA0OuKMoUFoi49bigA5SmFc+l1q8VQ+H0KxZtqdkwwMRJ6WHwJBYWL74lYIi51ST9DwSpT00kaft2GTMzE0DSUZaMKJcgVcYemyM3nyBWLzCuPeTxm4jpzSQMvmYRkgoZ4nD3pDP2ZBnrTGWLarZcPb45NUcxuvG6Dm05S6czSdOQMc/fdvtHduQxT1/nJfQf57bde4+7W9iirIWJbsG0NBICkYfDx3Xs50pzl8PgYX56dp3HsAn2jw7SJQUNDimRjA9l0Ci2Z8OsNxExUTEcZRl0e/uLgW3P1h1MJgYaB1OsZXFapKUxrBNF8eWIRv/bBalELQAz6UB+H4O9Q9+ZST4bnoTx/UHbdQAEyOA9PXW4YhQJLmgQiUUqC6QQFajFewatLkwyVJENBqHDRNM1P0dQ0/72uoUkQHKlpNctKeQrP8/BsD8euYlkW1WqVXKXCeLlCqVymYFsUlEdeeSwYgoqbSJNfzyKeStKWSnNHIkl7IklHMrUtKvq1T87jdHdvdDcAyO8doO3Vd5i7d9+mS3kEGGho5MneAf75q9/jP77/Q1uqYmdExI2wrQ0EAF007mnrYH+2lbP5ec7l5jk1O8u7pTJUFmBkxhcoWgapT2kMqYvqU97N+eb9QwcGBAQeAd940CX0DIRqh3V+CgVK+QJK/lO8h+epmoJi/dnIMktImB7p1jIubup0Vh2trrPLXWoRWQwujceIN2bIpFK0NTSwO52iIWbSZMZpMuOk6gy+7YJSisG5EtW7N4c0dKUji2vGaDp2ntzBXRvdnWV5qncHp+bn+A/vHOYf3/meje5ORMSasu0NhJC4rrM/28r+bCvujp0sWBYF26biOtiWjVupomwbbBdxgkqMQdGi8OncEz8oD8JaBywqBdaEieoMilqMQRDE54UDe5glUB/cp4IndrX45K4WS0eH7vvFKEUt0FnSliyhXHJoDdScBXXvQxdIOE2hB98NXw38J3utzkipxV4STAngF5pSEhgXl6pJhv0Jp0LCJZx+CM/T9XwPg6f89FLPDTInfI9BiBZ4GzRdwzAMTDOGGTNJGAZJ3SAVM27JKYKbYXJqmmbbY6J54zIYliDC/J176PjWm+Rv2+HXBtlkaCL85G0H+a3Dr7E/28KH+gY3uksREWtGZCAsgy4azfFElNIUcUszffwMqjGJrm0ez0mlswW7OUP79w4z+fh9G92dZcnETP7+/rv4zUOv0ZXKcGdL20Z3KSJiTYgm0SIitinemWFy61ygaSXM3Lef7OFTpM+NbXRXrkhfpoEf37uf//mlbzFUyG90dyIi1oTIQIiI2KY0D01Q6mje6G5chpuMM/XIXfR9+TvE5hc2ujtX5M7Wdj42sIt/9N3nmSiVNro7ERGrTmQgRERsQ9RCkUyxgnRsTvd4pbOF3P6d9P/VtxDX3ejuXJFHu3p5tLuX//G7z3KxVNzo7kRErCqRgRARsQ2xj5/jZDpGWzK50V25Ivl9AyhDp/27b210V67KU707eLizm89+6xmOzc1sdHciIlaNyECIiNiGFA69y4VsirixieOURZh+8CDZwydJjkxudG+uypO9O/jUzj384+99k788e/KaEuoREVuByECIiNhmKMvGPDNCrmtz6B9cDTcZZ/rBg/T/1bc2dTwCwL1tnfzTu+7jz04f539/7ftUHGejuxQRcVNEBkJExDbDO3aWyYYETU1NG92VFVHubSd3YJCdf/x1zNnNnTHQmUrzz+66n7xl8fe//Q0moriEiC1MZCBERGwznJff4qUGg9705ktxvBILewfIHRhk8L9tfiPBr9twgIMtrfzkN/+Wv7lwFsdbXo01ImIzExkIERHbCG96DufCGMezSVq2mBDYwu5+cgd3MvjfnsGcyW10d66KiPChvkE+d+Au/vT0MT71zJf4g2NHmKmUN7prERErJjIQIiK2Ec43X+V8Xyv92ezSGiJbhIXd/czfuYud//VvaTx2fvMVCLmEwYYm/uld9/P3bruDY/Mz/Og3vsJvHX6N6XJkKERsfjbEQBCRXxKRURE5HCwfq9v2iyJyWkROiMjTG9G/iIhbEe/iNN7bJ/j/pxT7mjZ/gOKVKOzsZfJ999DxrTfZ+V++RuPx8359lE3MQEMjn9mzn39x33uZq1b47579Cr/yxku8MTURTT9EbFo2Msfp3yml/m39ChE5APwYcBDoAZ4TkX1Kqc1990dEbHKU7WD/8VcYun0A3bToTKU3uks3RbWtmbGPPEx6+CJtLx2l52svUtjVS+7AThb29G3KctEAjWacH9m1jw/3DfLixCi/cfhVZiplHuro5kN9O3ikq5e4vvmKVEVsTzZbEvQngT9TSlWBcyJyGngQeGljuxURsXVRlo39h3+Nk07yn9QCT3fu3OgurQ6aUNzRTXFHN3qpQmp0ivbvHqbr2VeZeegg83fsxkuYG93LZWkwTZ7u38nT/TvJWVWOzEzxRyfe4VfeeJn7Ozp5b0cP97S1M9jQhLYFp4Iibg020kD4hyLyk8DrwP9XKTUH9AIv1+0zEqyLiIi4AbzzY9h//nXshhT/Z1ZjX7qV3nTDRndr1XFTCRb29rOwt5/41ByNJ4fo/NabWM0ZqtlGnMYU1dZmKp0tVDpbNlUp6SYzzmPdfTzW3UfeqvLO3AzfGR/m/zlxlIJtsbcpy76mLLubmtmRaaQ3naE1kcTYpF6SiFuHNTMQROQ5oGuZTf8c+L+AXwFU8PrbwN+7zuN/DvgcwMDAwE31NSJiK7Dcv3n3xHlGh0aYKhbQHRfDsomVLVLzBdpHpwE41NXI855Nb6WBO1IGhbGJDTuH9aAAzOzsQhtoJ50rYpaqmOPTNJ0apie3qEvg6hqOGcOOx7CScaqpOK6hgwhKBE/X6hYdT9dQmiC1uEjl/4IBiP8/tczDvngKzVOAQgXHVpoEX1KIova9LPAY8KgISIKyMpkdKzB/boYJq8pZ28JVCv9oPpoIMU0nruuYmkZc0zB0HV3T0DQNXdMwNA1NBF0ETQQNwaj7LAjBf+B/IjwVJTDXmSXf1oRIuIe/l8jifpec9SWfLw0m9b/bkUzxSGdP7bgRmwvZaElQERkEvqqUukNEfhFAKfXrwbZngF9SSl11ikFEpoAL19FsGzB9Yz2+aTay7Y1ufzuf+/W2P62U+siVNorIVNKIDc3+o//fe652kHMpAxdAeSjHu46bXXGln/7Nz9X7HlPQ6SLJzZ0Asal4oynOP7tzbQp7vfFT/+CwWyi6XOPffMT6syEGgoh0K6XGg/f/FHhIKfVjInIQ+BP8uIMe4Hlg72oHKYrI60qp+1fzmFuh7Y1ufzuf+2Zo/3rYSn29lK3a963ab9jafY+4MhsVg/CbInIPvql/HvgHAEqpd0Tkz4F3AQf4uSiDISIiIiIiYv3ZEANBKfXfX2XbrwK/uo7diYiIiIiIiLiE7RoG+/lt2vZGt7+dz30ztH89bKW+XspW7ftW7Tds7b5HXIEND1KMiIiIiIiI2HxsVw9CRERERERExFWIDISIiIiIiIiIy9hWBoKIfCQoAnVaRH5hHdr7zyIyKSJH69a1iMizInIqeM2uUdv9IvKCiLwrIu+IyM+vc/sJEXlVRN4K2v/lYP1OEXkl+Bt8QUTWTAtXRHQROSQiX92Ats+LyJGgGNnrwbp1ufY3y3rfJ9fL9dxX4vN7wbm8LSJX1Y1Y435f1z25Wfp+vfeyiMSDz6eD7YMb0e+Im2fbGAgiogO/D3wUOAB8RvziUGvJHwKXCn/8AvC8Umovvs7DWv0AO/gS1geA9wI/F5zverVfBZ5USt0N3AN8RETeC/wGfqGuPcAc8Nk1ah/g54FjdZ/Xs22AJ5RS99Tlh6/Xtb9hNug+uV7+kJXfVx8F9gbL5/BVXDeK670nN0vfr/de/iwwF6z/d8F+EVsRpdS2WICHgWfqPv8i8Ivr0O4gcLTu8wmgO3jfDZxYp/P/EvChjWgfSAFvAg/hKwkay/1NVrnNPvwf2yeBr+JL661L28HxzwNtl6zbkL/9dfZ7Q+6TG+jniu4r4D8Cn1luv41ernVPbsa+r+ReBp4BHg7eG8F+stHXO1quf9k2HgT8ok/DdZ83qhBUpwpUJIGLQOdaNxi4+O4FXlnP9gMX/2FgEngWOAPMK6WcYJe1/Bv8H8D/AnjB59Z1bBt8EbBviMgb4tdQgA34298Am+U+uV6udG035fms8J7cNH2/znu51u9gew7//ovYYmy2cs/bCqWUElks/bIWiEgG+Evgnyil8lJXFGWt21e+CuY9ItIMfBG4fa3aqkdEPg5MKqXeEJHH16PNZXhMKTUqIh3AsyJyvH7jevzttyub/dpu5D15o2zUvRyxsWwnD8Io0F/3uS9Yt95MiEg3+DUp8C3yNUFEYvg/RP9NKfVX691+iFJqHngB3w3ZLCKhYbpWf4NHgR8UkfPAn+FPM/zuOrUNgFJqNHidxP9BfZANuPY3wGa5T66XK13bTXU+13lPbqq+w4rv5Vq/g+1NwMz69jRiNdhOBsJrwN4g8tYEfgz48gb048vATwXvfwp/HnLVEf+x5A+AY0qp39mA9tuDpw1EJIk/13oM/8fl02vZvlLqF5VSfUqpQfy/8zeVUj++Hm0DiEhaRBrC98CHgaOs07W/STbLfXK9XOnafhn4ySAj4L1Ars6dv67cwD25Kfp+A/dy/fl8Gv/+23RekYgVsNFBEOu5AB8DTuLPn/3zdWjvT4FxwMafo/ss/lzc88Ap4DmgZY3afgx/Hvxt4HCwfGwd278LOBS0fxT4l8H6XcCrwGngL4D4Gv8NHscvJ75ubQftvBUs74T/1tbr2q9C/9f1PrmB/q34vsIPTv394FyOAPdvYL+v657cLH2/3nsZSASfTwfbd230v5loubElklqOiIiIiIiIuIztNMUQERERERERsUIiAyEiIiIiIiLiMiIDISIiIiIiIuIyIgMhIiIiIiIi4jIiAyEiIiIiIiLiMiIDYQsiIoW69x8TkZMiskNEfklElIjsqdv+T4J1919yjC+KX2nwtIjkgveHReSRteyziAxKXRW+FX73D0Xk09feMyJiKcG//T+u+2yIyJQEFT5XqY2vhToBERG3EpGBsIURkaeA3wM+qpS6EKw+gi9uE/J38HPxl6CU+pRS6h7gfwC+q/yqg/copV4Mjh3JcEfcChSBOwKBH/BFfq5LjfBa94JS6mPKVxiMiLiliAyELYqIvB/4T8DHlVJn6jb9NfDJYJ/d+IVSpld4zJ8WkS+LyDeB50UkIyLPi8ibInJERMLj/hsR+bm67/2SiPxPwfv/WUReE79+/S9foz1dRH6rbv9/EKwXEfn3InJCRJ4DOlZ4WSIiluNrwA8E7z+DL7QEgIg8KCIvicghEXlRRG4L1l96L6RE5M9F5N3A+/ZK6JUTkfMi0hZ4x46JyH8SkXdE5Bt1hklExJYjMhC2JnF8Q+CHlFLHL9mWB4ZF5A58T8IXrvPY7wE+rZT6AFABPqWUeg/wBPDbgVzsF4AfrfvOjwJfEJEP49eufxC/bvx9gSFzJT6LLx/7APAA8PdFZCfwKeA24ADwk8CaTHtEbBv+DPgxEUngqwK+UrftOPA+pdS9wL8Efq1uW/298LPAnFLqAPC/A/ddoa29wO8rpQ4C88CPrOaJRESsJ5EbeWtiAy/iD7A/v8z2P8M3Dp4GngJ+5jqO/axSajZ4L8CvBYO8h1/GtVMpdUhEOkSkB2jH/+EcFpGfx687cCj4fgb/B/M7V2jrw8BddfEFTcH+7wf+VPkV5MaCp7iIiBtCKfW2+OWVP4PvTainCfgjEdmLL4Mcq9tWfy88hl/wC6XUURF5+wrNnVNKHQ7evwEM3vQJRERsEJGBsDXx8J/anxeR/00p9WuXbP8q8FvA6+qScrIroFj3/sfxDYD7lFK2+NURE8G2v8AvxNLFopdCgF9XSv3HFbYlwD9SSj2zZKXIx66nwxERK+DLwL/Fr83RWrf+V4AXlFKfCoyIb9Vtq78XVkq17r0LRFMMEVuWaIphi6KUKuHPq/64iHx2mW3/K/CrN9lMEzAZGAdPADvqtn0B30vxaXxjAeAZ4O+JX+8eEekVkavFDzwD/I/il8BFRPaJX/3wO8B/F8QodONPb0RE3Az/GfhlpdSRS9Y3sRi0+NNX+f73CabVROQAcOdqdzAiYrMReRC2MEqpWRH5CPAdEZm6ZNufrUIT/w34iogcAV7Hn68Nj/+O+CWNR1VQglYp9Q0R2Q+8FHgtCsBPsFjf/lL+b3wX7JtBbMMU8EPAF4EngXeBIeClVTiXiG2MUmoEP+PnUn4Tf4rhXwB/c5VD/Idgv3fx74N38AOAIyJuWaJqjhERERHXQER0IKaUqgTZQc8BtymlrA3uWkTEmhF5ECIiIiKuTQp4IZgOE+BnI+Mg4lYn8iBEREREREREXEYUpBgRERERERFxGZGBEBEREREREXEZkYEQERERERERcRmRgRARERERERFxGZGBEBEREREREXEZ/y/3WSKXn/LV6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7" y="2124075"/>
            <a:ext cx="1018222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6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smtClean="0">
                <a:solidFill>
                  <a:schemeClr val="accent2"/>
                </a:solidFill>
                <a:latin typeface="+mj-lt"/>
              </a:rPr>
              <a:t> Age Analysis</a:t>
            </a:r>
            <a:endParaRPr lang="en-US" sz="4400" b="1" dirty="0">
              <a:solidFill>
                <a:schemeClr val="accent2"/>
              </a:solidFill>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73" y="1607820"/>
            <a:ext cx="5848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mYAAAIACAYAAAAogaDNAAAAOXRFWHRTb2Z0d2FyZQBNYXRwbG90bGliIHZlcnNpb24zLjMuMiwgaHR0cHM6Ly9tYXRwbG90bGliLm9yZy8vihELAAAACXBIWXMAAA9hAAAPYQGoP6dpAACYpElEQVR4nOzdd3iT9f7/8eedtEk600VbRqEsKbvKKEUUVL4UBZWjHgGPgoi4cCIqeBBwIigoCoocBVz8QBwcjigIiEcPIMiSjezVTWnTmbTJ/fvjppHYXdqmbd6P68oVuHPnzjsBmhefqaiqqiKEEEIIIdxO5+4ChBBCCCGERoKZEEIIIUQ9IcFMCCGEEKKekGAmhBBCCFFPSDATQgghhKgnJJgJIYQQQtQTEsyEEEIIIeoJCWZCCCGEEPWEBDMhhBBCiHpCgpkQjdzJkydRFIUlS5a4uxQhhBAVkGAmRBUsWbIERVFKvU2aNMnd5dWpgoIC3nrrLeLi4jCbzZhMJq644goeffRR/vjjj1p5zQMHDjB9+nROnjxZK9cXQgh383J3AUI0RC+99BKtW7d2OdalSxc3VVP30tPTGTx4MDt27GDo0KHcdddd+Pv7c/jwYZYtW8bChQux2Ww1/roHDhzgxRdfZMCAAURHR9f49YUQwt0kmAlRDTfeeCM9e/Z0dxluc++997Jr1y6+/PJLbr/9dpfHXn75Zf75z3+6qbL6raCgAIPBgE4nnRVCiNLJTwchasH333/PNddcg5+fHwEBAQwZMoT9+/e7nHPvvffi7+/P6dOnGTp0KP7+/jRv3pz58+cDsHfvXq6//nr8/Pxo1aoVS5cudXl+RkYGEydOpGvXrvj7+xMYGMiNN97I77//XqkaDx06xB133EFISAgmk4mePXuyatWqCp+3detWVq9ezdixY0uEMgCj0cibb77p/P2AAQMYMGBAifPuvffeEq1ey5Yto0ePHgQEBBAYGEjXrl2ZO3cuoHUj//3vfwfguuuuc3Yh//TTT87nv/fee3Tu3Bmj0UizZs0YP348mZmZLq8xYMAAunTpwp49e+jfvz++vr60a9eOL7/8EoD//ve/xMXF4ePjQ4cOHVi/fn2J2s+dO8d9991HREQERqORzp07s2jRIpdzfvrpJxRFYdmyZUyZMoXmzZvj6+uLxWKhsLCQF198kfbt22MymQgNDaVfv36sW7euzM9dCOEZJJgJUQ1ZWVmkp6e73Ip9+umnDBkyBH9/f2bOnMkLL7zAgQMH6NevX4mxUXa7nRtvvJGoqChmzZpFdHQ0jz76KEuWLGHw4MH07NmTmTNnEhAQwKhRozhx4oTzucePH2flypUMHTqUOXPm8Mwzz7B371769+9PYmJiufXv37+fPn36cPDgQSZNmsTs2bPx8/Nj2LBhfPPNN+U+tzi83XPPPVX81Mq3bt06Ro4cSXBwMDNnzuT1119nwIABbNq0CYBrr72Wxx9/HIDnn3+eTz/9lE8//ZSOHTsCMH36dMaPH0+zZs2YPXs2t99+Ox988AGDBg2isLDQ5bUuXLjA0KFDiYuLY9asWRiNRkaMGMHy5csZMWIEN910E6+//jq5ubnccccdZGdnO5+bkpJCnz59WL9+PY8++ihz586lXbt2jB07lrfffrvE+3r55ZdZvXo1EydO5LXXXsNgMDB9+nRefPFFrrvuOubNm8c///lPWrZsyc6dO2v0MxVCNECqEKLSFi9erAKl3lRVVbOzs9WgoCB13LhxLs9LTk5WzWazy/HRo0ergPraa685j124cEH18fFRFUVRly1b5jx+6NAhFVCnTZvmPFZQUKDa7XaX1zlx4oRqNBrVl156yeUYoC5evNh57IYbblC7du2qFhQUOI85HA61b9++avv27cv9DP72t7+pgHrhwoVyzyvWv39/tX///iWOjx49Wm3VqpXz90888YQaGBioFhUVlXmtFStWqIC6ceNGl+OpqamqwWBQBw0a5PKZzJs3TwXURYsWudQDqEuXLnUeK/58dTqd+uuvvzqPr127tsRnN3bsWLVp06Zqenq6Sw0jRoxQzWazmpeXp6qqqm7cuFEF1DZt2jiPFevevbs6ZMiQMt+nEMJzSYuZENUwf/581q1b53IDrdUnMzOTkSNHurSm6fV64uLi2LhxY4lr3X///c5fBwUF0aFDB/z8/Ljzzjudxzt06EBQUBDHjx93HjMajc6xSna7nfPnz+Pv70+HDh3KbXnJyMjgxx9/5M477yQ7O9tZ4/nz50lISODIkSOcO3euzOdbLBYAAgICKvlpVU5QUBC5ubnV6s5bv349NpuNJ5980mX81rhx4wgMDGT16tUu5/v7+zNixAjn74s/344dOxIXF+c8Xvzr4s9dVVW++uorbr75ZlRVdfkzTkhIICsrq8RnP3r0aHx8fEq81/3793PkyJEqv1chROMmg/+FqIbevXuXOvi/+Iv2+uuvL/V5gYGBLr83mUw0adLE5ZjZbKZFixYoilLi+IULF5y/dzgczJ07l/fee48TJ05gt9udj4WGhpZZ+9GjR1FVlRdeeIEXXnih1HNSU1Np3rx5ue8hOzuboKCgMl+nqh555BG++OILbrzxRpo3b86gQYO48847GTx4cIXPPXXqFKAFrEsZDAbatGnjfLxYWZ9vVFRUiWOA83NPS0sjMzOThQsXsnDhwlJrSU1Ndfn9X2fvgjar99Zbb+WKK66gS5cuDB48mHvuuYdu3bpV9FaFEI2cBDMhapDD4QC0cWaRkZElHvfycv0np9frS71OWcdVVXX++rXXXuOFF17gvvvu4+WXXyYkJASdTseTTz7prKO8GidOnEhCQkKp57Rr167M58fExADa5IRrrrmmzPOKKYriUnexS4MkQHh4OLt372bt2rV8//33fP/99yxevJhRo0bx8ccfV/g6VVHdz734s7v77rsZPXp0qef+NVz9tbUMtPFyx44d49///jc//PADH374IW+99RYLFixwaUEVQngeCWZC1KC2bdsCWsgYOHBgrb7Wl19+yXXXXcdHH33kcjwzM5OwsLAyn9emTRsAvL29q1XjzTffzIwZM/jss88qFcyCg4NdumCL/bUVC7QWrptvvpmbb74Zh8PBI488wgcffMALL7xAu3btSrRyFWvVqhUAhw8fdr4/AJvNxokTJ2rsz6JJkyYEBARgt9sv+5ohISGMGTOGMWPGkJOTw7XXXsv06dMlmAnh4WSMmRA1KCEhgcDAQF577bUSMwFB6wqrKXq9vkRL1IoVK8odHwZaaBwwYAAffPABSUlJVa4xPj6ewYMH8+GHH7Jy5coSj9tsNiZOnOj8fdu2bTl06JDLdX///XfnbMti58+fd/m9Tqdztj5ZrVYA/Pz8AEosgTFw4EAMBgPvvPOOy2fy0UcfkZWVxZAhQ8p9T5Wl1+u5/fbb+eqrr9i3b1+Jxyv75/vX9+rv70+7du2c71MI4bmkxUyIGhQYGMj777/PPffcw1VXXcWIESNo0qQJp0+fZvXq1Vx99dXMmzevRl5r6NChvPTSS4wZM4a+ffuyd+9ePv/8c5cWo7LMnz+ffv360bVrV8aNG0ebNm1ISUlhy5YtnD17tsK10D755BMGDRrEbbfdxs0338wNN9yAn58fR44cYdmyZSQlJTnXMrvvvvuYM2cOCQkJjB07ltTUVBYsWEDnzp2dEwlAmwSRkZHB9ddfT4sWLTh16hTvvvsusbGxziUxYmNj0ev1zJw5k6ysLIxGI9dffz3h4eFMnjyZF198kcGDB3PLLbdw+PBh3nvvPXr16sXdd999GZ+0q9dff52NGzcSFxfHuHHj6NSpExkZGezcuZP169eTkZFR4TU6derEgAED6NGjByEhIWzfvp0vv/ySRx99tMbqFEI0UO6bECpEw1O8XMZvv/1W7nkbN25UExISVLPZrJpMJrVt27bqvffeq27fvt15zujRo1U/P78Sz+3fv7/auXPnEsdbtWrlssRCQUGB+vTTT6tNmzZVfXx81KuvvlrdsmVLieUpSlsuQ1VV9dixY+qoUaPUyMhI1dvbW23evLk6dOhQ9csvv6zUZ5GXl6e++eabaq9evVR/f3/VYDCo7du3Vx977DH16NGjLud+9tlnaps2bVSDwaDGxsaqa9euLbFcxpdffqkOGjRIDQ8PVw0Gg9qyZUv1wQcfVJOSklyu9a9//Utt06aNqtfrSyydMW/ePDUmJkb19vZWIyIi1IcffrjEsh6V/XyLAer48eNdjqWkpKjjx49Xo6KiVG9vbzUyMlK94YYb1IULFzrPKV4uY8WKFSWu+corr6i9e/dWg4KCVB8fHzUmJkZ99dVXVZvNVuJcIYRnUVS1lFG5QgghhBCizskYMyGEEEKIekKCmRBCCCFEPSHBTAghhBCinpBgJoQQQghRT0gwE0IIIYSoJySYCSGEEELUExLMapGqqlgsllL3CRRCCCGE+CsJZrUoOzsbs9lMdna2u0sRQgghRAMgwUwIIYQQop6QYCaEEEIIUU9IMBNCCCGEqCckmAkhhBBC1BMSzIQQQggh6gkJZkIIIYQQ9YQEMyGEEEKIekKCmRBCCCFEPSHBTAghhBCinpBgJoQQQghRT0gwE0IIIYSoJySYCSGEEELUExLMhBBCCCHqCQlmQgghhBD1hAQzIYQQQoh6QoKZEEIIIUQ9IcFMCCGEEKKekGAmhBBCCFFP1ItgNn/+fKKjozGZTMTFxbFt27Zyz1+xYgUxMTGYTCa6du3Kd99953yssLCQ5557jq5du+Ln50ezZs0YNWoUiYmJLtfIyMjgH//4B4GBgQQFBTF27FhycnJcztmzZw/XXHMNJpOJqKgoZs2aVXNvWgghhBDiL9wezJYvX86ECROYNm0aO3fupHv37iQkJJCamlrq+Zs3b2bkyJGMHTuWXbt2MWzYMIYNG8a+ffsAyMvLY+fOnbzwwgvs3LmTr7/+msOHD3PLLbe4XOcf//gH+/fvZ926dXz77bf8/PPPPPDAA87HLRYLgwYNolWrVuzYsYM33niD6dOns3Dhwtr7MBqjzNPwy2xYNBjeuQreuRKW3wNbF0JBlrurE0IIIeoVRVVV1Z0FxMXF0atXL+bNmweAw+EgKiqKxx57jEmTJpU4f/jw4eTm5vLtt986j/Xp04fY2FgWLFhQ6mv89ttv9O7dm1OnTtGyZUsOHjxIp06d+O233+jZsycAa9as4aabbuLs2bM0a9aM999/n3/+858kJydjMBgAmDRpEitXruTQoUOVem8WiwWz2UxWVhaBgYFV+lwaPIcdfn0ffnwJ0EGzWPCPBNUBF45D6gHw8oH48XDN0+BldHfFQgghhNu5tcXMZrOxY8cOBg4c6Dym0+kYOHAgW7ZsKfU5W7ZscTkfICEhoczzAbKyslAUhaCgIOc1goKCnKEMYODAgeh0OrZu3eo859prr3WGsuLXOXz4MBcuXCj1daxWKxaLxeXmkRwO+OYh+GEKtB8Md34C1/0Teo2F3uMgYQbcvgiuSIBf3oQP+kPqQXdXLYQQQridW4NZeno6drudiIgIl+MREREkJyeX+pzk5OQqnV9QUMBzzz3HyJEjna1WycnJhIeHu5zn5eVFSEiI8zplvU7xY6WZMWMGZrPZeYuKiir1vEZvw3TYuwL6P6sFMW+fkuf4hkKPMTDkLSjKh48GwfH/1nmpQgghRH3i9jFmtamwsJA777wTVVV5//33a/31Jk+eTFZWlvN25syZWn/Neufw97BpLvS6H6Kvqfj8kDYweBaEtoPPbteeL4QQQngotwazsLAw9Ho9KSkpLsdTUlKIjIws9TmRkZGVOr84lJ06dYp169a5jPGKjIwsMbmgqKiIjIwM53XKep3ix0pjNBoJDAx0uXmUIhusfR6aXQkdb6n4/GIGX7hhKkT1gi9GwdENtVejEEIIUY+5NZgZDAZ69OjBhg1/fhE7HA42bNhAfHx8qc+Jj493OR9g3bp1LucXh7IjR46wfv16QkNDS1wjMzOTHTt2OI/9+OOPOBwO4uLinOf8/PPPFBYWurxOhw4dCA4Orv6bbsy2fwQXTkLPsaAoVXuuzguueQaadofl/4DE3bVRoRBCCFGvub0rc8KECfzrX//i448/5uDBgzz88MPk5uYyZswYAEaNGsXkyZOd5z/xxBOsWbOG2bNnc+jQIaZPn8727dt59NFHAS2U3XHHHWzfvp3PP/8cu91OcnIyycnJ2Gw2ADp27MjgwYMZN24c27ZtY9OmTTz66KOMGDGCZs2aAXDXXXdhMBgYO3Ys+/fvZ/ny5cydO5cJEybU8SfUQBQWwE+vQ7v/g+Do6l1D7w39nwNzFCy9E7LO1miJQgghRH3n9mA2fPhw3nzzTaZOnUpsbCy7d+9mzZo1zoH2p0+fJikpyXl+3759Wbp0KQsXLqR79+58+eWXrFy5ki5dugBw7tw5Vq1axdmzZ4mNjaVp06bO2+bNm53X+fzzz4mJieGGG27gpptuol+/fi5rlJnNZn744QdOnDhBjx49ePrpp5k6darLWmfiEoe+hYJM6Hzb5V3HywTXv6D9eulwsOVedmlCCCFEQ+H2dcwaM49ax+zT2yA7CW6sod0RMk7A989C+/+Dv38MOrf/H0IIIYSodfJtJy5f1jk49iO0G1jxuZUV0hqumQAHV8FPM2ruukIIIUQ95uXuAkQjsGeZtnJ/dL+avW7LeLhqNPw8C8LaQ7c7L+96qYcg/Q9tK6iIztpEA52+ZmoVQgghaoAEM3H59q+EqN7g7Vvz1+5yhzYJ4N/jwT8C2vSv2vNVFQ78Gza9DYm7XB/zDYPrp8BVoySgCSGEqBekK1NcnrwMSN4Lza6qnesrCsQ/ChFd4f+NgLPbK//c88fgk1thxWhAgQHPw/DP4e5vYPBMaNoNvn0SFiVAdkpFVxNCCCFqnQQzcXlO/gKoWrdgbdF7w4DJ2jIcn9wKR9aXf77DAVsXwoKrIf0w3DAN/u8laNUXTGbtehGdod8EbbJCxnFYOEALmEIIIYQbSTATl+f4fyGwOfg1qd3X8TbBwOkQ3gmW/h1+mgmF+SXPO7sDPrwBvn8G2lwPN78LLXqVfd3wTnDTbG33gSVD4NyOss+tjrwMLUge3aCNcRNCCCHKIctl1CKPWC7jnSshrAPEj6+b13PYYfdnsP8bbcxZx1ugyRWQkwpH1sG57VrLWtzDWqtYZdlyYf10yDoDd38NLeOqX6OqwvGf4JfZcGoTqI4/H2vRS2v9a3dD9a8vhBCi0ZJgVosafTDLOgtvddaCRqur6/a1LYmwdwWk7td+7ROsbYjePgGi4qo3mL8wDza8BBdOwD++1Lo+qyrjOHz7lBbMwq6A9oMgspu25dT5o3Dw35ByQOta7ftY1beuEkII0ahJMKtFjT6Y7V4KKx+BEUvBGOC+Ohz2mptVWVgAG1+GtMNwxyKIGVL5GrbMh42vgikIet2vBcS/Bi/VAbs+1UJl/0lw3eRSLyeEEMIzyRgzUX3ndkBQlHtDGdTsUhfeJrh+KjTvAcv+AZvmaqGrPIm74MOBsG4qXJEAt8yDln1Kbw1TdNrabFeOgv++Dgf/U3O1CyGEaPAkmInqS/odglu7u4qa52XUNlPvcpsWthYNhjPbtLFjl0raA988CAuvg/wMbYZnr3FauKtI179r3b/fPKgt6yGEEEIgXZm1qlF3ZTrsMKMFdBuhBZjGKnkf/DpfmxQQ0haaxIDeSzuecUxbpLbL7dDhpqq33BXmw6rHoEkHGPVvGW8mhBBCVv4X1ZRxXBssH9LG3ZXUrsgucOt8rXXw1CbISQFHobbMRrfh1Z9oAODtA30ehvXTYM9y6D6iZmsXQgjR4EgwE9WTvEe7D2mEXZl/peig2ZXaraY17wGt+8Pa57VWN1Mja1kVQghRJTLGTFRP0h5tUVmT2d2VNHw9xoAtR9vPUwghhEeTYCaqJ3mvZ7SW1QW/MOg4DLbMg6xz7q5GCCGEG0kwE1WnqhdnZDby8WV1qcvt4GWCja+5uxIhhBBuJMFMVF12MuSlN/6B/3XJ4Atd74Tf/x+kH3V3NUIIIdxEgpmourSLm3EHt3JvHY1NhxvBNwR+muHuSoQQQriJBDNRdRnHQdFrm4iLmqM3aEtw7PsKUva7uxohhBBuIMFMVF3GcQiI1DbmFjWr3UDts/3xFXdXIoQQwg0kmImqKw5moubpvKD7XXD4Ozi73d3VCCGEqGMSzETVnT8GAU3dXUXj1fpaCI6G9S+6uxIhhBB1TIKZqBqHAy6ckGBWm3R6iL0bTv4MR9a5uxohhBB1SIKZqJrsRLDbILCZuytp3KLiILI7rJkERTZ3VyOEEKKOSDATVZNxXLsPkGBWqxQFet2vfd7bFrq7GiGEEHVEgpmomvPHtE29/cPdXUnjF9IarrgRfnoNMk5c/vUcDijMv/zrCCGEqDWy3oGomozj2vplem93V+IZrhoN53bANw/Cvd+Bvgr/ZFUVTm3S1kU7sg4siaDatfGBrfpCn/HQokft1S6EEKLKpMVMVE3GcRn4X5cMvtDvKTj7W9V2BDi2ET4cCEuGwOHvodmVEPcgXP0ktLoaTv8KH14PX94HttxaK18IIUTVSIuZqJqMY7J5eV2L6AxXjoJf3gSfIOj7WNnnph+FH/4Jf6yBJjFww3Ro3kMbs3apK++BE/+FX9+DtD/g7q8gQHZyEEIId5NgJipPVeHCSWgZ7+5KPE/XO6AwD36YAhdOwfVTtJBWLOM4bHkPdizW9tu89lmIvqZkICum00Pb6yG4NayfBitGw+j/SBe1EEK4mQQzUXkFmdrgcT8Z+O8WV94DJjPs/gz2roBW8eAbCqmHtHFoxgBt/bNOt2j7blZGSGvo/xysfR42vAiDZCsoIYRwJwlmovIsidq9b6h76/BUigKdbtXGiB1eDeePal2X5hbQ93FtxwAvY9WvG9EZeoyGze9Cl9u18WhCCCHcQoKZqLziYObXxL11eDq/MG22Zk3qeCsc+QE2zoB/fFGz1xZCCFFpMitTVF7WWW0NM59gd1ciappOD91GwJG1cHaHu6sRQgiPJcFMVJ4lURtYrtO7uxJRG6KvgaCW8N/X3V2JEEJ4LAlmovIsieAb5u4qRG3R6SHmZji6HnJS3V2NEEJ4JAlmovIs57QWM9F4teqrTTI48G93VyKEEB5JgpmoPMtZaTFr7ExmaHol7P3S3ZUIIYRHkmAmKs+SpM0IFI1b62vgzK/aZA8hhBB1yu3BbP78+URHR2MymYiLi2Pbtm3lnr9ixQpiYmIwmUx07dqV7777zuXxr7/+mkGDBhEaGoqiKOzevdvl8ZMnT6IoSqm3FStWOM8r7fFly5bV2PtucAosYMuRFjNPENVHW6B2/zfurkQIITyOW4PZ8uXLmTBhAtOmTWPnzp10796dhIQEUlNLH3i8efNmRo4cydixY9m1axfDhg1j2LBh7Nu3z3lObm4u/fr1Y+bMmaVeIyoqiqSkJJfbiy++iL+/PzfeeKPLuYsXL3Y5b9iwYTX23hsc5xpmEswaPYMfRHTVNkIXQghRpxRVVVV3vXhcXBy9evVi3rx5ADgcDqKionjssceYNGlSifOHDx9Obm4u3377rfNYnz59iI2NZcGCBS7nnjx5ktatW7Nr1y5iY2PLrePKK6/kqquu4qOPPnIeUxSFb7755rLCmMViwWw2k5WVRWBgYLWvUy8cXQ+f3Q63LwJ/2ZKp0dv7Bez7Gp47BXpZh1oIIeqK21rMbDYbO3bsYODAgX8Wo9MxcOBAtmzZUupztmzZ4nI+QEJCQpnnV8aOHTvYvXs3Y8eOLfHY+PHjCQsLo3fv3ixatIiKMqzVasVisbjcGg1LIqDIrExPEd5Z67pO2evuSoQQwqO4LZilp6djt9uJiIhwOR4REUFycnKpz0lOTq7S+ZXx0Ucf0bFjR/r27ety/KWXXuKLL75g3bp13H777TzyyCO8++675V5rxowZmM1m5y0qKqraddU7zsVlpfXEI4RdoY0zO7XZ3ZUIIYRH8ehv2fz8fJYuXcoLL7xQ4rFLj1155ZXk5ubyxhtv8Pjjj5d5vcmTJzNhwgTn7y0WS+MJZ5ZzMvDfk+i9oUkHOLUJ4se7uxohhPAYbmsxCwsLQ6/Xk5KS4nI8JSWFyMjIUp8TGRlZpfMr8uWXX5KXl8eoUaMqPDcuLo6zZ89itVrLPMdoNBIYGOhyazQsSbJHpqcJ76y1mDkc7q5ECCE8htuCmcFgoEePHmzYsMF5zOFwsGHDBuLj40t9Tnx8vMv5AOvWrSvz/Ip89NFH3HLLLTRp0qTCc3fv3k1wcDBGo7Far9Xg5aaCT5C7qxB1KaIL5F+AtEPurkQIITyGW7syJ0yYwOjRo+nZsye9e/fm7bffJjc3lzFjxgAwatQomjdvzowZMwB44okn6N+/P7Nnz2bIkCEsW7aM7du3s3DhQuc1MzIyOH36NImJ2vIOhw8fBrTWtktb1o4ePcrPP/9cYh00gP/85z+kpKTQp08fTCYT69at47XXXmPixIm19lnUezmp0KSju6sQdalJB+0+cSdEdHJvLUII4SHcGsyGDx9OWloaU6dOJTk5mdjYWNasWeMc4H/69Gl0uj8b9fr27cvSpUuZMmUKzz//PO3bt2flypV06dLFec6qVaucwQ5gxIgRAEybNo3p06c7jy9atIgWLVowaNCgEnV5e3szf/58nnrqKVRVpV27dsyZM4dx48bV9EfQMKgq5J2XFjNP4+0Dgc0g5YC7KxFCCI/h1nXMGrtGs45ZfibMbAX9J0F0P3dXI+rSxle12ZmjV7m7EiGE8Ahu35JJNAC5adq9KcitZQg3CI6GlP3urkIIITyGBDNRseJg5mN2bx2i7gW1grx0bYyhEEKIWifBTFSs+EvZJMtleJzgaO1eWs2EEKJOSDATFctN01b8N/i5uxJR1wKaamPMUmUCgBBC1AUJZqJiuWnajExFcXcloq7p9Fp3prSYCSFEnZBgJiqWmybdmJ4suBWk7HN3FUII4REkmImK5aSCqQEv9yEuT1C0tvq/w+7uSoQQotGTYCYqlpMqS2V4sqAoKLJC1ll3VyKEEI2eBDNRsdw0MMlSGR4r4OJWZhdOuLcOIYTwABLMRMWKB/8Lz+QXDooOMiSYCSFEbZNgJspXmA+2HOnK9GR6by2cSYuZEELUOglmonyyHZMArTtTWsyEEKLWSTAT5csp3o4pyK1lCDcLiISM4+6uQgghGj0JZqJ80mImQAtmF06Cqrq7EiGEaNQkmIny5RbvkymzMj1aQFNtrGHeeXdXIoQQjZoEM1G+vPNgDNC25hGeK6Cpdi/jzIQQolZJMBPly8sAo6z67/FkLTMhhKgTEsxE+fIztBYz4dm8fbVxhtJiJoQQtUqCmShf3gUw+ru7ClEfBDTVJgAIIYSoNRLMRPnyzoNBWswEEBAhS2YIIUQtk2AmyiddmaKYXxOwyEbmQghRmySYifLlX5BgJjS+TSA7GRx2d1cihBCNlgQzUTZVvRjMZFamAPxCwVH056LDQgghapwEM1E2a7b2RSwtZgLAN0y7t5xzbx1CCNGISTATZcvP0O4lmAkAv+JglujeOoQQohGTYCbKln9Bu5dgJkDr0tYbIEtazIQQorZIMBNlyytuMZMxZgJQFK3VTLoyhRCi1kgwE2WTFjPxV76h0pUphBC1SIKZKFteBui8wMvk7kpEfeEbKi1mQghRiySYibLlX9zAXFHcXYmoL3zDIEsWmRVCiNoiwUyUTdYwE3/lF3ZxkVmHuysRQohGSYKZKFuebMck/sI3DByFkJfu7kqEEKJRkmAmypafAUZ/d1ch6hM/WWRWCCFqkwQzUba889JiJlz5hmr3spaZEELUCglmomzSlSn+ymQGnbcsmSGEELVEgpkoW/4FCWbClaKTRWaFEKIWSTATpbMXgdUiszJFST7BkJPq7iqEEKJRkmAmSleQqd0bZPC/+AtTEOSkuLsKIYRolCSYidLJPpmiLD7BkJPs7iqEEKJRcnswmz9/PtHR0ZhMJuLi4ti2bVu5569YsYKYmBhMJhNdu3blu+++c3n866+/ZtCgQYSGhqIoCrt37y5xjQEDBqAoisvtoYcecjnn9OnTDBkyBF9fX8LDw3nmmWcoKiq67PfbYBRkafeyXIb4K58g6coUQoha4tZgtnz5ciZMmMC0adPYuXMn3bt3JyEhgdTU0n/ob968mZEjRzJ27Fh27drFsGHDGDZsGPv27XOek5ubS79+/Zg5c2a5rz1u3DiSkpKct1mzZjkfs9vtDBkyBJvNxubNm/n4449ZsmQJU6dOrZk33hBIV6Yoi0+wtpSKw+7uSoQQotFRVFVV3fXicXFx9OrVi3nz5gHgcDiIioriscceY9KkSSXOHz58OLm5uXz77bfOY3369CE2NpYFCxa4nHvy5Elat27Nrl27iI2NdXlswIABxMbG8vbbb5da1/fff8/QoUNJTEwkIiICgAULFvDcc8+RlpaGwWCo1PuzWCyYzWaysrIIDGxgXYJ7v4SvxsJdK8Dbx93ViPrkzFb48WV4+g8IiHB3NUII0ai4rcXMZrOxY8cOBg4c+GcxOh0DBw5ky5YtpT5ny5YtLucDJCQklHl+eT7//HPCwsLo0qULkydPJi8vz+V1unbt6gxlxa9jsVjYv39/mde0Wq1YLBaXW4NVkAmKHrxM7q5E1Dc+wdq9TAAQQoga5+WuF05PT8dut7uEH4CIiAgOHTpU6nOSk5NLPT85uWoDke+66y5atWpFs2bN2LNnD8899xyHDx/m66+/Lvd1ih8ry4wZM3jxxRerVEu9VZCljS9TFHdXIuobZzCTcWZCCFHT3BbM3OmBBx5w/rpr1640bdqUG264gWPHjtG2bdtqX3fy5MlMmDDB+XuLxUJUVNRl1eo2+ZkyvkyUzhSk3UuLmRBC1Di3dWWGhYWh1+tJSXH94Z6SkkJkZGSpz4mMjKzS+ZUVFxcHwNGjR8t9neLHymI0GgkMDHS5NVgFWWDwc3cVoj7Se2vLqEgwE0KIGue2YGYwGOjRowcbNmxwHnM4HGzYsIH4+PhSnxMfH+9yPsC6devKPL+yipfUaNq0qfN19u7d6zI7dN26dQQGBtKpU6fLeq0GoyALvH3dXYWor2T1fyGEqBVu7cqcMGECo0ePpmfPnvTu3Zu3336b3NxcxowZA8CoUaNo3rw5M2bMAOCJJ56gf//+zJ49myFDhrBs2TK2b9/OwoULndfMyMjg9OnTJCZqmywfPnwY0Fq6IiMjOXbsGEuXLuWmm24iNDSUPXv28NRTT3HttdfSrVs3AAYNGkSnTp245557mDVrFsnJyUyZMoXx48djNBrr8iNyn4Is6coUZfMJkhYzIYSoBW4NZsOHDyctLY2pU6eSnJxMbGwsa9ascQ60P336NDrdn416ffv2ZenSpUyZMoXnn3+e9u3bs3LlSrp06eI8Z9WqVc5gBzBixAgApk2bxvTp0zEYDKxfv94ZAqOiorj99tuZMmWK8zl6vZ5vv/2Whx9+mPj4ePz8/Bg9ejQvvfRSbX8k9UdBJviFu7sKUV/JtkxCCFEr3LqOWWPXoNcxmxsLza6Enve5uxJRH/32ISTvhcd3ursSIYRoVNy+JZOop6QrU5RHxpgJIUStkGAmSlJVsFpkVqYom08I2LLBllfxuUIIISpNgpkoqTAPHEXSYibKVrzIbK60mgkhRE2SYCZKys/U7qXFTJTFJ0i7l+5MIYSoURLMREkFWdq9BDNRFtmWSQghaoUEM1GSM5hJV6Yog8EfUCAv3d2VCCFEoyLBTJRUHMyMEsxEGXR6MJkhN83dlQghRKMiwUyUVJCp3UtXpiiPyQy50mImhBA1SYKZKKkgC/QG7SZEWSSYCSFEjZNgJkoqyJLWMlExY6B0ZQohRA2TYCZKKsgCQ4C7qxD1nYwxE0KIGifBTJSUnyktZqJi0pUphBA1ToKZKKkgEwy+7q5C1HemIMjPAIfD3ZUIIUSjIcFMlFSQBd7SYiYqYArUtu4qnsUrhBDiskkwEyUVZMoaZqJipiDtPu+8W8sQQojGRIKZKElmZYrKMJm1e5kAIIQQNUaCmShJujJFZTiDmUwAEEKImiLBTLhSVbDmyOB/UTGjPyh6aTETQogaJMFMuLLlgmqXFjNRMUWnTQCQMWZCCFFjJJgJV9Zs7V5azERlyCKzQghRoySYCVdWi3bvLcFMVIIsMiuEEDVKgplwVdxiJsFMVIbslymEEDVKgplwVZCl3ctyGaIyTEGQm+ruKoQQotGQYCZcyRgzURWmQMiVwf9CCFFTJJgJV8VjzLx83FuHaBic+2Xa3V2JEEI0ChLMhCtrNnj7gE7v7kpEQ2Ayg+r4swtcCCHEZfFydwGinimw1NoaZg5V5Wy2yrkcB2l5KgVFKirg46UQYlJoGaijub+CXqfUyuuLWmAM1O7zzoNviHtrEUKIRkCCmXBlza7R8WW5hSqrjxXy3fFCtifbySks/3x/b7gqQs//RXtzYxsvwnykUbdeM10MZrnpENbevbUIIUQjIMFMuLJm1chSGQ5V5f8dLGTOdisZ+SoxITqGtPUm2qwjwlfBbFQw6kFRwGaHLKtKSq7K8SwHB9PtTNtUwIub4dZ2XjwUa6R9sHSt1kvF+2XK6v9CCFEjJJgJVwWWyw5mBUUqT/6Yz9oTRfRroeeODt6E+5bd8mXyApOXQoQfdAvXM6y9Nxaryi9ni/j+RBHfHMllRIw3T/cyEiotaPWLwR9QJJgJIUQNkWAmXBUP/q+mgiKVu77NZX+6gwm9DPSMrN5fsUCjwpC23iS09uKHk0V8/Uch3x0vYvrVJm5t54WiyDi0ekGnB2OABDMhhKghEsyEq4Is8Aur9tNf3lLAvjQHU/rWTPejl07hpjbe9Gvuxcf7bDz5Yz7fHfdixrWmetN6dqHAwe+pDg5m2EnNVckrUvHz1iYz9IzU0ylUh64xB0nZyFwIIWqMBDPhypoNQVHVeuqqo4V8fqCQ+7sZanxMWKBR4bEeRuKaFfHhHhuDVuTyRn8T17fyrtHXqayjF+x8d7yI9acK2ZvmQAV8vSDUR8GkV8i3qyTnqhQ5oI1Zx/3dDPy9gzfe+kYY0IwSzIQQoqZIMBOurNVbLiOvUGX6pgLim+m5vmXtDdTv3dSLK4L1LPzdyn1r8hkZU8TkPiYCjbUfeE5mOVh9rJBVRws5fMGBjxd0b6LnwVgDHUK0SQ2XdrHa7Cp/ZDj44WQR//ylgP930Mac630a30QGCWZCCFFjJJgJV9bsau2T+cl+GxarysiO3rU+/ivIpPBMbyMbThWx9GAhG04XMa2viZva1OzYM7tDZV+6gx9PF/LDySIOnndg1EOPSD1PtzPQrYkeQzktYAa9Qpcmero00XP0gp33d9u4+atc3vs/H7e19NUKU6C2XIYQQojLJsFM/MleBIV5VR78n2NTWbDbxoCWXjQpZ/ZlTVIUhYHR3lwZoWfx3kLGr88nNlzHY1cZGRDlVa1FatPzHRxId7A33c6O5CJ+S7aTbQM/b61l7MkeBmLD9Ri9qn7tdsF6Zlxr4t0dNsatzWfOdXBr+0YSzoyBkHbI3VUIIUSjIMFM/MlWvIF51VrMPj9gI7dQZVj7uv/rFOqjY2JvI/vS7XxxqJCxa/Jp7q/wf9He9Gmmp12Qjia+Oox6bb20bJtKap6DpFyVMxYHJ7McHMt0cDTTQUaBCoCPF7QL0jEo2psuYTraBevwqoHdCAx6hSd7Glj4u40JG/MJNilcG9UI/gmaAiEvw91VCCFEo9AIvhVEjSm4uIF5FdYxU1WVLw4X0qup3q2zJLuE6enST+sy/OmMndXHClmyz1buc3y8INJPIdJPx3UtvYgKUGhl1hHuq9TaLEq9TuGB7gaybVYeXpfHl7f60TG0gY85M5rBlgNFVvAyursaIYRo0CSYiT9ZL7aYVSGY7T+vtTjdcUX9+EJuF6ynXbAeVVW5YFVJzlHJtqnYHOCl0/blDDYqhPgo+HvjlvXQ9DqFx3sYeXFzAQ/9kMfq2/3xNzTg2ZrF2zLlZUBgU/fWIoQQDZzbF4KaP38+0dHRmEwm4uLi2LZtW7nnr1ixgpiYGEwmE127duW7775zefzrr79m0KBBhIaGoigKu3fvdnk8IyODxx57jA4dOuDj40PLli15/PHHycrKcjlPUZQSt2XLltXIe663rBdbzKqwV+bKI4WYjdC1idv/KrlQFIUQk45OYXrimnlxTQsv4pt5ERuup5VZR4BBcesitSYvhSd6GEnNU/nnL/moquq2Wi6bcyNzmQAghBCXy63fpsuXL2fChAlMmzaNnTt30r17dxISEkhNTS31/M2bNzNy5EjGjh3Lrl27GDZsGMOGDWPfvn3Oc3Jzc+nXrx8zZ84s9RqJiYkkJiby5ptvsm/fPpYsWcKaNWsYO3ZsiXMXL15MUlKS8zZs2LAaed/1lrPFrHJjzOwOlZVHColvVr3B9p4u0k9b3+zfR4tYeaSC3d3rM9kvUwghaoyiuvG/6nFxcfTq1Yt58+YB4HA4iIqK4rHHHmPSpEklzh8+fDi5ubl8++23zmN9+vQhNjaWBQsWuJx78uRJWrduza5du4iNjS23jhUrVnD33XeTm5uLl5fWu6soCt98881lhTGLxYLZbCYrK4vAwMBqX6fO7FkBX98Pd30J3qYKT998roi7vs3j5X5G2jW2tbnq0PydVvak2Vl/pz/hfvWr5bFSbHnw/+6EOxZBl9vdXY0QQjRobvsWsNls7Nixg4EDB/5ZjE7HwIED2bJlS6nP2bJli8v5AAkJCWWeX1nFwak4lBUbP348YWFh9O7dm0WLFjXs7qbKsGaBoq/0AO6fzxYRZFRoG9QAw0Q9MrqLAZ2iMPnnBtql6e0DOm+ZmSmEEDXAbYP/09PTsdvtREREuByPiIjg0KHS10RKTk4u9fzk5OTLquPll1/mgQcecDn+0ksvcf311+Pr68sPP/zAI488Qk5ODo8//niZ17JarVitVufvLRZLtetyC2u2Nr6skmOv/ne2iM5hOtlQ/DL5GxTGdvNm9m82/nOsiFvaNbD1zRRF686URWaFEOKyefSsTIvFwpAhQ+jUqRPTp093eeyFF15w/vrKK68kNzeXN954o9xgNmPGDF588cXaKrf2FVR+O6bMApX96Q7GdTfUclGeoWekF3FN7by4qYBrW3gRZGpgYVc2MhdCiBrhtj6osLAw9Ho9KSkpLsdTUlKIjIws9TmRkZFVOr882dnZDB48mICAAL755hu8vctvpYiLi+Ps2bMuLWJ/NXnyZLKyspy3M2fOVLkutypuMauEXxOLUIGuYdKNWVNGdzFQYFd5dUu+u0upOtkvUwghaoTbvlUNBgM9evRgw4YNzmMOh4MNGzYQHx9f6nPi4+NdzgdYt25dmeeXxWKxMGjQIAwGA6tWrcJkqnig++7duwkODsZoLHv8ldFoJDAw0OXWoFgtlV7D7H/nimjqpxBWR1sweYJgk8LIjgZW/FHEprNF7i6naowB0pUphBA1wK1dmRMmTGD06NH07NmT3r178/bbb5Obm8uYMWMAGDVqFM2bN2fGjBkAPPHEE/Tv35/Zs2czZMgQli1bxvbt21m4cKHzmhkZGZw+fZrExEQADh8+DGitbZGRkc5QlpeXx2effYbFYnGOBWvSpAl6vZ7//Oc/pKSk0KdPH0wmE+vWreO1115j4sSJdfnx1D1rdqX3yfzfuSI6h8lMzJp2fUs9W87pmPRzPj/83R8f7wbSpWkMhAsn3V2FEEI0eG4NZsOHDyctLY2pU6eSnJxMbGwsa9ascQ7wP336NDrdny0yffv2ZenSpUyZMoXnn3+e9u3bs3LlSrp06eI8Z9WqVc5gBzBixAgApk2bxvTp09m5cydbt24FoF27di71nDhxgujoaLy9vZk/fz5PPfUUqqrSrl075syZw7hx42rts6gXrNmVajFLzXNwMkvllnbSWlbTFEVhbDcDk/5bwJu/WXmhb8WtufWCKVAWmBVCiBrg1nXMGrsGt47ZB9dCQFOIf7Tc0348Vch9a/J55wYTTaQrs1asPlbI5wcK+XyoL32bN4A5Ogf/AzsWw5TUSs/qFUIIUVID+Ikv6ow1G0LaVnjanjQHAQYI85Ev4NpyYxsvdqXaeXpjPmv+7o/ZWDOfdWKOg18Ti0jLU3EA3Zvo6RGpx6i/zOubAsFu0zYzNwbUSK1CCOGJJJiJP1lzKjXGbG9aEa3Nsn5ZbdIpCg91NzDp5wKe+jGPDwf7oqvm522zq/znWCFL9trYm+5AAXy9QVUhrwjMRnilnw83X876aZduyyTBTAghqk2CmfiTrXJjzPakOejbXAb+17YwXx2PXmVk1lYrc36zMrF31cabqarKf44V8ca2As5kq8Q20fFEDwOdw/QEGBRUVeWUReXfRwt5bEM+WxKLePUaU/UCt3Mj8/MQHF315wshhAAkmIliDjsU5lfYYpaa6yAtX6WNbMNUJ2LD9Yzo6M28XTbMRoVx3Su3XdbeNDvTNuWzM8VBzwg9j13lTVSg65+ZoihEmxUev8pAlzA7H+6xEW3W8UAlX8OFM5jJtkxCCHE5JJgJjTVbu6+gxWxvuh2A1mYJZnXl5rZe5BWqvPqrlQsFKk/1NOJdxpiwpBwHb/5WwNd/FBEVoDAl3ljhsiaKonBDKy9S8xy8vtVK51A9V7eo4o8G0yUtZkIIIapNgpnQOINZ+S1me9LsBMrA/zqlKAojOhrw9VZY8LuNH08XMbGXkX4tvDB5KdjsKjtT7Hz1RyHfHCnEzxvGdPXm+pZe6HWV/3MaHuPN0QsOpm4q4Ie/+1XpuegN2t8dWWRWCCEuiwQzobHlaPcVtZil2WXgv5vc0s6bLmF6Fu21cf/afAw68PVWyCtUsTkg1KQwPEYLZL7VWJhWpyjc1cmbKb9YWXW0kL9dUcV9UI1maTETQojLJMFMaCrZlXngvIPeTWXgv7u0CdLxcj8jiTkqe9PsWO1g1EOHUD2tApVqz9ws1jZIT88IPW/vsHJzO2+8qtJqJhuZCyHEZZNgJjRWbVuq8roycwtVknNVmvvL+DJ3UhSF5gEKzQNq58/hjg7eTPq5gNXHiri1fRWW0DAGSDATQojLVK2f7MePH6/pOoS7WS92ZRrKbjE7nukAoJm/dGM2Zq3MOmJCdHx9xFa1JxqlxUwIIS5XtYJZu3btuO666/jss88oKCio6ZqEOxR3ZXqV3WJ29II2I7OZtJg1en2b6/nfWTtpeY7KP8ko+2UKIcTlqtY37M6dO+nWrRsTJkwgMjKSBx98kG3bttV0baIu2XLAywS6ssePHc10EGpSqjWwXDQsfZp5oQDfHius/JNMgbKOmRBCXKZqBbPY2Fjmzp1LYmIiixYtIikpiX79+tGlSxfmzJlDWlpaTdcpapu14lX/j15wSDemhwgwKMSG6/nmSBWCmTEQ8i+AowqtbEIIIVxcVp+Ul5cXt912GytWrGDmzJkcPXqUiRMnEhUVxahRo0hKSqqpOkVts1oqDmaZDprV0oBzUf/0baFnT5qDM9mVDFqmQFAdUJBZq3UJIURjdlnfstu3b+eRRx6hadOmzJkzh4kTJ3Ls2DHWrVtHYmIit956a03VKWpbBRuYF9pVTmVJi5kn6dZEjw7YdLaock8wXrKRuRBCiGqpVjCbM2cOXbt2pW/fviQmJvLJJ59w6tQpXnnlFVq3bs0111zDkiVL2LlzZ03XK2pLBV2ZpywOilRkqQwP4uet0DZYx/8qG8xkWyYhhAdYsmQJQUFBtXb9an3Lvv/++9x1112cOnWKlStXMnToUHQ610uFh4fz0Ucf1UiRog5Ys8HbVObDRy8ulSHBzLN0DtOx6Zwdh6pWfLJRgpkQ7nDvvfeiKAqKomAwGGjXrh0vvfQSRUWV/E9VPVWdADRgwAAUReH1118v8diQIUNQFIXp06fXTIG1pFrfsuvWreO5556jadOmLsdVVeX06dMAGAwGRo8effkVirpRQYvZsQsO/LzBbKzDmoTbdQ3Tc8GqcuB8JcaZGQO0ewlmQtS5wYMHk5SUxJEjR3j66aeZPn06b7zxhrvLcouoqCiWLFnicuzcuXNs2LChRG6pj6oVzNq2bUt6esn1ijIyMmjduvVlFyXcwGopd4zZiSwHTf1kj0xP0z5Yh1FfyXFmOr2s/i+EmxiNRiIjI2nVqhUPP/wwAwcOZNWqVc6hR35+fkRFRfHII4+Qk6MtKJ6bm0tgYCBffvmly7VWrlyJn58f2dnZnDx5EkVR+OKLL7jmmmvw8fGhV69e/PHHH/z222/07NkTf39/brzxxhIrMnz44Yd07NgRk8lETEwM7733nvOx4ut+/fXXXHfddfj6+tK9e3e2bNkCwE8//cSYMWPIyspytgZWtqVr6NChpKens2nTJuexjz/+mEGDBhEeHu5y7oULFxg1ahTBwcH4+vpy4403cuTIEZdzlixZQsuWLfH19eVvf/sb58+X/Bn373//m6uuugqTyUSbNm148cUXq91iWa1gppbRrZGTk4PJVHZ3mKjHbDnltpidtjgI95NQ5mm89QodQ3T8UpUJALmyyKwQ7ubj44PNZkOn0/HOO++wf/9+Pv74Y3788UeeffZZAPz8/BgxYgSLFy92ee7ixYu54447CAgIcB6bNm0aU6ZMYefOnXh5eXHXXXfx7LPPMnfuXH755ReOHj3K1KlTned//vnnTJ06lVdffZWDBw/y2muv8cILL/Dxxx+7vNY///lPJk6cyO7du7niiisYOXIkRUVF9O3bl7fffpvAwECSkpJISkpi4sSJlXrvBoOBf/zjHy7va8mSJdx3330lzr333nvZvn07q1atYsuWLaiqyk033URhobZU0NatWxk7diyPPvoou3fv5rrrruOVV15xucYvv/zCqFGjeOKJJzhw4AAffPABS5Ys4dVXX61UvX9Vpb0yJ0yYAGh79U2dOhVf3z+/yO12O1u3biU2NrZahQg3q6Ar83S2gz6yeblH6himZ+WRQuwOFX1Fm5rLRuZCuJWqqmzYsIG1a9fy2GOP8eSTTzofi46O5pVXXuGhhx5ytl7df//99O3bl6SkJJo2bUpqairfffcd69evd7nuxIkTSUhIAOCJJ55g5MiRbNiwgauvvhqAsWPHunQfTps2jdmzZ3PbbbcB0Lp1a2douXSY08SJExkyZAgAL774Ip07d+bo0aPExMRgNptRFIXIyMgqfw733Xcf11xzDXPnzmXHjh1kZWUxdOhQl1a3I0eOsGrVKjZt2kTfvn0BLVBGRUWxcuVK/v73vzN37lwGDx7sDLNXXHEFmzdvZs2aNc7rvPjii0yaNMn5vtq0acPLL7/Ms88+y7Rp06pce5WC2a5duwDtD37v3r0YDAbnYwaDge7du1c60Yp6xppdZlem1a6SkqsS7icD/z1R2yAd+UVwLNPBFSEVhHNjoLSYCeEG3377Lf7+/hQWFuJwOLjrrruYPn0669evZ8aMGRw6dAiLxUJRUREFBQXk5eXh6+tL79696dy5Mx9//DGTJk3is88+o1WrVlx77bUu1+/WrZvz1xEREQB07drV5VhqaiqgdZEeO3aMsWPHMm7cOOc5RUVFmM3mMq9bPP4rNTWVmJiYy/o8unfvTvv27fnyyy/ZuHEj99xzD15erpHn4MGDeHl5ERcX5zwWGhpKhw4dOHjwoPOcv/3tby7Pi4+Pdwlmv//+O5s2bXJpIbPb7S6fc1VUKZht3LgRgDFjxjB37lwCAwOr9GKiniqygd1WZotZYo4DFWjiK12Znqi1WYcC/J5mrziYmQIhJ7VO6hJC/Om6667j/fffx2Aw0KxZM7y8vDh58iRDhw7l4Ycf5tVXXyUkJIT//e9/jB07FpvN5gwM999/P/Pnz2fSpEksXryYMWPGlBhP7O3t7fx18WN/Pea4uOtH8Ri2f/3rXy6hB0Cvd/0ZUtp1HTW0e8h9993H/PnzOXDgQK1uG5mTk8OLL77obB28VHWGd1UpmBX7a3+0aOBs2j+islrMTlu0MYUREsw8kq+3QvMAhd9T7fy9QwUnm8yQeqBO6hJC/MnPz4927dq5HNuxYwcOh4PZs2c7l7T64osvSjz37rvv5tlnn+Wdd97hwIEDl72iQkREBM2aNeP48eP84x//qPZ1DAYDdru92s+/6667mDhxIt27d6dTp04lHu/YsSNFRUVs3brV2ZV5/vx5Dh8+7Dy/Y8eObN261eV5v/76q8vvr7rqKg4fPlzi86+uSgez2267jSVLlhAYGFhqKrzU119/fdmFiTpktWj3ZbSYncl2oFMgxCTBzFO1MevYnVqJH5BGs4wxE6KeaNeuHYWFhbz77rvcfPPNbNq0iQULFpQ4Lzg4mNtuu41nnnmGQYMG0aJFi8t+7RdffJHHH38cs9nM4MGDsVqtbN++nQsXLjjHq1ckOjqanJwcNmzYQPfu3fH19a1St2BwcDBJSUkurXKXat++Pbfeeivjxo3jgw8+ICAggEmTJtG8eXPnzkWPP/44V199NW+++Sa33nora9eudenGBJg6dSpDhw6lZcuW3HHHHeh0On7//Xf27dtXYqJAZVR60FDxILziX5d3Ew2MtfwWszMWB018lIoHfotGq22QjkMZDqz2ChaaNZmhMB9seXVTmBCiTN27d2fOnDnMnDmTLl268PnnnzNjxoxSzy3u3ixt5mJ13H///Xz44YcsXryYrl270r9/f5YsWVKlJbX69u3LQw89xPDhw2nSpAmzZs2qch1BQUH4+fmV+fjixYvp0aMHQ4cOJT4+HlVV+e6775xhrk+fPvzrX/9i7ty5dO/enR9++IEpU6a4XCMhIYFvv/2WH374gV69etGnTx/eeustWrVqVeV6ARS1rLUvxGWzWCyYzWaysrLq93i8U1tg8WC49X0Iiirx8CPr8jhtcfDPeFkKxVMdvWDnhf9ZWfk3P2LDyxlndm4HrJ8GT+6FoJZ1V6AQ4rJ8+umnPPXUUyQmJrpM7BN1r1rT7PLz88nL+/N/xKdOneLtt9/mhx9+qLHCRB2qYIzZqSyHDPz3cK0CdXgpsKei7kzTxRZzmZkpRIOQl5fHsWPHeP3113nwwQcllNUD1Qpmt956K5988gkAmZmZ9O7dm9mzZ3Prrbfy/vvv12iBog4UjzEzlD3GLNxXlsrwZN56hVZmHb+nVTKYyTgzIRqEWbNmERMTQ2RkJJMnT3Z3OeX65Zdf8Pf3L/PWWFRrVubOnTt56623APjyyy+JjIxk165dfPXVV0ydOpWHH364RosUtcyard17leyqzLKqWGwQLi1mHq9loMKh89JiJkRjMn369Hq/qXexnj17snv3bneXUeuqFczy8vKcWzX88MMP3Hbbbeh0Ovr06cOpU6dqtEBRB6wXt2NSSraKncnW1pORYCZaBOjYfK6CHQD0Bq1LPE+CmRCiZvn4+NTYkhT1WbX6p9q1a8fKlSs5c+YMa9euZdCgQYC2Wm+9HuQuSlfOdkxnLcXBTLoyPV1UgA6rXdueq1ymIGkxE0KIaqrWt+3UqVOZOHEi0dHRxMXFER8fD2itZ1deeWWNFijqgC2nzIH/ibkODDoIkPGgHi8qQPtxcTijgmBmDJQWMyGEqKZqdWXecccd9OvXj6SkJLp37+48fsMNN5TYU0o0AOXsk5mUoxLmo5TYnkN4HrMRAg3wR4aDweUtRWQKhFwZ/C+EENVRrWAGEBkZWWLH9969e192QcINymkxS8p1EOwjoUxo+9hFBeg4nFHBBACjGXLT6qYoIYRoZKoVzHJzc3n99dfZsGEDqampJTYcPX78eI0UJ+qINRu8yujKzHbIVkzCqXmAtgNAuUyBkHG0bgoSQohGplrB7P777+e///0v99xzD02bNpVuroauvK7MXJW4QBn4LzRRAQobTmlbMxn1Zfy7N5khL6NuCxNCVMu5zHwu5Nrq7PWC/Qw0Dyr9+8ZdfvrpJ6677jouXLhAUFCQu8upXjD7/vvvWb16NVdffXVN1yPcwZoNPsElDtsdKql5KiHSlSkuigrUYVfheKaDjqFlbM1kMmuLFhfZwEtmjQhRX53LzOeG2T9RUFhBK3gNMnnr2PD0gCqHs+TkZF599VVWr17NuXPnCA8PJzY2lieffJIbbrihlqp1j2oFs+DgYEJCQmq6FuEutpxSl8tIz1exqxDqIy1mQtPi4szMPzIqCGagrf4f2LSOKhNCVNWFXBsFhQ7GX9euTlqxzmXmM3/jUS7k2qr0eidPnuTqq68mKCiIN954g65du1JYWMjatWsZP348hw4dqsWq6161gtnLL7/M1KlT+fjjj/H1LX39K9GAlNGVmZij/S8qVMaYiYv8vBVCTArHMu2Ad+knGS+uZZiXLsFMiAageZAPrcP83F1GmR555BEURWHbtm34+f1ZZ+fOnbnvvvsAmDNnDosXL+b48eOEhIRw8803M2vWLOdWTadOneLRRx/lf//7HzabjejoaN544w1uuukm5/V27NjBc889x4EDB4iNjWXx4sV06NChbt8s1VzHbPbs2axdu5aIiAi6du3KVVdd5XKrivnz5xMdHY3JZCIuLo5t27aVe/6KFSuIiYnBZDLRtWtXvvvuO5fHv/76awYNGkRoaCiKopS6fUNBQQHjx48nNDQUf39/br/9dlJSUlzOOX36NEOGDMHX15fw8HCeeeYZioqKqvTeGowyZmUm56oA0pUpXET6KRzPKqfrw7ktk8zMFEJcnoyMDNasWcP48eNdQlmx4jFhOp2Od955h/379/Pxxx/z448/8uyzzzrPGz9+PFarlZ9//pm9e/cyc+bMEvtr/vOf/2T27Nls374dLy8vZ+ira9VqMRs2bFiNvPjy5cuZMGECCxYsIC4ujrfffpuEhAQOHz5MeHh4ifM3b97MyJEjmTFjBkOHDmXp0qUMGzaMnTt30qVLF0CbMdqvXz/uvPNOxo0bV+rrPvXUU6xevZoVK1ZgNpt59NFHue2229i0aRMAdrudIUOGEBkZyebNm0lKSmLUqFF4e3vz2muv1ch7rzfsRVBkLXVWZmKOA6Me/MtoGBGeKdJP4XhmOcHMJ0i7z5FgJoS4PEePHkVVVWJiYso978knn3T+Ojo6mldeeYWHHnqI9957D9AaW26//Xa6du0KQJs2bUpc49VXX6V///4ATJo0iSFDhlBQUIDJVHIf6dpUrWA2bdq0GnnxOXPmMG7cOMaMGQPAggULWL16NYsWLWLSpEklzp87dy6DBw/mmWeeAbQu1XXr1jFv3jwWLFgAwD333ANofdKlycrK4qOPPmLp0qVcf/31ACxevJiOHTvy66+/0qdPH3744QcOHDjA+vXriYiIIDY2lpdffpnnnnuO6dOnYzA0ogHNtosbmBtKdkkn56qEyuKy4i+a+uvYkliIqqql/93wMmktsLmpdV+cEKJRUVW1UuetX7+eGTNmcOjQISwWC0VFRRQUFJCXl4evry+PP/44Dz/8MD/88AMDBw7k9ttvp1u3bi7XuPT3TZtqwzBSU1Np2bJlzb2hSqj2qO7MzEw+/PBDJk+eTEaGNjV+586dnDt3rlLPt9ls7Nixg4EDB/5ZjE7HwIED2bJlS6nP2bJli8v5AAkJCWWeX5odO3ZQWFjocp2YmBhatmzpvM6WLVvo2rUrERERLq9jsVjYv39/mde2Wq1YLBaXW71nvRjMymgxkzXMxF819VPIL4KUvHJ+YPoEQ44EMyHE5Wnfvj2KopQ7wP/kyZMMHTqUbt268dVXX7Fjxw7mz58PaFkDtGW+jh8/zj333MPevXvp2bMn7777rst1vL3/7B4q/k/nX9dprQvVCmZ79uzhiiuuYObMmbz55ptkZmYC2viuyZMnV+oa6enp2O12l/ADEBERQXJycqnPSU5OrtL5ZV3DYDCUWKvk0uuU9TrFj5VlxowZmM1m5y0qKqrSdbmNNUe7L2WMWZIEM1GKpv7aj41yuzNNQTLGTAhx2UJCQkhISGD+/Pnk5uaWeDwzM5MdO3bgcDiYPXs2ffr04YorriAxMbHEuVFRUTz00EN8/fXXPP300/zrX/+qi7dQZdUKZhMmTODee+/lyJEjLn2vN910Ez///HONFdfQTJ48maysLOftzJkz7i6pYrayg1lirqxhJkoK91XQKXCiogkA0mImhKgB8+fPx26307t3b7766iuOHDnCwYMHeeedd4iPj6ddu3YUFhby7rvvcvz4cT799FPn8KZiTz75JGvXruXEiRPs3LmTjRs30rFjRze9o/JVa4zZb7/9xgcffFDiePPmzSvdehUWFoZery8xGzIlJaXEHpzFIiMjq3R+Wdew2WxkZma6tJpdep3IyMgSs0OLX7e81zIajRiNxkrXUi8Ud2X+ZR0zu0MlLU+VpTJECV46hQhfpYJgFgRZDeA/JkIIzmXm1+vXadOmDTt37uTVV1/l6aefJikpiSZNmtCjRw/ef/99unfvzpw5c5g5cyaTJ0/m2muvZcaMGYwaNcp5Dbvdzvjx4zl79iyBgYEMHjyYt956q6beWo2qVjAzGo2ljp/6448/aNKkSaWuYTAY6NGjBxs2bHDO8nQ4HGzYsIFHH3201OfEx8ezYcMGl9kX69atIz4+vtK19+jRA29vbzZs2MDtt98OwOHDhzl9+rTzOvHx8bz66qukpqY6Z4euW7eOwMBAOnXqVOnXahDKCGbFi8uGyOKyohTazMxyNjP3CYLEnXVWjxCi6oL9DJi8dczfWHd725q8dQT7VX0CXdOmTZk3bx7z5s0r9fGnnnqKp556yuVY8WRAoMR4sksNGDCgxCSD2NjYSk88qGnVCma33HILL730El988QWgDZI7ffo0zz33nDPsVMaECRMYPXo0PXv2pHfv3rz99tvk5uY6Z2mOGjWK5s2bM2PGDACeeOIJ+vfvz+zZsxkyZAjLli1j+/btLFy40HnNjIwMTp8+7exfPnz4MKC1dEVGRmI2mxk7diwTJkwgJCSEwMBAHnvsMeLj4+nTpw8AgwYNolOnTtxzzz3MmjWL5ORkpkyZwvjx4xtei1hFyujKLB7YHSwtZqIUTf117E8vL5gFQ246OBygk3AvRH3UPMiHDU8P8Pi9MuubagWz2bNnc8cdd9CkSRPy8/Pp378/ycnJzpamyho+fDhpaWlMnTqV5ORkYmNjWbNmjXOg/enTp9Fd8kO9b9++LF26lClTpvD888/Tvn17Vq5c6VzDDGDVqlXOYAcwYsQIQFviY/r06QC89dZb6HQ6br/9dqxWKwkJCc61TgD0ej3ffvstDz/8MPHx8fj5+TF69Gheeuml6nxc9Zs1B/QG0Llur5Oaq3VTBRslmImSIv0U1p5QKbSreJe2mbkpCFQ75F8Av9A6r08IUTnNg3wkKNUzinoZbXWbNm3i999/Jycnh6uuuqrEUhaezmKxYDabycrKIjAw0N3llO7nN2DLfLjzU5fDnx+w8cIvBXw61AedrGMm/mJfup1Xt1j5cbgfbYJK2TMz9SB8/ww8vAUiGln3vxBC1KIqt5g5HA6WLFnC119/zcmTJ1EUhdatWxMZGVn2gpOi/ipjn8zUPAdBJkVCmShVpK/29+KUxVF6MDMFafe5qYAEMyGEqKwqDf5QVZVbbrmF+++/n3PnztG1a1c6d+7MqVOnuPfee/nb3/5WW3WK2mLNKXVx2dQ8laBGNpxO1JwQHwUvBU5bymhwl22ZhBCiWqrUYrZkyRJ+/vlnNmzYwHXXXefy2I8//siwYcP45JNPXKaoinqujA3MU3MdmGV8mSiDTlEI91M4bSljyQxvH21rJtmWSQghqqRKLWb/7//9P55//vkSoQzg+uuvZ9KkSXz++ec1VpyoA9bSg1lKnkqQzMgU5Qj3VThVVjAD2ZZJCCGqoUrBbM+ePQwePLjMx2+88UZ+//33yy5K1CGrpdSuzLQ8VZbKEOUK99VxqqJFZmVbJiGEqJIqBbOMjIwSe0heKiIiggsXLlx2UaIOlTL43+5QSc9XCZKuTFGOCF+FM9mOshdhlG2ZhBCiyqo0xsxut+PlVfZT9Ho9RUVFl12UqEPWbAhu7XIoo0Bb9V9azER5wv0UCuxa62q4Xyl/V3yCwFJyI2EhRD2SeQbyztfd6/mGQlBU3b1eNURHR/Pkk0+67DJUl6oUzFRV5d577y1z9Xur1VojRYk6VMrg/9SLq/5Li5koT4Sf1uB+yuIg3K+UxndTECTtrtOahBBVkHkG5veCwrrZKxPQvm/G/1blcJacnMyrr77K6tWrOXfuHOHh4cTGxvLkk09yww031FKx7lGlYDZ69OgKz5EZmQ1MqcHs4qr/0mImyhHu8+daZr2alnKCT5BsyyREfZZ3Xgtl1zwN5jpoxco6A7/M1l63CsHs5MmTXH311QQFBfHGG2/QtWtXCgsLWbt2LePHj+fQoUNVLsVut6MoisvuQvVFlYLZ4sWLa6sO4Q4OB9hySwSztIstZrJchiiP0UshxFTOkhk+IeAogvwM8Aur2+KEEJVnjoLQdu6uokyPPPIIiqKwbds2/Pz8nMc7d+7MfffdB8CcOXNYvHgxx48fJyQkhJtvvplZs2bh7+8PaMt9Pfnkk3zyySdMmjSJP/74g6NHj+Lr68vYsWNZv349kZGRvPLKK255j5eq1l6ZopEozNXuvX1dDqfmqQQawEsnwUyUL9xXKXuRWd+Le2RaEiWYCSGqJSMjgzVr1vDqq6+6hLJiQUFBAOh0Ot555x1at27N8ePHeeSRR3j22Wdd9sHOy8tj5syZfPjhh4SGhhIeHs4dd9xBYmIiGzduxNvbm8cff5zUVPdOWpJg5sms2dr9X1rMUnId0o0pKiXcV+GkxV76g8XBLDsJmnaru6KEEI3G0aNHUVWVmJiYcs+7dKB+dHQ0r7zyCg899JBLMCssLOS9996je/fuAPzxxx98//33bNu2jV69egHw0Ucf0bFjx5p/I1UgwcyTWXO0+1IG/8vAf1EZ4X469qWXMRPbJxgUnRbMhBCiGspcjucv1q9fz4wZMzh06BAWi4WioiIKCgrIy8vD11frFTIYDHTr9ud/Eg8ePIiXlxc9evRwHouJiXG2wrlL/Rv1JuqOrbjFzLUrM+XiBuZCVCTcVyGjQCW3sJQfnjq9Fs4sEsyEENXTvn17FEUpd4D/yZMnGTp0KN26deOrr75ix44dzJ8/HwCbzeY8z8fHB0Wp/99tEsw8mbX0YJaap8rAf1Ep4b7a35Oz2eVMAMiWtcyEENUTEhJCQkIC8+fPJzc3t8TjmZmZ7NixA4fDwezZs+nTpw9XXHEFiYkV/9yJiYmhqKiIHTt2OI8dPnyYzMzMmnwLVSbBzJOV0pWpqirnZdV/UUlNLgazM2XNzPQNgezkOqxICNHYzJ8/H7vdTu/evfnqq684cuQIBw8e5J133iE+Pp527dpRWFjIu+++y/Hjx/n0009ZsGBBhdft0KEDgwcP5sEHH2Tr1q3s2LGD+++/Hx+fktsU1iUZY+bJSmkxyykEq12WyhCVE2RU8NbBmbJazHxDIfNU3RYlhKiarDP1+nXatGnDzp07efXVV3n66adJSkqiSZMm9OjRg/fff5/u3bszZ84cZs6cyeTJk7n22muZMWNGpdZVXbx4Mffffz/9+/cnIiKCV155hRdeeKFaddYURa3syDpRZRaLBbPZTFZWFoGBge4up6Rt/4I1k+Geb5yHTmTZuW5ZLlPijXQO07uxONFQPL0xn8GtvZna11TywT3L4dBqeO5E3RcmhChfA1r535NIi5kns1pKjC9Ll8VlRRU18VHK7sr0CdEWmC2yglfpW7kJIdwkKEoLSbJXZr0iwcyTWXPA8Jdgli/BTFRNE19d+V2ZoI0zC25Vd0UJISonKEqCUj0jg/89mTW7xBpm6fkqegX8vN1Uk2hwmvgqnM12lL7e0KWLzAohhKiQBDNPVkowS8tzYDYq6BrAWi+ifgj3VcgphCxrKQ9KMBNCiCqRYObJbDmltpiZZSiQqALnkhmldWca/LSxZbLIrBBCVIoEM09WYAGvksEs0CCtZaLywn21HyOlBjNFAd8wWWRWCCEqSYKZJ7Nll5iVWdyVKURl+XuDj1c5i8z6BMsis0IIUUkSzDxZGYP/JZiJqlAUhXBfpfyZmVln67YoIYRooCSYeTJryRYzCWaiOsJ8ylkywz8cMk/XbUFCCNFASTDzZH8Z/J9XqJJfhOyTKaqsia/CaUsZm4j4R2izMu2FdVuUEEI0QBLMPJXDAbZclxYzWVxWVFe4r0JiThlrmflHguqou/34hBCiAZNg5qlsOdr9JS1maXlaV5QEM1FVTXwVrHZIyystmIVr99KdKYQQFZJg5qmcwUxazMTla1Lekhl+TQAFLpyq26KEEKIBkmDmqazZ2v2lLWb5KjoF/A1uqkk0WOHORWZLaTHTe2vhLFOCmRBCVESCmaeyltJilqdiNsh2TKLqfLwUAg1wtryZmdJiJoQQFZJg5qmsFu3ecGlXpkO2YxLV1sS3oiUzJJgJIURFJJh5quKuzEu2ZDov2zGJyxDmo3C6rNX//SOkxUwIISpBgpmnKmVWZnq+SqAM/BfV1MRXKXtbJv8IyE2Fwvy6LUoIIRoYCWaeypoNeoM2MPui8xLMxGUI91VIzlUpcpS2ZEaEdp8pa5kJIUR5JJh5qlK2YzpfIBuYi+pr4qOjSIXk3PKCmXRnCiFEeSSYeaq/bGBeaFfJskKAjDET1dTEuWRGKd2ZvqGg08OFk3VblBBCNDD1IpjNnz+f6OhoTCYTcXFxbNu2rdzzV6xYQUxMDCaTia5du/Ldd9+5PK6qKlOnTqVp06b4+PgwcOBAjhw54nz8p59+QlGUUm+//fYbACdPniz18V9//bXmPwB3sOW4tJhdKJDFZcXlKQ5mpS6ZodNrWzNlHK/jqoQQomFxezBbvnw5EyZMYNq0aezcuZPu3buTkJBAampqqedv3ryZkSNHMnbsWHbt2sWwYcMYNmwY+/btc54za9Ys3nnnHRYsWMDWrVvx8/MjISGBgoICAPr27UtSUpLL7f7776d169b07NnT5fXWr1/vcl6PHj1q78OoS39pMUu/GMwCZXFZUU0GvUKIqZwJAOYoSD1Ut0UJIUQD4/ZgNmfOHMaNG8eYMWPo1KkTCxYswNfXl0WLFpV6/ty5cxk8eDDPPPMMHTt25OWXX+aqq65i3rx5gNZa9vbbbzNlyhRuvfVWunXrxieffEJiYiIrV64EwGAwEBkZ6byFhoby73//mzFjxqD8ZXHV0NBQl3O9vb3/WlLDZM1xCWbnZTsmUQOa+Cqlr/4PENQS0g7UbUFCCNHAuDWY2Ww2duzYwcCBA53HdDodAwcOZMuWLaU+Z8uWLS7nAyQkJDjPP3HiBMnJyS7nmM1m4uLiyrzmqlWrOH/+PGPGjCnx2C233EJ4eDj9+vVj1apV5b4fq9WKxWJxudVbVkuJNcxAxpiJyxPuq3Aqy176g0FRkJ0MBVl1W5QQQjQgbg1m6enp2O12IiIiXI5HRESQnJxc6nOSk5PLPb/4virX/Oijj0hISKBFixbOY/7+/syePZsVK1awevVq+vXrx7Bhw8oNZzNmzMBsNjtvUVFRZZ7rdtbsEqv+m/Rg8pJgJqov3FfhdFktZuaW2n3aH3VXkBBCNDBe7i7A3c6ePcvatWv54osvXI6HhYUxYcIE5+979epFYmIib7zxBrfcckup15o8ebLLcywWS/0NZ9ZsCG7t/O35fFW6McVlC/fVkZ5fRH6hio/3X/4+mVsACqQdhKhebqlPCCHqO7e2mIWFhaHX60lJSXE5npKSQmRkZKnPiYyMLPf84vvKXnPx4sWEhoaWGbYuFRcXx9GjR8t83Gg0EhgY6HKrt/4y+D+jQBaXFZcvvLwlM7yMENgU0g7XcVVCCNFwuDWYGQwGevTowYYNG5zHHA4HGzZsID4+vtTnxMfHu5wPsG7dOuf5rVu3JjIy0uUci8XC1q1bS1xTVVUWL17MqFGjKjWof/fu3TRt2rTS769es2WDwc/52/Q8h+yTKS5buJ/2d6jMPTPNUZB6sA4rEkKIhsXtXZkTJkxg9OjR9OzZk969e/P222+Tm5vrHIg/atQomjdvzowZMwB44okn6N+/P7Nnz2bIkCEsW7aM7du3s3DhQgAUReHJJ5/klVdeoX379rRu3ZoXXniBZs2aMWzYMJfX/vHHHzlx4gT3339/ibo+/vhjDAYDV155JQBff/01ixYt4sMPP6zFT6OO2Iu0PQu9Lx1jphJskmAmLk+QUcGgg9OltZiBFsxOb67booQQogFxezAbPnw4aWlpTJ06leTkZGJjY1mzZo1z8P7p06fR6f5s2Ovbty9Lly5lypQpPP/887Rv356VK1fSpUsX5znPPvssubm5PPDAA2RmZtKvXz/WrFmDyWRyee2PPvqIvn37EhMTU2ptL7/8MqdOncLLy4uYmBiWL1/OHXfcUQufQh2zXpwtesng//P5Kq3Mbl89RTRwOkUh3E/hjKWsJTNawb4vocACpnrc1S+EEG6iqKpaxk9QcbksFgtms5msrKz6Nd7swimY2w3+7xVoFgtAx48s3HGFNze1bSTrtAm3mbW1gBCTwkc3+pV88PxR+PZJuO8HaBlX57UJIUR9J00knqi4xezi4P+8QpX8ImTwv6gR4X46TpfXYqY3wNnf6rYoIYRoICSYeSJrtnZ/cfD/+eLtmCSYiRoQ7qtwJttBqY3xem8IuwLONJI9Z4UQooZJMPNExcHs4uB/53ZMMitT1IBwX4UCO6Tll9FqFt4JTv8KMopCCCFKkGDmiQqKuzK1YJaRr82gkxYzURMifLUfK2UumRHeEXLT4MKJOqxKCCEaBglmnshqAUWvLfiJtlQGQIDBnUWJxqJ4kdmTWWUEsyYdtfvT0p0phBB/5fblMoQbWC3aUhmK9gV6vkDF3xu8dNJiJi6f0Ush1KSUHcyM/hAUrQWz2LvqtLYqsWZD+h9w4STkpEKRFXReENgMmnTQumQV+TcjhKhZEsw8kTUbvP9cykD2yRQ1LdJP4URZwQwgPKZ+tZhZcyDpd0jcCed2QOJu165WvUFrYXZcXJwZwD8SOt0KfR6CkDZuKVsI0fhIMPNE1myXxWUz8lUCZOC/qEERFQWzyK7wxxptTb3gVnVXGED+BUjeB8l7LoaxXZB+BFDBywShbSGyG3QaptUW0FQbj1ncOmbNhoxj2pIfe5bDb/+C7nfB/70EfqF1+16EEI2OBDNPVGD5y3ZMsk+mqFmRfjp+TSxEVVWU0rr7WvTWWqD2fQXXTKidIhx2yDgOKfsv3vZC8l7IOqs97mWE4NYQ2h6uGKwt42GOAp2+/OsaA6BprHa7chQcWQu7l8Lh1XDLu9Dx5tp5P0IIjyDBzBNZs52Ly4LWlRnpL/NARM2J9FPIK9KWzCieDODC2wei4mDvipoJZqoK54/B6S1ad2Tibkg9AEUF2uM+IRAcrQXCbsMhuA2YW1QcwiriZYSOt0D0NfDre7D8boh/VGs9u9xr12cFWWBJ0lofFUX78wxqCT7B7q5MiAZPgpknsrq2mJ0vUOkQ4sZ6RKMT6acF/ZNZDsJ9ywj9rfvDjy9rrVkRnav+IqoKpzbB/m/g0GrITgIUbXeB0DYQ+w8Iaa1NNPAJqu5bqRyfYBjwPBxcBb++r4XEOxa5DBlosFQVUg9qLYOnt2ihNyel9HP9I6H1tRBzE3S4yTnzWwhReRLMPFFBFgQ2B0BVVc7nqwTI4H9RgyL8/lwyo3fTMk5qdpXWLbh3RdWCWZEVdn0Kvy6A80fAPxyi4rV9X8M7uy8MKYo2GSCwOfx3JnxyC9z9FZjM7qnncuVlaJ/zjo+1MXVePtqkjdYDICgK/JqAMRAUtAkR2cnaXqjndsDeL8AUBL0fgD4Pg6/8z0+IypJg5okuGfyfUwiFDln1X9Qsg14hzKeCCQB6b2hzHfz2IcQ9BAGR5V/U4YDf/x9sfFVrHWvVF3qOgYiu9WvZihY9IeFVWD8NPrkV7vmmYXXxWXNgyzzY/A4U2SC6H1w1SpsQofcu+3lhV2itZQCZp7XJHZvfgV/nwzUToc8j4G2qm/cgRAMmA4s8kdXiXC6jeDsmaTETNS3ST+FUWav/F+s+EhQd/DCl/PPO/AYfXg//fkRbmuLW+dB/khYW6lMoKxZ2BfzfK1qX5qe3/bkNWn134hd4rw/8MhvaDYK/L4FrnobmPcoPZX8V1FJrLbv9I2g7EDa+Au/FwYmfa610IRoLCWae6JLB/+cvbsckLWaipkX46TieWUEwMwZAjzFad+b+b0o+nnkGVj4MHw3UZhMPngn9n9NmT9Z3oW21SQBph2HpiD/XP6uPVBV+fgM+Hqp1vd4yH3qNvfxuWJMZeo/TrmcMgI9vhtVPQ2FBzdQtRCMkXZmepsgKdhsYLraYFUiLmagdkX4Km845cKgquvJatdper60JtuJeOLUF2v+fFmIOfw/7vtQmqsQ9rC1p0dBmOoa2g4HTYN1U+PI+uPNT0NezH7tFNq0lcu8KbT227iO0VsyaZG4Bg16Fw9/B9kXa4sLDP9MmZwghXEiLmacp7lJxbmCuogABVeilEKIymvnrKCiCpBy1/BMVndYt2Wsc7FgMn98BX9yjzbjsPgJu+xfEDGl4oaxYeCetle+PtbB6gtY6VV8UWbXPev9K7c8g9q6aD2XFFB3EDIWb3tQmFnw4UFvcVwjhop79103UOqtFu78YzM7nqwQYQC/7ZIoa1iJA+zt15IKD5gEVfNkXz2jscBMUZGrhxT+89ousKy16wdWPw//e0vbaHDDJ3RVpLWXL/gEn/gvXT9HGkdWFkDZw0xuw4SVYMgRGfwvNr6qb1xaiAZAWM09TcDGYXZyVmZ6vEijdmKIWhPkoGPVwNNNe+SfpvbVlGBpTKCvW9gZtduNPM2DHEvfW4rDDyofg+E9w/Qt1F8qKmcxa16Y5Cj7/O2ScqPg5QngICWae5q9dmQUO2SdT1AqdotDMX+HohQomAHiSLn+HDkPg26fg0HfuqUFVYc1kbbLFtc9AsyvdU4e3SQuFXkZYOlwmBAhxkQQzT1MczC4O/k/PV2WfTFFrmvnr+ONCFVrMGjtF0ZaRaNkHvrwXTm+t+xo2vwvbPtAmVLTqW/evfymTWdsxIeO4tqSGEEKCmccpZYyZdGWK2tIiQMeRCw7U+jTg3d10em3B1bArtG685L1199p7v4R1L0DXO6HDjXX3uuUJbqVtn7V5nnuCqhD1jAQzT2PNBr3BuVjk+XyVQIObaxKNVnN/hWwbpOVJMHOhN8B1L2hj6T4ZBulHav81T/5PWxOuzXVw5T21/3pV0flvENYO1k6uX7NWhXADCWaepiDL2VqmqioXCqTFTNSeFhdnYx6taKFZT2TwhYHTtWEFi2+CtD9q77WS9sD/G6kt3dH38fq3W4JOD7F3a/tsHt3g7mqEcCsJZp7mkn0yLTYoUpExZqLWhPsqeOm0JTNEKYpnJ3r7wJKbtABV09KPwqfDwD9CG89Vla2V6lKzq6BJR20vVGk1Ex5MgpmnsWY798lMv7gdkwQzUVv0Om1m5hGZAFA2nyBIeA1MQVo4O/7fmrt22mHtmga/i61zvjV37ZqmKNoCt4k7tWU8hPBQEsw8jdXi3Ccz4+IG5mbpyhS1qLm/jsMZ0mJWLpMZEl6F0Pbw2W3w64LLbzU6txMW36j9ex/06uXve1kXmsZCUCvY9am7KxHCbSSYeZpLxpidvxjMZIyZqE2tAnUcPG/HId1T5fP2hRumadsWrXkOvhgFOWnVu9aeL2DxYPANg0GvgU9wzdZaWxRF2zv14H8g/4K7qxHCLSSYeZr8TDD6A5BeoKJTwK+eDjkRjUO0WUdOIZy2SDCrkE4Pve6HAZO1rZLm94bfPgR7YeWen5OqbZb+9Tho1Q8GzwBTYO3WXNPaXq/tTLDvK3dXIoRbSDDzNAWZfy4um6diNijo6tsMLdGoRJu1HzP702WcWaW1uhpuma+tyr96Irx7FfwyB7LOljxXVbUZnWv/Ce9cCUfXQ7+n4eontWU5GhqfYG2LqF2fubsSIdxCNjH3NAVZYNBazM7nOwg0urke0eiZjQqhPgr70u0MaSvNs5XmEwT9noJOw2D/19oemxtehKCWENIOfMyQdwHO/wGWRO3fdYebtM3gG8J4svK0vR7++7q2h2ZIa3dXI0SdkmDmaawWZ4vZ+QLZjknUjehAHfukxax6QlrDNU9D3IPachqp+yE3DTIytH/LLeKgaTeI7ApeJndXWzOaXwU6Lzjyg/a+hfAgEsw8SZENCvOdwSwtTxaXFXUj2qzjx1NFqKqKIl3n1WPw1/a2dPf+lnXB2xciusAfayWYCY8jY8w8SUGWdu9d3JUpLWaibkSbFS5YVZJyZQKAqKTmPeHkL2DLdXclQtQpCWaepDiYObsyHdJiJupEa5kAIKqqRS+w22p2wV0hGgAJZp7kkmBWaFfJssrisqJuhJgUzEbYmybBTFSSuTkENocja91diRB1SoKZJynI1O4NflwokFX/Rd1RFIX2QXq2JUkwE1XQ7Co49qO7qxCiTkkw8yTOFjN/0i8Gs8AGuMyRaJg6hurYlWrHapdxZqKSIjpD5mmwJLm7EiHqjAQzT1KQBYoOvE3O7ZikxUzUlZhQPVa7dGeKKojorN2f3uLeOoSoQxLMPElBljbwX9E5g1mAzMoUdaRVoIKPF2xNlGAmKsknWBtnJsFMeJB6Eczmz59PdHQ0JpOJuLg4tm3bVu75K1asICYmBpPJRNeuXfnuu+9cHldVlalTp9K0aVN8fHwYOHAgR44ccTknOjoaRVFcbq+//rrLOXv27OGaa67BZDIRFRXFrFmzauYNu8slq/6n5zsw6cHkJcFM1A29TqFDiI6tSUXuLkU0JE06wqnN7q5CiDrj9mC2fPlyJkyYwLRp09i5cyfdu3cnISGB1NTUUs/fvHkzI0eOZOzYsezatYthw4YxbNgw9u3b5zxn1qxZvPPOOyxYsICtW7fi5+dHQkICBQUFLtd66aWXSEpKct4ee+wx52MWi4VBgwbRqlUrduzYwRtvvMH06dNZuHBh7XwQdaG4xQxtDTPpxhR1LSZEz/ZkO0UOGWcmKimiE6Qe+HOMrBCNnNuD2Zw5cxg3bhxjxoyhU6dOLFiwAF9fXxYtWlTq+XPnzmXw4ME888wzdOzYkZdffpmrrrqKefPmAVpr2dtvv82UKVO49dZb6datG5988gmJiYmsXLnS5VoBAQFERkY6b35+fs7HPv/8c2w2G4sWLaJz586MGDGCxx9/nDlz5tTaZ1HrCrLA+89gJmuYibrWMVRHXpGMMxNVEN4ZVAec+c3dlQhRJ9wazGw2Gzt27GDgwIHOYzqdjoEDB7JlS+ljCrZs2eJyPkBCQoLz/BMnTpCcnOxyjtlsJi4ursQ1X3/9dUJDQ7nyyit54403KCr6s4tly5YtXHvttRgMf05bTEhI4PDhw1y4cKHU2qxWKxaLxeVWrxRkgcEX0LoyZdV/UdfaBOnw94YNp6Q7U1RSYDNtrNmZX91diRB1wq3BLD09HbvdTkREhMvxiIgIkpOTS31OcnJyuecX31d0zccff5xly5axceNGHnzwQV577TWeffbZCl/n0tf4qxkzZmA2m523qKioMt+7W+RfcHZlpuerBBrdXI/wOF46hasi9Hx/QoKZqCRFgdB2cG6nuysRok547CbmEyZMcP66W7duGAwGHnzwQWbMmIHRWL3EMnnyZJfrWiyW+hXOCrK01bTRujKLt8kRoi71aqrn599sHL1gp12w3t3liIYgtB0c+QFUVQtqQjRibv1mDgsLQ6/Xk5KS4nI8JSWFyMjIUp8TGRlZ7vnF91W5JkBcXBxFRUWcPHmy3Ne59DX+ymg0EhgY6HKrVy7OylRVVcaYCbfp1kSPjxfSaiYqL6Qd5J0Hyzl3VyJErXNrMDMYDPTo0YMNGzY4jzkcDjZs2EB8fHypz4mPj3c5H2DdunXO81u3bk1kZKTLORaLha1bt5Z5TYDdu3ej0+kIDw93vs7PP/9MYWGhy+t06NCB4ODgqr/Z+sCqBbOcQiiwQ5AEM+EGBr1CbLie748XVnyyEAChbbX7xN1uLUOIuuD2vqwJEybwr3/9i48//piDBw/y8MMPk5uby5gxYwAYNWoUkydPdp7/xBNPsGbNGmbPns2hQ4eYPn0627dv59FHHwW0PfmefPJJXnnlFVatWsXevXsZNWoUzZo1Y9iwYYA2sP/tt9/m999/5/jx43z++ec89dRT3H333c7Qddddd2EwGBg7diz79+9n+fLlzJ0716WrskEpLIAiKxj8SM93ABLMhPv0aabnwHkH+9Pr5+xMVVVJyXVw4LydnSlF/JFh50KBw91leS7fUG0CQNJud1ciRK1z+xiz4cOHk5aWxtSpU0lOTiY2NpY1a9Y4B9qfPn0ane7P/Ni3b1+WLl3KlClTeP7552nfvj0rV66kS5cuznOeffZZcnNzeeCBB8jMzKRfv36sWbMGk8kEaF2Oy5YtY/r06VitVlq3bs1TTz3lErrMZjM//PAD48ePp0ePHoSFhTF16lQeeOCBOvpkapj14gxRgx9pebIdk3CvHhF6mvgoLPzdytwbfN1dDllWlS2JRWxN1ILY4QsOCkrpaY3w1SYvDG7tzQ2tvPCXmc11Q1EgpK20mAmPoKiqKis91hKLxYLZbCYrK8v9483Sj8C8njD4db7L7cAj6/L5V4KPfLEIt1lzopDP9hfy35H+tAio28Z7m13l91Q7v5wt4uezRexJc+BQteDVLlhHa7OOSD8Fs1HBW69gLVLJKFA5meVgf7qDo5kO/Lzhzg4G7u9moHkd1++Rdn0Kx36EiUdkAoBo1NzeYibqSPGq2QZ/0tJUvHTg5+3ekoRnGxDlxdd/FPLhHhvTrzbVymsUOVTS8lTOZDs4meXg4HkHe9Ps7E23Y7WDvzd0DtNzX1cD3ZroaOJbfsDq00y7T8tz8OOpIr78w8ZnB2zc3cnA4z0MBJskoNWakLawZzlkJ2lrmwnRSEkw8xQFmdr9xTFmQUZtf1Ah3MXkpXBja28+3W/j1nZeXBlR9R9Hqqpy2qKy/7yd45kOTlscpOQ5SMlVSc/XWrmKd39SgEg/hZaBOu6M8SYmRE+0WUFXjX8HTXx1DO9o4Nb23nx/vIjlh2x8fcTGM71N3NXRu1rXFBUIbafdJ/0uwUw0ahLMPIWzxUwbYybjy0R9cHM7L3al2nl8Qz7f3eFPQCW61rNtKj+eKmL9qUI2nbOTUaAlrwADhPvqCDYptAjQ0aWJQpBRIdik0MRXIcJXwaCv2b/3Ji+Fv13hzXWtvFh+0MaUXwr46rCN1/v70CFE1mirUX5NwOCv7ZvZ4UZ3VyNErZFg5inyL4CiBy8f0vLyMMuq/6Ie8NIpjL/SwOSfC7jv+zzmD/Qh3K9kd6DVrvLT6SK+OVLIj6eKsDmgbZCOa1vo6RCiJzpI59ZZxkFGhQdjjfSPsvPhHhtDvspl/JUGxl9prPEw6LEUBYJaQsoBd1ciRK2SYOYp8i6AMQAUhdR8lTAf+bIQ9UOEn45next5Z6eNG7/M5R+dvIlr6oUDOGNx8GtSERtPFZFdCK3NCn+P8aZPUz1hFYwHc4eYUD0zrjWx8kgh83ba+O54EW8M8CE2XFrPakRQK0jZ5+4qhKhVEsw8Rf4FMGozQ9PzVNoG1b8vNeG5YkL1vHatiaUHbHy018Y7O20A6BRoY9bxf9FexDf3qvPZm9XhrVf4e4yB3k29WPi7jdtW5jKmi4Gnexnx9Zb/EF2W4FZwdB0U2cDL4O5qhKgVEsw8RX4GGLXtmNLzZYyZqH+CjAqPXGnE7lBJyVPx1kGAQcHk1TD/rrYy63ipn5HVx4v4dL+N708U8nI/Eze0ahzToQsuLiGSbVMpKNJmwOp1Cka99ucWbFLwq+kgGhQNjiI4fxQiOtXstYWoJySYeYq8DDD4Y7FBoUNW/Rf1l16n0My/cfz91OsUbmnnTVxTPYv22hi7Jp9B0YW80NdEVANo/QNIzXWwO83OgXQHRy7YOZHl4Ey2g2xbxc/184amfjpaBSq0C9bTMVRPjwg9LQKqOSs8OPpiUQckmIlGS4KZp8g7D6Yg0vK0bWWkxUyIuhPhp2NSnJFfE+18dqCQgctzeLC7gQdjjTXfqnSZihwqvybaWXuikJ/PFnHKos16DTRAVICOpn46ujbRE2JSCDQq+HmDQaeg04HDATaHSl6hNns206q10KfkOth7pJAPftfSXHN/hVvbeXNnjIFocxUCqtEf/MIgZT90vaM23r4QbifBzFPkXwBzFOn52g9ZaTETom4pikJ8cy+ujNDzzZFC3t9tY9mhQib2MnL7Fd7ode79N3km28HnB2ysOFTI+QKVcF+Fbk30DGuvo32wjhDT5a99mGNTOZRhZ3eqg4/32/jgdxsjO3rzVE8joT6VDGjmVpC6/7LqEKI+k2DmKfIzwBQg+2QK4WYmL4WRHQ3c0MqLZQcLefa/BXy4x8azvY3c0Mqrzhd+PpZp590dVv5zrAiTF1zTwotrWnjR2lzzi1D7GxR6RnrRMxJGdfZm3UltCZR1J4v46EZfuoRVYvZqcCs4+1uN1iVEfdIwBjmIy+NwaAvMGgNJz3dg0IGPRHIh3CrcV8fjPYy83M+Itw7uX5vP7f/OZUtiKbun14LUPAeTf85n0Be5/HLOzt2dvZk/0IfRXQy0CdLVekA06BWGtPVm1gAT/gaFO/6dy6azlXjvwa0g6wxYs2u1PiHcRYKZJyjIBNWh7ZOZpxJUA10SQoia0S5Yzz/jjUyOM5JZACP/k8c/vs1lZ0rtBDSbXeWD3VauW5bDt8cKuaujN3OuMzG4tTdGN8yADTHpeCHeSIdgHQ+ty+NYpr38J5ijtPv0P2q/OCHcQIKZJ8i/oN0bA0mTpTKEqHcURaFbuJ5XrjHyVE8DZywObluZx+jvctmRXDMBTVVVNp4uZNCKHGZus9KvhRdzrvPhprbebt+dwOil8HgPI2aDwtjv88ixqWWfbG6h3adJMBONkwQzT+AMZgGk5TkIrMR+hEKIuqcoCr2bejGjv4nHrzJwPNPB7f/OY/iqXDaeLsShlhNYyrEv3c49q/MY830+fl4Kr19r4t4uBvzr0c8CX2+Fp3sbScpVeXuHtewTvX3BLxzSD9ddcULUIRlp5AnyMrR7YwApeSrN/SWPC1Gf6S7O4Ixrpmd7sp1VR4sY830+0WaFuzsZuKWtd6l7il7KoapsPmdn0V4rP56208xP4eleBnpE6OvtUIZIPx1/a+/N4r02/t7Bu+yN4M0tIE2CmWicJJh5gvxLglmujS5h9fOHshDCle5iC1qvSD2HMxz8cLKImVutvParlW5NdFzd3IsOIdqCrQa9Qq5N5Uy2gx3Jdn46U0RSrkqLAIVHrjTQt5ne7UtyVMaQtl78fLaIqf8rYNnNvqWHSHMUpOyt++KEqAMSzDxBXgZ4GSlUDGQUWAk21f8fzkKIPymKQkyonphQPTk2ld+S7exJs/P5gUIyrSWX4G/ur9C1iZ6HYvW0D679GZY1yUun8I9OBt7YZuW3ZDu9m5byNRUUBYf+A0VW8DLWfZFC1CIJZp7g4gbmaRcXl5VgJkTD5W9QuK6lF9e11H5859i0PSuLHGDUQ6hPw91ftNiV4TpaBigs2G0tPZiZo7SZ5uePydZMotGRwUaeID/jYjemth2TBDMhGg9/g0LLQB1tgnQ0D9A1+FAGWgvhTW29+fG0nT8ySlk+o3jJjLRDdVuYEHVAgpknyMtwDvwHCJblMoQQ9dzVzfWEmhT+taeU3dJNgWAKkrXMRKMkwcwT5GWAIYCUXBUvBQIM7i5ICCHK56VTuL6VF98eKyS3sJRlQoKiZGamaJQkmHmC/Aww+pOS6yDER1b9F0I0DNe00JNfBGtOFJZ8MLAFpB2s+6KEqGUSzDxBfgYYA0nJUwmSbkwhRAPRxFdHp1AdXx0uJZiZW0DGcXBUsIWTEA2MBDNPkH/BOfg/SAb+CyEakGtaeLEl0U5ijsP1AXMLbbmMrDPuKUyIWiLBrLErsoEtV2sxy1VlRqYQokGJa6bHoId/H/1Lq5lzM/OjdV+UELVIglljd+mq/3kOmZEphGhQfLwUujXRs/av48z8wrTFZWVmpmhkJJg1drnpABR4B2KxyRpmQoiGp2eknt2pDlJzL+nOVHQQ2FyCmWh0JJg1drmpAKSqwYAEMyFEw3NlhB6dAutPFbk+IMFMNEISzBq7nDQAUuwBgAQzIUTDE2BQ6BiiY+3Jv44zayHBTDQ6Eswau9xU8PYhxeoNSDATQjRMPSL1bD5nJ8d2yWKz5haQm6bNPBeikZBg1tjlpIJPMCm5Dox68JVt64UQDVCPSD2FDvjf2Uu6M2VmpmiEJJg1drlpYAoiKVclVFb9F0I0UOG+Opr5K/x8aTALbKbdS3emaEQkmDV2OalgMpOY4yBUujGFEA1YlzA9/z1ThKpe7M70MoF/hAQz0ahIMGvsclLAFMTZbAehPhLMhBANV7cmOs7lqJyyXDLOLFAmAIjGRYJZY5ebBj5BJOaoEsyEEA1a5zA9Xgr8fObScWYtIO2w+4oSooZJMGvMHA7ITcdqCCE9XyXUR/64hRANl8lL4YoQnes4M3MLuHBS235OiEZAvqkbs/wLoNpJVpoAECYtZkKIBq5rEz2bzxVRaL/YnWmOAtUOGcfdW5gQNUSCWWN2cdX/cw5t1X8JZkKIhq5LmI68ItiTZtcOmFto9+nSnSkah3oRzObPn090dDQmk4m4uDi2bdtW7vkrVqwgJiYGk8lE165d+e6771weV1WVqVOn0rRpU3x8fBg4cCBHjhxxPn7y5EnGjh1L69at8fHxoW3btkybNg2bzeZyjqIoJW6//vprzb752pSjBbPEQm3VfxljJoRo6Fqbdfh4wa+JF4OZyQzGQJkAIBoNtwez5cuXM2HCBKZNm8bOnTvp3r07CQkJpKamlnr+5s2bGTlyJGPHjmXXrl0MGzaMYcOGsW/fPuc5s2bN4p133mHBggVs3boVPz8/EhISKCgoAODQoUM4HA4++OAD9u/fz1tvvcWCBQt4/vnnS7ze+vXrSUpKct569OhROx9EbXAGM1/MRjDoJZgJIRo2vU4hJkTH5sSL48wU5eIEAAlmonFQVOeCMO4RFxdHr169mDdvHgAOh4OoqCgee+wxJk2aVOL84cOHk5uby7fffus81qdPH2JjY1mwYAGqqtKsWTOefvppJk6cCEBWVhYREREsWbKEESNGlFrHG2+8wfvvv8/x49o4hZMnT9K6dWt27dpFbGxstd6bxWLBbDaTlZVFYGBgta5xWbbMhw0vManFp/yWZOeVa011X4MQQtSwb48V8tXhQvaMCdD+w7n5HchOhod+cXdpQlw2t7aY2Ww2duzYwcCBA53HdDodAwcOZMuWLaU+Z8uWLS7nAyQkJDjPP3HiBMnJyS7nmM1m4uLiyrwmaOEtJCSkxPFbbrmF8PBw+vXrx6pVq8p9P1arFYvF4nJzq4vbMZ3LcRAi3ZhCiEaiU6ieAjv8nnrJOLPzR7SZ6EI0cG4NZunp6djtdiIiIlyOR0REkJycXOpzkpOTyz2/+L4q1zx69CjvvvsuDz74oPOYv78/s2fPZsWKFaxevZp+/foxbNiwcsPZjBkzMJvNzltUVFSZ59aJi9sxncuWNcyEEI1HtFnBzxu2FI8zM0dBYT5Yzrm3MCFqgNvHmLnbuXPnGDx4MH//+98ZN26c83hYWBgTJkxwdrW+/vrr3H333bzxxhtlXmvy5MlkZWU5b2fOnKmLt1C2nFRUo5nEXIfMyBRCNBo6RSEmRFs2A7hkM3OZmSkaPrcGs7CwMPR6PSkpKS7HU1JSiIyMLPU5kZGR5Z5ffF+ZayYmJnLdddfRt29fFi5cWGG9cXFxHD16tMzHjUYjgYGBLje3ykkh0xBBQZEslSGEaFw6hurYlWrHalfBP1zbNzP1kLvLEuKyuTWYGQwGevTowYYNG5zHHA4HGzZsID4+vtTnxMfHu5wPsG7dOuf5rVu3JjIy0uUci8XC1q1bXa557tw5BgwYQI8ePVi8eDE6XcUfxe7du2natGmV3qNb5aRyTtG6dKUrUwjRmHQM1WO1w55UOyg6rdUs7aC7yxLisnm5u4AJEyYwevRoevbsSe/evXn77bfJzc1lzJgxAIwaNYrmzZszY8YMAJ544gn69+/P7NmzGTJkCMuWLWP79u3OFi9FUXjyySd55ZVXaN++Pa1bt+aFF16gWbNmDBs2DPgzlLVq1Yo333yTtLQ0Zz3FrWoff/wxBoOBK6+8EoCvv/6aRYsW8eGHH9bVR3N57IWQk8KZCC1Ihvt6fK+1EKIRiTYr+HrB1iQ7vZp6QVAUpEowEw2f24PZ8OHDSUtLY+rUqSQnJxMbG8uaNWucg/dPnz7t0prVt29fli5dypQpU3j++edp3749K1eupEuXLs5znn32WXJzc3nggQfIzMykX79+rFmzBpNJWy5i3bp1HD16lKNHj9KiRQuXei5dPeTll1/m1KlTeHl5ERMTw/Lly7njjjtq8+OoOZZEQOWkPRRfLwgwuLsgIYSoOTpFoUOIjq1JRTyKEYJawt4VoKra2mZCNFBuX8esMXPrOmanNsPiG5nUbAnbzht59Vqfun19IYSoZauOFrLySCF77g3AO2k7bHgRntyrhTQhGijp32qsss4CcCLPSLif/DELIRqfjqE68otgX7r9zzAmEwBEAyff2I1V1lkwBnAqGyJ9pVlfCNH4tDbrMOm1cWb4NQEvH5kAIBo8CWaNVdZZCnybkpyrEiEtZkKIRshLp3BFsI5fE4u0mZlBLaXFTDR48o3dWFnOcsa7DQCRftJiJoRonDqG6fkt2U6RQ704M/OAu0sS4rJIMGusMs9wUqeNuZAWMyFEY9UxVEduIRw479BazNIPy56ZokGTb+zGynKOU0Ri1EOQ0d3FCCFE7WgbpMOoh62JRRDcWtsz88IJd5clRLVJMGuMrDlQkMXJolAi/RQUWdNHCNFIFY8z25JYBCHa8A2SfndvUUJcBglmjZHlHAAnrf5EyIr/QohGLiZUz29JduyGQPALg+S97i5JiGqTb+3GKOsMACfzjETIwH8hRCPXKVRHdiEcPO/QujOT97i7JCGqTYJZY5R1jgLVQGKeTgb+CyEaveJxZpsTiyC4jbSYiQZNvrUbo6yzHDV1wqFCVIC0mAkhGjdvvUKHYB2bzhVBSGvISYGcVHeXJUS1SDBrjLLOcFjfAYCoQPkjFkI0fp2b6NmWZMdmvjgBQFrNRAMl39qNUfofHFZaE+6r4OMlLWZCiMavc5i2b+bvBU3A20fGmYkGS4JZY6OqkH6EQ0XNiAqQP14hhGdobdbh5w2bzl2cAJAkwUw0TPLN3djkpILVwqECs4wvE0J4DJ2i0ClUr40zC20LiTvdXZIQ1SLBrLE5f4RM1Y9UqzctZHyZEMKDdA7TsSvVTm5QJ7hwEnLT3V2SEFUm39yNTfofHFZbAdBSujKFEB6kWxM9RQ7YYo/RDpz9zb0FCVEN8s3d2KQf4bCxM14KNPWXrkwhhOdo6q8j0k9hY5o/+ARLMBMNkgSzxibtMIeUdjQLUPDSSTATQniW7uF6Np4pQg3tAGckmImGR4JZY5P+B/vtzWVGphDCI8U20ZOYo3LUvwck7gCH3d0lCVEl8u3dmNjyKMhMYX9eEO2D5Y9WCOF5OoXpMOjgp8KOYMuF1IPuLkmIKpFv78Yk4xj71GiKVB1XBOvdXY0QQtQ5g16hU5iOHzNCQdHD2W3uLkmIKpFg1pikHWaH4wpMemgZKOPLhBCe6aoIPduSVS4EdYETv7i7HCGqRIJZY5K4i+1KV9oF69DLwH8hhIfq1dQLhwrrjP8Hx38Ch8PdJQlRaRLMGhH19DZ2ONrJ+DIhhEcLMip0DNWxOq8j5GfIvpmiQZFv8MaiyMapxEQy7D4yvkwI4fF6N9WzKd2HLH0oHN/o7nKEqDQJZo1F8l62F7UGoJ20mAkhPFyvptouAOv8hsLRH91djhCVJt/gjcXZ39isdqNVoIK/QcaXCSE8W4hJR8cQHd/YesGZX8GW5+6ShKgUCWaNRNGZ7WywX8WVEdKNKYQQAP1berEpM4QzhWZtEoAQDYAEs0bit+NpZKk+9IyUYCaEEABxTfX4esFy71th31fuLkeISpFg1hhYEllnaUGIdxGtzfJHKoQQAP+/vfsPiqp+9wD+Xlx2QRFWMBZQICyE1FAUxP2aWrkjlvdeMSti1LHU0QzTzGbEqaTuZJDmzDf7AVYUdu2m4JSVP6pNCy+2ImAKhCEaU1guXEN+Jgruc//wer6tkGmhZ9l9v2Z2hPN5dvd5cxx8PHv2rJdWg38M0iLv/D/Q+f3ui58EQOTk+K+4C5CjO/GFPR6jg7Tw0PD8MiKiS+4O06K+wwtfnrsNqNqtdjtEf4qDmQv4/tv/wUm5CWNC9Gq3QkTkVCIMF98E8DqSIeXb1G6H6E9xMOvt2k7jv2v94aftwPAA7k4iosvNGOqJ8o5BKKiqA5p/Ubsdoiviv+S9XFPZTuRfmAhzuBaeffgyJhHR5UYM9ECkAXilYwbkm9fVbofoijiY9XJbrcdxAVqYh/RVuxUiIqek0WhwX5Qe39pvwa6iMuC3BrVbIvpDHMx6sfMnjyC3/haY/Ftg8OLRMiKiPzIqsA/iAwWrz6agaX+O2u0Q/SEOZr3Yxm07UQd//NuIQLVbISJyeg/HeOOsR1+8uO800PCD2u0QdYuDWS91vKIYG2zD8O/GMwj106rdDhGR0/P39sDsYTps7ZiI/8rNAux2tVsi6oKDWS/U2tKM5XlHcJNHK2bEDlK7HSKiXuOuCG9MDW5Dev1EWLZlqd0OURdOMZi9/vrruPnmm+Hl5YWEhAQcPHjwivX5+fmIjo6Gl5cXbr/9duzatcthXUSwevVqBAcHw9vbG2azGdXV1Q41DQ0NmDVrFnx9fWEwGDB//ny0trY61JSVlWHChAnw8vJCaGgo1q5d2zOB/4bfznXgkVc+xInzA5A6UgudJz+CiYjoWswZMxDxvo1YdCgM77z3DkRE7ZaIFKoPZlu3bsWTTz6J9PR0HDp0CCNHjkRiYiLq6+u7rf/mm2+QkpKC+fPn49tvv0VSUhKSkpJQUVGh1KxduxYbNmxAdnY2ioqK0K9fPyQmJqK9vV2pmTVrFr777jtYLBbs2LED+/btw8KFC5X15uZmTJkyBeHh4SgtLcW6devw3HPP4c0337x+P4w/UVr1I6Zn5KOi1RcrbzuNIYONqvVCRNRbeWg0WDpxEO71t+E/K414OOMdHKv5Ue22iAAAGlH5vwoJCQmIj4/Ha6+9BgCw2+0IDQ3F448/jrS0tC71ycnJaGtrw44dO5Rt48aNw6hRo5CdnQ0RQUhICFasWIGnnnoKANDU1ASj0Yjc3Fw89NBDOHr0KIYNG4bi4mLExcUBAD777DPce++9OHnyJEJCQpCVlYWnn34aNpsNOp0OAJCWlobt27fj+++/v6pszc3N8PPzQ1NTE3x9ff/yz8hSWYfN1hrsqz6NIR42LLytE2FDov7y4xER0UUlldV4/4e+qBM/jPNrxH+MHISxo2IwJDgAGn7EHalA1bPGz58/j9LSUqxatUrZ5uHhAbPZDKvV2u19rFYrnnzySYdtiYmJ2L59OwCgpqYGNpsNZrNZWffz80NCQgKsViseeughWK1WGAwGZSgDALPZDA8PDxQVFWHGjBmwWq2YOHGiMpRdep6XXnoJZ86cwYABA7r0du7cOZw7d075vqmpCcDFAe2v+rX1HOa/tQ8AEIgGDO//v7DW9oO19vBffkwiIvqXOO9GHDjThv31/thv+RWwfKWsbZoXjzHh/n/7Ofr3789Bj66KqoPZ6dOnceHCBRiNji/JGY3GPzwqZbPZuq232WzK+qVtV6oJDHS8xIRWq4W/v79DTURERJfHuLTW3WCWkZGB559/vsv20NDQbrNcq1oApT3ySEREdDXu/mfPPM7ffeWE3Aevs9CDVq1a5XA0z263o6GhAQEBrnlIvLm5GaGhoaitrXXLXzjunN+dswPund+dswN/PX///v2vY1fkSlQdzAYOHIg+ffqgrq7OYXtdXR2CgoK6vU9QUNAV6y/9WVdXh+DgYIeaUaNGKTWXv7mgs7MTDQ0NDo/T3fP8/jkup9frodfrHbYZDIZua12Jr6+vW/6CvsSd87tzdsC987tzdoD56fpR9V2ZOp0OY8aMwZ49e5Rtdrsde/bsgclk6vY+JpPJoR4ALBaLUh8REYGgoCCHmubmZhQVFSk1JpMJjY2NKC391wuDe/fuhd1uR0JCglKzb98+dHR0ODxPVFRUty9jEhEREf1torItW7aIXq+X3NxcqayslIULF4rBYBCbzSYiInPmzJG0tDSlfv/+/aLVauXll1+Wo0ePSnp6unh6ekp5eblSk5mZKQaDQT7++GMpKyuT6dOnS0REhJw9e1apmTp1qsTGxkpRUZEUFhZKZGSkpKSkKOuNjY1iNBplzpw5UlFRIVu2bJG+ffvKxo0bb8BPpXdoamoSANLU1KR2K6pw5/zunF3EvfO7c3YR5qfrT/XBTETk1VdflbCwMNHpdDJ27Fg5cOCAsjZp0iSZO3euQ31eXp4MHTpUdDqdDB8+XHbu3Omwbrfb5dlnnxWj0Sh6vV4mT54sVVVVDjW//vqrpKSkiI+Pj/j6+sojjzwiLS0tDjVHjhyRO+64Q/R6vQwaNEgyMzN7Nngv197eLunp6dLe3q52K6pw5/zunF3EvfO7c3YR5qfrT/XrmBERERHRRapf+Z+IiIiILuJgRkREROQkOJgREREROQkOZkREREROgoMZXVFGRgbi4+PRv39/BAYGIikpCVVVVQ417e3tSE1NRUBAAHx8fDBz5swuF+ftrbKyshATE6NcTNJkMmH37t3Kuitnv1xmZiY0Gg2eeOIJZZsr53/uueeg0WgcbtHR0cq6K2cHgJ9//hmzZ89GQEAAvL29cfvtt6OkpERZFxGsXr0awcHB8Pb2htlsRnV1tYod95ybb765y77XaDRITU0F4Pr7ntTFwYyuqKCgAKmpqThw4AAsFgs6OjowZcoUtLW1KTXLly/Hp59+ivz8fBQUFOCXX37Bfffdp2LXPWfw4MHIzMxEaWkpSkpKcPfdd2P69On47rvvALh29t8rLi7Gxo0bERMT47Dd1fMPHz4cp06dUm6FhYXKmitnP3PmDMaPHw9PT0/s3r0blZWVWL9+vcPFtdeuXYsNGzYgOzsbRUVF6NevHxITE9He3q5i5z2juLjYYb9bLBYAwAMPPADAtfc9OQGVL9dBvUx9fb0AkIKCAhG5eCFeT09Pyc/PV2qOHj0qAMRqtarV5nU1YMAAefvtt90me0tLi0RGRorFYpFJkybJsmXLRMT19316erqMHDmy2zVXz75y5Uq54447/nDdbrdLUFCQrFu3TtnW2Ngoer1ePvjggxvR4g21bNkyueWWW8Rut7v8vif18YgZXZOmpiYAgL+/PwCgtLQUHR0dMJvNSk10dDTCwsJgtVpV6fF6uXDhArZs2YK2tjaYTCa3yZ6amopp06Y55ATcY99XV1cjJCQEQ4YMwaxZs/DTTz8BcP3sn3zyCeLi4vDAAw8gMDAQsbGxeOutt5T1mpoa2Gw2h/x+fn5ISEhwify/d/78eWzevBnz5s2DRqNx+X1P6uNgRlfNbrfjiSeewPjx4zFixAgAgM1mg06n6/Jh7UajETabTYUue155eTl8fHyg1+vx6KOP4qOPPsKwYcPcIvuWLVtw6NAhZGRkdFlz9fwJCQnIzc3FZ599hqysLNTU1GDChAloaWlx+ew//PADsrKyEBkZic8//xyLFy/G0qVLsWnTJgBQMhqNRof7uUr+39u+fTsaGxvx8MMPA3D9v/ekPq3aDVDvkZqaioqKCofzbNxBVFQUDh8+jKamJmzbtg1z585FQUGB2m1dd7W1tVi2bBksFgu8vLzUbueGu+eee5SvY2JikJCQgPDwcOTl5cHb21vFzq4/u92OuLg4vPjiiwCA2NhYVFRUIDs7G3PnzlW5uxsrJycH99xzD0JCQtRuhdwEj5jRVVmyZAl27NiBr776CoMHD1a2BwUF4fz582hsbHSor6urQ1BQ0A3u8vrQ6XS49dZbMWbMGGRkZGDkyJF45ZVXXD57aWkp6uvrMXr0aGi1Wmi1WhQUFGDDhg3QarUwGo0unf9yBoMBQ4cOxfHjx11+3wcHB2PYsGEO22677TblpdxLGS9/J6Kr5L/kxx9/xJdffokFCxYo21x935P6OJjRFYkIlixZgo8++gh79+5FRESEw/qYMWPg6emJPXv2KNuqqqrw008/wWQy3eh2bwi73Y5z5865fPbJkyejvLwchw8fVm5xcXGYNWuW8rUr579ca2srTpw4geDgYJff9+PHj+9yWZxjx44hPDwcABAREYGgoCCH/M3NzSgqKnKJ/Je8++67CAwMxLRp05Rtrr7vyQmo/e4Dcm6LFy8WPz8/+frrr+XUqVPK7bffflNqHn30UQkLC5O9e/dKSUmJmEwmMZlMKnbdc9LS0qSgoEBqamqkrKxM0tLSRKPRyBdffCEirp29O79/V6aIa+dfsWKFfP3111JTUyP79+8Xs9ksAwcOlPr6ehFx7ewHDx4UrVYra9askerqann//felb9++snnzZqUmMzNTDAaDfPzxx1JWVibTp0+XiIgIOXv2rIqd95wLFy5IWFiYrFy5ssuaK+97Uh8HM7oiAN3e3n33XaXm7Nmz8thjj8mAAQOkb9++MmPGDDl16pR6TfegefPmSXh4uOh0Ornppptk8uTJylAm4trZu3P5YObK+ZOTkyU4OFh0Op0MGjRIkpOT5fjx48q6K2cXEfn0009lxIgRotfrJTo6Wt58802HdbvdLs8++6wYjUbR6/UyefJkqaqqUqnbnvf5558LgG4zufq+J3VpRERUPGBHRERERP+P55gREREROQkOZkREREROgoMZERERkZPgYEZERETkJDiYERERETkJDmZEREREToKDGREREZGT4GBGRERE5CQ4mBHRNbNarejTp4/DZwgSEdHfxyv/E9E1W7BgAXx8fJCTk4OqqiqEhISo3RIRkUvgETMiuiatra3YunUrFi9ejGnTpiE3N9dh/ZNPPkFkZCS8vLxw1113YdOmTdBoNGhsbFRqCgsLMWHCBHh7eyM0NBRLly5FW1vbjQ1CROSEOJgR0TXJy8tDdHQ0oqKiMHv2bLzzzju4dOC9pqYG999/P5KSknDkyBEsWrQITz/9tMP9T5w4galTp2LmzJkoKyvD1q1bUVhYiCVLlqgRh4jIqfClTCK6JuPHj8eDDz6IZcuWobOzE8HBwcjPz8edd96JtLQ07Ny5E+Xl5Ur9M888gzVr1uDMmTMwGAxYsGAB+vTpg40bNyo1hYWFmDRpEtra2uDl5aVGLCIip8AjZkR01aqqqnDw4EGkpKQAALRaLZKTk5GTk6Osx8fHO9xn7NixDt8fOXIEubm58PHxUW6JiYmw2+2oqam5MUGIiJyUVu0GiKj3yMnJQWdnp8PJ/iICvV6P11577aoeo7W1FYsWLcLSpUu7rIWFhfVYr0REvREHMyK6Kp2dnXjvvfewfv16TJkyxWEtKSkJH3zwAaKiorBr1y6HteLiYofvR48ejcrKStx6663XvWciot6G55gR0VXZvn07kpOTUV9fDz8/P4e1lStXYu/evcjLy0NUVBSWL1+O+fPn4/Dhw1ixYgVOnjyJxsZG+Pn5oaysDOPGjcO8efOwYMEC9OvXD5WVlbBYLFd91I2IyFXxHDMiuio5OTkwm81dhjIAmDlzJkpKStDS0oJt27bhww8/RExMDLKyspR3Zer1egBATEwMCgoKcOzYMUyYMAGxsbFYvXo1r4VGRAQeMSOi62zNmjXIzs5GbW2t2q0QETk9nmNGRD3qjTfeQHx8PAICArB//36sW7eO1ygjIrpKHMyIqEdVV1fjhRdeQENDA8LCwrBixQqsWrVK7baIiHoFvpRJRERE5CR48j8RERGRk+BgRkREROQkOJgREREROQkOZkREREROgoMZERERkZPgYEZERETkJDiYERERETkJDmZEREREToKDGREREZGT+D8qn0soDm0Yc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223" y="1607820"/>
            <a:ext cx="58483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400</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Background –G2M(cab industry) case study</vt:lpstr>
      <vt:lpstr>Data Understanding</vt:lpstr>
      <vt:lpstr>Data Understanding</vt:lpstr>
      <vt:lpstr>Profit Analysis</vt:lpstr>
      <vt:lpstr>Profit Analysis</vt:lpstr>
      <vt:lpstr>Profit Analysis</vt:lpstr>
      <vt:lpstr>Profit Analysis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Sobhy</cp:lastModifiedBy>
  <cp:revision>150</cp:revision>
  <cp:lastPrinted>2019-08-24T08:13:50Z</cp:lastPrinted>
  <dcterms:created xsi:type="dcterms:W3CDTF">2019-08-19T15:39:24Z</dcterms:created>
  <dcterms:modified xsi:type="dcterms:W3CDTF">2022-07-22T04:32:48Z</dcterms:modified>
</cp:coreProperties>
</file>