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31" autoAdjust="0"/>
    <p:restoredTop sz="94660"/>
  </p:normalViewPr>
  <p:slideViewPr>
    <p:cSldViewPr snapToGrid="0">
      <p:cViewPr varScale="1">
        <p:scale>
          <a:sx n="83" d="100"/>
          <a:sy n="83" d="100"/>
        </p:scale>
        <p:origin x="6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101F05-CEB7-48A0-A44D-0C45695415F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2C7E162-CCD5-4D15-B807-1173D76F9D19}" type="pres">
      <dgm:prSet presAssocID="{E7101F05-CEB7-48A0-A44D-0C45695415F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</dgm:ptLst>
  <dgm:cxnLst>
    <dgm:cxn modelId="{7813174D-A9AF-4EB3-9151-59F556750D0E}" type="presOf" srcId="{E7101F05-CEB7-48A0-A44D-0C45695415FD}" destId="{52C7E162-CCD5-4D15-B807-1173D76F9D19}" srcOrd="0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7101F05-CEB7-48A0-A44D-0C45695415F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2C7E162-CCD5-4D15-B807-1173D76F9D19}" type="pres">
      <dgm:prSet presAssocID="{E7101F05-CEB7-48A0-A44D-0C45695415F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</dgm:ptLst>
  <dgm:cxnLst>
    <dgm:cxn modelId="{7813174D-A9AF-4EB3-9151-59F556750D0E}" type="presOf" srcId="{E7101F05-CEB7-48A0-A44D-0C45695415FD}" destId="{52C7E162-CCD5-4D15-B807-1173D76F9D19}" srcOrd="0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7101F05-CEB7-48A0-A44D-0C45695415F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2C7E162-CCD5-4D15-B807-1173D76F9D19}" type="pres">
      <dgm:prSet presAssocID="{E7101F05-CEB7-48A0-A44D-0C45695415F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</dgm:ptLst>
  <dgm:cxnLst>
    <dgm:cxn modelId="{7813174D-A9AF-4EB3-9151-59F556750D0E}" type="presOf" srcId="{E7101F05-CEB7-48A0-A44D-0C45695415FD}" destId="{52C7E162-CCD5-4D15-B807-1173D76F9D19}" srcOrd="0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101F05-CEB7-48A0-A44D-0C45695415F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2C7E162-CCD5-4D15-B807-1173D76F9D19}" type="pres">
      <dgm:prSet presAssocID="{E7101F05-CEB7-48A0-A44D-0C45695415F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</dgm:ptLst>
  <dgm:cxnLst>
    <dgm:cxn modelId="{7813174D-A9AF-4EB3-9151-59F556750D0E}" type="presOf" srcId="{E7101F05-CEB7-48A0-A44D-0C45695415FD}" destId="{52C7E162-CCD5-4D15-B807-1173D76F9D19}" srcOrd="0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101F05-CEB7-48A0-A44D-0C45695415F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2C7E162-CCD5-4D15-B807-1173D76F9D19}" type="pres">
      <dgm:prSet presAssocID="{E7101F05-CEB7-48A0-A44D-0C45695415F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</dgm:ptLst>
  <dgm:cxnLst>
    <dgm:cxn modelId="{7813174D-A9AF-4EB3-9151-59F556750D0E}" type="presOf" srcId="{E7101F05-CEB7-48A0-A44D-0C45695415FD}" destId="{52C7E162-CCD5-4D15-B807-1173D76F9D19}" srcOrd="0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101F05-CEB7-48A0-A44D-0C45695415F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2C7E162-CCD5-4D15-B807-1173D76F9D19}" type="pres">
      <dgm:prSet presAssocID="{E7101F05-CEB7-48A0-A44D-0C45695415F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</dgm:ptLst>
  <dgm:cxnLst>
    <dgm:cxn modelId="{7813174D-A9AF-4EB3-9151-59F556750D0E}" type="presOf" srcId="{E7101F05-CEB7-48A0-A44D-0C45695415FD}" destId="{52C7E162-CCD5-4D15-B807-1173D76F9D19}" srcOrd="0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101F05-CEB7-48A0-A44D-0C45695415F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2C7E162-CCD5-4D15-B807-1173D76F9D19}" type="pres">
      <dgm:prSet presAssocID="{E7101F05-CEB7-48A0-A44D-0C45695415F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</dgm:ptLst>
  <dgm:cxnLst>
    <dgm:cxn modelId="{7813174D-A9AF-4EB3-9151-59F556750D0E}" type="presOf" srcId="{E7101F05-CEB7-48A0-A44D-0C45695415FD}" destId="{52C7E162-CCD5-4D15-B807-1173D76F9D19}" srcOrd="0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7101F05-CEB7-48A0-A44D-0C45695415F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2C7E162-CCD5-4D15-B807-1173D76F9D19}" type="pres">
      <dgm:prSet presAssocID="{E7101F05-CEB7-48A0-A44D-0C45695415F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</dgm:ptLst>
  <dgm:cxnLst>
    <dgm:cxn modelId="{7813174D-A9AF-4EB3-9151-59F556750D0E}" type="presOf" srcId="{E7101F05-CEB7-48A0-A44D-0C45695415FD}" destId="{52C7E162-CCD5-4D15-B807-1173D76F9D19}" srcOrd="0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7101F05-CEB7-48A0-A44D-0C45695415F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2C7E162-CCD5-4D15-B807-1173D76F9D19}" type="pres">
      <dgm:prSet presAssocID="{E7101F05-CEB7-48A0-A44D-0C45695415F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</dgm:ptLst>
  <dgm:cxnLst>
    <dgm:cxn modelId="{7813174D-A9AF-4EB3-9151-59F556750D0E}" type="presOf" srcId="{E7101F05-CEB7-48A0-A44D-0C45695415FD}" destId="{52C7E162-CCD5-4D15-B807-1173D76F9D19}" srcOrd="0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7101F05-CEB7-48A0-A44D-0C45695415F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2C7E162-CCD5-4D15-B807-1173D76F9D19}" type="pres">
      <dgm:prSet presAssocID="{E7101F05-CEB7-48A0-A44D-0C45695415F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</dgm:ptLst>
  <dgm:cxnLst>
    <dgm:cxn modelId="{7813174D-A9AF-4EB3-9151-59F556750D0E}" type="presOf" srcId="{E7101F05-CEB7-48A0-A44D-0C45695415FD}" destId="{52C7E162-CCD5-4D15-B807-1173D76F9D19}" srcOrd="0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7101F05-CEB7-48A0-A44D-0C45695415F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2C7E162-CCD5-4D15-B807-1173D76F9D19}" type="pres">
      <dgm:prSet presAssocID="{E7101F05-CEB7-48A0-A44D-0C45695415F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</dgm:ptLst>
  <dgm:cxnLst>
    <dgm:cxn modelId="{7813174D-A9AF-4EB3-9151-59F556750D0E}" type="presOf" srcId="{E7101F05-CEB7-48A0-A44D-0C45695415FD}" destId="{52C7E162-CCD5-4D15-B807-1173D76F9D19}" srcOrd="0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20D0-BF5E-4237-BE78-749D4902620D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1C9-003B-4D1C-A2A3-4DBAB7BA1AFC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92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20D0-BF5E-4237-BE78-749D4902620D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1C9-003B-4D1C-A2A3-4DBAB7BA1A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34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20D0-BF5E-4237-BE78-749D4902620D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1C9-003B-4D1C-A2A3-4DBAB7BA1A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62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20D0-BF5E-4237-BE78-749D4902620D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1C9-003B-4D1C-A2A3-4DBAB7BA1AFC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7897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20D0-BF5E-4237-BE78-749D4902620D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1C9-003B-4D1C-A2A3-4DBAB7BA1A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459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20D0-BF5E-4237-BE78-749D4902620D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1C9-003B-4D1C-A2A3-4DBAB7BA1AFC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2987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20D0-BF5E-4237-BE78-749D4902620D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1C9-003B-4D1C-A2A3-4DBAB7BA1A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070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20D0-BF5E-4237-BE78-749D4902620D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1C9-003B-4D1C-A2A3-4DBAB7BA1A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08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20D0-BF5E-4237-BE78-749D4902620D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1C9-003B-4D1C-A2A3-4DBAB7BA1A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74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20D0-BF5E-4237-BE78-749D4902620D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1C9-003B-4D1C-A2A3-4DBAB7BA1A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14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20D0-BF5E-4237-BE78-749D4902620D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1C9-003B-4D1C-A2A3-4DBAB7BA1A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76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20D0-BF5E-4237-BE78-749D4902620D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1C9-003B-4D1C-A2A3-4DBAB7BA1A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42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20D0-BF5E-4237-BE78-749D4902620D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1C9-003B-4D1C-A2A3-4DBAB7BA1A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62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20D0-BF5E-4237-BE78-749D4902620D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1C9-003B-4D1C-A2A3-4DBAB7BA1A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97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20D0-BF5E-4237-BE78-749D4902620D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1C9-003B-4D1C-A2A3-4DBAB7BA1A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12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20D0-BF5E-4237-BE78-749D4902620D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1C9-003B-4D1C-A2A3-4DBAB7BA1A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05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20D0-BF5E-4237-BE78-749D4902620D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D1C9-003B-4D1C-A2A3-4DBAB7BA1A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94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8580">
              <a:srgbClr val="1C76A5"/>
            </a:gs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F2120D0-BF5E-4237-BE78-749D4902620D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D4ED1C9-003B-4D1C-A2A3-4DBAB7BA1A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109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16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89000">
              <a:srgbClr val="1C76A5"/>
            </a:gs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chemin : horizontal 4">
            <a:extLst>
              <a:ext uri="{FF2B5EF4-FFF2-40B4-BE49-F238E27FC236}">
                <a16:creationId xmlns:a16="http://schemas.microsoft.com/office/drawing/2014/main" id="{56FCA5FF-EA05-DC2A-9278-93C22E80C7A4}"/>
              </a:ext>
            </a:extLst>
          </p:cNvPr>
          <p:cNvSpPr/>
          <p:nvPr/>
        </p:nvSpPr>
        <p:spPr>
          <a:xfrm>
            <a:off x="190959" y="2401677"/>
            <a:ext cx="11810082" cy="2732184"/>
          </a:xfrm>
          <a:prstGeom prst="horizontalScroll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A95BE8B-2FED-8EF5-88F6-E87674E6F1D5}"/>
              </a:ext>
            </a:extLst>
          </p:cNvPr>
          <p:cNvSpPr txBox="1"/>
          <p:nvPr/>
        </p:nvSpPr>
        <p:spPr>
          <a:xfrm>
            <a:off x="638057" y="3075271"/>
            <a:ext cx="111692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1" dirty="0"/>
              <a:t>Développement d’un prototype de logiciel destiné à la gestion des données et à la délibération des candidats lors de l'examen du BFEM au Sénégal.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EE261B9-FEED-F79C-12CF-E5D84AB959C5}"/>
              </a:ext>
            </a:extLst>
          </p:cNvPr>
          <p:cNvSpPr txBox="1"/>
          <p:nvPr/>
        </p:nvSpPr>
        <p:spPr>
          <a:xfrm>
            <a:off x="4206605" y="1841295"/>
            <a:ext cx="40321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u="sng" dirty="0">
                <a:latin typeface="Algerian" panose="04020705040A02060702" pitchFamily="82" charset="0"/>
              </a:rPr>
              <a:t>PROJET</a:t>
            </a:r>
            <a:r>
              <a:rPr lang="en-US" sz="4400" b="1" u="sng" dirty="0">
                <a:latin typeface="Algerian" panose="04020705040A02060702" pitchFamily="82" charset="0"/>
              </a:rPr>
              <a:t> POO2</a:t>
            </a:r>
            <a:endParaRPr lang="fr-FR" sz="4400" b="1" u="sng" dirty="0">
              <a:latin typeface="Algerian" panose="04020705040A02060702" pitchFamily="82" charset="0"/>
            </a:endParaRPr>
          </a:p>
        </p:txBody>
      </p:sp>
      <p:pic>
        <p:nvPicPr>
          <p:cNvPr id="10" name="Image 9" descr="Une image contenant jaune&#10;&#10;AI-generated content may be incorrect.">
            <a:extLst>
              <a:ext uri="{FF2B5EF4-FFF2-40B4-BE49-F238E27FC236}">
                <a16:creationId xmlns:a16="http://schemas.microsoft.com/office/drawing/2014/main" id="{395B75F3-CB2E-FD66-646D-4C6EDC50D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141" y="51411"/>
            <a:ext cx="2350265" cy="2350265"/>
          </a:xfrm>
          <a:prstGeom prst="rect">
            <a:avLst/>
          </a:prstGeom>
        </p:spPr>
      </p:pic>
      <p:sp>
        <p:nvSpPr>
          <p:cNvPr id="13" name="Organigramme : Connecteur 12">
            <a:extLst>
              <a:ext uri="{FF2B5EF4-FFF2-40B4-BE49-F238E27FC236}">
                <a16:creationId xmlns:a16="http://schemas.microsoft.com/office/drawing/2014/main" id="{5523E20B-1281-9703-FBFF-2033D2E2930F}"/>
              </a:ext>
            </a:extLst>
          </p:cNvPr>
          <p:cNvSpPr/>
          <p:nvPr/>
        </p:nvSpPr>
        <p:spPr>
          <a:xfrm>
            <a:off x="396607" y="422305"/>
            <a:ext cx="1961003" cy="1887009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 descr="Une image contenant symbole, Emblème, logo, cercle&#10;&#10;AI-generated content may be incorrect.">
            <a:extLst>
              <a:ext uri="{FF2B5EF4-FFF2-40B4-BE49-F238E27FC236}">
                <a16:creationId xmlns:a16="http://schemas.microsoft.com/office/drawing/2014/main" id="{4195195E-E16E-CFD6-DDAD-A3312E350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6" y="470039"/>
            <a:ext cx="1874594" cy="1791542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5FED301-5FBA-CD99-DEC7-255DC9EC3BB2}"/>
              </a:ext>
            </a:extLst>
          </p:cNvPr>
          <p:cNvSpPr txBox="1"/>
          <p:nvPr/>
        </p:nvSpPr>
        <p:spPr>
          <a:xfrm>
            <a:off x="4061628" y="6323682"/>
            <a:ext cx="406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Encadreur</a:t>
            </a:r>
            <a:r>
              <a:rPr lang="en-US" dirty="0"/>
              <a:t> : doctor Mansour DIOUF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240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1C76A5"/>
            </a:gs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C3FDDD7-1732-DE32-67D2-7D4978E5E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78390" y="0"/>
            <a:ext cx="221361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03A6443A-3079-A87D-0E98-F46F4B6965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5779325"/>
              </p:ext>
            </p:extLst>
          </p:nvPr>
        </p:nvGraphicFramePr>
        <p:xfrm>
          <a:off x="1448538" y="205740"/>
          <a:ext cx="9549523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494E046A-5276-DC55-C470-C6232294CD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4551" y="1038223"/>
            <a:ext cx="5400942" cy="203342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73C3EC5-7F77-2CAA-7477-597AED1D82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7405" y="3380908"/>
            <a:ext cx="5400941" cy="22083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759264-4E26-8CA1-0191-076935E4438F}"/>
              </a:ext>
            </a:extLst>
          </p:cNvPr>
          <p:cNvSpPr/>
          <p:nvPr/>
        </p:nvSpPr>
        <p:spPr>
          <a:xfrm>
            <a:off x="3143250" y="205740"/>
            <a:ext cx="5391150" cy="523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2400" b="1" kern="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Développement du frontend</a:t>
            </a:r>
            <a:endParaRPr lang="fr-SN" sz="2400" kern="100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244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1C76A5"/>
            </a:gs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C3FDDD7-1732-DE32-67D2-7D4978E5E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78390" y="0"/>
            <a:ext cx="221361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03A6443A-3079-A87D-0E98-F46F4B6965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5113806"/>
              </p:ext>
            </p:extLst>
          </p:nvPr>
        </p:nvGraphicFramePr>
        <p:xfrm>
          <a:off x="1448538" y="205740"/>
          <a:ext cx="9549523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173C3EC5-7F77-2CAA-7477-597AED1D82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40" y="918932"/>
            <a:ext cx="9063671" cy="57490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CFDC4B7-E88F-81E2-F3D6-0D046A8F8A93}"/>
              </a:ext>
            </a:extLst>
          </p:cNvPr>
          <p:cNvSpPr/>
          <p:nvPr/>
        </p:nvSpPr>
        <p:spPr>
          <a:xfrm>
            <a:off x="3143250" y="205740"/>
            <a:ext cx="5391150" cy="523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2400" b="1" kern="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Développement du frontend</a:t>
            </a:r>
            <a:endParaRPr lang="fr-SN" sz="2400" kern="100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105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1C76A5"/>
            </a:gs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C3FDDD7-1732-DE32-67D2-7D4978E5E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78390" y="0"/>
            <a:ext cx="221361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03A6443A-3079-A87D-0E98-F46F4B6965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3850241"/>
              </p:ext>
            </p:extLst>
          </p:nvPr>
        </p:nvGraphicFramePr>
        <p:xfrm>
          <a:off x="1448538" y="205740"/>
          <a:ext cx="9549523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173C3EC5-7F77-2CAA-7477-597AED1D82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40" y="1245870"/>
            <a:ext cx="9063671" cy="48348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519D29D-B886-4429-BB1B-9DE7C623DE5B}"/>
              </a:ext>
            </a:extLst>
          </p:cNvPr>
          <p:cNvSpPr/>
          <p:nvPr/>
        </p:nvSpPr>
        <p:spPr>
          <a:xfrm>
            <a:off x="3143250" y="205740"/>
            <a:ext cx="5391150" cy="523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2400" b="1" kern="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Développement du frontend</a:t>
            </a:r>
            <a:endParaRPr lang="fr-SN" sz="2400" kern="100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69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1C76A5"/>
            </a:gs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C3FDDD7-1732-DE32-67D2-7D4978E5E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78390" y="0"/>
            <a:ext cx="221361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03A6443A-3079-A87D-0E98-F46F4B6965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6907671"/>
              </p:ext>
            </p:extLst>
          </p:nvPr>
        </p:nvGraphicFramePr>
        <p:xfrm>
          <a:off x="1448538" y="205740"/>
          <a:ext cx="9549523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FE2306E5-41B1-1E00-EF01-E088F82AD5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10" y="916786"/>
            <a:ext cx="7622060" cy="573547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08B0A99-E4B4-F70D-741F-2F47FC174531}"/>
              </a:ext>
            </a:extLst>
          </p:cNvPr>
          <p:cNvSpPr/>
          <p:nvPr/>
        </p:nvSpPr>
        <p:spPr>
          <a:xfrm>
            <a:off x="3143250" y="205740"/>
            <a:ext cx="5391150" cy="523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2400" b="1" kern="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Développement du frontend</a:t>
            </a:r>
            <a:endParaRPr lang="fr-SN" sz="2400" kern="100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523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1C76A5"/>
            </a:gs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C3FDDD7-1732-DE32-67D2-7D4978E5E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78390" y="0"/>
            <a:ext cx="221361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03A6443A-3079-A87D-0E98-F46F4B6965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565640"/>
              </p:ext>
            </p:extLst>
          </p:nvPr>
        </p:nvGraphicFramePr>
        <p:xfrm>
          <a:off x="1448538" y="205740"/>
          <a:ext cx="9549523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8F09A9E5-D57A-F598-4879-F84D933CA2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735" y="934700"/>
            <a:ext cx="8432995" cy="57721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B956B9C-472E-800E-650F-EFC6F9F7FD74}"/>
              </a:ext>
            </a:extLst>
          </p:cNvPr>
          <p:cNvSpPr/>
          <p:nvPr/>
        </p:nvSpPr>
        <p:spPr>
          <a:xfrm>
            <a:off x="3162300" y="205740"/>
            <a:ext cx="5391150" cy="523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2400" b="1" kern="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Développement du frontend</a:t>
            </a:r>
            <a:endParaRPr lang="fr-SN" sz="2400" kern="100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808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1C76A5"/>
            </a:gs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C3FDDD7-1732-DE32-67D2-7D4978E5E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78390" y="0"/>
            <a:ext cx="221361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03A6443A-3079-A87D-0E98-F46F4B6965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8398483"/>
              </p:ext>
            </p:extLst>
          </p:nvPr>
        </p:nvGraphicFramePr>
        <p:xfrm>
          <a:off x="1448538" y="205740"/>
          <a:ext cx="9549523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23683F7D-B1F6-5357-DE24-CBC1669A65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788" y="1028533"/>
            <a:ext cx="8993702" cy="562372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1524CE3-2CBE-6A4D-6240-40A80602F380}"/>
              </a:ext>
            </a:extLst>
          </p:cNvPr>
          <p:cNvSpPr/>
          <p:nvPr/>
        </p:nvSpPr>
        <p:spPr>
          <a:xfrm>
            <a:off x="3518705" y="205740"/>
            <a:ext cx="4190034" cy="33827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800" b="1" kern="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Développement du frontend</a:t>
            </a:r>
            <a:endParaRPr lang="fr-SN" sz="1800" kern="100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110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1C76A5"/>
            </a:gs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C3FDDD7-1732-DE32-67D2-7D4978E5E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78390" y="0"/>
            <a:ext cx="221361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94CDF45-47E2-5203-CB90-9F7AE9CB6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1" y="1010191"/>
            <a:ext cx="9549524" cy="57220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660D167-BBAA-1A2D-C477-A9423B197C29}"/>
              </a:ext>
            </a:extLst>
          </p:cNvPr>
          <p:cNvSpPr/>
          <p:nvPr/>
        </p:nvSpPr>
        <p:spPr>
          <a:xfrm>
            <a:off x="3789901" y="277793"/>
            <a:ext cx="4347101" cy="52086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kern="0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/>
            <a:r>
              <a:rPr lang="fr-FR" sz="1800" b="1" kern="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Développement du frontend</a:t>
            </a:r>
            <a:endParaRPr lang="fr-SN" sz="1800" kern="100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SN" dirty="0"/>
          </a:p>
        </p:txBody>
      </p:sp>
    </p:spTree>
    <p:extLst>
      <p:ext uri="{BB962C8B-B14F-4D97-AF65-F5344CB8AC3E}">
        <p14:creationId xmlns:p14="http://schemas.microsoft.com/office/powerpoint/2010/main" val="1695060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1C76A5"/>
            </a:gs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C3FDDD7-1732-DE32-67D2-7D4978E5E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78390" y="0"/>
            <a:ext cx="221361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5DD6930-2002-1EC9-34C0-D428051F1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260" y="934700"/>
            <a:ext cx="5977890" cy="54128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58809A9-83A1-3E56-865F-4C8762936677}"/>
              </a:ext>
            </a:extLst>
          </p:cNvPr>
          <p:cNvSpPr/>
          <p:nvPr/>
        </p:nvSpPr>
        <p:spPr>
          <a:xfrm>
            <a:off x="3102015" y="185195"/>
            <a:ext cx="5116010" cy="47456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kern="0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/>
            <a:r>
              <a:rPr lang="fr-FR" sz="1800" b="1" kern="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Développement du frontend</a:t>
            </a:r>
            <a:endParaRPr lang="fr-SN" sz="1800" kern="100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SN" dirty="0"/>
          </a:p>
        </p:txBody>
      </p:sp>
    </p:spTree>
    <p:extLst>
      <p:ext uri="{BB962C8B-B14F-4D97-AF65-F5344CB8AC3E}">
        <p14:creationId xmlns:p14="http://schemas.microsoft.com/office/powerpoint/2010/main" val="2242310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1C76A5"/>
            </a:gs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C3FDDD7-1732-DE32-67D2-7D4978E5E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78390" y="0"/>
            <a:ext cx="221361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E939523-00BF-5451-CE8D-D21D8DFCA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93" y="1059957"/>
            <a:ext cx="8923744" cy="54670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66E74E-ADB9-19CE-9F4D-089688C86311}"/>
              </a:ext>
            </a:extLst>
          </p:cNvPr>
          <p:cNvSpPr/>
          <p:nvPr/>
        </p:nvSpPr>
        <p:spPr>
          <a:xfrm>
            <a:off x="3530278" y="428263"/>
            <a:ext cx="5104436" cy="46298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kern="0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/>
            <a:r>
              <a:rPr lang="fr-FR" sz="1800" b="1" kern="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Développement du frontend</a:t>
            </a:r>
            <a:endParaRPr lang="fr-SN" sz="1800" kern="100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SN" dirty="0"/>
          </a:p>
        </p:txBody>
      </p:sp>
    </p:spTree>
    <p:extLst>
      <p:ext uri="{BB962C8B-B14F-4D97-AF65-F5344CB8AC3E}">
        <p14:creationId xmlns:p14="http://schemas.microsoft.com/office/powerpoint/2010/main" val="21475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1C76A5"/>
            </a:gs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C3FDDD7-1732-DE32-67D2-7D4978E5E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92002" y="0"/>
            <a:ext cx="65999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archemin : vertical 2">
            <a:extLst>
              <a:ext uri="{FF2B5EF4-FFF2-40B4-BE49-F238E27FC236}">
                <a16:creationId xmlns:a16="http://schemas.microsoft.com/office/drawing/2014/main" id="{3B8F5C0D-5876-166B-7B43-15682E8558D5}"/>
              </a:ext>
            </a:extLst>
          </p:cNvPr>
          <p:cNvSpPr/>
          <p:nvPr/>
        </p:nvSpPr>
        <p:spPr>
          <a:xfrm>
            <a:off x="422107" y="1483066"/>
            <a:ext cx="4682169" cy="3303270"/>
          </a:xfrm>
          <a:prstGeom prst="verticalScroll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83BAB12-F9F8-6749-6C28-E3BF5665835A}"/>
              </a:ext>
            </a:extLst>
          </p:cNvPr>
          <p:cNvSpPr txBox="1"/>
          <p:nvPr/>
        </p:nvSpPr>
        <p:spPr>
          <a:xfrm>
            <a:off x="1782408" y="2071137"/>
            <a:ext cx="196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Elephant" panose="02020904090505020303" pitchFamily="18" charset="0"/>
              </a:rPr>
              <a:t>EQUIPE</a:t>
            </a:r>
            <a:endParaRPr lang="fr-FR" sz="2800" b="1" dirty="0">
              <a:latin typeface="Elephant" panose="02020904090505020303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D50373C-CE80-D0BB-35B1-F3337CD2CFBB}"/>
              </a:ext>
            </a:extLst>
          </p:cNvPr>
          <p:cNvSpPr txBox="1"/>
          <p:nvPr/>
        </p:nvSpPr>
        <p:spPr>
          <a:xfrm>
            <a:off x="1418390" y="3207995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El Hadji Moussa FALL</a:t>
            </a:r>
            <a:endParaRPr lang="fr-FR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A1D308-9536-5A6B-8FB1-40BB12D6581B}"/>
              </a:ext>
            </a:extLst>
          </p:cNvPr>
          <p:cNvSpPr txBox="1"/>
          <p:nvPr/>
        </p:nvSpPr>
        <p:spPr>
          <a:xfrm>
            <a:off x="1294680" y="2659176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Maimouna</a:t>
            </a:r>
            <a:r>
              <a:rPr lang="en-US" b="1" dirty="0"/>
              <a:t> </a:t>
            </a:r>
            <a:r>
              <a:rPr lang="en-US" b="1" dirty="0" err="1"/>
              <a:t>Harone</a:t>
            </a:r>
            <a:r>
              <a:rPr lang="en-US" b="1" dirty="0"/>
              <a:t> BOLY</a:t>
            </a:r>
            <a:endParaRPr lang="fr-FR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EC46658-5400-D9C8-AA23-A7C81B30105A}"/>
              </a:ext>
            </a:extLst>
          </p:cNvPr>
          <p:cNvSpPr txBox="1"/>
          <p:nvPr/>
        </p:nvSpPr>
        <p:spPr>
          <a:xfrm>
            <a:off x="1782408" y="3868185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Ngone</a:t>
            </a:r>
            <a:r>
              <a:rPr lang="en-US" b="1" dirty="0"/>
              <a:t> FAYE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2402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5E4884-3CBE-14B1-F266-CF16AEA2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379132"/>
            <a:ext cx="8534400" cy="3615267"/>
          </a:xfrm>
        </p:spPr>
        <p:txBody>
          <a:bodyPr/>
          <a:lstStyle/>
          <a:p>
            <a:r>
              <a:rPr lang="en-AU" b="1" dirty="0">
                <a:latin typeface="Arial Black" panose="020B0A04020102020204" pitchFamily="34" charset="0"/>
              </a:rPr>
              <a:t>              </a:t>
            </a:r>
            <a:br>
              <a:rPr lang="en-AU" b="1" dirty="0">
                <a:latin typeface="Arial Black" panose="020B0A04020102020204" pitchFamily="34" charset="0"/>
              </a:rPr>
            </a:br>
            <a:r>
              <a:rPr lang="en-AU" b="1" dirty="0">
                <a:latin typeface="Arial Black" panose="020B0A04020102020204" pitchFamily="34" charset="0"/>
              </a:rPr>
              <a:t>  </a:t>
            </a:r>
            <a:endParaRPr lang="fr-SN" b="1" dirty="0">
              <a:latin typeface="Arial Black" panose="020B0A040201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DE5044-1F0D-34DA-829B-41ED4FF7D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04282"/>
            <a:ext cx="8534400" cy="59965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S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SN" b="1" dirty="0"/>
              <a:t>      </a:t>
            </a:r>
            <a:endParaRPr lang="fr-FR" sz="1800" b="1" u="sng" kern="0" dirty="0">
              <a:effectLst/>
              <a:latin typeface="Segoe UI Symbol" panose="020B0502040204020203" pitchFamily="34" charset="0"/>
              <a:ea typeface="Times New Roman" panose="02020603050405020304" pitchFamily="18" charset="0"/>
              <a:cs typeface="Segoe UI Symbol" panose="020B0502040204020203" pitchFamily="34" charset="0"/>
            </a:endParaRPr>
          </a:p>
          <a:p>
            <a:r>
              <a:rPr lang="fr-FR" sz="1800" b="1" kern="0" dirty="0">
                <a:solidFill>
                  <a:schemeClr val="tx1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</a:t>
            </a:r>
            <a:r>
              <a:rPr lang="fr-FR" sz="2600" b="1" kern="0" dirty="0">
                <a:solidFill>
                  <a:schemeClr val="tx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Définition des objectifs</a:t>
            </a:r>
          </a:p>
          <a:p>
            <a:pPr marL="0" indent="0">
              <a:buNone/>
            </a:pPr>
            <a:endParaRPr lang="fr-FR" sz="1800" b="1" kern="0" dirty="0">
              <a:solidFill>
                <a:schemeClr val="tx1"/>
              </a:solidFill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1800" b="1" kern="0" dirty="0">
                <a:solidFill>
                  <a:schemeClr val="tx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fr-FR" sz="2600" b="1" kern="0" dirty="0">
                <a:solidFill>
                  <a:schemeClr val="tx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Identification des utilisateurs</a:t>
            </a:r>
          </a:p>
          <a:p>
            <a:endParaRPr lang="fr-FR" sz="1800" b="1" kern="0" dirty="0">
              <a:solidFill>
                <a:schemeClr val="tx1"/>
              </a:solidFill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b="1" kern="0" dirty="0">
              <a:solidFill>
                <a:schemeClr val="tx1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fr-SN" sz="1800" b="1" kern="100" dirty="0">
                <a:solidFill>
                  <a:schemeClr val="tx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sz="2400" b="1" kern="0" dirty="0">
                <a:solidFill>
                  <a:schemeClr val="tx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Spécifications fonctionnelles</a:t>
            </a:r>
            <a:endParaRPr lang="fr-SN" sz="2400" b="1" kern="100" dirty="0">
              <a:solidFill>
                <a:schemeClr val="tx1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SN" b="1" dirty="0">
              <a:solidFill>
                <a:schemeClr val="tx1"/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12104F3-0453-F486-4678-D54E1AA25779}"/>
              </a:ext>
            </a:extLst>
          </p:cNvPr>
          <p:cNvSpPr/>
          <p:nvPr/>
        </p:nvSpPr>
        <p:spPr>
          <a:xfrm>
            <a:off x="1293812" y="208615"/>
            <a:ext cx="9640888" cy="70578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atin typeface="Arial Black" panose="020B0A04020102020204" pitchFamily="34" charset="0"/>
              </a:rPr>
              <a:t>Phase de planification et </a:t>
            </a:r>
            <a:r>
              <a:rPr lang="en-AU" sz="2800" b="1" dirty="0" err="1">
                <a:latin typeface="Arial Black" panose="020B0A04020102020204" pitchFamily="34" charset="0"/>
              </a:rPr>
              <a:t>danalyse</a:t>
            </a:r>
            <a:r>
              <a:rPr lang="en-AU" sz="2800" b="1" dirty="0">
                <a:latin typeface="Arial Black" panose="020B0A04020102020204" pitchFamily="34" charset="0"/>
              </a:rPr>
              <a:t> des </a:t>
            </a:r>
            <a:r>
              <a:rPr lang="en-AU" sz="2800" b="1" dirty="0" err="1">
                <a:latin typeface="Arial Black" panose="020B0A04020102020204" pitchFamily="34" charset="0"/>
              </a:rPr>
              <a:t>besoins</a:t>
            </a:r>
            <a:endParaRPr lang="fr-SN" sz="2800" b="1" dirty="0">
              <a:latin typeface="Arial Black" panose="020B0A04020102020204" pitchFamily="34" charset="0"/>
            </a:endParaRP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28B94463-6858-92BB-7FD9-8A285F0FD20B}"/>
              </a:ext>
            </a:extLst>
          </p:cNvPr>
          <p:cNvSpPr/>
          <p:nvPr/>
        </p:nvSpPr>
        <p:spPr>
          <a:xfrm>
            <a:off x="684212" y="2183464"/>
            <a:ext cx="609600" cy="705785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SN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72F96D7A-AAAB-1207-4C48-4751D7860DAF}"/>
              </a:ext>
            </a:extLst>
          </p:cNvPr>
          <p:cNvSpPr/>
          <p:nvPr/>
        </p:nvSpPr>
        <p:spPr>
          <a:xfrm>
            <a:off x="684212" y="3173981"/>
            <a:ext cx="609600" cy="705785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SN" dirty="0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6E40BB45-6DD4-95BC-F980-3C8B408F8969}"/>
              </a:ext>
            </a:extLst>
          </p:cNvPr>
          <p:cNvSpPr/>
          <p:nvPr/>
        </p:nvSpPr>
        <p:spPr>
          <a:xfrm>
            <a:off x="701674" y="4353981"/>
            <a:ext cx="609600" cy="797901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327640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1C76A5"/>
            </a:gs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C3FDDD7-1732-DE32-67D2-7D4978E5E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78040" y="0"/>
            <a:ext cx="501396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03A6443A-3079-A87D-0E98-F46F4B6965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3890392"/>
              </p:ext>
            </p:extLst>
          </p:nvPr>
        </p:nvGraphicFramePr>
        <p:xfrm>
          <a:off x="-10751082" y="-46970"/>
          <a:ext cx="9549523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2">
            <a:extLst>
              <a:ext uri="{FF2B5EF4-FFF2-40B4-BE49-F238E27FC236}">
                <a16:creationId xmlns:a16="http://schemas.microsoft.com/office/drawing/2014/main" id="{37ABCADD-6F4D-6865-9D9D-6129D3905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73889" y="1827923"/>
            <a:ext cx="4789170" cy="407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9B26C662-0ED0-3B89-4312-2ADA86ED30C7}"/>
              </a:ext>
            </a:extLst>
          </p:cNvPr>
          <p:cNvSpPr/>
          <p:nvPr/>
        </p:nvSpPr>
        <p:spPr>
          <a:xfrm>
            <a:off x="873889" y="228600"/>
            <a:ext cx="5353050" cy="52322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atin typeface="Arial Black" panose="020B0A04020102020204" pitchFamily="34" charset="0"/>
              </a:rPr>
              <a:t>Phase de conception</a:t>
            </a:r>
            <a:endParaRPr lang="fr-SN" sz="2800" b="1" dirty="0">
              <a:latin typeface="Arial Black" panose="020B0A04020102020204" pitchFamily="34" charset="0"/>
            </a:endParaRP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20610DF3-FCAC-32D2-2E44-6DAF7A3E02E3}"/>
              </a:ext>
            </a:extLst>
          </p:cNvPr>
          <p:cNvSpPr/>
          <p:nvPr/>
        </p:nvSpPr>
        <p:spPr>
          <a:xfrm>
            <a:off x="721489" y="953107"/>
            <a:ext cx="573911" cy="484632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SN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7E6FBDC-4297-F455-0FDE-234B7C350202}"/>
              </a:ext>
            </a:extLst>
          </p:cNvPr>
          <p:cNvSpPr txBox="1"/>
          <p:nvPr/>
        </p:nvSpPr>
        <p:spPr>
          <a:xfrm>
            <a:off x="1524000" y="1047555"/>
            <a:ext cx="501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Arial Black" panose="020B0A04020102020204" pitchFamily="34" charset="0"/>
              </a:rPr>
              <a:t>Structure de la base de </a:t>
            </a:r>
            <a:r>
              <a:rPr lang="en-AU" b="1" dirty="0" err="1">
                <a:latin typeface="Arial Black" panose="020B0A04020102020204" pitchFamily="34" charset="0"/>
              </a:rPr>
              <a:t>donnees</a:t>
            </a:r>
            <a:endParaRPr lang="fr-SN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03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1C76A5"/>
            </a:gs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C3FDDD7-1732-DE32-67D2-7D4978E5E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55430" y="0"/>
            <a:ext cx="303657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7ABCADD-6F4D-6865-9D9D-6129D3905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9818" y="1912201"/>
            <a:ext cx="2674716" cy="408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54F3A639-665C-A306-25F3-A2EC34A73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09533" y="1904611"/>
            <a:ext cx="2674716" cy="407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784B155-7FB4-6EAD-BB49-830645C6E2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2313" y="1889432"/>
            <a:ext cx="2775947" cy="4087221"/>
          </a:xfrm>
          <a:prstGeom prst="rect">
            <a:avLst/>
          </a:prstGeom>
        </p:spPr>
      </p:pic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916805F1-A93D-90D4-A4F0-4EC0284232CD}"/>
              </a:ext>
            </a:extLst>
          </p:cNvPr>
          <p:cNvSpPr/>
          <p:nvPr/>
        </p:nvSpPr>
        <p:spPr>
          <a:xfrm>
            <a:off x="762000" y="800100"/>
            <a:ext cx="666750" cy="484632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SN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9C0EDF4-0C7A-938A-6D1F-49CE5F909D0B}"/>
              </a:ext>
            </a:extLst>
          </p:cNvPr>
          <p:cNvSpPr txBox="1"/>
          <p:nvPr/>
        </p:nvSpPr>
        <p:spPr>
          <a:xfrm>
            <a:off x="1645920" y="823067"/>
            <a:ext cx="7139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kern="0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Conception de l'interface graphique </a:t>
            </a:r>
            <a:endParaRPr lang="fr-SN" sz="2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71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1C76A5"/>
            </a:gs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C3FDDD7-1732-DE32-67D2-7D4978E5E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12680" y="1"/>
            <a:ext cx="21793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03A6443A-3079-A87D-0E98-F46F4B6965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9656583"/>
              </p:ext>
            </p:extLst>
          </p:nvPr>
        </p:nvGraphicFramePr>
        <p:xfrm>
          <a:off x="1448538" y="205740"/>
          <a:ext cx="9549523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A784B155-7FB4-6EAD-BB49-830645C6E2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428" y="1211579"/>
            <a:ext cx="9675252" cy="56464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1F31400-B8FA-C6DA-2CF4-58B10CC994FA}"/>
              </a:ext>
            </a:extLst>
          </p:cNvPr>
          <p:cNvSpPr/>
          <p:nvPr/>
        </p:nvSpPr>
        <p:spPr>
          <a:xfrm>
            <a:off x="1885950" y="82570"/>
            <a:ext cx="7419975" cy="523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kern="0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Phase de Développement</a:t>
            </a:r>
            <a:endParaRPr lang="fr-SN" sz="2400" dirty="0">
              <a:latin typeface="Arial Black" panose="020B0A04020102020204" pitchFamily="34" charset="0"/>
            </a:endParaRP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4189062E-3B19-9040-6D6A-0E0628C3FC37}"/>
              </a:ext>
            </a:extLst>
          </p:cNvPr>
          <p:cNvSpPr/>
          <p:nvPr/>
        </p:nvSpPr>
        <p:spPr>
          <a:xfrm>
            <a:off x="1396746" y="692383"/>
            <a:ext cx="641604" cy="484632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SN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6CB2D6F-3C01-F919-BB8F-8A01A043E874}"/>
              </a:ext>
            </a:extLst>
          </p:cNvPr>
          <p:cNvSpPr txBox="1"/>
          <p:nvPr/>
        </p:nvSpPr>
        <p:spPr>
          <a:xfrm>
            <a:off x="2090142" y="692383"/>
            <a:ext cx="4933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latin typeface="Arial Black" panose="020B0A04020102020204" pitchFamily="34" charset="0"/>
              </a:rPr>
              <a:t>La page </a:t>
            </a:r>
            <a:r>
              <a:rPr lang="en-AU" sz="2400" b="1" dirty="0" err="1">
                <a:latin typeface="Arial Black" panose="020B0A04020102020204" pitchFamily="34" charset="0"/>
              </a:rPr>
              <a:t>dacceuille</a:t>
            </a:r>
            <a:endParaRPr lang="fr-SN" sz="2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978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1C76A5"/>
            </a:gs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C3FDDD7-1732-DE32-67D2-7D4978E5E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78390" y="0"/>
            <a:ext cx="221361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03A6443A-3079-A87D-0E98-F46F4B6965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2313380"/>
              </p:ext>
            </p:extLst>
          </p:nvPr>
        </p:nvGraphicFramePr>
        <p:xfrm>
          <a:off x="1448538" y="205740"/>
          <a:ext cx="9549523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A784B155-7FB4-6EAD-BB49-830645C6E2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846" y="1005840"/>
            <a:ext cx="9549523" cy="5646420"/>
          </a:xfrm>
          <a:prstGeom prst="rect">
            <a:avLst/>
          </a:prstGeom>
        </p:spPr>
      </p:pic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66329944-FAB2-BA43-CDA4-953AE60165A2}"/>
              </a:ext>
            </a:extLst>
          </p:cNvPr>
          <p:cNvSpPr/>
          <p:nvPr/>
        </p:nvSpPr>
        <p:spPr>
          <a:xfrm>
            <a:off x="2057400" y="205740"/>
            <a:ext cx="628650" cy="484632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SN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92E3CE5-9219-380F-7ACC-372C0825F031}"/>
              </a:ext>
            </a:extLst>
          </p:cNvPr>
          <p:cNvSpPr txBox="1"/>
          <p:nvPr/>
        </p:nvSpPr>
        <p:spPr>
          <a:xfrm>
            <a:off x="2846071" y="196840"/>
            <a:ext cx="489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latin typeface="Arial Black" panose="020B0A04020102020204" pitchFamily="34" charset="0"/>
              </a:rPr>
              <a:t>Page de connexion</a:t>
            </a:r>
            <a:endParaRPr lang="fr-SN" sz="2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0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1C76A5"/>
            </a:gs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C3FDDD7-1732-DE32-67D2-7D4978E5E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78390" y="0"/>
            <a:ext cx="221361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03A6443A-3079-A87D-0E98-F46F4B6965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6385543"/>
              </p:ext>
            </p:extLst>
          </p:nvPr>
        </p:nvGraphicFramePr>
        <p:xfrm>
          <a:off x="1448538" y="205740"/>
          <a:ext cx="9549523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A784B155-7FB4-6EAD-BB49-830645C6E2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521" y="970269"/>
            <a:ext cx="9142369" cy="56464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F12C94-7DC4-8DC4-EFB7-D57C4C81B7C7}"/>
              </a:ext>
            </a:extLst>
          </p:cNvPr>
          <p:cNvSpPr/>
          <p:nvPr/>
        </p:nvSpPr>
        <p:spPr>
          <a:xfrm>
            <a:off x="3143250" y="205740"/>
            <a:ext cx="5391150" cy="523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2400" b="1" kern="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Développement du Backend</a:t>
            </a:r>
            <a:endParaRPr lang="fr-SN" sz="2400" kern="100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992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1C76A5"/>
            </a:gs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C3FDDD7-1732-DE32-67D2-7D4978E5E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78390" y="0"/>
            <a:ext cx="221361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03A6443A-3079-A87D-0E98-F46F4B6965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1644225"/>
              </p:ext>
            </p:extLst>
          </p:nvPr>
        </p:nvGraphicFramePr>
        <p:xfrm>
          <a:off x="1448538" y="205740"/>
          <a:ext cx="9549523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A784B155-7FB4-6EAD-BB49-830645C6E2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611" y="1234440"/>
            <a:ext cx="3128099" cy="318897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C30692DB-2550-97B0-060D-8B61FB6C08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610" y="4928890"/>
            <a:ext cx="3128099" cy="153162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94E046A-5276-DC55-C470-C6232294CD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3351" y="1055995"/>
            <a:ext cx="5314950" cy="54749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381C931-DC52-9423-6F33-15748864BEC5}"/>
              </a:ext>
            </a:extLst>
          </p:cNvPr>
          <p:cNvSpPr/>
          <p:nvPr/>
        </p:nvSpPr>
        <p:spPr>
          <a:xfrm>
            <a:off x="3143250" y="205740"/>
            <a:ext cx="5391150" cy="523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2400" b="1" kern="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Développement du Backend</a:t>
            </a:r>
            <a:endParaRPr lang="fr-SN" sz="2400" kern="100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991961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TM02900771[[fn=Secteur]]</Template>
  <TotalTime>435</TotalTime>
  <Words>119</Words>
  <Application>Microsoft Office PowerPoint</Application>
  <PresentationFormat>Grand écran</PresentationFormat>
  <Paragraphs>37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Algerian</vt:lpstr>
      <vt:lpstr>Arial Black</vt:lpstr>
      <vt:lpstr>Calibri</vt:lpstr>
      <vt:lpstr>Century Gothic</vt:lpstr>
      <vt:lpstr>Elephant</vt:lpstr>
      <vt:lpstr>Segoe UI Symbol</vt:lpstr>
      <vt:lpstr>Wingdings 3</vt:lpstr>
      <vt:lpstr>Secteur</vt:lpstr>
      <vt:lpstr>Présentation PowerPoint</vt:lpstr>
      <vt:lpstr>Présentation PowerPoint</vt:lpstr>
      <vt:lpstr>               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 hadji moussa fall</dc:creator>
  <cp:lastModifiedBy>Ramatoulaye Diallo</cp:lastModifiedBy>
  <cp:revision>3</cp:revision>
  <dcterms:created xsi:type="dcterms:W3CDTF">2025-02-25T11:20:50Z</dcterms:created>
  <dcterms:modified xsi:type="dcterms:W3CDTF">2025-02-25T20:08:42Z</dcterms:modified>
</cp:coreProperties>
</file>