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1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37493F9-1E1A-49C7-A341-71247EFD196D}" type="datetimeFigureOut">
              <a:rPr lang="fr-FR" smtClean="0"/>
              <a:t>04/03/2025</a:t>
            </a:fld>
            <a:endParaRPr lang="fr-FR"/>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fr-F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FCD23985-2DA9-46A4-A3EC-DABDE9D95A24}" type="slidenum">
              <a:rPr lang="fr-FR" smtClean="0"/>
              <a:t>‹N°›</a:t>
            </a:fld>
            <a:endParaRPr lang="fr-FR"/>
          </a:p>
        </p:txBody>
      </p:sp>
    </p:spTree>
    <p:extLst>
      <p:ext uri="{BB962C8B-B14F-4D97-AF65-F5344CB8AC3E}">
        <p14:creationId xmlns:p14="http://schemas.microsoft.com/office/powerpoint/2010/main" val="85414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7493F9-1E1A-49C7-A341-71247EFD196D}" type="datetimeFigureOut">
              <a:rPr lang="fr-FR" smtClean="0"/>
              <a:t>04/03/2025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D23985-2DA9-46A4-A3EC-DABDE9D95A24}" type="slidenum">
              <a:rPr lang="fr-FR" smtClean="0"/>
              <a:t>‹N°›</a:t>
            </a:fld>
            <a:endParaRPr lang="fr-FR"/>
          </a:p>
        </p:txBody>
      </p:sp>
    </p:spTree>
    <p:extLst>
      <p:ext uri="{BB962C8B-B14F-4D97-AF65-F5344CB8AC3E}">
        <p14:creationId xmlns:p14="http://schemas.microsoft.com/office/powerpoint/2010/main" val="1742351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37493F9-1E1A-49C7-A341-71247EFD196D}" type="datetimeFigureOut">
              <a:rPr lang="fr-FR" smtClean="0"/>
              <a:t>04/03/2025</a:t>
            </a:fld>
            <a:endParaRPr lang="fr-FR"/>
          </a:p>
        </p:txBody>
      </p:sp>
      <p:sp>
        <p:nvSpPr>
          <p:cNvPr id="5" name="Footer Placeholder 4"/>
          <p:cNvSpPr>
            <a:spLocks noGrp="1"/>
          </p:cNvSpPr>
          <p:nvPr>
            <p:ph type="ftr" sz="quarter" idx="11"/>
          </p:nvPr>
        </p:nvSpPr>
        <p:spPr>
          <a:xfrm>
            <a:off x="774923" y="5951811"/>
            <a:ext cx="7896279" cy="365125"/>
          </a:xfrm>
        </p:spPr>
        <p:txBody>
          <a:bodyPr/>
          <a:lstStyle/>
          <a:p>
            <a:endParaRPr lang="fr-F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FCD23985-2DA9-46A4-A3EC-DABDE9D95A24}" type="slidenum">
              <a:rPr lang="fr-FR" smtClean="0"/>
              <a:t>‹N°›</a:t>
            </a:fld>
            <a:endParaRPr lang="fr-FR"/>
          </a:p>
        </p:txBody>
      </p:sp>
    </p:spTree>
    <p:extLst>
      <p:ext uri="{BB962C8B-B14F-4D97-AF65-F5344CB8AC3E}">
        <p14:creationId xmlns:p14="http://schemas.microsoft.com/office/powerpoint/2010/main" val="2878810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7493F9-1E1A-49C7-A341-71247EFD196D}" type="datetimeFigureOut">
              <a:rPr lang="fr-FR" smtClean="0"/>
              <a:t>04/03/2025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558300" y="5956137"/>
            <a:ext cx="1052508" cy="365125"/>
          </a:xfrm>
        </p:spPr>
        <p:txBody>
          <a:bodyPr/>
          <a:lstStyle/>
          <a:p>
            <a:fld id="{FCD23985-2DA9-46A4-A3EC-DABDE9D95A24}" type="slidenum">
              <a:rPr lang="fr-FR" smtClean="0"/>
              <a:t>‹N°›</a:t>
            </a:fld>
            <a:endParaRPr lang="fr-FR"/>
          </a:p>
        </p:txBody>
      </p:sp>
    </p:spTree>
    <p:extLst>
      <p:ext uri="{BB962C8B-B14F-4D97-AF65-F5344CB8AC3E}">
        <p14:creationId xmlns:p14="http://schemas.microsoft.com/office/powerpoint/2010/main" val="2109137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37493F9-1E1A-49C7-A341-71247EFD196D}" type="datetimeFigureOut">
              <a:rPr lang="fr-FR" smtClean="0"/>
              <a:t>04/03/2025</a:t>
            </a:fld>
            <a:endParaRPr lang="fr-FR"/>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fr-F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CD23985-2DA9-46A4-A3EC-DABDE9D95A24}" type="slidenum">
              <a:rPr lang="fr-FR" smtClean="0"/>
              <a:t>‹N°›</a:t>
            </a:fld>
            <a:endParaRPr lang="fr-FR"/>
          </a:p>
        </p:txBody>
      </p:sp>
    </p:spTree>
    <p:extLst>
      <p:ext uri="{BB962C8B-B14F-4D97-AF65-F5344CB8AC3E}">
        <p14:creationId xmlns:p14="http://schemas.microsoft.com/office/powerpoint/2010/main" val="2753708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37493F9-1E1A-49C7-A341-71247EFD196D}" type="datetimeFigureOut">
              <a:rPr lang="fr-FR" smtClean="0"/>
              <a:t>04/03/2025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D23985-2DA9-46A4-A3EC-DABDE9D95A24}" type="slidenum">
              <a:rPr lang="fr-FR" smtClean="0"/>
              <a:t>‹N°›</a:t>
            </a:fld>
            <a:endParaRPr lang="fr-FR"/>
          </a:p>
        </p:txBody>
      </p:sp>
    </p:spTree>
    <p:extLst>
      <p:ext uri="{BB962C8B-B14F-4D97-AF65-F5344CB8AC3E}">
        <p14:creationId xmlns:p14="http://schemas.microsoft.com/office/powerpoint/2010/main" val="1006362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37493F9-1E1A-49C7-A341-71247EFD196D}" type="datetimeFigureOut">
              <a:rPr lang="fr-FR" smtClean="0"/>
              <a:t>04/03/2025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CD23985-2DA9-46A4-A3EC-DABDE9D95A24}" type="slidenum">
              <a:rPr lang="fr-FR" smtClean="0"/>
              <a:t>‹N°›</a:t>
            </a:fld>
            <a:endParaRPr lang="fr-FR"/>
          </a:p>
        </p:txBody>
      </p:sp>
    </p:spTree>
    <p:extLst>
      <p:ext uri="{BB962C8B-B14F-4D97-AF65-F5344CB8AC3E}">
        <p14:creationId xmlns:p14="http://schemas.microsoft.com/office/powerpoint/2010/main" val="3516820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37493F9-1E1A-49C7-A341-71247EFD196D}" type="datetimeFigureOut">
              <a:rPr lang="fr-FR" smtClean="0"/>
              <a:t>04/03/2025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D23985-2DA9-46A4-A3EC-DABDE9D95A24}" type="slidenum">
              <a:rPr lang="fr-FR" smtClean="0"/>
              <a:t>‹N°›</a:t>
            </a:fld>
            <a:endParaRPr lang="fr-FR"/>
          </a:p>
        </p:txBody>
      </p:sp>
    </p:spTree>
    <p:extLst>
      <p:ext uri="{BB962C8B-B14F-4D97-AF65-F5344CB8AC3E}">
        <p14:creationId xmlns:p14="http://schemas.microsoft.com/office/powerpoint/2010/main" val="3083263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493F9-1E1A-49C7-A341-71247EFD196D}" type="datetimeFigureOut">
              <a:rPr lang="fr-FR" smtClean="0"/>
              <a:t>04/03/2025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CD23985-2DA9-46A4-A3EC-DABDE9D95A24}" type="slidenum">
              <a:rPr lang="fr-FR" smtClean="0"/>
              <a:t>‹N°›</a:t>
            </a:fld>
            <a:endParaRPr lang="fr-FR"/>
          </a:p>
        </p:txBody>
      </p:sp>
    </p:spTree>
    <p:extLst>
      <p:ext uri="{BB962C8B-B14F-4D97-AF65-F5344CB8AC3E}">
        <p14:creationId xmlns:p14="http://schemas.microsoft.com/office/powerpoint/2010/main" val="1008048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37493F9-1E1A-49C7-A341-71247EFD196D}" type="datetimeFigureOut">
              <a:rPr lang="fr-FR" smtClean="0"/>
              <a:t>04/03/2025</a:t>
            </a:fld>
            <a:endParaRPr lang="fr-F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FCD23985-2DA9-46A4-A3EC-DABDE9D95A24}" type="slidenum">
              <a:rPr lang="fr-FR" smtClean="0"/>
              <a:t>‹N°›</a:t>
            </a:fld>
            <a:endParaRPr lang="fr-FR"/>
          </a:p>
        </p:txBody>
      </p:sp>
    </p:spTree>
    <p:extLst>
      <p:ext uri="{BB962C8B-B14F-4D97-AF65-F5344CB8AC3E}">
        <p14:creationId xmlns:p14="http://schemas.microsoft.com/office/powerpoint/2010/main" val="3967979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37493F9-1E1A-49C7-A341-71247EFD196D}" type="datetimeFigureOut">
              <a:rPr lang="fr-FR" smtClean="0"/>
              <a:t>04/03/2025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D23985-2DA9-46A4-A3EC-DABDE9D95A24}" type="slidenum">
              <a:rPr lang="fr-FR" smtClean="0"/>
              <a:t>‹N°›</a:t>
            </a:fld>
            <a:endParaRPr lang="fr-FR"/>
          </a:p>
        </p:txBody>
      </p:sp>
    </p:spTree>
    <p:extLst>
      <p:ext uri="{BB962C8B-B14F-4D97-AF65-F5344CB8AC3E}">
        <p14:creationId xmlns:p14="http://schemas.microsoft.com/office/powerpoint/2010/main" val="3628792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37493F9-1E1A-49C7-A341-71247EFD196D}" type="datetimeFigureOut">
              <a:rPr lang="fr-FR" smtClean="0"/>
              <a:t>04/03/2025</a:t>
            </a:fld>
            <a:endParaRPr lang="fr-FR"/>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fr-F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FCD23985-2DA9-46A4-A3EC-DABDE9D95A24}" type="slidenum">
              <a:rPr lang="fr-FR" smtClean="0"/>
              <a:t>‹N°›</a:t>
            </a:fld>
            <a:endParaRPr lang="fr-F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83688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25CC60A-025C-D664-3413-522E0AFAD25E}"/>
              </a:ext>
            </a:extLst>
          </p:cNvPr>
          <p:cNvSpPr txBox="1"/>
          <p:nvPr/>
        </p:nvSpPr>
        <p:spPr>
          <a:xfrm>
            <a:off x="4071258" y="1306285"/>
            <a:ext cx="5519057" cy="707886"/>
          </a:xfrm>
          <a:prstGeom prst="rect">
            <a:avLst/>
          </a:prstGeom>
          <a:noFill/>
        </p:spPr>
        <p:txBody>
          <a:bodyPr wrap="square" rtlCol="0">
            <a:spAutoFit/>
          </a:bodyPr>
          <a:lstStyle/>
          <a:p>
            <a:r>
              <a:rPr lang="en-US" sz="4000" dirty="0">
                <a:latin typeface="Algerian" panose="04020705040A02060702" pitchFamily="82" charset="0"/>
              </a:rPr>
              <a:t>Project poo2 </a:t>
            </a:r>
            <a:endParaRPr lang="fr-FR" sz="4000" dirty="0">
              <a:latin typeface="Algerian" panose="04020705040A02060702" pitchFamily="82" charset="0"/>
            </a:endParaRPr>
          </a:p>
        </p:txBody>
      </p:sp>
      <p:sp>
        <p:nvSpPr>
          <p:cNvPr id="5" name="ZoneTexte 4">
            <a:extLst>
              <a:ext uri="{FF2B5EF4-FFF2-40B4-BE49-F238E27FC236}">
                <a16:creationId xmlns:a16="http://schemas.microsoft.com/office/drawing/2014/main" id="{FB8BE24B-0EF2-9F25-1752-7813F0C55A6D}"/>
              </a:ext>
            </a:extLst>
          </p:cNvPr>
          <p:cNvSpPr txBox="1"/>
          <p:nvPr/>
        </p:nvSpPr>
        <p:spPr>
          <a:xfrm>
            <a:off x="742950" y="2267265"/>
            <a:ext cx="10948307" cy="861774"/>
          </a:xfrm>
          <a:prstGeom prst="rect">
            <a:avLst/>
          </a:prstGeom>
          <a:noFill/>
        </p:spPr>
        <p:txBody>
          <a:bodyPr wrap="square" rtlCol="0">
            <a:spAutoFit/>
          </a:bodyPr>
          <a:lstStyle/>
          <a:p>
            <a:r>
              <a:rPr lang="fr-FR" sz="3200" b="1" dirty="0"/>
              <a:t>Cahier des Charges – Application de Gestion du BFEM</a:t>
            </a:r>
          </a:p>
          <a:p>
            <a:endParaRPr lang="fr-FR" dirty="0"/>
          </a:p>
        </p:txBody>
      </p:sp>
      <p:sp>
        <p:nvSpPr>
          <p:cNvPr id="6" name="ZoneTexte 5">
            <a:extLst>
              <a:ext uri="{FF2B5EF4-FFF2-40B4-BE49-F238E27FC236}">
                <a16:creationId xmlns:a16="http://schemas.microsoft.com/office/drawing/2014/main" id="{99E60268-514D-44EB-ED73-70B9B9214A04}"/>
              </a:ext>
            </a:extLst>
          </p:cNvPr>
          <p:cNvSpPr txBox="1"/>
          <p:nvPr/>
        </p:nvSpPr>
        <p:spPr>
          <a:xfrm>
            <a:off x="1110342" y="3567792"/>
            <a:ext cx="1351588" cy="461665"/>
          </a:xfrm>
          <a:prstGeom prst="rect">
            <a:avLst/>
          </a:prstGeom>
          <a:noFill/>
        </p:spPr>
        <p:txBody>
          <a:bodyPr wrap="none" rtlCol="0">
            <a:spAutoFit/>
          </a:bodyPr>
          <a:lstStyle/>
          <a:p>
            <a:r>
              <a:rPr lang="en-US" sz="2400" dirty="0" err="1">
                <a:solidFill>
                  <a:schemeClr val="bg1"/>
                </a:solidFill>
              </a:rPr>
              <a:t>Membre</a:t>
            </a:r>
            <a:r>
              <a:rPr lang="en-US" sz="2400" dirty="0">
                <a:solidFill>
                  <a:schemeClr val="bg1"/>
                </a:solidFill>
              </a:rPr>
              <a:t>:</a:t>
            </a:r>
            <a:r>
              <a:rPr lang="en-US" sz="2400" dirty="0"/>
              <a:t> </a:t>
            </a:r>
            <a:endParaRPr lang="fr-FR" sz="2400" dirty="0"/>
          </a:p>
        </p:txBody>
      </p:sp>
      <p:sp>
        <p:nvSpPr>
          <p:cNvPr id="7" name="ZoneTexte 6">
            <a:extLst>
              <a:ext uri="{FF2B5EF4-FFF2-40B4-BE49-F238E27FC236}">
                <a16:creationId xmlns:a16="http://schemas.microsoft.com/office/drawing/2014/main" id="{3394C832-BFC2-334B-6948-2031B191BAA1}"/>
              </a:ext>
            </a:extLst>
          </p:cNvPr>
          <p:cNvSpPr txBox="1"/>
          <p:nvPr/>
        </p:nvSpPr>
        <p:spPr>
          <a:xfrm>
            <a:off x="742950" y="4029457"/>
            <a:ext cx="2606804" cy="923330"/>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El hadji moussa fall</a:t>
            </a:r>
          </a:p>
          <a:p>
            <a:pPr marL="285750" indent="-285750">
              <a:buFont typeface="Arial" panose="020B0604020202020204" pitchFamily="34" charset="0"/>
              <a:buChar char="•"/>
            </a:pPr>
            <a:r>
              <a:rPr lang="en-US" dirty="0" err="1">
                <a:solidFill>
                  <a:schemeClr val="bg1"/>
                </a:solidFill>
              </a:rPr>
              <a:t>Ngone</a:t>
            </a:r>
            <a:r>
              <a:rPr lang="en-US" dirty="0">
                <a:solidFill>
                  <a:schemeClr val="bg1"/>
                </a:solidFill>
              </a:rPr>
              <a:t> </a:t>
            </a:r>
            <a:r>
              <a:rPr lang="en-US" dirty="0" err="1">
                <a:solidFill>
                  <a:schemeClr val="bg1"/>
                </a:solidFill>
              </a:rPr>
              <a:t>faye</a:t>
            </a:r>
            <a:endParaRPr lang="en-US" dirty="0">
              <a:solidFill>
                <a:schemeClr val="bg1"/>
              </a:solidFill>
            </a:endParaRPr>
          </a:p>
          <a:p>
            <a:pPr marL="285750" indent="-285750">
              <a:buFont typeface="Arial" panose="020B0604020202020204" pitchFamily="34" charset="0"/>
              <a:buChar char="•"/>
            </a:pPr>
            <a:r>
              <a:rPr lang="en-US" dirty="0" err="1">
                <a:solidFill>
                  <a:schemeClr val="bg1"/>
                </a:solidFill>
              </a:rPr>
              <a:t>Maimouna</a:t>
            </a:r>
            <a:r>
              <a:rPr lang="en-US" dirty="0">
                <a:solidFill>
                  <a:schemeClr val="bg1"/>
                </a:solidFill>
              </a:rPr>
              <a:t> </a:t>
            </a:r>
            <a:r>
              <a:rPr lang="en-US" dirty="0" err="1">
                <a:solidFill>
                  <a:schemeClr val="bg1"/>
                </a:solidFill>
              </a:rPr>
              <a:t>harone</a:t>
            </a:r>
            <a:r>
              <a:rPr lang="en-US" dirty="0">
                <a:solidFill>
                  <a:schemeClr val="bg1"/>
                </a:solidFill>
              </a:rPr>
              <a:t> </a:t>
            </a:r>
            <a:r>
              <a:rPr lang="en-US" dirty="0" err="1">
                <a:solidFill>
                  <a:schemeClr val="bg1"/>
                </a:solidFill>
              </a:rPr>
              <a:t>boly</a:t>
            </a:r>
            <a:endParaRPr lang="fr-FR" dirty="0">
              <a:solidFill>
                <a:schemeClr val="bg1"/>
              </a:solidFill>
            </a:endParaRPr>
          </a:p>
        </p:txBody>
      </p:sp>
      <p:sp>
        <p:nvSpPr>
          <p:cNvPr id="8" name="ZoneTexte 7">
            <a:extLst>
              <a:ext uri="{FF2B5EF4-FFF2-40B4-BE49-F238E27FC236}">
                <a16:creationId xmlns:a16="http://schemas.microsoft.com/office/drawing/2014/main" id="{9323A460-4031-D688-17EF-E829C3F8BBD8}"/>
              </a:ext>
            </a:extLst>
          </p:cNvPr>
          <p:cNvSpPr txBox="1"/>
          <p:nvPr/>
        </p:nvSpPr>
        <p:spPr>
          <a:xfrm>
            <a:off x="6471556" y="4177392"/>
            <a:ext cx="4545860" cy="461665"/>
          </a:xfrm>
          <a:prstGeom prst="rect">
            <a:avLst/>
          </a:prstGeom>
          <a:noFill/>
        </p:spPr>
        <p:txBody>
          <a:bodyPr wrap="none" rtlCol="0">
            <a:spAutoFit/>
          </a:bodyPr>
          <a:lstStyle/>
          <a:p>
            <a:r>
              <a:rPr lang="en-US" sz="2400" dirty="0" err="1">
                <a:solidFill>
                  <a:schemeClr val="bg1"/>
                </a:solidFill>
              </a:rPr>
              <a:t>Encadre</a:t>
            </a:r>
            <a:r>
              <a:rPr lang="en-US" sz="2400" dirty="0">
                <a:solidFill>
                  <a:schemeClr val="bg1"/>
                </a:solidFill>
              </a:rPr>
              <a:t> par:</a:t>
            </a:r>
            <a:r>
              <a:rPr lang="en-US" sz="2400" dirty="0"/>
              <a:t> </a:t>
            </a:r>
            <a:r>
              <a:rPr lang="en-US" sz="2400" dirty="0">
                <a:solidFill>
                  <a:schemeClr val="bg1"/>
                </a:solidFill>
              </a:rPr>
              <a:t>doctor Mansour </a:t>
            </a:r>
            <a:r>
              <a:rPr lang="en-US" sz="2400" dirty="0" err="1">
                <a:solidFill>
                  <a:schemeClr val="bg1"/>
                </a:solidFill>
              </a:rPr>
              <a:t>diouf</a:t>
            </a:r>
            <a:endParaRPr lang="fr-FR" sz="2400" dirty="0">
              <a:solidFill>
                <a:schemeClr val="bg1"/>
              </a:solidFill>
            </a:endParaRPr>
          </a:p>
        </p:txBody>
      </p:sp>
    </p:spTree>
    <p:extLst>
      <p:ext uri="{BB962C8B-B14F-4D97-AF65-F5344CB8AC3E}">
        <p14:creationId xmlns:p14="http://schemas.microsoft.com/office/powerpoint/2010/main" val="3926007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25CC60A-025C-D664-3413-522E0AFAD25E}"/>
              </a:ext>
            </a:extLst>
          </p:cNvPr>
          <p:cNvSpPr txBox="1"/>
          <p:nvPr/>
        </p:nvSpPr>
        <p:spPr>
          <a:xfrm>
            <a:off x="3238499" y="1402201"/>
            <a:ext cx="5519057" cy="707886"/>
          </a:xfrm>
          <a:prstGeom prst="rect">
            <a:avLst/>
          </a:prstGeom>
          <a:noFill/>
        </p:spPr>
        <p:txBody>
          <a:bodyPr wrap="square" rtlCol="0">
            <a:spAutoFit/>
          </a:bodyPr>
          <a:lstStyle/>
          <a:p>
            <a:r>
              <a:rPr lang="en-US" sz="4000" dirty="0">
                <a:latin typeface="Algerian" panose="04020705040A02060702" pitchFamily="82" charset="0"/>
              </a:rPr>
              <a:t>Chaillet de charge </a:t>
            </a:r>
            <a:endParaRPr lang="fr-FR" sz="4000" dirty="0">
              <a:latin typeface="Algerian" panose="04020705040A02060702" pitchFamily="82" charset="0"/>
            </a:endParaRPr>
          </a:p>
        </p:txBody>
      </p:sp>
      <p:sp>
        <p:nvSpPr>
          <p:cNvPr id="2" name="ZoneTexte 1">
            <a:extLst>
              <a:ext uri="{FF2B5EF4-FFF2-40B4-BE49-F238E27FC236}">
                <a16:creationId xmlns:a16="http://schemas.microsoft.com/office/drawing/2014/main" id="{3F1D54FD-4238-0405-F507-E171C8D2206D}"/>
              </a:ext>
            </a:extLst>
          </p:cNvPr>
          <p:cNvSpPr txBox="1"/>
          <p:nvPr/>
        </p:nvSpPr>
        <p:spPr>
          <a:xfrm>
            <a:off x="3955091" y="2110087"/>
            <a:ext cx="4429630" cy="395173"/>
          </a:xfrm>
          <a:prstGeom prst="rect">
            <a:avLst/>
          </a:prstGeom>
          <a:noFill/>
        </p:spPr>
        <p:txBody>
          <a:bodyPr wrap="square" rtlCol="0">
            <a:spAutoFit/>
          </a:bodyPr>
          <a:lstStyle/>
          <a:p>
            <a:pPr>
              <a:lnSpc>
                <a:spcPct val="115000"/>
              </a:lnSpc>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6. Contraintes et Règles Métier</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ZoneTexte 7">
            <a:extLst>
              <a:ext uri="{FF2B5EF4-FFF2-40B4-BE49-F238E27FC236}">
                <a16:creationId xmlns:a16="http://schemas.microsoft.com/office/drawing/2014/main" id="{9B3D71D9-B0ED-B1ED-3E2A-1B18DCFD0155}"/>
              </a:ext>
            </a:extLst>
          </p:cNvPr>
          <p:cNvSpPr txBox="1"/>
          <p:nvPr/>
        </p:nvSpPr>
        <p:spPr>
          <a:xfrm>
            <a:off x="730198" y="3151414"/>
            <a:ext cx="9922203" cy="3565079"/>
          </a:xfrm>
          <a:prstGeom prst="rect">
            <a:avLst/>
          </a:prstGeom>
          <a:noFill/>
        </p:spPr>
        <p:txBody>
          <a:bodyPr wrap="none" rtlCol="0">
            <a:spAutoFit/>
          </a:bodyPr>
          <a:lstStyle/>
          <a:p>
            <a:pPr marL="342900" lvl="0" indent="-342900">
              <a:lnSpc>
                <a:spcPct val="115000"/>
              </a:lnSpc>
              <a:spcAft>
                <a:spcPts val="800"/>
              </a:spcAft>
              <a:buSzPts val="1000"/>
              <a:buFont typeface="Symbol" panose="05050102010706020507" pitchFamily="18" charset="2"/>
              <a:buChar char=""/>
              <a:tabLst>
                <a:tab pos="457200" algn="l"/>
              </a:tabLst>
            </a:pPr>
            <a:r>
              <a:rPr lang="fr-FR" sz="2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Notation sur 20</a:t>
            </a:r>
            <a:r>
              <a:rPr lang="fr-FR"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pour toutes les épreuves</a:t>
            </a:r>
          </a:p>
          <a:p>
            <a:pPr marL="342900" lvl="0" indent="-342900">
              <a:lnSpc>
                <a:spcPct val="115000"/>
              </a:lnSpc>
              <a:spcAft>
                <a:spcPts val="800"/>
              </a:spcAft>
              <a:buSzPts val="1000"/>
              <a:buFont typeface="Symbol" panose="05050102010706020507" pitchFamily="18" charset="2"/>
              <a:buChar char=""/>
              <a:tabLst>
                <a:tab pos="457200" algn="l"/>
              </a:tabLst>
            </a:pPr>
            <a:r>
              <a:rPr lang="fr-FR" sz="2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Système de bonus/malus</a:t>
            </a:r>
            <a:r>
              <a:rPr lang="fr-FR"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pour EPS et épreuves facultatives</a:t>
            </a:r>
          </a:p>
          <a:p>
            <a:pPr marL="342900" lvl="0" indent="-342900">
              <a:lnSpc>
                <a:spcPct val="115000"/>
              </a:lnSpc>
              <a:spcAft>
                <a:spcPts val="800"/>
              </a:spcAft>
              <a:buSzPts val="1000"/>
              <a:buFont typeface="Symbol" panose="05050102010706020507" pitchFamily="18" charset="2"/>
              <a:buChar char=""/>
              <a:tabLst>
                <a:tab pos="457200" algn="l"/>
              </a:tabLst>
            </a:pPr>
            <a:r>
              <a:rPr lang="fr-FR" sz="2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Seuils d’admission</a:t>
            </a:r>
            <a:r>
              <a:rPr lang="fr-FR"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a:t>
            </a:r>
          </a:p>
          <a:p>
            <a:pPr marL="742950" lvl="1" indent="-285750">
              <a:lnSpc>
                <a:spcPct val="115000"/>
              </a:lnSpc>
              <a:spcAft>
                <a:spcPts val="800"/>
              </a:spcAft>
              <a:buSzPts val="1000"/>
              <a:buFont typeface="Courier New" panose="02070309020205020404" pitchFamily="49" charset="0"/>
              <a:buChar char="o"/>
              <a:tabLst>
                <a:tab pos="914400" algn="l"/>
              </a:tabLst>
            </a:pPr>
            <a:r>
              <a:rPr lang="fr-FR"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180 points : Admis</a:t>
            </a:r>
          </a:p>
          <a:p>
            <a:pPr marL="742950" lvl="1" indent="-285750">
              <a:lnSpc>
                <a:spcPct val="115000"/>
              </a:lnSpc>
              <a:spcAft>
                <a:spcPts val="800"/>
              </a:spcAft>
              <a:buSzPts val="1000"/>
              <a:buFont typeface="Courier New" panose="02070309020205020404" pitchFamily="49" charset="0"/>
              <a:buChar char="o"/>
              <a:tabLst>
                <a:tab pos="914400" algn="l"/>
              </a:tabLst>
            </a:pPr>
            <a:r>
              <a:rPr lang="fr-FR"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153 - 179.9 points : Second tour</a:t>
            </a:r>
          </a:p>
          <a:p>
            <a:pPr marL="742950" lvl="1" indent="-285750">
              <a:lnSpc>
                <a:spcPct val="115000"/>
              </a:lnSpc>
              <a:spcAft>
                <a:spcPts val="800"/>
              </a:spcAft>
              <a:buSzPts val="1000"/>
              <a:buFont typeface="Courier New" panose="02070309020205020404" pitchFamily="49" charset="0"/>
              <a:buChar char="o"/>
              <a:tabLst>
                <a:tab pos="914400" algn="l"/>
              </a:tabLst>
            </a:pPr>
            <a:r>
              <a:rPr lang="fr-FR"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&lt; 153 points : Échec</a:t>
            </a:r>
          </a:p>
          <a:p>
            <a:pPr marL="342900" lvl="0" indent="-342900">
              <a:lnSpc>
                <a:spcPct val="115000"/>
              </a:lnSpc>
              <a:spcAft>
                <a:spcPts val="800"/>
              </a:spcAft>
              <a:buSzPts val="1000"/>
              <a:buFont typeface="Symbol" panose="05050102010706020507" pitchFamily="18" charset="2"/>
              <a:buChar char=""/>
              <a:tabLst>
                <a:tab pos="457200" algn="l"/>
              </a:tabLst>
            </a:pPr>
            <a:r>
              <a:rPr lang="fr-FR" sz="2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Conditions de repêchage</a:t>
            </a:r>
            <a:r>
              <a:rPr lang="fr-FR"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basées sur la moyenne de cycle et le nombre de tentatives</a:t>
            </a:r>
          </a:p>
          <a:p>
            <a:endParaRPr lang="fr-FR" dirty="0"/>
          </a:p>
        </p:txBody>
      </p:sp>
    </p:spTree>
    <p:extLst>
      <p:ext uri="{BB962C8B-B14F-4D97-AF65-F5344CB8AC3E}">
        <p14:creationId xmlns:p14="http://schemas.microsoft.com/office/powerpoint/2010/main" val="385798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25CC60A-025C-D664-3413-522E0AFAD25E}"/>
              </a:ext>
            </a:extLst>
          </p:cNvPr>
          <p:cNvSpPr txBox="1"/>
          <p:nvPr/>
        </p:nvSpPr>
        <p:spPr>
          <a:xfrm>
            <a:off x="3238499" y="1402201"/>
            <a:ext cx="5519057" cy="707886"/>
          </a:xfrm>
          <a:prstGeom prst="rect">
            <a:avLst/>
          </a:prstGeom>
          <a:noFill/>
        </p:spPr>
        <p:txBody>
          <a:bodyPr wrap="square" rtlCol="0">
            <a:spAutoFit/>
          </a:bodyPr>
          <a:lstStyle/>
          <a:p>
            <a:r>
              <a:rPr lang="en-US" sz="4000" dirty="0">
                <a:latin typeface="Algerian" panose="04020705040A02060702" pitchFamily="82" charset="0"/>
              </a:rPr>
              <a:t>Chaillet de charge </a:t>
            </a:r>
            <a:endParaRPr lang="fr-FR" sz="4000" dirty="0">
              <a:latin typeface="Algerian" panose="04020705040A02060702" pitchFamily="82" charset="0"/>
            </a:endParaRPr>
          </a:p>
        </p:txBody>
      </p:sp>
      <p:sp>
        <p:nvSpPr>
          <p:cNvPr id="2" name="ZoneTexte 1">
            <a:extLst>
              <a:ext uri="{FF2B5EF4-FFF2-40B4-BE49-F238E27FC236}">
                <a16:creationId xmlns:a16="http://schemas.microsoft.com/office/drawing/2014/main" id="{3F1D54FD-4238-0405-F507-E171C8D2206D}"/>
              </a:ext>
            </a:extLst>
          </p:cNvPr>
          <p:cNvSpPr txBox="1"/>
          <p:nvPr/>
        </p:nvSpPr>
        <p:spPr>
          <a:xfrm>
            <a:off x="4599073" y="2130117"/>
            <a:ext cx="2184452" cy="395173"/>
          </a:xfrm>
          <a:prstGeom prst="rect">
            <a:avLst/>
          </a:prstGeom>
          <a:noFill/>
        </p:spPr>
        <p:txBody>
          <a:bodyPr wrap="square" rtlCol="0">
            <a:spAutoFit/>
          </a:bodyPr>
          <a:lstStyle/>
          <a:p>
            <a:pPr>
              <a:lnSpc>
                <a:spcPct val="115000"/>
              </a:lnSpc>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7. Conclusion</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ZoneTexte 7">
            <a:extLst>
              <a:ext uri="{FF2B5EF4-FFF2-40B4-BE49-F238E27FC236}">
                <a16:creationId xmlns:a16="http://schemas.microsoft.com/office/drawing/2014/main" id="{9B3D71D9-B0ED-B1ED-3E2A-1B18DCFD0155}"/>
              </a:ext>
            </a:extLst>
          </p:cNvPr>
          <p:cNvSpPr txBox="1"/>
          <p:nvPr/>
        </p:nvSpPr>
        <p:spPr>
          <a:xfrm>
            <a:off x="722034" y="3878035"/>
            <a:ext cx="10251069" cy="1345561"/>
          </a:xfrm>
          <a:prstGeom prst="rect">
            <a:avLst/>
          </a:prstGeom>
          <a:noFill/>
        </p:spPr>
        <p:txBody>
          <a:bodyPr wrap="square" rtlCol="0">
            <a:spAutoFit/>
          </a:bodyPr>
          <a:lstStyle/>
          <a:p>
            <a:pPr>
              <a:lnSpc>
                <a:spcPct val="115000"/>
              </a:lnSpc>
              <a:spcAft>
                <a:spcPts val="800"/>
              </a:spcAft>
            </a:pPr>
            <a:r>
              <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Ce cahier des charges définit les besoins et les exigences du projet. Il servira de guide pour le développement de l’application et la validation des fonctionnalités.</a:t>
            </a:r>
          </a:p>
        </p:txBody>
      </p:sp>
    </p:spTree>
    <p:extLst>
      <p:ext uri="{BB962C8B-B14F-4D97-AF65-F5344CB8AC3E}">
        <p14:creationId xmlns:p14="http://schemas.microsoft.com/office/powerpoint/2010/main" val="2395523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25CC60A-025C-D664-3413-522E0AFAD25E}"/>
              </a:ext>
            </a:extLst>
          </p:cNvPr>
          <p:cNvSpPr txBox="1"/>
          <p:nvPr/>
        </p:nvSpPr>
        <p:spPr>
          <a:xfrm>
            <a:off x="3336471" y="1273628"/>
            <a:ext cx="5519057" cy="707886"/>
          </a:xfrm>
          <a:prstGeom prst="rect">
            <a:avLst/>
          </a:prstGeom>
          <a:noFill/>
        </p:spPr>
        <p:txBody>
          <a:bodyPr wrap="square" rtlCol="0">
            <a:spAutoFit/>
          </a:bodyPr>
          <a:lstStyle/>
          <a:p>
            <a:r>
              <a:rPr lang="en-US" sz="4000" dirty="0">
                <a:latin typeface="Algerian" panose="04020705040A02060702" pitchFamily="82" charset="0"/>
              </a:rPr>
              <a:t>Chaillet de charge </a:t>
            </a:r>
            <a:endParaRPr lang="fr-FR" sz="4000" dirty="0">
              <a:latin typeface="Algerian" panose="04020705040A02060702" pitchFamily="82" charset="0"/>
            </a:endParaRPr>
          </a:p>
        </p:txBody>
      </p:sp>
      <p:sp>
        <p:nvSpPr>
          <p:cNvPr id="2" name="ZoneTexte 1">
            <a:extLst>
              <a:ext uri="{FF2B5EF4-FFF2-40B4-BE49-F238E27FC236}">
                <a16:creationId xmlns:a16="http://schemas.microsoft.com/office/drawing/2014/main" id="{3F1D54FD-4238-0405-F507-E171C8D2206D}"/>
              </a:ext>
            </a:extLst>
          </p:cNvPr>
          <p:cNvSpPr txBox="1"/>
          <p:nvPr/>
        </p:nvSpPr>
        <p:spPr>
          <a:xfrm>
            <a:off x="4620183" y="2046829"/>
            <a:ext cx="2755691" cy="369332"/>
          </a:xfrm>
          <a:prstGeom prst="rect">
            <a:avLst/>
          </a:prstGeom>
          <a:noFill/>
        </p:spPr>
        <p:txBody>
          <a:bodyPr wrap="square" rtlCol="0">
            <a:spAutoFit/>
          </a:bodyPr>
          <a:lstStyle/>
          <a:p>
            <a:r>
              <a:rPr lang="fr-FR" sz="1800" b="1" dirty="0">
                <a:effectLst/>
                <a:latin typeface="Aptos" panose="020B0004020202020204" pitchFamily="34" charset="0"/>
                <a:ea typeface="Aptos" panose="020B0004020202020204" pitchFamily="34" charset="0"/>
                <a:cs typeface="Times New Roman" panose="02020603050405020304" pitchFamily="18" charset="0"/>
              </a:rPr>
              <a:t>1. </a:t>
            </a:r>
            <a:r>
              <a:rPr lang="fr-FR" b="1" dirty="0">
                <a:effectLst/>
                <a:latin typeface="Aptos" panose="020B0004020202020204" pitchFamily="34" charset="0"/>
                <a:ea typeface="Aptos" panose="020B0004020202020204" pitchFamily="34" charset="0"/>
                <a:cs typeface="Times New Roman" panose="02020603050405020304" pitchFamily="18" charset="0"/>
              </a:rPr>
              <a:t>Présentation du Projet</a:t>
            </a:r>
            <a:endParaRPr lang="fr-FR" dirty="0"/>
          </a:p>
        </p:txBody>
      </p:sp>
      <p:sp>
        <p:nvSpPr>
          <p:cNvPr id="3" name="ZoneTexte 2">
            <a:extLst>
              <a:ext uri="{FF2B5EF4-FFF2-40B4-BE49-F238E27FC236}">
                <a16:creationId xmlns:a16="http://schemas.microsoft.com/office/drawing/2014/main" id="{7F6A6A84-583F-DEDD-8805-3220396165EB}"/>
              </a:ext>
            </a:extLst>
          </p:cNvPr>
          <p:cNvSpPr txBox="1"/>
          <p:nvPr/>
        </p:nvSpPr>
        <p:spPr>
          <a:xfrm>
            <a:off x="897467" y="3429000"/>
            <a:ext cx="10481733" cy="2523768"/>
          </a:xfrm>
          <a:prstGeom prst="rect">
            <a:avLst/>
          </a:prstGeom>
          <a:noFill/>
        </p:spPr>
        <p:txBody>
          <a:bodyPr wrap="square" rtlCol="0">
            <a:spAutoFit/>
          </a:bodyPr>
          <a:lstStyle/>
          <a:p>
            <a:pPr algn="ctr"/>
            <a:r>
              <a:rPr lang="fr-FR" sz="2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L’objectif de ce projet est de développer une application permettant la gestion des candidats au BFEM, la saisie des notes, le suivi des délibérations et la génération des résultats. Le logiciel intégrera une </a:t>
            </a:r>
            <a:r>
              <a:rPr lang="fr-FR" sz="2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interface graphique en Python</a:t>
            </a:r>
            <a:r>
              <a:rPr lang="fr-FR" sz="2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et sera couplé à une </a:t>
            </a:r>
            <a:r>
              <a:rPr lang="fr-FR" sz="2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base de données SQLite</a:t>
            </a:r>
            <a:r>
              <a:rPr lang="fr-FR" sz="2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a:p>
            <a:endParaRPr lang="fr-FR" dirty="0"/>
          </a:p>
        </p:txBody>
      </p:sp>
    </p:spTree>
    <p:extLst>
      <p:ext uri="{BB962C8B-B14F-4D97-AF65-F5344CB8AC3E}">
        <p14:creationId xmlns:p14="http://schemas.microsoft.com/office/powerpoint/2010/main" val="3618278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25CC60A-025C-D664-3413-522E0AFAD25E}"/>
              </a:ext>
            </a:extLst>
          </p:cNvPr>
          <p:cNvSpPr txBox="1"/>
          <p:nvPr/>
        </p:nvSpPr>
        <p:spPr>
          <a:xfrm>
            <a:off x="3336471" y="1273628"/>
            <a:ext cx="5519057" cy="707886"/>
          </a:xfrm>
          <a:prstGeom prst="rect">
            <a:avLst/>
          </a:prstGeom>
          <a:noFill/>
        </p:spPr>
        <p:txBody>
          <a:bodyPr wrap="square" rtlCol="0">
            <a:spAutoFit/>
          </a:bodyPr>
          <a:lstStyle/>
          <a:p>
            <a:r>
              <a:rPr lang="en-US" sz="4000" dirty="0">
                <a:latin typeface="Algerian" panose="04020705040A02060702" pitchFamily="82" charset="0"/>
              </a:rPr>
              <a:t>Chaillet de charge </a:t>
            </a:r>
            <a:endParaRPr lang="fr-FR" sz="4000" dirty="0">
              <a:latin typeface="Algerian" panose="04020705040A02060702" pitchFamily="82" charset="0"/>
            </a:endParaRPr>
          </a:p>
        </p:txBody>
      </p:sp>
      <p:sp>
        <p:nvSpPr>
          <p:cNvPr id="2" name="ZoneTexte 1">
            <a:extLst>
              <a:ext uri="{FF2B5EF4-FFF2-40B4-BE49-F238E27FC236}">
                <a16:creationId xmlns:a16="http://schemas.microsoft.com/office/drawing/2014/main" id="{3F1D54FD-4238-0405-F507-E171C8D2206D}"/>
              </a:ext>
            </a:extLst>
          </p:cNvPr>
          <p:cNvSpPr txBox="1"/>
          <p:nvPr/>
        </p:nvSpPr>
        <p:spPr>
          <a:xfrm>
            <a:off x="5290357" y="2112497"/>
            <a:ext cx="2338110" cy="496098"/>
          </a:xfrm>
          <a:prstGeom prst="rect">
            <a:avLst/>
          </a:prstGeom>
          <a:noFill/>
        </p:spPr>
        <p:txBody>
          <a:bodyPr wrap="square" rtlCol="0">
            <a:spAutoFit/>
          </a:bodyPr>
          <a:lstStyle/>
          <a:p>
            <a:pPr>
              <a:lnSpc>
                <a:spcPct val="115000"/>
              </a:lnSpc>
              <a:spcAft>
                <a:spcPts val="800"/>
              </a:spcAft>
            </a:pPr>
            <a:r>
              <a:rPr lang="fr-FR" sz="2400" b="1" kern="100" dirty="0">
                <a:effectLst/>
                <a:latin typeface="Aptos" panose="020B0004020202020204" pitchFamily="34" charset="0"/>
                <a:ea typeface="Aptos" panose="020B0004020202020204" pitchFamily="34" charset="0"/>
                <a:cs typeface="Times New Roman" panose="02020603050405020304" pitchFamily="18" charset="0"/>
              </a:rPr>
              <a:t>2. Objectifs</a:t>
            </a:r>
            <a:endParaRPr lang="fr-FR"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7F6A6A84-583F-DEDD-8805-3220396165EB}"/>
              </a:ext>
            </a:extLst>
          </p:cNvPr>
          <p:cNvSpPr txBox="1"/>
          <p:nvPr/>
        </p:nvSpPr>
        <p:spPr>
          <a:xfrm>
            <a:off x="1498600" y="3310462"/>
            <a:ext cx="10481733" cy="2955874"/>
          </a:xfrm>
          <a:prstGeom prst="rect">
            <a:avLst/>
          </a:prstGeom>
          <a:noFill/>
        </p:spPr>
        <p:txBody>
          <a:bodyPr wrap="square" rtlCol="0">
            <a:spAutoFit/>
          </a:bodyPr>
          <a:lstStyle/>
          <a:p>
            <a:pPr marL="342900" lvl="0" indent="-342900">
              <a:lnSpc>
                <a:spcPct val="115000"/>
              </a:lnSpc>
              <a:spcAft>
                <a:spcPts val="800"/>
              </a:spcAft>
              <a:buSzPts val="1000"/>
              <a:buFont typeface="Symbol" panose="05050102010706020507" pitchFamily="18" charset="2"/>
              <a:buChar char=""/>
              <a:tabLst>
                <a:tab pos="457200" algn="l"/>
              </a:tabLst>
            </a:pPr>
            <a:r>
              <a:rPr lang="fr-FR" sz="2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Automatiser l’enregistrement des candidats</a:t>
            </a:r>
          </a:p>
          <a:p>
            <a:pPr marL="342900" lvl="0" indent="-342900">
              <a:lnSpc>
                <a:spcPct val="115000"/>
              </a:lnSpc>
              <a:spcAft>
                <a:spcPts val="800"/>
              </a:spcAft>
              <a:buSzPts val="1000"/>
              <a:buFont typeface="Symbol" panose="05050102010706020507" pitchFamily="18" charset="2"/>
              <a:buChar char=""/>
              <a:tabLst>
                <a:tab pos="457200" algn="l"/>
              </a:tabLst>
            </a:pPr>
            <a:r>
              <a:rPr lang="fr-FR" sz="2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Générer automatiquement les anonymats</a:t>
            </a:r>
          </a:p>
          <a:p>
            <a:pPr marL="342900" lvl="0" indent="-342900">
              <a:lnSpc>
                <a:spcPct val="115000"/>
              </a:lnSpc>
              <a:spcAft>
                <a:spcPts val="800"/>
              </a:spcAft>
              <a:buSzPts val="1000"/>
              <a:buFont typeface="Symbol" panose="05050102010706020507" pitchFamily="18" charset="2"/>
              <a:buChar char=""/>
              <a:tabLst>
                <a:tab pos="457200" algn="l"/>
              </a:tabLst>
            </a:pPr>
            <a:r>
              <a:rPr lang="fr-FR" sz="2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Permettre la saisie et la modification des notes</a:t>
            </a:r>
          </a:p>
          <a:p>
            <a:pPr marL="342900" lvl="0" indent="-342900">
              <a:lnSpc>
                <a:spcPct val="115000"/>
              </a:lnSpc>
              <a:spcAft>
                <a:spcPts val="800"/>
              </a:spcAft>
              <a:buSzPts val="1000"/>
              <a:buFont typeface="Symbol" panose="05050102010706020507" pitchFamily="18" charset="2"/>
              <a:buChar char=""/>
              <a:tabLst>
                <a:tab pos="457200" algn="l"/>
              </a:tabLst>
            </a:pPr>
            <a:r>
              <a:rPr lang="fr-FR" sz="2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Gérer les délibérations et le repêchage</a:t>
            </a:r>
          </a:p>
          <a:p>
            <a:pPr marL="342900" lvl="0" indent="-342900">
              <a:lnSpc>
                <a:spcPct val="115000"/>
              </a:lnSpc>
              <a:spcAft>
                <a:spcPts val="800"/>
              </a:spcAft>
              <a:buSzPts val="1000"/>
              <a:buFont typeface="Symbol" panose="05050102010706020507" pitchFamily="18" charset="2"/>
              <a:buChar char=""/>
              <a:tabLst>
                <a:tab pos="457200" algn="l"/>
              </a:tabLst>
            </a:pPr>
            <a:r>
              <a:rPr lang="fr-FR" sz="2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Générer et imprimer les résultats et les relevés de notes</a:t>
            </a:r>
          </a:p>
        </p:txBody>
      </p:sp>
    </p:spTree>
    <p:extLst>
      <p:ext uri="{BB962C8B-B14F-4D97-AF65-F5344CB8AC3E}">
        <p14:creationId xmlns:p14="http://schemas.microsoft.com/office/powerpoint/2010/main" val="270876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25CC60A-025C-D664-3413-522E0AFAD25E}"/>
              </a:ext>
            </a:extLst>
          </p:cNvPr>
          <p:cNvSpPr txBox="1"/>
          <p:nvPr/>
        </p:nvSpPr>
        <p:spPr>
          <a:xfrm>
            <a:off x="3336471" y="1273628"/>
            <a:ext cx="5519057" cy="707886"/>
          </a:xfrm>
          <a:prstGeom prst="rect">
            <a:avLst/>
          </a:prstGeom>
          <a:noFill/>
        </p:spPr>
        <p:txBody>
          <a:bodyPr wrap="square" rtlCol="0">
            <a:spAutoFit/>
          </a:bodyPr>
          <a:lstStyle/>
          <a:p>
            <a:r>
              <a:rPr lang="en-US" sz="4000" dirty="0">
                <a:latin typeface="Algerian" panose="04020705040A02060702" pitchFamily="82" charset="0"/>
              </a:rPr>
              <a:t>Chaillet de charge </a:t>
            </a:r>
            <a:endParaRPr lang="fr-FR" sz="4000" dirty="0">
              <a:latin typeface="Algerian" panose="04020705040A02060702" pitchFamily="82" charset="0"/>
            </a:endParaRPr>
          </a:p>
        </p:txBody>
      </p:sp>
      <p:sp>
        <p:nvSpPr>
          <p:cNvPr id="2" name="ZoneTexte 1">
            <a:extLst>
              <a:ext uri="{FF2B5EF4-FFF2-40B4-BE49-F238E27FC236}">
                <a16:creationId xmlns:a16="http://schemas.microsoft.com/office/drawing/2014/main" id="{3F1D54FD-4238-0405-F507-E171C8D2206D}"/>
              </a:ext>
            </a:extLst>
          </p:cNvPr>
          <p:cNvSpPr txBox="1"/>
          <p:nvPr/>
        </p:nvSpPr>
        <p:spPr>
          <a:xfrm>
            <a:off x="4799289" y="1981514"/>
            <a:ext cx="2888443" cy="395173"/>
          </a:xfrm>
          <a:prstGeom prst="rect">
            <a:avLst/>
          </a:prstGeom>
          <a:noFill/>
        </p:spPr>
        <p:txBody>
          <a:bodyPr wrap="square" rtlCol="0">
            <a:spAutoFit/>
          </a:bodyPr>
          <a:lstStyle/>
          <a:p>
            <a:pPr>
              <a:lnSpc>
                <a:spcPct val="115000"/>
              </a:lnSpc>
              <a:spcAft>
                <a:spcPts val="800"/>
              </a:spcAft>
            </a:pPr>
            <a:r>
              <a:rPr lang="fr-FR" b="1" kern="100" dirty="0">
                <a:effectLst/>
                <a:latin typeface="Aptos" panose="020B0004020202020204" pitchFamily="34" charset="0"/>
                <a:ea typeface="Aptos" panose="020B0004020202020204" pitchFamily="34" charset="0"/>
                <a:cs typeface="Times New Roman" panose="02020603050405020304" pitchFamily="18" charset="0"/>
              </a:rPr>
              <a:t>3. Technologies Utilisées</a:t>
            </a:r>
            <a:endParaRPr lang="fr-FR"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7F6A6A84-583F-DEDD-8805-3220396165EB}"/>
              </a:ext>
            </a:extLst>
          </p:cNvPr>
          <p:cNvSpPr txBox="1"/>
          <p:nvPr/>
        </p:nvSpPr>
        <p:spPr>
          <a:xfrm>
            <a:off x="1117600" y="3335862"/>
            <a:ext cx="10481733" cy="2605393"/>
          </a:xfrm>
          <a:prstGeom prst="rect">
            <a:avLst/>
          </a:prstGeom>
          <a:noFill/>
        </p:spPr>
        <p:txBody>
          <a:bodyPr wrap="square" rtlCol="0">
            <a:spAutoFit/>
          </a:bodyPr>
          <a:lstStyle/>
          <a:p>
            <a:pPr marL="342900" lvl="0" indent="-342900">
              <a:lnSpc>
                <a:spcPct val="115000"/>
              </a:lnSpc>
              <a:spcAft>
                <a:spcPts val="800"/>
              </a:spcAft>
              <a:buSzPts val="1000"/>
              <a:buFont typeface="Symbol" panose="05050102010706020507" pitchFamily="18" charset="2"/>
              <a:buChar char=""/>
              <a:tabLst>
                <a:tab pos="457200" algn="l"/>
              </a:tabLst>
            </a:pPr>
            <a:r>
              <a:rPr lang="fr-FR" sz="2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Langage</a:t>
            </a:r>
            <a:r>
              <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Python</a:t>
            </a:r>
          </a:p>
          <a:p>
            <a:pPr marL="342900" lvl="0" indent="-342900">
              <a:lnSpc>
                <a:spcPct val="115000"/>
              </a:lnSpc>
              <a:spcAft>
                <a:spcPts val="800"/>
              </a:spcAft>
              <a:buSzPts val="1000"/>
              <a:buFont typeface="Symbol" panose="05050102010706020507" pitchFamily="18" charset="2"/>
              <a:buChar char=""/>
              <a:tabLst>
                <a:tab pos="457200" algn="l"/>
              </a:tabLst>
            </a:pPr>
            <a:r>
              <a:rPr lang="fr-FR" sz="2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Interface Graphique</a:t>
            </a:r>
            <a:r>
              <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PyQt5 / </a:t>
            </a:r>
            <a:r>
              <a:rPr lang="fr-FR" sz="24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Tkinter</a:t>
            </a:r>
            <a:r>
              <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a:t>
            </a:r>
            <a:r>
              <a:rPr lang="fr-FR" sz="24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Kivy</a:t>
            </a:r>
            <a:r>
              <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a:t>
            </a:r>
            <a:r>
              <a:rPr lang="fr-FR" sz="24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wxPython</a:t>
            </a:r>
            <a:endPar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fr-FR" sz="2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Base de Données</a:t>
            </a:r>
            <a:r>
              <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SQLite</a:t>
            </a:r>
          </a:p>
          <a:p>
            <a:pPr marL="342900" lvl="0" indent="-342900">
              <a:lnSpc>
                <a:spcPct val="115000"/>
              </a:lnSpc>
              <a:spcAft>
                <a:spcPts val="800"/>
              </a:spcAft>
              <a:buSzPts val="1000"/>
              <a:buFont typeface="Symbol" panose="05050102010706020507" pitchFamily="18" charset="2"/>
              <a:buChar char=""/>
              <a:tabLst>
                <a:tab pos="457200" algn="l"/>
              </a:tabLst>
            </a:pPr>
            <a:r>
              <a:rPr lang="fr-FR" sz="2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ORM</a:t>
            </a:r>
            <a:r>
              <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a:t>
            </a:r>
            <a:r>
              <a:rPr lang="fr-FR" sz="24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SQLAlchemy</a:t>
            </a:r>
            <a:endPar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fr-FR" sz="2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Format d’exportation</a:t>
            </a:r>
            <a:r>
              <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PDF (via </a:t>
            </a:r>
            <a:r>
              <a:rPr lang="fr-FR" sz="24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ReportLab</a:t>
            </a:r>
            <a:r>
              <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ou FPDF)</a:t>
            </a:r>
          </a:p>
        </p:txBody>
      </p:sp>
    </p:spTree>
    <p:extLst>
      <p:ext uri="{BB962C8B-B14F-4D97-AF65-F5344CB8AC3E}">
        <p14:creationId xmlns:p14="http://schemas.microsoft.com/office/powerpoint/2010/main" val="1912372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25CC60A-025C-D664-3413-522E0AFAD25E}"/>
              </a:ext>
            </a:extLst>
          </p:cNvPr>
          <p:cNvSpPr txBox="1"/>
          <p:nvPr/>
        </p:nvSpPr>
        <p:spPr>
          <a:xfrm>
            <a:off x="3336471" y="1273628"/>
            <a:ext cx="5519057" cy="707886"/>
          </a:xfrm>
          <a:prstGeom prst="rect">
            <a:avLst/>
          </a:prstGeom>
          <a:noFill/>
        </p:spPr>
        <p:txBody>
          <a:bodyPr wrap="square" rtlCol="0">
            <a:spAutoFit/>
          </a:bodyPr>
          <a:lstStyle/>
          <a:p>
            <a:r>
              <a:rPr lang="en-US" sz="4000" dirty="0">
                <a:latin typeface="Algerian" panose="04020705040A02060702" pitchFamily="82" charset="0"/>
              </a:rPr>
              <a:t>Chaillet de charge </a:t>
            </a:r>
            <a:endParaRPr lang="fr-FR" sz="4000" dirty="0">
              <a:latin typeface="Algerian" panose="04020705040A02060702" pitchFamily="82" charset="0"/>
            </a:endParaRPr>
          </a:p>
        </p:txBody>
      </p:sp>
      <p:sp>
        <p:nvSpPr>
          <p:cNvPr id="2" name="ZoneTexte 1">
            <a:extLst>
              <a:ext uri="{FF2B5EF4-FFF2-40B4-BE49-F238E27FC236}">
                <a16:creationId xmlns:a16="http://schemas.microsoft.com/office/drawing/2014/main" id="{3F1D54FD-4238-0405-F507-E171C8D2206D}"/>
              </a:ext>
            </a:extLst>
          </p:cNvPr>
          <p:cNvSpPr txBox="1"/>
          <p:nvPr/>
        </p:nvSpPr>
        <p:spPr>
          <a:xfrm>
            <a:off x="4346977" y="1981514"/>
            <a:ext cx="3687890" cy="816314"/>
          </a:xfrm>
          <a:prstGeom prst="rect">
            <a:avLst/>
          </a:prstGeom>
          <a:noFill/>
        </p:spPr>
        <p:txBody>
          <a:bodyPr wrap="square" rtlCol="0">
            <a:spAutoFit/>
          </a:bodyPr>
          <a:lstStyle/>
          <a:p>
            <a:pPr>
              <a:lnSpc>
                <a:spcPct val="115000"/>
              </a:lnSpc>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4. Fonctionnalités</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4.1. Gestion des utilisateurs</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7F6A6A84-583F-DEDD-8805-3220396165EB}"/>
              </a:ext>
            </a:extLst>
          </p:cNvPr>
          <p:cNvSpPr txBox="1"/>
          <p:nvPr/>
        </p:nvSpPr>
        <p:spPr>
          <a:xfrm>
            <a:off x="1227667" y="3853065"/>
            <a:ext cx="10481733" cy="1023422"/>
          </a:xfrm>
          <a:prstGeom prst="rect">
            <a:avLst/>
          </a:prstGeom>
          <a:noFill/>
        </p:spPr>
        <p:txBody>
          <a:bodyPr wrap="square" rtlCol="0">
            <a:spAutoFit/>
          </a:bodyPr>
          <a:lstStyle/>
          <a:p>
            <a:pPr marL="342900" lvl="0" indent="-342900">
              <a:lnSpc>
                <a:spcPct val="115000"/>
              </a:lnSpc>
              <a:spcAft>
                <a:spcPts val="800"/>
              </a:spcAft>
              <a:buSzPts val="1000"/>
              <a:buFont typeface="Symbol" panose="05050102010706020507" pitchFamily="18" charset="2"/>
              <a:buChar char=""/>
              <a:tabLst>
                <a:tab pos="457200" algn="l"/>
              </a:tabLst>
            </a:pPr>
            <a:r>
              <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Authentification des membres du jury et des professeurs</a:t>
            </a:r>
          </a:p>
          <a:p>
            <a:pPr marL="342900" lvl="0" indent="-342900">
              <a:lnSpc>
                <a:spcPct val="115000"/>
              </a:lnSpc>
              <a:spcAft>
                <a:spcPts val="800"/>
              </a:spcAft>
              <a:buSzPts val="1000"/>
              <a:buFont typeface="Symbol" panose="05050102010706020507" pitchFamily="18" charset="2"/>
              <a:buChar char=""/>
              <a:tabLst>
                <a:tab pos="457200" algn="l"/>
              </a:tabLst>
            </a:pPr>
            <a:r>
              <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Gestion des rôles (professeurs, administrateurs)</a:t>
            </a:r>
          </a:p>
        </p:txBody>
      </p:sp>
    </p:spTree>
    <p:extLst>
      <p:ext uri="{BB962C8B-B14F-4D97-AF65-F5344CB8AC3E}">
        <p14:creationId xmlns:p14="http://schemas.microsoft.com/office/powerpoint/2010/main" val="118937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25CC60A-025C-D664-3413-522E0AFAD25E}"/>
              </a:ext>
            </a:extLst>
          </p:cNvPr>
          <p:cNvSpPr txBox="1"/>
          <p:nvPr/>
        </p:nvSpPr>
        <p:spPr>
          <a:xfrm>
            <a:off x="3336471" y="1273628"/>
            <a:ext cx="5519057" cy="707886"/>
          </a:xfrm>
          <a:prstGeom prst="rect">
            <a:avLst/>
          </a:prstGeom>
          <a:noFill/>
        </p:spPr>
        <p:txBody>
          <a:bodyPr wrap="square" rtlCol="0">
            <a:spAutoFit/>
          </a:bodyPr>
          <a:lstStyle/>
          <a:p>
            <a:r>
              <a:rPr lang="en-US" sz="4000" dirty="0">
                <a:latin typeface="Algerian" panose="04020705040A02060702" pitchFamily="82" charset="0"/>
              </a:rPr>
              <a:t>Chaillet de charge </a:t>
            </a:r>
            <a:endParaRPr lang="fr-FR" sz="4000" dirty="0">
              <a:latin typeface="Algerian" panose="04020705040A02060702" pitchFamily="82" charset="0"/>
            </a:endParaRPr>
          </a:p>
        </p:txBody>
      </p:sp>
      <p:sp>
        <p:nvSpPr>
          <p:cNvPr id="2" name="ZoneTexte 1">
            <a:extLst>
              <a:ext uri="{FF2B5EF4-FFF2-40B4-BE49-F238E27FC236}">
                <a16:creationId xmlns:a16="http://schemas.microsoft.com/office/drawing/2014/main" id="{3F1D54FD-4238-0405-F507-E171C8D2206D}"/>
              </a:ext>
            </a:extLst>
          </p:cNvPr>
          <p:cNvSpPr txBox="1"/>
          <p:nvPr/>
        </p:nvSpPr>
        <p:spPr>
          <a:xfrm>
            <a:off x="4346977" y="1981514"/>
            <a:ext cx="3687890" cy="395173"/>
          </a:xfrm>
          <a:prstGeom prst="rect">
            <a:avLst/>
          </a:prstGeom>
          <a:noFill/>
        </p:spPr>
        <p:txBody>
          <a:bodyPr wrap="square" rtlCol="0">
            <a:spAutoFit/>
          </a:bodyPr>
          <a:lstStyle/>
          <a:p>
            <a:pPr>
              <a:lnSpc>
                <a:spcPct val="115000"/>
              </a:lnSpc>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4.2. Gestion des candidats</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7F6A6A84-583F-DEDD-8805-3220396165EB}"/>
              </a:ext>
            </a:extLst>
          </p:cNvPr>
          <p:cNvSpPr txBox="1"/>
          <p:nvPr/>
        </p:nvSpPr>
        <p:spPr>
          <a:xfrm>
            <a:off x="1227667" y="3853065"/>
            <a:ext cx="10481733" cy="1550746"/>
          </a:xfrm>
          <a:prstGeom prst="rect">
            <a:avLst/>
          </a:prstGeom>
          <a:noFill/>
        </p:spPr>
        <p:txBody>
          <a:bodyPr wrap="square" rtlCol="0">
            <a:spAutoFit/>
          </a:bodyPr>
          <a:lstStyle/>
          <a:p>
            <a:pPr marL="342900" lvl="0" indent="-342900">
              <a:lnSpc>
                <a:spcPct val="115000"/>
              </a:lnSpc>
              <a:spcAft>
                <a:spcPts val="800"/>
              </a:spcAft>
              <a:buSzPts val="1000"/>
              <a:buFont typeface="Symbol" panose="05050102010706020507" pitchFamily="18" charset="2"/>
              <a:buChar char=""/>
              <a:tabLst>
                <a:tab pos="457200" algn="l"/>
              </a:tabLst>
            </a:pPr>
            <a:r>
              <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Enregistrement, modification, suppression et consultation des candidats</a:t>
            </a:r>
          </a:p>
          <a:p>
            <a:pPr marL="342900" lvl="0" indent="-342900">
              <a:lnSpc>
                <a:spcPct val="115000"/>
              </a:lnSpc>
              <a:spcAft>
                <a:spcPts val="800"/>
              </a:spcAft>
              <a:buSzPts val="1000"/>
              <a:buFont typeface="Symbol" panose="05050102010706020507" pitchFamily="18" charset="2"/>
              <a:buChar char=""/>
              <a:tabLst>
                <a:tab pos="457200" algn="l"/>
              </a:tabLst>
            </a:pPr>
            <a:r>
              <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Attribution d’un numéro d’anonymat unique</a:t>
            </a:r>
          </a:p>
          <a:p>
            <a:pPr marL="342900" lvl="0" indent="-342900">
              <a:lnSpc>
                <a:spcPct val="115000"/>
              </a:lnSpc>
              <a:spcAft>
                <a:spcPts val="800"/>
              </a:spcAft>
              <a:buSzPts val="1000"/>
              <a:buFont typeface="Symbol" panose="05050102010706020507" pitchFamily="18" charset="2"/>
              <a:buChar char=""/>
              <a:tabLst>
                <a:tab pos="457200" algn="l"/>
              </a:tabLst>
            </a:pPr>
            <a:r>
              <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Gestion des candidats absents ou abandonnant l’examen</a:t>
            </a:r>
          </a:p>
        </p:txBody>
      </p:sp>
    </p:spTree>
    <p:extLst>
      <p:ext uri="{BB962C8B-B14F-4D97-AF65-F5344CB8AC3E}">
        <p14:creationId xmlns:p14="http://schemas.microsoft.com/office/powerpoint/2010/main" val="469525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25CC60A-025C-D664-3413-522E0AFAD25E}"/>
              </a:ext>
            </a:extLst>
          </p:cNvPr>
          <p:cNvSpPr txBox="1"/>
          <p:nvPr/>
        </p:nvSpPr>
        <p:spPr>
          <a:xfrm>
            <a:off x="3336471" y="1273628"/>
            <a:ext cx="5519057" cy="707886"/>
          </a:xfrm>
          <a:prstGeom prst="rect">
            <a:avLst/>
          </a:prstGeom>
          <a:noFill/>
        </p:spPr>
        <p:txBody>
          <a:bodyPr wrap="square" rtlCol="0">
            <a:spAutoFit/>
          </a:bodyPr>
          <a:lstStyle/>
          <a:p>
            <a:r>
              <a:rPr lang="en-US" sz="4000" dirty="0">
                <a:latin typeface="Algerian" panose="04020705040A02060702" pitchFamily="82" charset="0"/>
              </a:rPr>
              <a:t>Chaillet de charge </a:t>
            </a:r>
            <a:endParaRPr lang="fr-FR" sz="4000" dirty="0">
              <a:latin typeface="Algerian" panose="04020705040A02060702" pitchFamily="82" charset="0"/>
            </a:endParaRPr>
          </a:p>
        </p:txBody>
      </p:sp>
      <p:sp>
        <p:nvSpPr>
          <p:cNvPr id="2" name="ZoneTexte 1">
            <a:extLst>
              <a:ext uri="{FF2B5EF4-FFF2-40B4-BE49-F238E27FC236}">
                <a16:creationId xmlns:a16="http://schemas.microsoft.com/office/drawing/2014/main" id="{3F1D54FD-4238-0405-F507-E171C8D2206D}"/>
              </a:ext>
            </a:extLst>
          </p:cNvPr>
          <p:cNvSpPr txBox="1"/>
          <p:nvPr/>
        </p:nvSpPr>
        <p:spPr>
          <a:xfrm>
            <a:off x="4346977" y="1981514"/>
            <a:ext cx="3687890" cy="395173"/>
          </a:xfrm>
          <a:prstGeom prst="rect">
            <a:avLst/>
          </a:prstGeom>
          <a:noFill/>
        </p:spPr>
        <p:txBody>
          <a:bodyPr wrap="square" rtlCol="0">
            <a:spAutoFit/>
          </a:bodyPr>
          <a:lstStyle/>
          <a:p>
            <a:pPr>
              <a:lnSpc>
                <a:spcPct val="115000"/>
              </a:lnSpc>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4.3. Gestion des notes</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7F6A6A84-583F-DEDD-8805-3220396165EB}"/>
              </a:ext>
            </a:extLst>
          </p:cNvPr>
          <p:cNvSpPr txBox="1"/>
          <p:nvPr/>
        </p:nvSpPr>
        <p:spPr>
          <a:xfrm>
            <a:off x="1227667" y="3853065"/>
            <a:ext cx="10481733" cy="1550746"/>
          </a:xfrm>
          <a:prstGeom prst="rect">
            <a:avLst/>
          </a:prstGeom>
          <a:noFill/>
        </p:spPr>
        <p:txBody>
          <a:bodyPr wrap="square" rtlCol="0">
            <a:spAutoFit/>
          </a:bodyPr>
          <a:lstStyle/>
          <a:p>
            <a:pPr marL="342900" lvl="0" indent="-342900">
              <a:lnSpc>
                <a:spcPct val="115000"/>
              </a:lnSpc>
              <a:spcAft>
                <a:spcPts val="800"/>
              </a:spcAft>
              <a:buSzPts val="1000"/>
              <a:buFont typeface="Symbol" panose="05050102010706020507" pitchFamily="18" charset="2"/>
              <a:buChar char=""/>
              <a:tabLst>
                <a:tab pos="457200" algn="l"/>
              </a:tabLst>
            </a:pPr>
            <a:r>
              <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Saisie des notes par matière avec prise en compte des coefficients</a:t>
            </a:r>
          </a:p>
          <a:p>
            <a:pPr marL="342900" lvl="0" indent="-342900">
              <a:lnSpc>
                <a:spcPct val="115000"/>
              </a:lnSpc>
              <a:spcAft>
                <a:spcPts val="800"/>
              </a:spcAft>
              <a:buSzPts val="1000"/>
              <a:buFont typeface="Symbol" panose="05050102010706020507" pitchFamily="18" charset="2"/>
              <a:buChar char=""/>
              <a:tabLst>
                <a:tab pos="457200" algn="l"/>
              </a:tabLst>
            </a:pPr>
            <a:r>
              <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Application des bonus/malus pour l’EPS et les épreuves facultatives</a:t>
            </a:r>
          </a:p>
          <a:p>
            <a:pPr marL="342900" lvl="0" indent="-342900">
              <a:lnSpc>
                <a:spcPct val="115000"/>
              </a:lnSpc>
              <a:spcAft>
                <a:spcPts val="800"/>
              </a:spcAft>
              <a:buSzPts val="1000"/>
              <a:buFont typeface="Symbol" panose="05050102010706020507" pitchFamily="18" charset="2"/>
              <a:buChar char=""/>
              <a:tabLst>
                <a:tab pos="457200" algn="l"/>
              </a:tabLst>
            </a:pPr>
            <a:r>
              <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Saisie des notes du second tour selon un modèle réduit</a:t>
            </a:r>
          </a:p>
        </p:txBody>
      </p:sp>
    </p:spTree>
    <p:extLst>
      <p:ext uri="{BB962C8B-B14F-4D97-AF65-F5344CB8AC3E}">
        <p14:creationId xmlns:p14="http://schemas.microsoft.com/office/powerpoint/2010/main" val="978502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25CC60A-025C-D664-3413-522E0AFAD25E}"/>
              </a:ext>
            </a:extLst>
          </p:cNvPr>
          <p:cNvSpPr txBox="1"/>
          <p:nvPr/>
        </p:nvSpPr>
        <p:spPr>
          <a:xfrm>
            <a:off x="3336471" y="1273628"/>
            <a:ext cx="5519057" cy="707886"/>
          </a:xfrm>
          <a:prstGeom prst="rect">
            <a:avLst/>
          </a:prstGeom>
          <a:noFill/>
        </p:spPr>
        <p:txBody>
          <a:bodyPr wrap="square" rtlCol="0">
            <a:spAutoFit/>
          </a:bodyPr>
          <a:lstStyle/>
          <a:p>
            <a:r>
              <a:rPr lang="en-US" sz="4000" dirty="0">
                <a:latin typeface="Algerian" panose="04020705040A02060702" pitchFamily="82" charset="0"/>
              </a:rPr>
              <a:t>Chaillet de charge </a:t>
            </a:r>
            <a:endParaRPr lang="fr-FR" sz="4000" dirty="0">
              <a:latin typeface="Algerian" panose="04020705040A02060702" pitchFamily="82" charset="0"/>
            </a:endParaRPr>
          </a:p>
        </p:txBody>
      </p:sp>
      <p:sp>
        <p:nvSpPr>
          <p:cNvPr id="2" name="ZoneTexte 1">
            <a:extLst>
              <a:ext uri="{FF2B5EF4-FFF2-40B4-BE49-F238E27FC236}">
                <a16:creationId xmlns:a16="http://schemas.microsoft.com/office/drawing/2014/main" id="{3F1D54FD-4238-0405-F507-E171C8D2206D}"/>
              </a:ext>
            </a:extLst>
          </p:cNvPr>
          <p:cNvSpPr txBox="1"/>
          <p:nvPr/>
        </p:nvSpPr>
        <p:spPr>
          <a:xfrm>
            <a:off x="4346977" y="1981514"/>
            <a:ext cx="3687890" cy="395173"/>
          </a:xfrm>
          <a:prstGeom prst="rect">
            <a:avLst/>
          </a:prstGeom>
          <a:noFill/>
        </p:spPr>
        <p:txBody>
          <a:bodyPr wrap="square" rtlCol="0">
            <a:spAutoFit/>
          </a:bodyPr>
          <a:lstStyle/>
          <a:p>
            <a:pPr>
              <a:lnSpc>
                <a:spcPct val="115000"/>
              </a:lnSpc>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4.4. Délibération et résultats</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7F6A6A84-583F-DEDD-8805-3220396165EB}"/>
              </a:ext>
            </a:extLst>
          </p:cNvPr>
          <p:cNvSpPr txBox="1"/>
          <p:nvPr/>
        </p:nvSpPr>
        <p:spPr>
          <a:xfrm>
            <a:off x="590853" y="3804080"/>
            <a:ext cx="10994268" cy="1550746"/>
          </a:xfrm>
          <a:prstGeom prst="rect">
            <a:avLst/>
          </a:prstGeom>
          <a:noFill/>
        </p:spPr>
        <p:txBody>
          <a:bodyPr wrap="square" rtlCol="0">
            <a:spAutoFit/>
          </a:bodyPr>
          <a:lstStyle/>
          <a:p>
            <a:pPr marL="342900" lvl="0" indent="-342900">
              <a:lnSpc>
                <a:spcPct val="115000"/>
              </a:lnSpc>
              <a:spcAft>
                <a:spcPts val="800"/>
              </a:spcAft>
              <a:buSzPts val="1000"/>
              <a:buFont typeface="Symbol" panose="05050102010706020507" pitchFamily="18" charset="2"/>
              <a:buChar char=""/>
              <a:tabLst>
                <a:tab pos="457200" algn="l"/>
              </a:tabLst>
            </a:pPr>
            <a:r>
              <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Calcul automatique du total des points</a:t>
            </a:r>
          </a:p>
          <a:p>
            <a:pPr marL="342900" lvl="0" indent="-342900">
              <a:lnSpc>
                <a:spcPct val="115000"/>
              </a:lnSpc>
              <a:spcAft>
                <a:spcPts val="800"/>
              </a:spcAft>
              <a:buSzPts val="1000"/>
              <a:buFont typeface="Symbol" panose="05050102010706020507" pitchFamily="18" charset="2"/>
              <a:buChar char=""/>
              <a:tabLst>
                <a:tab pos="457200" algn="l"/>
              </a:tabLst>
            </a:pPr>
            <a:r>
              <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Détermination automatique du statut du candidat (admis, repêchable, échoué)</a:t>
            </a:r>
          </a:p>
          <a:p>
            <a:pPr marL="342900" lvl="0" indent="-342900">
              <a:lnSpc>
                <a:spcPct val="115000"/>
              </a:lnSpc>
              <a:spcAft>
                <a:spcPts val="800"/>
              </a:spcAft>
              <a:buSzPts val="1000"/>
              <a:buFont typeface="Symbol" panose="05050102010706020507" pitchFamily="18" charset="2"/>
              <a:buChar char=""/>
              <a:tabLst>
                <a:tab pos="457200" algn="l"/>
              </a:tabLst>
            </a:pPr>
            <a:r>
              <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Gestion du repêchage en fonction des critères définis</a:t>
            </a:r>
          </a:p>
        </p:txBody>
      </p:sp>
    </p:spTree>
    <p:extLst>
      <p:ext uri="{BB962C8B-B14F-4D97-AF65-F5344CB8AC3E}">
        <p14:creationId xmlns:p14="http://schemas.microsoft.com/office/powerpoint/2010/main" val="1794137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25CC60A-025C-D664-3413-522E0AFAD25E}"/>
              </a:ext>
            </a:extLst>
          </p:cNvPr>
          <p:cNvSpPr txBox="1"/>
          <p:nvPr/>
        </p:nvSpPr>
        <p:spPr>
          <a:xfrm>
            <a:off x="3336471" y="1273628"/>
            <a:ext cx="5519057" cy="707886"/>
          </a:xfrm>
          <a:prstGeom prst="rect">
            <a:avLst/>
          </a:prstGeom>
          <a:noFill/>
        </p:spPr>
        <p:txBody>
          <a:bodyPr wrap="square" rtlCol="0">
            <a:spAutoFit/>
          </a:bodyPr>
          <a:lstStyle/>
          <a:p>
            <a:r>
              <a:rPr lang="en-US" sz="4000" dirty="0">
                <a:latin typeface="Algerian" panose="04020705040A02060702" pitchFamily="82" charset="0"/>
              </a:rPr>
              <a:t>Chaillet de charge </a:t>
            </a:r>
            <a:endParaRPr lang="fr-FR" sz="4000" dirty="0">
              <a:latin typeface="Algerian" panose="04020705040A02060702" pitchFamily="82" charset="0"/>
            </a:endParaRPr>
          </a:p>
        </p:txBody>
      </p:sp>
      <p:sp>
        <p:nvSpPr>
          <p:cNvPr id="2" name="ZoneTexte 1">
            <a:extLst>
              <a:ext uri="{FF2B5EF4-FFF2-40B4-BE49-F238E27FC236}">
                <a16:creationId xmlns:a16="http://schemas.microsoft.com/office/drawing/2014/main" id="{3F1D54FD-4238-0405-F507-E171C8D2206D}"/>
              </a:ext>
            </a:extLst>
          </p:cNvPr>
          <p:cNvSpPr txBox="1"/>
          <p:nvPr/>
        </p:nvSpPr>
        <p:spPr>
          <a:xfrm>
            <a:off x="4346977" y="1981514"/>
            <a:ext cx="3687890" cy="395173"/>
          </a:xfrm>
          <a:prstGeom prst="rect">
            <a:avLst/>
          </a:prstGeom>
          <a:noFill/>
        </p:spPr>
        <p:txBody>
          <a:bodyPr wrap="square" rtlCol="0">
            <a:spAutoFit/>
          </a:bodyPr>
          <a:lstStyle/>
          <a:p>
            <a:pPr>
              <a:lnSpc>
                <a:spcPct val="115000"/>
              </a:lnSpc>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4.5. Statistiques et </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reporting</a:t>
            </a: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7F6A6A84-583F-DEDD-8805-3220396165EB}"/>
              </a:ext>
            </a:extLst>
          </p:cNvPr>
          <p:cNvSpPr txBox="1"/>
          <p:nvPr/>
        </p:nvSpPr>
        <p:spPr>
          <a:xfrm>
            <a:off x="590853" y="3804080"/>
            <a:ext cx="10994268" cy="1550746"/>
          </a:xfrm>
          <a:prstGeom prst="rect">
            <a:avLst/>
          </a:prstGeom>
          <a:noFill/>
        </p:spPr>
        <p:txBody>
          <a:bodyPr wrap="square" rtlCol="0">
            <a:spAutoFit/>
          </a:bodyPr>
          <a:lstStyle/>
          <a:p>
            <a:pPr marL="342900" lvl="0" indent="-342900">
              <a:lnSpc>
                <a:spcPct val="115000"/>
              </a:lnSpc>
              <a:spcAft>
                <a:spcPts val="800"/>
              </a:spcAft>
              <a:buSzPts val="1000"/>
              <a:buFont typeface="Symbol" panose="05050102010706020507" pitchFamily="18" charset="2"/>
              <a:buChar char=""/>
              <a:tabLst>
                <a:tab pos="457200" algn="l"/>
              </a:tabLst>
            </a:pPr>
            <a:r>
              <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Génération de statistiques sur les résultats</a:t>
            </a:r>
          </a:p>
          <a:p>
            <a:pPr marL="342900" lvl="0" indent="-342900">
              <a:lnSpc>
                <a:spcPct val="115000"/>
              </a:lnSpc>
              <a:spcAft>
                <a:spcPts val="800"/>
              </a:spcAft>
              <a:buSzPts val="1000"/>
              <a:buFont typeface="Symbol" panose="05050102010706020507" pitchFamily="18" charset="2"/>
              <a:buChar char=""/>
              <a:tabLst>
                <a:tab pos="457200" algn="l"/>
              </a:tabLst>
            </a:pPr>
            <a:r>
              <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Exportation des résultats en PDF</a:t>
            </a:r>
          </a:p>
          <a:p>
            <a:pPr marL="342900" lvl="0" indent="-342900">
              <a:lnSpc>
                <a:spcPct val="115000"/>
              </a:lnSpc>
              <a:spcAft>
                <a:spcPts val="800"/>
              </a:spcAft>
              <a:buSzPts val="1000"/>
              <a:buFont typeface="Symbol" panose="05050102010706020507" pitchFamily="18" charset="2"/>
              <a:buChar char=""/>
              <a:tabLst>
                <a:tab pos="457200" algn="l"/>
              </a:tabLst>
            </a:pPr>
            <a:r>
              <a:rPr lang="fr-FR" sz="2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Impression des PV de délibération et des relevés de notes</a:t>
            </a:r>
          </a:p>
        </p:txBody>
      </p:sp>
    </p:spTree>
    <p:extLst>
      <p:ext uri="{BB962C8B-B14F-4D97-AF65-F5344CB8AC3E}">
        <p14:creationId xmlns:p14="http://schemas.microsoft.com/office/powerpoint/2010/main" val="1182355054"/>
      </p:ext>
    </p:extLst>
  </p:cSld>
  <p:clrMapOvr>
    <a:masterClrMapping/>
  </p:clrMapOvr>
</p:sld>
</file>

<file path=ppt/theme/theme1.xml><?xml version="1.0" encoding="utf-8"?>
<a:theme xmlns:a="http://schemas.openxmlformats.org/drawingml/2006/main" name="Dividende">
  <a:themeElements>
    <a:clrScheme name="Dividende">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TM03457464[[fn=Dividende]]</Template>
  <TotalTime>87</TotalTime>
  <Words>416</Words>
  <Application>Microsoft Office PowerPoint</Application>
  <PresentationFormat>Grand écran</PresentationFormat>
  <Paragraphs>61</Paragraphs>
  <Slides>11</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Algerian</vt:lpstr>
      <vt:lpstr>Aptos</vt:lpstr>
      <vt:lpstr>Arial</vt:lpstr>
      <vt:lpstr>Courier New</vt:lpstr>
      <vt:lpstr>Gill Sans MT</vt:lpstr>
      <vt:lpstr>Symbol</vt:lpstr>
      <vt:lpstr>Wingdings 2</vt:lpstr>
      <vt:lpstr>Dividende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 hadji moussa fall</dc:creator>
  <cp:lastModifiedBy>el hadji moussa fall</cp:lastModifiedBy>
  <cp:revision>2</cp:revision>
  <dcterms:created xsi:type="dcterms:W3CDTF">2025-03-04T11:22:47Z</dcterms:created>
  <dcterms:modified xsi:type="dcterms:W3CDTF">2025-03-04T12:50:39Z</dcterms:modified>
</cp:coreProperties>
</file>