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1"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25"/>
    <p:restoredTop sz="94650"/>
  </p:normalViewPr>
  <p:slideViewPr>
    <p:cSldViewPr snapToGrid="0">
      <p:cViewPr varScale="1">
        <p:scale>
          <a:sx n="159" d="100"/>
          <a:sy n="159" d="100"/>
        </p:scale>
        <p:origin x="456" y="3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A98CF-496A-30F2-8041-5F5B5D9D11F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0AFFA4DA-708E-107F-19C7-2E390E1664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E35C103-49C2-220F-D702-6507FE2E9213}"/>
              </a:ext>
            </a:extLst>
          </p:cNvPr>
          <p:cNvSpPr>
            <a:spLocks noGrp="1"/>
          </p:cNvSpPr>
          <p:nvPr>
            <p:ph type="dt" sz="half" idx="10"/>
          </p:nvPr>
        </p:nvSpPr>
        <p:spPr/>
        <p:txBody>
          <a:bodyPr/>
          <a:lstStyle/>
          <a:p>
            <a:fld id="{35CEA06D-88F6-5F45-BCB3-CD019506C5FA}" type="datetimeFigureOut">
              <a:rPr lang="en-US" smtClean="0"/>
              <a:t>12/12/2022</a:t>
            </a:fld>
            <a:endParaRPr lang="en-US"/>
          </a:p>
        </p:txBody>
      </p:sp>
      <p:sp>
        <p:nvSpPr>
          <p:cNvPr id="5" name="Footer Placeholder 4">
            <a:extLst>
              <a:ext uri="{FF2B5EF4-FFF2-40B4-BE49-F238E27FC236}">
                <a16:creationId xmlns:a16="http://schemas.microsoft.com/office/drawing/2014/main" id="{6FEA96FB-813E-7641-1C77-C4BE5BF8A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153CC0-373F-2921-6406-72B436AAF5CE}"/>
              </a:ext>
            </a:extLst>
          </p:cNvPr>
          <p:cNvSpPr>
            <a:spLocks noGrp="1"/>
          </p:cNvSpPr>
          <p:nvPr>
            <p:ph type="sldNum" sz="quarter" idx="12"/>
          </p:nvPr>
        </p:nvSpPr>
        <p:spPr/>
        <p:txBody>
          <a:bodyPr/>
          <a:lstStyle/>
          <a:p>
            <a:fld id="{B0217D1D-74DD-2A4A-8AF4-86B12581ADC6}" type="slidenum">
              <a:rPr lang="en-US" smtClean="0"/>
              <a:t>‹#›</a:t>
            </a:fld>
            <a:endParaRPr lang="en-US"/>
          </a:p>
        </p:txBody>
      </p:sp>
    </p:spTree>
    <p:extLst>
      <p:ext uri="{BB962C8B-B14F-4D97-AF65-F5344CB8AC3E}">
        <p14:creationId xmlns:p14="http://schemas.microsoft.com/office/powerpoint/2010/main" val="2163442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1D28E-EDB3-C783-C861-22B1514D8F48}"/>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8806A69-EDD0-E781-60C0-A74AAD424C8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DACCF73-B25F-7855-62C3-123C3FE38027}"/>
              </a:ext>
            </a:extLst>
          </p:cNvPr>
          <p:cNvSpPr>
            <a:spLocks noGrp="1"/>
          </p:cNvSpPr>
          <p:nvPr>
            <p:ph type="dt" sz="half" idx="10"/>
          </p:nvPr>
        </p:nvSpPr>
        <p:spPr/>
        <p:txBody>
          <a:bodyPr/>
          <a:lstStyle/>
          <a:p>
            <a:fld id="{35CEA06D-88F6-5F45-BCB3-CD019506C5FA}" type="datetimeFigureOut">
              <a:rPr lang="en-US" smtClean="0"/>
              <a:t>12/12/2022</a:t>
            </a:fld>
            <a:endParaRPr lang="en-US"/>
          </a:p>
        </p:txBody>
      </p:sp>
      <p:sp>
        <p:nvSpPr>
          <p:cNvPr id="5" name="Footer Placeholder 4">
            <a:extLst>
              <a:ext uri="{FF2B5EF4-FFF2-40B4-BE49-F238E27FC236}">
                <a16:creationId xmlns:a16="http://schemas.microsoft.com/office/drawing/2014/main" id="{07C74A3E-5781-5861-A8BD-13025043E6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8900F8-ECE9-0C51-AFBF-08EDD62294AB}"/>
              </a:ext>
            </a:extLst>
          </p:cNvPr>
          <p:cNvSpPr>
            <a:spLocks noGrp="1"/>
          </p:cNvSpPr>
          <p:nvPr>
            <p:ph type="sldNum" sz="quarter" idx="12"/>
          </p:nvPr>
        </p:nvSpPr>
        <p:spPr/>
        <p:txBody>
          <a:bodyPr/>
          <a:lstStyle/>
          <a:p>
            <a:fld id="{B0217D1D-74DD-2A4A-8AF4-86B12581ADC6}" type="slidenum">
              <a:rPr lang="en-US" smtClean="0"/>
              <a:t>‹#›</a:t>
            </a:fld>
            <a:endParaRPr lang="en-US"/>
          </a:p>
        </p:txBody>
      </p:sp>
    </p:spTree>
    <p:extLst>
      <p:ext uri="{BB962C8B-B14F-4D97-AF65-F5344CB8AC3E}">
        <p14:creationId xmlns:p14="http://schemas.microsoft.com/office/powerpoint/2010/main" val="1115930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9B4CC8-31C5-7235-3C4B-18F1B40BF5E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9BBEBAA-5EB2-CC1B-E743-3610BFE9C2F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E287780-BA62-FAB4-8265-1127FF196E42}"/>
              </a:ext>
            </a:extLst>
          </p:cNvPr>
          <p:cNvSpPr>
            <a:spLocks noGrp="1"/>
          </p:cNvSpPr>
          <p:nvPr>
            <p:ph type="dt" sz="half" idx="10"/>
          </p:nvPr>
        </p:nvSpPr>
        <p:spPr/>
        <p:txBody>
          <a:bodyPr/>
          <a:lstStyle/>
          <a:p>
            <a:fld id="{35CEA06D-88F6-5F45-BCB3-CD019506C5FA}" type="datetimeFigureOut">
              <a:rPr lang="en-US" smtClean="0"/>
              <a:t>12/12/2022</a:t>
            </a:fld>
            <a:endParaRPr lang="en-US"/>
          </a:p>
        </p:txBody>
      </p:sp>
      <p:sp>
        <p:nvSpPr>
          <p:cNvPr id="5" name="Footer Placeholder 4">
            <a:extLst>
              <a:ext uri="{FF2B5EF4-FFF2-40B4-BE49-F238E27FC236}">
                <a16:creationId xmlns:a16="http://schemas.microsoft.com/office/drawing/2014/main" id="{C3B52261-C092-672F-6139-622EA9B1AA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D04C24-4A97-5446-3C69-15A9859B0DF8}"/>
              </a:ext>
            </a:extLst>
          </p:cNvPr>
          <p:cNvSpPr>
            <a:spLocks noGrp="1"/>
          </p:cNvSpPr>
          <p:nvPr>
            <p:ph type="sldNum" sz="quarter" idx="12"/>
          </p:nvPr>
        </p:nvSpPr>
        <p:spPr/>
        <p:txBody>
          <a:bodyPr/>
          <a:lstStyle/>
          <a:p>
            <a:fld id="{B0217D1D-74DD-2A4A-8AF4-86B12581ADC6}" type="slidenum">
              <a:rPr lang="en-US" smtClean="0"/>
              <a:t>‹#›</a:t>
            </a:fld>
            <a:endParaRPr lang="en-US"/>
          </a:p>
        </p:txBody>
      </p:sp>
    </p:spTree>
    <p:extLst>
      <p:ext uri="{BB962C8B-B14F-4D97-AF65-F5344CB8AC3E}">
        <p14:creationId xmlns:p14="http://schemas.microsoft.com/office/powerpoint/2010/main" val="3359643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F25A4-D1C7-F0DF-B3BE-A1330DB34AC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49A7CB7-30C6-E402-2BF4-624970028A5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6E9EF40-B8E1-DFF9-E48E-2FC1FE8ADF9E}"/>
              </a:ext>
            </a:extLst>
          </p:cNvPr>
          <p:cNvSpPr>
            <a:spLocks noGrp="1"/>
          </p:cNvSpPr>
          <p:nvPr>
            <p:ph type="dt" sz="half" idx="10"/>
          </p:nvPr>
        </p:nvSpPr>
        <p:spPr/>
        <p:txBody>
          <a:bodyPr/>
          <a:lstStyle/>
          <a:p>
            <a:fld id="{35CEA06D-88F6-5F45-BCB3-CD019506C5FA}" type="datetimeFigureOut">
              <a:rPr lang="en-US" smtClean="0"/>
              <a:t>12/12/2022</a:t>
            </a:fld>
            <a:endParaRPr lang="en-US"/>
          </a:p>
        </p:txBody>
      </p:sp>
      <p:sp>
        <p:nvSpPr>
          <p:cNvPr id="5" name="Footer Placeholder 4">
            <a:extLst>
              <a:ext uri="{FF2B5EF4-FFF2-40B4-BE49-F238E27FC236}">
                <a16:creationId xmlns:a16="http://schemas.microsoft.com/office/drawing/2014/main" id="{2AFF2520-E8FB-268F-0E43-C24FEDFD25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9823FB-5A76-380D-6BF3-8921F8173892}"/>
              </a:ext>
            </a:extLst>
          </p:cNvPr>
          <p:cNvSpPr>
            <a:spLocks noGrp="1"/>
          </p:cNvSpPr>
          <p:nvPr>
            <p:ph type="sldNum" sz="quarter" idx="12"/>
          </p:nvPr>
        </p:nvSpPr>
        <p:spPr/>
        <p:txBody>
          <a:bodyPr/>
          <a:lstStyle/>
          <a:p>
            <a:fld id="{B0217D1D-74DD-2A4A-8AF4-86B12581ADC6}" type="slidenum">
              <a:rPr lang="en-US" smtClean="0"/>
              <a:t>‹#›</a:t>
            </a:fld>
            <a:endParaRPr lang="en-US"/>
          </a:p>
        </p:txBody>
      </p:sp>
    </p:spTree>
    <p:extLst>
      <p:ext uri="{BB962C8B-B14F-4D97-AF65-F5344CB8AC3E}">
        <p14:creationId xmlns:p14="http://schemas.microsoft.com/office/powerpoint/2010/main" val="2738751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62A8B-2880-6304-1B0B-381CC3FBEAA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B1EE8889-C878-65F6-8BD2-4D5F87B136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4F21843-0ACE-ABFD-7710-46CEEDB1C88B}"/>
              </a:ext>
            </a:extLst>
          </p:cNvPr>
          <p:cNvSpPr>
            <a:spLocks noGrp="1"/>
          </p:cNvSpPr>
          <p:nvPr>
            <p:ph type="dt" sz="half" idx="10"/>
          </p:nvPr>
        </p:nvSpPr>
        <p:spPr/>
        <p:txBody>
          <a:bodyPr/>
          <a:lstStyle/>
          <a:p>
            <a:fld id="{35CEA06D-88F6-5F45-BCB3-CD019506C5FA}" type="datetimeFigureOut">
              <a:rPr lang="en-US" smtClean="0"/>
              <a:t>12/12/2022</a:t>
            </a:fld>
            <a:endParaRPr lang="en-US"/>
          </a:p>
        </p:txBody>
      </p:sp>
      <p:sp>
        <p:nvSpPr>
          <p:cNvPr id="5" name="Footer Placeholder 4">
            <a:extLst>
              <a:ext uri="{FF2B5EF4-FFF2-40B4-BE49-F238E27FC236}">
                <a16:creationId xmlns:a16="http://schemas.microsoft.com/office/drawing/2014/main" id="{B342E2C4-A769-324F-FF30-A805251547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D6550F-90A6-945F-E7CC-71A7957B0DDF}"/>
              </a:ext>
            </a:extLst>
          </p:cNvPr>
          <p:cNvSpPr>
            <a:spLocks noGrp="1"/>
          </p:cNvSpPr>
          <p:nvPr>
            <p:ph type="sldNum" sz="quarter" idx="12"/>
          </p:nvPr>
        </p:nvSpPr>
        <p:spPr/>
        <p:txBody>
          <a:bodyPr/>
          <a:lstStyle/>
          <a:p>
            <a:fld id="{B0217D1D-74DD-2A4A-8AF4-86B12581ADC6}" type="slidenum">
              <a:rPr lang="en-US" smtClean="0"/>
              <a:t>‹#›</a:t>
            </a:fld>
            <a:endParaRPr lang="en-US"/>
          </a:p>
        </p:txBody>
      </p:sp>
    </p:spTree>
    <p:extLst>
      <p:ext uri="{BB962C8B-B14F-4D97-AF65-F5344CB8AC3E}">
        <p14:creationId xmlns:p14="http://schemas.microsoft.com/office/powerpoint/2010/main" val="1893211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6B760-E61C-2EDC-DFA3-C4A77300432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8F7DCCD-4BA0-B36D-DEDD-CBB6ED74530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93A3D44E-7E86-18AE-76B1-6131B2AD09D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64DB4F61-06DF-3EC4-94C7-6ACC493BA032}"/>
              </a:ext>
            </a:extLst>
          </p:cNvPr>
          <p:cNvSpPr>
            <a:spLocks noGrp="1"/>
          </p:cNvSpPr>
          <p:nvPr>
            <p:ph type="dt" sz="half" idx="10"/>
          </p:nvPr>
        </p:nvSpPr>
        <p:spPr/>
        <p:txBody>
          <a:bodyPr/>
          <a:lstStyle/>
          <a:p>
            <a:fld id="{35CEA06D-88F6-5F45-BCB3-CD019506C5FA}" type="datetimeFigureOut">
              <a:rPr lang="en-US" smtClean="0"/>
              <a:t>12/12/2022</a:t>
            </a:fld>
            <a:endParaRPr lang="en-US"/>
          </a:p>
        </p:txBody>
      </p:sp>
      <p:sp>
        <p:nvSpPr>
          <p:cNvPr id="6" name="Footer Placeholder 5">
            <a:extLst>
              <a:ext uri="{FF2B5EF4-FFF2-40B4-BE49-F238E27FC236}">
                <a16:creationId xmlns:a16="http://schemas.microsoft.com/office/drawing/2014/main" id="{F1155426-322B-7AEC-5B05-4D6B3E46F3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E9D431-14B4-EE31-6210-04E7536A58DF}"/>
              </a:ext>
            </a:extLst>
          </p:cNvPr>
          <p:cNvSpPr>
            <a:spLocks noGrp="1"/>
          </p:cNvSpPr>
          <p:nvPr>
            <p:ph type="sldNum" sz="quarter" idx="12"/>
          </p:nvPr>
        </p:nvSpPr>
        <p:spPr/>
        <p:txBody>
          <a:bodyPr/>
          <a:lstStyle/>
          <a:p>
            <a:fld id="{B0217D1D-74DD-2A4A-8AF4-86B12581ADC6}" type="slidenum">
              <a:rPr lang="en-US" smtClean="0"/>
              <a:t>‹#›</a:t>
            </a:fld>
            <a:endParaRPr lang="en-US"/>
          </a:p>
        </p:txBody>
      </p:sp>
    </p:spTree>
    <p:extLst>
      <p:ext uri="{BB962C8B-B14F-4D97-AF65-F5344CB8AC3E}">
        <p14:creationId xmlns:p14="http://schemas.microsoft.com/office/powerpoint/2010/main" val="4242167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69F48-2459-EC78-238F-B6721E568F31}"/>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F345145-6A81-25C8-133F-6CC6F0A1EA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934D070-F1EA-4A32-2B77-D12DD0467F1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DCA949A-C6A3-728F-0AAC-0745DA8072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8540FDB-C97D-ECE3-2248-4590962A6B9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4A32FDEB-5994-6EF1-D08B-051271405914}"/>
              </a:ext>
            </a:extLst>
          </p:cNvPr>
          <p:cNvSpPr>
            <a:spLocks noGrp="1"/>
          </p:cNvSpPr>
          <p:nvPr>
            <p:ph type="dt" sz="half" idx="10"/>
          </p:nvPr>
        </p:nvSpPr>
        <p:spPr/>
        <p:txBody>
          <a:bodyPr/>
          <a:lstStyle/>
          <a:p>
            <a:fld id="{35CEA06D-88F6-5F45-BCB3-CD019506C5FA}" type="datetimeFigureOut">
              <a:rPr lang="en-US" smtClean="0"/>
              <a:t>12/12/2022</a:t>
            </a:fld>
            <a:endParaRPr lang="en-US"/>
          </a:p>
        </p:txBody>
      </p:sp>
      <p:sp>
        <p:nvSpPr>
          <p:cNvPr id="8" name="Footer Placeholder 7">
            <a:extLst>
              <a:ext uri="{FF2B5EF4-FFF2-40B4-BE49-F238E27FC236}">
                <a16:creationId xmlns:a16="http://schemas.microsoft.com/office/drawing/2014/main" id="{242BF415-C3E3-02DC-C342-0998D74988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31973A9-F616-F8B9-AA0F-E58F57E59BE2}"/>
              </a:ext>
            </a:extLst>
          </p:cNvPr>
          <p:cNvSpPr>
            <a:spLocks noGrp="1"/>
          </p:cNvSpPr>
          <p:nvPr>
            <p:ph type="sldNum" sz="quarter" idx="12"/>
          </p:nvPr>
        </p:nvSpPr>
        <p:spPr/>
        <p:txBody>
          <a:bodyPr/>
          <a:lstStyle/>
          <a:p>
            <a:fld id="{B0217D1D-74DD-2A4A-8AF4-86B12581ADC6}" type="slidenum">
              <a:rPr lang="en-US" smtClean="0"/>
              <a:t>‹#›</a:t>
            </a:fld>
            <a:endParaRPr lang="en-US"/>
          </a:p>
        </p:txBody>
      </p:sp>
    </p:spTree>
    <p:extLst>
      <p:ext uri="{BB962C8B-B14F-4D97-AF65-F5344CB8AC3E}">
        <p14:creationId xmlns:p14="http://schemas.microsoft.com/office/powerpoint/2010/main" val="46017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D3E33-CF52-8295-13CF-9381E6045F0E}"/>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D1CAC4D5-23E3-2722-0D07-EF86268E04D2}"/>
              </a:ext>
            </a:extLst>
          </p:cNvPr>
          <p:cNvSpPr>
            <a:spLocks noGrp="1"/>
          </p:cNvSpPr>
          <p:nvPr>
            <p:ph type="dt" sz="half" idx="10"/>
          </p:nvPr>
        </p:nvSpPr>
        <p:spPr/>
        <p:txBody>
          <a:bodyPr/>
          <a:lstStyle/>
          <a:p>
            <a:fld id="{35CEA06D-88F6-5F45-BCB3-CD019506C5FA}" type="datetimeFigureOut">
              <a:rPr lang="en-US" smtClean="0"/>
              <a:t>12/12/2022</a:t>
            </a:fld>
            <a:endParaRPr lang="en-US"/>
          </a:p>
        </p:txBody>
      </p:sp>
      <p:sp>
        <p:nvSpPr>
          <p:cNvPr id="4" name="Footer Placeholder 3">
            <a:extLst>
              <a:ext uri="{FF2B5EF4-FFF2-40B4-BE49-F238E27FC236}">
                <a16:creationId xmlns:a16="http://schemas.microsoft.com/office/drawing/2014/main" id="{E9B32A3E-1BBC-3BD1-8833-D0F35A7602E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40F312-8B31-A55F-F7E1-BD7F7D926BA6}"/>
              </a:ext>
            </a:extLst>
          </p:cNvPr>
          <p:cNvSpPr>
            <a:spLocks noGrp="1"/>
          </p:cNvSpPr>
          <p:nvPr>
            <p:ph type="sldNum" sz="quarter" idx="12"/>
          </p:nvPr>
        </p:nvSpPr>
        <p:spPr/>
        <p:txBody>
          <a:bodyPr/>
          <a:lstStyle/>
          <a:p>
            <a:fld id="{B0217D1D-74DD-2A4A-8AF4-86B12581ADC6}" type="slidenum">
              <a:rPr lang="en-US" smtClean="0"/>
              <a:t>‹#›</a:t>
            </a:fld>
            <a:endParaRPr lang="en-US"/>
          </a:p>
        </p:txBody>
      </p:sp>
    </p:spTree>
    <p:extLst>
      <p:ext uri="{BB962C8B-B14F-4D97-AF65-F5344CB8AC3E}">
        <p14:creationId xmlns:p14="http://schemas.microsoft.com/office/powerpoint/2010/main" val="1980498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EEA8CF-4104-7CA8-0445-8981BDC0AC6D}"/>
              </a:ext>
            </a:extLst>
          </p:cNvPr>
          <p:cNvSpPr>
            <a:spLocks noGrp="1"/>
          </p:cNvSpPr>
          <p:nvPr>
            <p:ph type="dt" sz="half" idx="10"/>
          </p:nvPr>
        </p:nvSpPr>
        <p:spPr/>
        <p:txBody>
          <a:bodyPr/>
          <a:lstStyle/>
          <a:p>
            <a:fld id="{35CEA06D-88F6-5F45-BCB3-CD019506C5FA}" type="datetimeFigureOut">
              <a:rPr lang="en-US" smtClean="0"/>
              <a:t>12/12/2022</a:t>
            </a:fld>
            <a:endParaRPr lang="en-US"/>
          </a:p>
        </p:txBody>
      </p:sp>
      <p:sp>
        <p:nvSpPr>
          <p:cNvPr id="3" name="Footer Placeholder 2">
            <a:extLst>
              <a:ext uri="{FF2B5EF4-FFF2-40B4-BE49-F238E27FC236}">
                <a16:creationId xmlns:a16="http://schemas.microsoft.com/office/drawing/2014/main" id="{600233D4-2191-8D94-F700-5BC10D8058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3088597-8B80-AA3B-1C81-49FE1570789F}"/>
              </a:ext>
            </a:extLst>
          </p:cNvPr>
          <p:cNvSpPr>
            <a:spLocks noGrp="1"/>
          </p:cNvSpPr>
          <p:nvPr>
            <p:ph type="sldNum" sz="quarter" idx="12"/>
          </p:nvPr>
        </p:nvSpPr>
        <p:spPr/>
        <p:txBody>
          <a:bodyPr/>
          <a:lstStyle/>
          <a:p>
            <a:fld id="{B0217D1D-74DD-2A4A-8AF4-86B12581ADC6}" type="slidenum">
              <a:rPr lang="en-US" smtClean="0"/>
              <a:t>‹#›</a:t>
            </a:fld>
            <a:endParaRPr lang="en-US"/>
          </a:p>
        </p:txBody>
      </p:sp>
    </p:spTree>
    <p:extLst>
      <p:ext uri="{BB962C8B-B14F-4D97-AF65-F5344CB8AC3E}">
        <p14:creationId xmlns:p14="http://schemas.microsoft.com/office/powerpoint/2010/main" val="2658874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60BEB-596B-8B62-0261-5F0EE5DB36D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BBFA4091-B96B-30E4-E395-C955DC97A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26CBDB2F-23D0-AF6D-0370-326DC932B4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5D58993-FCA8-6514-9272-3C105F86D0B2}"/>
              </a:ext>
            </a:extLst>
          </p:cNvPr>
          <p:cNvSpPr>
            <a:spLocks noGrp="1"/>
          </p:cNvSpPr>
          <p:nvPr>
            <p:ph type="dt" sz="half" idx="10"/>
          </p:nvPr>
        </p:nvSpPr>
        <p:spPr/>
        <p:txBody>
          <a:bodyPr/>
          <a:lstStyle/>
          <a:p>
            <a:fld id="{35CEA06D-88F6-5F45-BCB3-CD019506C5FA}" type="datetimeFigureOut">
              <a:rPr lang="en-US" smtClean="0"/>
              <a:t>12/12/2022</a:t>
            </a:fld>
            <a:endParaRPr lang="en-US"/>
          </a:p>
        </p:txBody>
      </p:sp>
      <p:sp>
        <p:nvSpPr>
          <p:cNvPr id="6" name="Footer Placeholder 5">
            <a:extLst>
              <a:ext uri="{FF2B5EF4-FFF2-40B4-BE49-F238E27FC236}">
                <a16:creationId xmlns:a16="http://schemas.microsoft.com/office/drawing/2014/main" id="{77DE120E-6FB2-A670-764C-5DEF270F45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60441E-A7CD-E8AB-903A-174A1F28FF4D}"/>
              </a:ext>
            </a:extLst>
          </p:cNvPr>
          <p:cNvSpPr>
            <a:spLocks noGrp="1"/>
          </p:cNvSpPr>
          <p:nvPr>
            <p:ph type="sldNum" sz="quarter" idx="12"/>
          </p:nvPr>
        </p:nvSpPr>
        <p:spPr/>
        <p:txBody>
          <a:bodyPr/>
          <a:lstStyle/>
          <a:p>
            <a:fld id="{B0217D1D-74DD-2A4A-8AF4-86B12581ADC6}" type="slidenum">
              <a:rPr lang="en-US" smtClean="0"/>
              <a:t>‹#›</a:t>
            </a:fld>
            <a:endParaRPr lang="en-US"/>
          </a:p>
        </p:txBody>
      </p:sp>
    </p:spTree>
    <p:extLst>
      <p:ext uri="{BB962C8B-B14F-4D97-AF65-F5344CB8AC3E}">
        <p14:creationId xmlns:p14="http://schemas.microsoft.com/office/powerpoint/2010/main" val="3030780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FEFB3-A985-4E5D-D04F-F21DED3F737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9AF614B4-19B0-09EC-AD2B-4E8463E902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593AA4-58B9-0BA4-8519-D67297AD7C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94CCA8E-CF7E-3F85-C9CD-2A345655DD02}"/>
              </a:ext>
            </a:extLst>
          </p:cNvPr>
          <p:cNvSpPr>
            <a:spLocks noGrp="1"/>
          </p:cNvSpPr>
          <p:nvPr>
            <p:ph type="dt" sz="half" idx="10"/>
          </p:nvPr>
        </p:nvSpPr>
        <p:spPr/>
        <p:txBody>
          <a:bodyPr/>
          <a:lstStyle/>
          <a:p>
            <a:fld id="{35CEA06D-88F6-5F45-BCB3-CD019506C5FA}" type="datetimeFigureOut">
              <a:rPr lang="en-US" smtClean="0"/>
              <a:t>12/12/2022</a:t>
            </a:fld>
            <a:endParaRPr lang="en-US"/>
          </a:p>
        </p:txBody>
      </p:sp>
      <p:sp>
        <p:nvSpPr>
          <p:cNvPr id="6" name="Footer Placeholder 5">
            <a:extLst>
              <a:ext uri="{FF2B5EF4-FFF2-40B4-BE49-F238E27FC236}">
                <a16:creationId xmlns:a16="http://schemas.microsoft.com/office/drawing/2014/main" id="{95A51474-9A1B-CB9D-22E0-83F8FF97D2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7E0223-BAB4-1B96-466B-A0D62881C28F}"/>
              </a:ext>
            </a:extLst>
          </p:cNvPr>
          <p:cNvSpPr>
            <a:spLocks noGrp="1"/>
          </p:cNvSpPr>
          <p:nvPr>
            <p:ph type="sldNum" sz="quarter" idx="12"/>
          </p:nvPr>
        </p:nvSpPr>
        <p:spPr/>
        <p:txBody>
          <a:bodyPr/>
          <a:lstStyle/>
          <a:p>
            <a:fld id="{B0217D1D-74DD-2A4A-8AF4-86B12581ADC6}" type="slidenum">
              <a:rPr lang="en-US" smtClean="0"/>
              <a:t>‹#›</a:t>
            </a:fld>
            <a:endParaRPr lang="en-US"/>
          </a:p>
        </p:txBody>
      </p:sp>
    </p:spTree>
    <p:extLst>
      <p:ext uri="{BB962C8B-B14F-4D97-AF65-F5344CB8AC3E}">
        <p14:creationId xmlns:p14="http://schemas.microsoft.com/office/powerpoint/2010/main" val="4073294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F51AF1-E93E-181F-0D7F-55E015C915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D977B73-760F-AF5B-B44B-22CE7E391A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44E701F-6AFB-41D3-6571-487C50331D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CEA06D-88F6-5F45-BCB3-CD019506C5FA}" type="datetimeFigureOut">
              <a:rPr lang="en-US" smtClean="0"/>
              <a:t>12/12/2022</a:t>
            </a:fld>
            <a:endParaRPr lang="en-US"/>
          </a:p>
        </p:txBody>
      </p:sp>
      <p:sp>
        <p:nvSpPr>
          <p:cNvPr id="5" name="Footer Placeholder 4">
            <a:extLst>
              <a:ext uri="{FF2B5EF4-FFF2-40B4-BE49-F238E27FC236}">
                <a16:creationId xmlns:a16="http://schemas.microsoft.com/office/drawing/2014/main" id="{E22AD6B9-17FA-C790-8B55-38968D725C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F64C1B4-85B8-90CE-8A7B-7CF89C8043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217D1D-74DD-2A4A-8AF4-86B12581ADC6}" type="slidenum">
              <a:rPr lang="en-US" smtClean="0"/>
              <a:t>‹#›</a:t>
            </a:fld>
            <a:endParaRPr lang="en-US"/>
          </a:p>
        </p:txBody>
      </p:sp>
    </p:spTree>
    <p:extLst>
      <p:ext uri="{BB962C8B-B14F-4D97-AF65-F5344CB8AC3E}">
        <p14:creationId xmlns:p14="http://schemas.microsoft.com/office/powerpoint/2010/main" val="770859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7">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9">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11">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3" name="Freeform: Shape 12">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13">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4" name="Freeform: Shape 15">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35" name="Freeform: Shape 17">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0762AD9E-B9C0-7294-9194-ECF8403F690C}"/>
              </a:ext>
            </a:extLst>
          </p:cNvPr>
          <p:cNvSpPr>
            <a:spLocks noGrp="1"/>
          </p:cNvSpPr>
          <p:nvPr>
            <p:ph type="ctrTitle"/>
          </p:nvPr>
        </p:nvSpPr>
        <p:spPr>
          <a:xfrm>
            <a:off x="3215424" y="1655447"/>
            <a:ext cx="5760846" cy="2310312"/>
          </a:xfrm>
        </p:spPr>
        <p:txBody>
          <a:bodyPr>
            <a:normAutofit fontScale="90000"/>
          </a:bodyPr>
          <a:lstStyle/>
          <a:p>
            <a:r>
              <a:rPr lang="en-US" sz="3600" dirty="0">
                <a:solidFill>
                  <a:schemeClr val="tx1">
                    <a:lumMod val="95000"/>
                    <a:lumOff val="5000"/>
                  </a:schemeClr>
                </a:solidFill>
                <a:latin typeface="Engravers MT" panose="02090707080505020304" pitchFamily="18" charset="77"/>
              </a:rPr>
              <a:t>QUANTITATIVE MANAGEMENT MODELING</a:t>
            </a:r>
            <a:br>
              <a:rPr lang="en-US" sz="3600" dirty="0">
                <a:solidFill>
                  <a:schemeClr val="tx1">
                    <a:lumMod val="95000"/>
                    <a:lumOff val="5000"/>
                  </a:schemeClr>
                </a:solidFill>
                <a:latin typeface="Engravers MT" panose="02090707080505020304" pitchFamily="18" charset="77"/>
              </a:rPr>
            </a:br>
            <a:br>
              <a:rPr lang="en-US" sz="3600" dirty="0">
                <a:solidFill>
                  <a:schemeClr val="tx1">
                    <a:lumMod val="95000"/>
                    <a:lumOff val="5000"/>
                  </a:schemeClr>
                </a:solidFill>
                <a:latin typeface="Engravers MT" panose="02090707080505020304" pitchFamily="18" charset="77"/>
              </a:rPr>
            </a:br>
            <a:br>
              <a:rPr lang="en-US" sz="3600" dirty="0">
                <a:solidFill>
                  <a:schemeClr val="tx1">
                    <a:lumMod val="95000"/>
                    <a:lumOff val="5000"/>
                  </a:schemeClr>
                </a:solidFill>
                <a:latin typeface="Engravers MT" panose="02090707080505020304" pitchFamily="18" charset="77"/>
              </a:rPr>
            </a:br>
            <a:r>
              <a:rPr lang="en-US" sz="3600" dirty="0">
                <a:solidFill>
                  <a:schemeClr val="tx1">
                    <a:lumMod val="95000"/>
                    <a:lumOff val="5000"/>
                  </a:schemeClr>
                </a:solidFill>
                <a:latin typeface="Engravers MT" panose="02090707080505020304" pitchFamily="18" charset="77"/>
              </a:rPr>
              <a:t>(FINAL PROJECT)</a:t>
            </a:r>
          </a:p>
        </p:txBody>
      </p:sp>
      <p:sp>
        <p:nvSpPr>
          <p:cNvPr id="3" name="Subtitle 2">
            <a:extLst>
              <a:ext uri="{FF2B5EF4-FFF2-40B4-BE49-F238E27FC236}">
                <a16:creationId xmlns:a16="http://schemas.microsoft.com/office/drawing/2014/main" id="{5957F19D-986A-176F-A53F-633D39E1BFE4}"/>
              </a:ext>
            </a:extLst>
          </p:cNvPr>
          <p:cNvSpPr>
            <a:spLocks noGrp="1"/>
          </p:cNvSpPr>
          <p:nvPr>
            <p:ph type="subTitle" idx="1"/>
          </p:nvPr>
        </p:nvSpPr>
        <p:spPr>
          <a:xfrm>
            <a:off x="2479429" y="4145715"/>
            <a:ext cx="7232835" cy="682079"/>
          </a:xfrm>
        </p:spPr>
        <p:txBody>
          <a:bodyPr>
            <a:normAutofit/>
          </a:bodyPr>
          <a:lstStyle/>
          <a:p>
            <a:r>
              <a:rPr lang="en-IN" dirty="0">
                <a:solidFill>
                  <a:schemeClr val="tx1">
                    <a:lumMod val="95000"/>
                    <a:lumOff val="5000"/>
                  </a:schemeClr>
                </a:solidFill>
                <a:latin typeface="Engravers MT" panose="02090707080505020304" pitchFamily="18" charset="77"/>
              </a:rPr>
              <a:t>(MATHEMATICAL MODELLING)</a:t>
            </a:r>
            <a:endParaRPr lang="en-US" dirty="0">
              <a:solidFill>
                <a:schemeClr val="tx1">
                  <a:lumMod val="95000"/>
                  <a:lumOff val="5000"/>
                </a:schemeClr>
              </a:solidFill>
              <a:latin typeface="Engravers MT" panose="02090707080505020304" pitchFamily="18" charset="77"/>
            </a:endParaRPr>
          </a:p>
        </p:txBody>
      </p:sp>
      <p:sp>
        <p:nvSpPr>
          <p:cNvPr id="4" name="Subtitle 2">
            <a:extLst>
              <a:ext uri="{FF2B5EF4-FFF2-40B4-BE49-F238E27FC236}">
                <a16:creationId xmlns:a16="http://schemas.microsoft.com/office/drawing/2014/main" id="{66E2F286-EAAD-1198-753D-FDCCA3C6EA85}"/>
              </a:ext>
            </a:extLst>
          </p:cNvPr>
          <p:cNvSpPr txBox="1">
            <a:spLocks/>
          </p:cNvSpPr>
          <p:nvPr/>
        </p:nvSpPr>
        <p:spPr>
          <a:xfrm>
            <a:off x="2566248" y="6072773"/>
            <a:ext cx="7232835" cy="68207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b="0" i="0" u="none" strike="noStrike" baseline="0" dirty="0">
                <a:latin typeface="ArialMT"/>
              </a:rPr>
              <a:t>Bharath </a:t>
            </a:r>
            <a:r>
              <a:rPr lang="en-US" sz="1800" b="0" i="0" u="none" strike="noStrike" baseline="0" dirty="0" err="1">
                <a:latin typeface="ArialMT"/>
              </a:rPr>
              <a:t>Chennu</a:t>
            </a:r>
            <a:r>
              <a:rPr lang="en-US" sz="1800" b="0" i="0" u="none" strike="noStrike" baseline="0" dirty="0">
                <a:latin typeface="ArialMT"/>
              </a:rPr>
              <a:t>, Michael Geist, </a:t>
            </a:r>
            <a:r>
              <a:rPr lang="en-US" sz="1800" b="0" i="0" u="none" strike="noStrike" baseline="0" dirty="0" err="1">
                <a:latin typeface="ArialMT"/>
              </a:rPr>
              <a:t>Elmy</a:t>
            </a:r>
            <a:r>
              <a:rPr lang="en-US" sz="1800" b="0" i="0" u="none" strike="noStrike" baseline="0" dirty="0">
                <a:latin typeface="ArialMT"/>
              </a:rPr>
              <a:t> Luka</a:t>
            </a:r>
            <a:endParaRPr lang="en-US" dirty="0">
              <a:solidFill>
                <a:schemeClr val="tx1">
                  <a:lumMod val="95000"/>
                  <a:lumOff val="5000"/>
                </a:schemeClr>
              </a:solidFill>
              <a:latin typeface="Engravers MT" panose="02090707080505020304" pitchFamily="18" charset="77"/>
            </a:endParaRPr>
          </a:p>
        </p:txBody>
      </p:sp>
    </p:spTree>
    <p:extLst>
      <p:ext uri="{BB962C8B-B14F-4D97-AF65-F5344CB8AC3E}">
        <p14:creationId xmlns:p14="http://schemas.microsoft.com/office/powerpoint/2010/main" val="146207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007274F-94D4-6C95-6E94-97A0A1E109B3}"/>
              </a:ext>
            </a:extLst>
          </p:cNvPr>
          <p:cNvSpPr>
            <a:spLocks noGrp="1"/>
          </p:cNvSpPr>
          <p:nvPr>
            <p:ph type="title"/>
          </p:nvPr>
        </p:nvSpPr>
        <p:spPr>
          <a:xfrm>
            <a:off x="640080" y="1243013"/>
            <a:ext cx="3855720" cy="4371974"/>
          </a:xfrm>
        </p:spPr>
        <p:txBody>
          <a:bodyPr>
            <a:normAutofit/>
          </a:bodyPr>
          <a:lstStyle/>
          <a:p>
            <a:r>
              <a:rPr lang="en-US" sz="3600">
                <a:solidFill>
                  <a:schemeClr val="tx2"/>
                </a:solidFill>
                <a:latin typeface="Engravers MT" panose="02090707080505020304" pitchFamily="18" charset="77"/>
              </a:rPr>
              <a:t>GOAL OF THE PROJECT</a:t>
            </a:r>
          </a:p>
        </p:txBody>
      </p:sp>
      <p:sp>
        <p:nvSpPr>
          <p:cNvPr id="3" name="Content Placeholder 2">
            <a:extLst>
              <a:ext uri="{FF2B5EF4-FFF2-40B4-BE49-F238E27FC236}">
                <a16:creationId xmlns:a16="http://schemas.microsoft.com/office/drawing/2014/main" id="{8031599F-DBB2-06FC-9DD7-0E35D812139E}"/>
              </a:ext>
            </a:extLst>
          </p:cNvPr>
          <p:cNvSpPr>
            <a:spLocks noGrp="1"/>
          </p:cNvSpPr>
          <p:nvPr>
            <p:ph idx="1"/>
          </p:nvPr>
        </p:nvSpPr>
        <p:spPr>
          <a:xfrm>
            <a:off x="5374307" y="0"/>
            <a:ext cx="6177613" cy="6611353"/>
          </a:xfrm>
        </p:spPr>
        <p:txBody>
          <a:bodyPr anchor="ctr">
            <a:normAutofit/>
          </a:bodyPr>
          <a:lstStyle/>
          <a:p>
            <a:pPr algn="ctr"/>
            <a:r>
              <a:rPr lang="en-US" sz="3200" dirty="0">
                <a:solidFill>
                  <a:schemeClr val="tx2"/>
                </a:solidFill>
                <a:latin typeface="Aldhabi" pitchFamily="2" charset="-78"/>
                <a:cs typeface="Aldhabi" pitchFamily="2" charset="-78"/>
              </a:rPr>
              <a:t>This assignment is to define, formulate and solve a mathematical optimization model.  We were given guidelines such as 12 students in class and asked to choose three different factors to allow us to create the best groups. </a:t>
            </a:r>
          </a:p>
          <a:p>
            <a:pPr marL="0" indent="0">
              <a:buNone/>
            </a:pPr>
            <a:endParaRPr lang="en-US" sz="3200" dirty="0">
              <a:solidFill>
                <a:schemeClr val="tx2"/>
              </a:solidFill>
              <a:latin typeface="Aldhabi" pitchFamily="2" charset="-78"/>
              <a:cs typeface="Aldhabi" pitchFamily="2" charset="-78"/>
            </a:endParaRPr>
          </a:p>
          <a:p>
            <a:pPr algn="ctr"/>
            <a:r>
              <a:rPr lang="en-US" sz="3200" dirty="0">
                <a:solidFill>
                  <a:schemeClr val="tx2"/>
                </a:solidFill>
                <a:latin typeface="Aldhabi" pitchFamily="2" charset="-78"/>
                <a:cs typeface="Aldhabi" pitchFamily="2" charset="-78"/>
              </a:rPr>
              <a:t>The goal is to ensure maximize the chance that each group will do well on the project.</a:t>
            </a:r>
          </a:p>
          <a:p>
            <a:pPr marL="0" indent="0">
              <a:buNone/>
            </a:pPr>
            <a:endParaRPr lang="en-US" sz="3200" dirty="0">
              <a:solidFill>
                <a:schemeClr val="tx2"/>
              </a:solidFill>
              <a:latin typeface="Aldhabi" pitchFamily="2" charset="-78"/>
              <a:cs typeface="Aldhabi" pitchFamily="2" charset="-78"/>
            </a:endParaRPr>
          </a:p>
          <a:p>
            <a:pPr marL="0" indent="0">
              <a:buNone/>
            </a:pPr>
            <a:endParaRPr lang="en-US" sz="1800" dirty="0">
              <a:solidFill>
                <a:schemeClr val="tx2"/>
              </a:solidFill>
            </a:endParaRPr>
          </a:p>
          <a:p>
            <a:pPr marL="0" indent="0">
              <a:buNone/>
            </a:pPr>
            <a:endParaRPr lang="en-US" sz="1800" dirty="0">
              <a:solidFill>
                <a:schemeClr val="tx2"/>
              </a:solidFill>
            </a:endParaRPr>
          </a:p>
          <a:p>
            <a:pPr marL="0" indent="0">
              <a:buNone/>
            </a:pPr>
            <a:endParaRPr lang="en-US" sz="1800" dirty="0">
              <a:solidFill>
                <a:schemeClr val="tx2"/>
              </a:solidFill>
            </a:endParaRPr>
          </a:p>
        </p:txBody>
      </p:sp>
    </p:spTree>
    <p:extLst>
      <p:ext uri="{BB962C8B-B14F-4D97-AF65-F5344CB8AC3E}">
        <p14:creationId xmlns:p14="http://schemas.microsoft.com/office/powerpoint/2010/main" val="1486371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52B0DEB2-C62E-8A34-0F64-19F46D18AF34}"/>
              </a:ext>
            </a:extLst>
          </p:cNvPr>
          <p:cNvSpPr>
            <a:spLocks noGrp="1"/>
          </p:cNvSpPr>
          <p:nvPr>
            <p:ph type="title"/>
          </p:nvPr>
        </p:nvSpPr>
        <p:spPr>
          <a:xfrm>
            <a:off x="2519915" y="971387"/>
            <a:ext cx="7095571" cy="1032801"/>
          </a:xfrm>
        </p:spPr>
        <p:txBody>
          <a:bodyPr anchor="b">
            <a:normAutofit fontScale="90000"/>
          </a:bodyPr>
          <a:lstStyle/>
          <a:p>
            <a:pPr algn="ctr"/>
            <a:r>
              <a:rPr lang="en-IN" sz="3600" b="0" i="0" dirty="0">
                <a:solidFill>
                  <a:schemeClr val="tx2"/>
                </a:solidFill>
                <a:effectLst/>
                <a:latin typeface="Engravers MT" panose="02090707080505020304" pitchFamily="18" charset="77"/>
              </a:rPr>
              <a:t>Data Collection</a:t>
            </a:r>
            <a:br>
              <a:rPr lang="en-IN" sz="3600" b="0" i="0" dirty="0">
                <a:solidFill>
                  <a:schemeClr val="tx2"/>
                </a:solidFill>
                <a:effectLst/>
                <a:latin typeface="Engravers MT" panose="02090707080505020304" pitchFamily="18" charset="77"/>
              </a:rPr>
            </a:br>
            <a:r>
              <a:rPr lang="en-IN" sz="3600" dirty="0">
                <a:solidFill>
                  <a:schemeClr val="tx2"/>
                </a:solidFill>
                <a:latin typeface="Engravers MT" panose="02090707080505020304" pitchFamily="18" charset="77"/>
              </a:rPr>
              <a:t> and</a:t>
            </a:r>
            <a:r>
              <a:rPr lang="en-IN" sz="3600" b="0" i="0" dirty="0">
                <a:solidFill>
                  <a:schemeClr val="tx2"/>
                </a:solidFill>
                <a:effectLst/>
                <a:latin typeface="Engravers MT" panose="02090707080505020304" pitchFamily="18" charset="77"/>
              </a:rPr>
              <a:t> </a:t>
            </a:r>
            <a:br>
              <a:rPr lang="en-IN" sz="3600" b="0" i="0" dirty="0">
                <a:solidFill>
                  <a:schemeClr val="tx2"/>
                </a:solidFill>
                <a:effectLst/>
                <a:latin typeface="Engravers MT" panose="02090707080505020304" pitchFamily="18" charset="77"/>
              </a:rPr>
            </a:br>
            <a:r>
              <a:rPr lang="en-IN" sz="3600" dirty="0">
                <a:solidFill>
                  <a:schemeClr val="tx2"/>
                </a:solidFill>
                <a:latin typeface="Engravers MT" panose="02090707080505020304" pitchFamily="18" charset="77"/>
              </a:rPr>
              <a:t>C</a:t>
            </a:r>
            <a:r>
              <a:rPr lang="en-IN" sz="3600" b="0" i="0" dirty="0">
                <a:solidFill>
                  <a:schemeClr val="tx2"/>
                </a:solidFill>
                <a:effectLst/>
                <a:latin typeface="Engravers MT" panose="02090707080505020304" pitchFamily="18" charset="77"/>
              </a:rPr>
              <a:t>hoice </a:t>
            </a:r>
            <a:r>
              <a:rPr lang="en-IN" sz="3600" dirty="0">
                <a:solidFill>
                  <a:schemeClr val="tx2"/>
                </a:solidFill>
                <a:latin typeface="Engravers MT" panose="02090707080505020304" pitchFamily="18" charset="77"/>
              </a:rPr>
              <a:t>O</a:t>
            </a:r>
            <a:r>
              <a:rPr lang="en-IN" sz="3600" b="0" i="0" dirty="0">
                <a:solidFill>
                  <a:schemeClr val="tx2"/>
                </a:solidFill>
                <a:effectLst/>
                <a:latin typeface="Engravers MT" panose="02090707080505020304" pitchFamily="18" charset="77"/>
              </a:rPr>
              <a:t>f </a:t>
            </a:r>
            <a:r>
              <a:rPr lang="en-IN" sz="3600" dirty="0">
                <a:solidFill>
                  <a:schemeClr val="tx2"/>
                </a:solidFill>
                <a:latin typeface="Engravers MT" panose="02090707080505020304" pitchFamily="18" charset="77"/>
              </a:rPr>
              <a:t>F</a:t>
            </a:r>
            <a:r>
              <a:rPr lang="en-IN" sz="3600" b="0" i="0" dirty="0">
                <a:solidFill>
                  <a:schemeClr val="tx2"/>
                </a:solidFill>
                <a:effectLst/>
                <a:latin typeface="Engravers MT" panose="02090707080505020304" pitchFamily="18" charset="77"/>
              </a:rPr>
              <a:t>actors</a:t>
            </a:r>
            <a:endParaRPr lang="en-US" sz="3600" dirty="0">
              <a:solidFill>
                <a:schemeClr val="tx2"/>
              </a:solidFill>
              <a:latin typeface="Engravers MT" panose="02090707080505020304" pitchFamily="18" charset="77"/>
            </a:endParaRPr>
          </a:p>
        </p:txBody>
      </p:sp>
      <p:grpSp>
        <p:nvGrpSpPr>
          <p:cNvPr id="12" name="Group 11">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13" name="Freeform: Shape 12">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403E4D34-4984-F900-01C8-56099A64F5DD}"/>
              </a:ext>
            </a:extLst>
          </p:cNvPr>
          <p:cNvSpPr>
            <a:spLocks noGrp="1"/>
          </p:cNvSpPr>
          <p:nvPr>
            <p:ph idx="1"/>
          </p:nvPr>
        </p:nvSpPr>
        <p:spPr>
          <a:xfrm>
            <a:off x="1179226" y="2214563"/>
            <a:ext cx="9833548" cy="3572383"/>
          </a:xfrm>
        </p:spPr>
        <p:txBody>
          <a:bodyPr>
            <a:noAutofit/>
          </a:bodyPr>
          <a:lstStyle/>
          <a:p>
            <a:pPr marL="0" indent="0">
              <a:buNone/>
            </a:pPr>
            <a:r>
              <a:rPr lang="en-US" sz="3200" dirty="0">
                <a:solidFill>
                  <a:schemeClr val="tx2"/>
                </a:solidFill>
                <a:latin typeface="Aldhabi" pitchFamily="2" charset="-78"/>
                <a:cs typeface="Aldhabi" pitchFamily="2" charset="-78"/>
              </a:rPr>
              <a:t>We have considered a total of 12 students, and we will be forming four groups of three students in each group. Students were not allowed to be in multiple groups. </a:t>
            </a:r>
          </a:p>
          <a:p>
            <a:pPr marL="0" indent="0">
              <a:buNone/>
            </a:pPr>
            <a:r>
              <a:rPr lang="en-US" sz="3200" dirty="0">
                <a:solidFill>
                  <a:schemeClr val="tx2"/>
                </a:solidFill>
                <a:latin typeface="Aldhabi" pitchFamily="2" charset="-78"/>
                <a:cs typeface="Aldhabi" pitchFamily="2" charset="-78"/>
              </a:rPr>
              <a:t>The following are the factors considered affecting the success of group projects.</a:t>
            </a:r>
          </a:p>
          <a:p>
            <a:r>
              <a:rPr lang="en-US" sz="3200" dirty="0">
                <a:solidFill>
                  <a:schemeClr val="tx2"/>
                </a:solidFill>
                <a:latin typeface="Aldhabi" pitchFamily="2" charset="-78"/>
                <a:cs typeface="Aldhabi" pitchFamily="2" charset="-78"/>
              </a:rPr>
              <a:t>GPA - Scale= 0- 4</a:t>
            </a:r>
          </a:p>
          <a:p>
            <a:r>
              <a:rPr lang="en-US" sz="3200" dirty="0">
                <a:solidFill>
                  <a:schemeClr val="tx2"/>
                </a:solidFill>
                <a:latin typeface="Aldhabi" pitchFamily="2" charset="-78"/>
                <a:cs typeface="Aldhabi" pitchFamily="2" charset="-78"/>
              </a:rPr>
              <a:t>COURSE GRADES - Scale= 0 – 100 (We assumed that if they were below 50 they would have withdrawn from class).</a:t>
            </a:r>
          </a:p>
          <a:p>
            <a:r>
              <a:rPr lang="en-US" sz="3200" dirty="0">
                <a:solidFill>
                  <a:schemeClr val="tx2"/>
                </a:solidFill>
                <a:latin typeface="Aldhabi" pitchFamily="2" charset="-78"/>
                <a:cs typeface="Aldhabi" pitchFamily="2" charset="-78"/>
              </a:rPr>
              <a:t>ATTENDANCE - Scale= 0 – 25 (25 classes at this point of data collection)</a:t>
            </a:r>
          </a:p>
        </p:txBody>
      </p:sp>
      <p:grpSp>
        <p:nvGrpSpPr>
          <p:cNvPr id="18" name="Group 17">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19" name="Freeform: Shape 18">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43030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E6EB3896-2082-BB90-D544-A7ECDD790DF7}"/>
              </a:ext>
            </a:extLst>
          </p:cNvPr>
          <p:cNvSpPr>
            <a:spLocks noGrp="1"/>
          </p:cNvSpPr>
          <p:nvPr>
            <p:ph type="title"/>
          </p:nvPr>
        </p:nvSpPr>
        <p:spPr>
          <a:xfrm>
            <a:off x="1064926" y="184666"/>
            <a:ext cx="9833548" cy="573447"/>
          </a:xfrm>
        </p:spPr>
        <p:txBody>
          <a:bodyPr anchor="b">
            <a:normAutofit fontScale="90000"/>
          </a:bodyPr>
          <a:lstStyle/>
          <a:p>
            <a:pPr algn="ctr"/>
            <a:r>
              <a:rPr lang="en-US" sz="3600" dirty="0">
                <a:solidFill>
                  <a:schemeClr val="tx2"/>
                </a:solidFill>
                <a:latin typeface="Engravers MT" panose="02090707080505020304" pitchFamily="18" charset="77"/>
              </a:rPr>
              <a:t>Method Used</a:t>
            </a:r>
          </a:p>
        </p:txBody>
      </p:sp>
      <p:grpSp>
        <p:nvGrpSpPr>
          <p:cNvPr id="12" name="Group 11">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13" name="Freeform: Shape 12">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AD6FF2EF-6A1B-89F3-756C-D251B6B51741}"/>
              </a:ext>
            </a:extLst>
          </p:cNvPr>
          <p:cNvSpPr>
            <a:spLocks noGrp="1"/>
          </p:cNvSpPr>
          <p:nvPr>
            <p:ph idx="1"/>
          </p:nvPr>
        </p:nvSpPr>
        <p:spPr>
          <a:xfrm>
            <a:off x="1064926" y="702073"/>
            <a:ext cx="9833548" cy="3811804"/>
          </a:xfrm>
        </p:spPr>
        <p:txBody>
          <a:bodyPr>
            <a:noAutofit/>
          </a:bodyPr>
          <a:lstStyle/>
          <a:p>
            <a:pPr marL="0" indent="0" algn="ctr">
              <a:buNone/>
            </a:pPr>
            <a:r>
              <a:rPr lang="en-US" sz="3200" dirty="0">
                <a:solidFill>
                  <a:schemeClr val="tx2"/>
                </a:solidFill>
                <a:latin typeface="Aldhabi" pitchFamily="2" charset="-78"/>
                <a:cs typeface="Aldhabi" pitchFamily="2" charset="-78"/>
              </a:rPr>
              <a:t>Integer linear programming is a mathematical optimization problem that helps to find the optimal solution and restricts the output to an integer.</a:t>
            </a:r>
          </a:p>
          <a:p>
            <a:pPr marL="0" indent="0" algn="ctr">
              <a:buNone/>
            </a:pPr>
            <a:r>
              <a:rPr lang="en-US" sz="3200" dirty="0">
                <a:solidFill>
                  <a:schemeClr val="tx2"/>
                </a:solidFill>
                <a:latin typeface="Aldhabi" pitchFamily="2" charset="-78"/>
                <a:cs typeface="Aldhabi" pitchFamily="2" charset="-78"/>
              </a:rPr>
              <a:t>This model fits very well with the problem explained in this project because the objective function is to maximize the chance that each group considered will do well in the project.</a:t>
            </a:r>
          </a:p>
          <a:p>
            <a:pPr marL="0" indent="0" algn="ctr">
              <a:buNone/>
            </a:pPr>
            <a:r>
              <a:rPr lang="en-US" sz="3200" dirty="0">
                <a:solidFill>
                  <a:schemeClr val="tx2"/>
                </a:solidFill>
                <a:latin typeface="Aldhabi" pitchFamily="2" charset="-78"/>
                <a:cs typeface="Aldhabi" pitchFamily="2" charset="-78"/>
              </a:rPr>
              <a:t>We created our objective function based on Class grades and each student getting assigned to four groups.  Our constraints were GPA and Attendance.</a:t>
            </a:r>
          </a:p>
          <a:p>
            <a:pPr marL="0" indent="0" algn="ctr">
              <a:buNone/>
            </a:pPr>
            <a:r>
              <a:rPr lang="en-US" sz="3200" dirty="0">
                <a:solidFill>
                  <a:schemeClr val="tx2"/>
                </a:solidFill>
                <a:latin typeface="Aldhabi" pitchFamily="2" charset="-78"/>
                <a:cs typeface="Aldhabi" pitchFamily="2" charset="-78"/>
              </a:rPr>
              <a:t>Objective Function</a:t>
            </a:r>
          </a:p>
          <a:p>
            <a:pPr marL="0" indent="0" algn="ctr">
              <a:buNone/>
            </a:pPr>
            <a:endParaRPr lang="en-US" sz="3200" dirty="0">
              <a:solidFill>
                <a:schemeClr val="tx2"/>
              </a:solidFill>
              <a:latin typeface="Aldhabi" pitchFamily="2" charset="-78"/>
              <a:cs typeface="Aldhabi" pitchFamily="2" charset="-78"/>
            </a:endParaRPr>
          </a:p>
        </p:txBody>
      </p:sp>
      <p:grpSp>
        <p:nvGrpSpPr>
          <p:cNvPr id="18" name="Group 17">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19" name="Freeform: Shape 18">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090FF81B-4481-600B-64B1-4B4741F487F1}"/>
              </a:ext>
            </a:extLst>
          </p:cNvPr>
          <p:cNvPicPr>
            <a:picLocks noChangeAspect="1"/>
          </p:cNvPicPr>
          <p:nvPr/>
        </p:nvPicPr>
        <p:blipFill>
          <a:blip r:embed="rId2"/>
          <a:stretch>
            <a:fillRect/>
          </a:stretch>
        </p:blipFill>
        <p:spPr>
          <a:xfrm>
            <a:off x="580271" y="4150981"/>
            <a:ext cx="10802858" cy="581106"/>
          </a:xfrm>
          <a:prstGeom prst="rect">
            <a:avLst/>
          </a:prstGeom>
        </p:spPr>
      </p:pic>
      <p:sp>
        <p:nvSpPr>
          <p:cNvPr id="6" name="Rectangle 1">
            <a:extLst>
              <a:ext uri="{FF2B5EF4-FFF2-40B4-BE49-F238E27FC236}">
                <a16:creationId xmlns:a16="http://schemas.microsoft.com/office/drawing/2014/main" id="{E2691226-34DD-E746-B3FF-E4572E04B347}"/>
              </a:ext>
            </a:extLst>
          </p:cNvPr>
          <p:cNvSpPr>
            <a:spLocks noChangeArrowheads="1"/>
          </p:cNvSpPr>
          <p:nvPr/>
        </p:nvSpPr>
        <p:spPr bwMode="auto">
          <a:xfrm>
            <a:off x="0" y="-184666"/>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
        <p:nvSpPr>
          <p:cNvPr id="7" name="Content Placeholder 2">
            <a:extLst>
              <a:ext uri="{FF2B5EF4-FFF2-40B4-BE49-F238E27FC236}">
                <a16:creationId xmlns:a16="http://schemas.microsoft.com/office/drawing/2014/main" id="{55FE0521-748E-25DD-99DC-A581602F4FC8}"/>
              </a:ext>
            </a:extLst>
          </p:cNvPr>
          <p:cNvSpPr txBox="1">
            <a:spLocks/>
          </p:cNvSpPr>
          <p:nvPr/>
        </p:nvSpPr>
        <p:spPr>
          <a:xfrm>
            <a:off x="1064926" y="4665594"/>
            <a:ext cx="9833548" cy="191568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en-US" sz="2000" dirty="0">
                <a:solidFill>
                  <a:schemeClr val="tx2"/>
                </a:solidFill>
                <a:latin typeface="Aldhabi" pitchFamily="2" charset="-78"/>
                <a:cs typeface="Aldhabi" pitchFamily="2" charset="-78"/>
              </a:rPr>
              <a:t>The Constraints are as follows:</a:t>
            </a:r>
          </a:p>
          <a:p>
            <a:pPr marL="0" indent="0" algn="ctr">
              <a:lnSpc>
                <a:spcPct val="100000"/>
              </a:lnSpc>
              <a:spcBef>
                <a:spcPts val="0"/>
              </a:spcBef>
              <a:buFont typeface="Arial" panose="020B0604020202020204" pitchFamily="34" charset="0"/>
              <a:buNone/>
            </a:pPr>
            <a:r>
              <a:rPr lang="en-US" sz="2000" dirty="0">
                <a:solidFill>
                  <a:schemeClr val="tx2"/>
                </a:solidFill>
                <a:latin typeface="Aldhabi" pitchFamily="2" charset="-78"/>
                <a:cs typeface="Aldhabi" pitchFamily="2" charset="-78"/>
              </a:rPr>
              <a:t>The sum of GPA cannot be greater than 12 for any of the four groups</a:t>
            </a:r>
          </a:p>
          <a:p>
            <a:pPr marL="0" indent="0" algn="ctr">
              <a:lnSpc>
                <a:spcPct val="100000"/>
              </a:lnSpc>
              <a:spcBef>
                <a:spcPts val="0"/>
              </a:spcBef>
              <a:buFont typeface="Arial" panose="020B0604020202020204" pitchFamily="34" charset="0"/>
              <a:buNone/>
            </a:pPr>
            <a:r>
              <a:rPr lang="en-US" sz="2000" dirty="0">
                <a:solidFill>
                  <a:schemeClr val="tx2"/>
                </a:solidFill>
                <a:latin typeface="Aldhabi" pitchFamily="2" charset="-78"/>
                <a:cs typeface="Aldhabi" pitchFamily="2" charset="-78"/>
              </a:rPr>
              <a:t>The class attendance cannot be greater than 75 for any of the four groups</a:t>
            </a:r>
          </a:p>
          <a:p>
            <a:pPr marL="0" indent="0" algn="ctr">
              <a:lnSpc>
                <a:spcPct val="100000"/>
              </a:lnSpc>
              <a:spcBef>
                <a:spcPts val="0"/>
              </a:spcBef>
              <a:buFont typeface="Arial" panose="020B0604020202020204" pitchFamily="34" charset="0"/>
              <a:buNone/>
            </a:pPr>
            <a:r>
              <a:rPr lang="en-US" sz="2000" dirty="0">
                <a:solidFill>
                  <a:schemeClr val="tx2"/>
                </a:solidFill>
                <a:latin typeface="Aldhabi" pitchFamily="2" charset="-78"/>
                <a:cs typeface="Aldhabi" pitchFamily="2" charset="-78"/>
              </a:rPr>
              <a:t>Each student cannot be in one group</a:t>
            </a:r>
          </a:p>
          <a:p>
            <a:pPr marL="0" indent="0" algn="ctr">
              <a:lnSpc>
                <a:spcPct val="100000"/>
              </a:lnSpc>
              <a:spcBef>
                <a:spcPts val="0"/>
              </a:spcBef>
              <a:buFont typeface="Arial" panose="020B0604020202020204" pitchFamily="34" charset="0"/>
              <a:buNone/>
            </a:pPr>
            <a:r>
              <a:rPr lang="en-US" sz="2000" dirty="0">
                <a:solidFill>
                  <a:schemeClr val="tx2"/>
                </a:solidFill>
                <a:latin typeface="Aldhabi" pitchFamily="2" charset="-78"/>
                <a:cs typeface="Aldhabi" pitchFamily="2" charset="-78"/>
              </a:rPr>
              <a:t>There are only four groups of three students</a:t>
            </a:r>
          </a:p>
          <a:p>
            <a:pPr marL="0" indent="0" algn="ctr">
              <a:lnSpc>
                <a:spcPct val="100000"/>
              </a:lnSpc>
              <a:spcBef>
                <a:spcPts val="0"/>
              </a:spcBef>
              <a:buFont typeface="Arial" panose="020B0604020202020204" pitchFamily="34" charset="0"/>
              <a:buNone/>
            </a:pPr>
            <a:r>
              <a:rPr lang="en-US" sz="2000" dirty="0">
                <a:solidFill>
                  <a:schemeClr val="tx2"/>
                </a:solidFill>
                <a:latin typeface="Aldhabi" pitchFamily="2" charset="-78"/>
                <a:cs typeface="Aldhabi" pitchFamily="2" charset="-78"/>
              </a:rPr>
              <a:t>All </a:t>
            </a:r>
            <a:r>
              <a:rPr lang="en-US" sz="2000" dirty="0" err="1">
                <a:solidFill>
                  <a:schemeClr val="tx2"/>
                </a:solidFill>
                <a:latin typeface="Aldhabi" pitchFamily="2" charset="-78"/>
                <a:cs typeface="Aldhabi" pitchFamily="2" charset="-78"/>
              </a:rPr>
              <a:t>Xij</a:t>
            </a:r>
            <a:r>
              <a:rPr lang="en-US" sz="2000" dirty="0">
                <a:solidFill>
                  <a:schemeClr val="tx2"/>
                </a:solidFill>
                <a:latin typeface="Aldhabi" pitchFamily="2" charset="-78"/>
                <a:cs typeface="Aldhabi" pitchFamily="2" charset="-78"/>
              </a:rPr>
              <a:t> are integers 1-4 for i and 1-12 for j</a:t>
            </a:r>
          </a:p>
        </p:txBody>
      </p:sp>
    </p:spTree>
    <p:extLst>
      <p:ext uri="{BB962C8B-B14F-4D97-AF65-F5344CB8AC3E}">
        <p14:creationId xmlns:p14="http://schemas.microsoft.com/office/powerpoint/2010/main" val="1236281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291120EF-7A44-36C1-E63C-5CF99F4E4871}"/>
              </a:ext>
            </a:extLst>
          </p:cNvPr>
          <p:cNvSpPr>
            <a:spLocks noGrp="1"/>
          </p:cNvSpPr>
          <p:nvPr>
            <p:ph type="title"/>
          </p:nvPr>
        </p:nvSpPr>
        <p:spPr>
          <a:xfrm>
            <a:off x="1073208" y="-206399"/>
            <a:ext cx="9833548" cy="1325563"/>
          </a:xfrm>
        </p:spPr>
        <p:txBody>
          <a:bodyPr anchor="b">
            <a:normAutofit/>
          </a:bodyPr>
          <a:lstStyle/>
          <a:p>
            <a:pPr algn="ctr"/>
            <a:r>
              <a:rPr lang="en-US" sz="3600" dirty="0">
                <a:solidFill>
                  <a:schemeClr val="tx2"/>
                </a:solidFill>
                <a:latin typeface="Engravers MT" panose="02090707080505020304" pitchFamily="18" charset="77"/>
              </a:rPr>
              <a:t>FINDINGS</a:t>
            </a:r>
          </a:p>
        </p:txBody>
      </p:sp>
      <p:grpSp>
        <p:nvGrpSpPr>
          <p:cNvPr id="33" name="Group 32">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34" name="Freeform: Shape 33">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Content Placeholder 4" descr="Table&#10;&#10;Description automatically generated">
            <a:extLst>
              <a:ext uri="{FF2B5EF4-FFF2-40B4-BE49-F238E27FC236}">
                <a16:creationId xmlns:a16="http://schemas.microsoft.com/office/drawing/2014/main" id="{EFF19E19-BDF1-70A5-F5A5-43A06C6E25C6}"/>
              </a:ext>
            </a:extLst>
          </p:cNvPr>
          <p:cNvPicPr>
            <a:picLocks noGrp="1" noChangeAspect="1"/>
          </p:cNvPicPr>
          <p:nvPr>
            <p:ph idx="1"/>
          </p:nvPr>
        </p:nvPicPr>
        <p:blipFill>
          <a:blip r:embed="rId2"/>
          <a:stretch>
            <a:fillRect/>
          </a:stretch>
        </p:blipFill>
        <p:spPr>
          <a:xfrm>
            <a:off x="2181061" y="1131146"/>
            <a:ext cx="7447721" cy="3022531"/>
          </a:xfrm>
        </p:spPr>
      </p:pic>
      <p:grpSp>
        <p:nvGrpSpPr>
          <p:cNvPr id="39" name="Group 38">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40" name="Freeform: Shape 39">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DF193C99-99BB-3C78-DB9C-49B838776594}"/>
              </a:ext>
            </a:extLst>
          </p:cNvPr>
          <p:cNvSpPr txBox="1"/>
          <p:nvPr/>
        </p:nvSpPr>
        <p:spPr>
          <a:xfrm>
            <a:off x="864629" y="4239044"/>
            <a:ext cx="10334846" cy="338554"/>
          </a:xfrm>
          <a:prstGeom prst="rect">
            <a:avLst/>
          </a:prstGeom>
          <a:noFill/>
        </p:spPr>
        <p:txBody>
          <a:bodyPr wrap="square" rtlCol="0">
            <a:spAutoFit/>
          </a:bodyPr>
          <a:lstStyle/>
          <a:p>
            <a:pPr algn="ctr"/>
            <a:r>
              <a:rPr lang="en-US" sz="1600" dirty="0"/>
              <a:t>GROUP-1 =  Student- 6,7,10.       GROUP-2 =  Student-1,2,11           GROUP-3 = Student- 4,5,1          GROUP-4 = Student- 3,8,9</a:t>
            </a:r>
          </a:p>
        </p:txBody>
      </p:sp>
      <p:sp>
        <p:nvSpPr>
          <p:cNvPr id="9" name="TextBox 8">
            <a:extLst>
              <a:ext uri="{FF2B5EF4-FFF2-40B4-BE49-F238E27FC236}">
                <a16:creationId xmlns:a16="http://schemas.microsoft.com/office/drawing/2014/main" id="{70963B4F-A453-E5DA-8D43-7A4DA23D878F}"/>
              </a:ext>
            </a:extLst>
          </p:cNvPr>
          <p:cNvSpPr txBox="1"/>
          <p:nvPr/>
        </p:nvSpPr>
        <p:spPr>
          <a:xfrm>
            <a:off x="896526" y="4674214"/>
            <a:ext cx="10271051" cy="2215991"/>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tx1">
                    <a:lumMod val="95000"/>
                    <a:lumOff val="5000"/>
                  </a:schemeClr>
                </a:solidFill>
                <a:latin typeface="Aldhabi" pitchFamily="2" charset="-78"/>
                <a:cs typeface="Aldhabi" pitchFamily="2" charset="-78"/>
              </a:rPr>
              <a:t>Group 1 has the highest attendance however GPA is a good mix. Group 3 has the students with the one of the highest GPA and course grades, but all do not attend class at the same time. </a:t>
            </a:r>
          </a:p>
          <a:p>
            <a:pPr marL="342900" indent="-342900">
              <a:buFont typeface="Arial" panose="020B0604020202020204" pitchFamily="34" charset="0"/>
              <a:buChar char="•"/>
            </a:pPr>
            <a:r>
              <a:rPr lang="en-US" sz="2400" dirty="0">
                <a:solidFill>
                  <a:schemeClr val="tx1">
                    <a:lumMod val="95000"/>
                    <a:lumOff val="5000"/>
                  </a:schemeClr>
                </a:solidFill>
                <a:latin typeface="Aldhabi" pitchFamily="2" charset="-78"/>
                <a:cs typeface="Aldhabi" pitchFamily="2" charset="-78"/>
              </a:rPr>
              <a:t>Group 4 has the least attendance when compared to the other groups however grades are better than the lowest.  Group 2 has mediocre GPA with only one student (2) having  the highest attendance and one student (11) having having the highest course grade amongst all the students.</a:t>
            </a:r>
          </a:p>
          <a:p>
            <a:endParaRPr lang="en-US" dirty="0"/>
          </a:p>
        </p:txBody>
      </p:sp>
    </p:spTree>
    <p:extLst>
      <p:ext uri="{BB962C8B-B14F-4D97-AF65-F5344CB8AC3E}">
        <p14:creationId xmlns:p14="http://schemas.microsoft.com/office/powerpoint/2010/main" val="18430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A89971AA-7347-E0B8-491A-6286C90A2AE6}"/>
              </a:ext>
            </a:extLst>
          </p:cNvPr>
          <p:cNvSpPr>
            <a:spLocks noGrp="1"/>
          </p:cNvSpPr>
          <p:nvPr>
            <p:ph type="title"/>
          </p:nvPr>
        </p:nvSpPr>
        <p:spPr>
          <a:xfrm>
            <a:off x="640080" y="1243013"/>
            <a:ext cx="3855720" cy="4371974"/>
          </a:xfrm>
        </p:spPr>
        <p:txBody>
          <a:bodyPr>
            <a:normAutofit/>
          </a:bodyPr>
          <a:lstStyle/>
          <a:p>
            <a:r>
              <a:rPr lang="en-US" sz="3300" dirty="0">
                <a:solidFill>
                  <a:schemeClr val="tx2"/>
                </a:solidFill>
              </a:rPr>
              <a:t>      </a:t>
            </a:r>
            <a:r>
              <a:rPr lang="en-US" sz="3300" dirty="0">
                <a:solidFill>
                  <a:schemeClr val="tx2"/>
                </a:solidFill>
                <a:latin typeface="Engravers MT" panose="02090707080505020304" pitchFamily="18" charset="77"/>
              </a:rPr>
              <a:t>Conclusion</a:t>
            </a:r>
          </a:p>
        </p:txBody>
      </p:sp>
      <p:sp>
        <p:nvSpPr>
          <p:cNvPr id="3" name="Content Placeholder 2">
            <a:extLst>
              <a:ext uri="{FF2B5EF4-FFF2-40B4-BE49-F238E27FC236}">
                <a16:creationId xmlns:a16="http://schemas.microsoft.com/office/drawing/2014/main" id="{DCE72B8A-C5B7-7F41-CD20-0FB521B4A0DB}"/>
              </a:ext>
            </a:extLst>
          </p:cNvPr>
          <p:cNvSpPr>
            <a:spLocks noGrp="1"/>
          </p:cNvSpPr>
          <p:nvPr>
            <p:ph idx="1"/>
          </p:nvPr>
        </p:nvSpPr>
        <p:spPr>
          <a:xfrm>
            <a:off x="6172200" y="804672"/>
            <a:ext cx="5221224" cy="5230368"/>
          </a:xfrm>
        </p:spPr>
        <p:txBody>
          <a:bodyPr anchor="ctr">
            <a:normAutofit lnSpcReduction="10000"/>
          </a:bodyPr>
          <a:lstStyle/>
          <a:p>
            <a:r>
              <a:rPr lang="en-US" sz="3200" dirty="0">
                <a:solidFill>
                  <a:schemeClr val="tx2"/>
                </a:solidFill>
                <a:latin typeface="Aldhabi" pitchFamily="2" charset="-78"/>
                <a:cs typeface="Aldhabi" pitchFamily="2" charset="-78"/>
              </a:rPr>
              <a:t>In all the 4 groups formed, it can be determined that attendance does not contribute much towards a group doing well on the project, while GPA and the course grade can be considered as the two important factors considered for good performance in a class group project. </a:t>
            </a:r>
          </a:p>
          <a:p>
            <a:r>
              <a:rPr lang="en-US" sz="3200" dirty="0">
                <a:solidFill>
                  <a:schemeClr val="tx2"/>
                </a:solidFill>
                <a:latin typeface="Aldhabi" pitchFamily="2" charset="-78"/>
                <a:cs typeface="Aldhabi" pitchFamily="2" charset="-78"/>
              </a:rPr>
              <a:t>In each group we have at least one person having a high GPA and course grade. </a:t>
            </a:r>
          </a:p>
          <a:p>
            <a:r>
              <a:rPr lang="en-US" sz="3200" dirty="0">
                <a:solidFill>
                  <a:schemeClr val="tx2"/>
                </a:solidFill>
                <a:latin typeface="Aldhabi" pitchFamily="2" charset="-78"/>
                <a:cs typeface="Aldhabi" pitchFamily="2" charset="-78"/>
              </a:rPr>
              <a:t>Therefore, based on this analysis we can assume that every group has the probability of performing well on the group project. </a:t>
            </a:r>
          </a:p>
          <a:p>
            <a:pPr marL="0" indent="0">
              <a:buNone/>
            </a:pPr>
            <a:endParaRPr lang="en-US" sz="1800" dirty="0">
              <a:solidFill>
                <a:schemeClr val="tx2"/>
              </a:solidFill>
            </a:endParaRPr>
          </a:p>
        </p:txBody>
      </p:sp>
    </p:spTree>
    <p:extLst>
      <p:ext uri="{BB962C8B-B14F-4D97-AF65-F5344CB8AC3E}">
        <p14:creationId xmlns:p14="http://schemas.microsoft.com/office/powerpoint/2010/main" val="20339494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TotalTime>
  <Words>534</Words>
  <Application>Microsoft Office PowerPoint</Application>
  <PresentationFormat>Widescreen</PresentationFormat>
  <Paragraphs>35</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Aldhabi</vt:lpstr>
      <vt:lpstr>Arial</vt:lpstr>
      <vt:lpstr>ArialMT</vt:lpstr>
      <vt:lpstr>Calibri</vt:lpstr>
      <vt:lpstr>Calibri Light</vt:lpstr>
      <vt:lpstr>Engravers MT</vt:lpstr>
      <vt:lpstr>Office Theme</vt:lpstr>
      <vt:lpstr>QUANTITATIVE MANAGEMENT MODELING   (FINAL PROJECT)</vt:lpstr>
      <vt:lpstr>GOAL OF THE PROJECT</vt:lpstr>
      <vt:lpstr>Data Collection  and  Choice Of Factors</vt:lpstr>
      <vt:lpstr>Method Used</vt:lpstr>
      <vt:lpstr>FINDINGS</vt:lpstr>
      <vt:lpstr>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QUANTITATIVE MANAGEMENT MODELING   (FINAL PROJECT)</dc:title>
  <dc:creator>Luka, Elmy</dc:creator>
  <cp:lastModifiedBy>Geist, Michael</cp:lastModifiedBy>
  <cp:revision>4</cp:revision>
  <dcterms:created xsi:type="dcterms:W3CDTF">2022-12-12T14:53:11Z</dcterms:created>
  <dcterms:modified xsi:type="dcterms:W3CDTF">2022-12-12T22:37:43Z</dcterms:modified>
</cp:coreProperties>
</file>