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gz43BD4iqDnQBfFyMj0+a5K/WR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CB7C9C-1C36-48FA-BECB-17386789B13D}">
  <a:tblStyle styleId="{23CB7C9C-1C36-48FA-BECB-17386789B13D}" styleName="Table_0">
    <a:wholeTbl>
      <a:tcTxStyle>
        <a:font>
          <a:latin typeface="Arial"/>
          <a:ea typeface="Arial"/>
          <a:cs typeface="Arial"/>
        </a:font>
        <a:srgbClr val="000000"/>
      </a:tcTxStyle>
      <a:tcStyle>
        <a:tcBdr>
          <a:left>
            <a:ln cap="flat" cmpd="sng" w="6350">
              <a:solidFill>
                <a:srgbClr val="BFBFBF"/>
              </a:solidFill>
              <a:prstDash val="solid"/>
              <a:round/>
              <a:headEnd len="sm" w="sm" type="none"/>
              <a:tailEnd len="sm" w="sm" type="none"/>
            </a:ln>
          </a:left>
          <a:right>
            <a:ln cap="flat" cmpd="sng" w="6350">
              <a:solidFill>
                <a:srgbClr val="BFBFBF"/>
              </a:solidFill>
              <a:prstDash val="solid"/>
              <a:round/>
              <a:headEnd len="sm" w="sm" type="none"/>
              <a:tailEnd len="sm" w="sm" type="none"/>
            </a:ln>
          </a:right>
          <a:top>
            <a:ln cap="flat" cmpd="sng" w="6350">
              <a:solidFill>
                <a:srgbClr val="BFBFBF"/>
              </a:solidFill>
              <a:prstDash val="solid"/>
              <a:round/>
              <a:headEnd len="sm" w="sm" type="none"/>
              <a:tailEnd len="sm" w="sm" type="none"/>
            </a:ln>
          </a:top>
          <a:bottom>
            <a:ln cap="flat" cmpd="sng" w="6350">
              <a:solidFill>
                <a:srgbClr val="BFBFBF"/>
              </a:solidFill>
              <a:prstDash val="solid"/>
              <a:round/>
              <a:headEnd len="sm" w="sm" type="none"/>
              <a:tailEnd len="sm" w="sm" type="none"/>
            </a:ln>
          </a:bottom>
          <a:insideH>
            <a:ln cap="flat" cmpd="sng" w="6350">
              <a:solidFill>
                <a:srgbClr val="BFBFBF"/>
              </a:solidFill>
              <a:prstDash val="solid"/>
              <a:round/>
              <a:headEnd len="sm" w="sm" type="none"/>
              <a:tailEnd len="sm" w="sm" type="none"/>
            </a:ln>
          </a:insideH>
          <a:insideV>
            <a:ln cap="flat" cmpd="sng" w="6350">
              <a:solidFill>
                <a:srgbClr val="BFBFB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b57c10c0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fb57c10c00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b57c10c0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fb57c10c00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b57c10c0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2fb57c10c00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b57c10c0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fb57c10c00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b57c10c0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fb57c10c0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b57c10c0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fb57c10c00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b57c10c0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fb57c10c00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b57c10c0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fb57c10c00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b57c10c0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fb57c10c00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b57c10c0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fb57c10c00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Gente, Muchachas, Mujeres, Estudiantes" id="84" name="Google Shape;84;p1"/>
          <p:cNvPicPr preferRelativeResize="0"/>
          <p:nvPr/>
        </p:nvPicPr>
        <p:blipFill rotWithShape="1">
          <a:blip r:embed="rId3">
            <a:alphaModFix/>
          </a:blip>
          <a:srcRect b="0" l="0" r="0" t="0"/>
          <a:stretch/>
        </p:blipFill>
        <p:spPr>
          <a:xfrm>
            <a:off x="0" y="0"/>
            <a:ext cx="10291763" cy="6858000"/>
          </a:xfrm>
          <a:prstGeom prst="rect">
            <a:avLst/>
          </a:prstGeom>
          <a:noFill/>
          <a:ln>
            <a:noFill/>
          </a:ln>
        </p:spPr>
      </p:pic>
      <p:sp>
        <p:nvSpPr>
          <p:cNvPr id="85" name="Google Shape;85;p1"/>
          <p:cNvSpPr/>
          <p:nvPr/>
        </p:nvSpPr>
        <p:spPr>
          <a:xfrm>
            <a:off x="0" y="0"/>
            <a:ext cx="12192000" cy="6899223"/>
          </a:xfrm>
          <a:prstGeom prst="rect">
            <a:avLst/>
          </a:prstGeom>
          <a:gradFill>
            <a:gsLst>
              <a:gs pos="0">
                <a:schemeClr val="lt2"/>
              </a:gs>
              <a:gs pos="31000">
                <a:schemeClr val="lt2"/>
              </a:gs>
              <a:gs pos="100000">
                <a:srgbClr val="E7E6E6">
                  <a:alpha val="33725"/>
                </a:srgbClr>
              </a:gs>
            </a:gsLst>
            <a:lin ang="10800000" scaled="0"/>
          </a:gra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nvSpPr>
        <p:spPr>
          <a:xfrm>
            <a:off x="-2" y="3188001"/>
            <a:ext cx="5508171" cy="52322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s-MX" sz="2800" u="none" cap="none" strike="noStrike">
                <a:solidFill>
                  <a:srgbClr val="FFFF00"/>
                </a:solidFill>
                <a:latin typeface="Calibri"/>
                <a:ea typeface="Calibri"/>
                <a:cs typeface="Calibri"/>
                <a:sym typeface="Calibri"/>
              </a:rPr>
              <a:t>CAPSTONE 2024-2</a:t>
            </a:r>
            <a:endParaRPr b="1" sz="2800">
              <a:solidFill>
                <a:schemeClr val="lt1"/>
              </a:solidFill>
              <a:latin typeface="Calibri"/>
              <a:ea typeface="Calibri"/>
              <a:cs typeface="Calibri"/>
              <a:sym typeface="Calibri"/>
            </a:endParaRPr>
          </a:p>
        </p:txBody>
      </p:sp>
      <p:pic>
        <p:nvPicPr>
          <p:cNvPr id="87" name="Google Shape;87;p1"/>
          <p:cNvPicPr preferRelativeResize="0"/>
          <p:nvPr/>
        </p:nvPicPr>
        <p:blipFill rotWithShape="1">
          <a:blip r:embed="rId4">
            <a:alphaModFix/>
          </a:blip>
          <a:srcRect b="0" l="0" r="0" t="0"/>
          <a:stretch/>
        </p:blipFill>
        <p:spPr>
          <a:xfrm>
            <a:off x="8653687" y="187714"/>
            <a:ext cx="3135088" cy="771525"/>
          </a:xfrm>
          <a:prstGeom prst="rect">
            <a:avLst/>
          </a:prstGeom>
          <a:noFill/>
          <a:ln>
            <a:noFill/>
          </a:ln>
        </p:spPr>
      </p:pic>
      <p:sp>
        <p:nvSpPr>
          <p:cNvPr id="88" name="Google Shape;88;p1"/>
          <p:cNvSpPr txBox="1"/>
          <p:nvPr/>
        </p:nvSpPr>
        <p:spPr>
          <a:xfrm>
            <a:off x="6683700" y="4234125"/>
            <a:ext cx="5508300" cy="2554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MX" sz="2800">
                <a:solidFill>
                  <a:schemeClr val="lt1"/>
                </a:solidFill>
                <a:latin typeface="Calibri"/>
                <a:ea typeface="Calibri"/>
                <a:cs typeface="Calibri"/>
                <a:sym typeface="Calibri"/>
              </a:rPr>
              <a:t>Proyecto: </a:t>
            </a:r>
            <a:r>
              <a:rPr lang="es-MX" sz="2000">
                <a:solidFill>
                  <a:schemeClr val="lt1"/>
                </a:solidFill>
                <a:latin typeface="Calibri"/>
                <a:ea typeface="Calibri"/>
                <a:cs typeface="Calibri"/>
                <a:sym typeface="Calibri"/>
              </a:rPr>
              <a:t>Aplicación Móvil para la Recomendación de Productos para Celíacos llamada “CeliAPP”</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rPr b="1" lang="es-MX" sz="2800">
                <a:solidFill>
                  <a:schemeClr val="lt1"/>
                </a:solidFill>
                <a:latin typeface="Calibri"/>
                <a:ea typeface="Calibri"/>
                <a:cs typeface="Calibri"/>
                <a:sym typeface="Calibri"/>
              </a:rPr>
              <a:t>Docente:</a:t>
            </a:r>
            <a:r>
              <a:rPr lang="es-MX" sz="2800">
                <a:solidFill>
                  <a:schemeClr val="lt1"/>
                </a:solidFill>
                <a:latin typeface="Calibri"/>
                <a:ea typeface="Calibri"/>
                <a:cs typeface="Calibri"/>
                <a:sym typeface="Calibri"/>
              </a:rPr>
              <a:t> </a:t>
            </a:r>
            <a:r>
              <a:rPr lang="es-MX" sz="2000">
                <a:solidFill>
                  <a:schemeClr val="lt1"/>
                </a:solidFill>
                <a:latin typeface="Calibri"/>
                <a:ea typeface="Calibri"/>
                <a:cs typeface="Calibri"/>
                <a:sym typeface="Calibri"/>
              </a:rPr>
              <a:t>Francia Berna</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rPr b="1" lang="es-MX" sz="2800">
                <a:solidFill>
                  <a:schemeClr val="lt1"/>
                </a:solidFill>
                <a:latin typeface="Calibri"/>
                <a:ea typeface="Calibri"/>
                <a:cs typeface="Calibri"/>
                <a:sym typeface="Calibri"/>
              </a:rPr>
              <a:t>Integrantes: </a:t>
            </a:r>
            <a:r>
              <a:rPr lang="es-MX" sz="2000">
                <a:solidFill>
                  <a:schemeClr val="lt1"/>
                </a:solidFill>
                <a:latin typeface="Calibri"/>
                <a:ea typeface="Calibri"/>
                <a:cs typeface="Calibri"/>
                <a:sym typeface="Calibri"/>
              </a:rPr>
              <a:t>Cristobal Azocar</a:t>
            </a:r>
            <a:endParaRPr sz="2000">
              <a:solidFill>
                <a:schemeClr val="lt1"/>
              </a:solidFill>
              <a:latin typeface="Calibri"/>
              <a:ea typeface="Calibri"/>
              <a:cs typeface="Calibri"/>
              <a:sym typeface="Calibri"/>
            </a:endParaRPr>
          </a:p>
          <a:p>
            <a:pPr indent="0" lvl="0" marL="1828800" marR="0" rtl="0" algn="l">
              <a:spcBef>
                <a:spcPts val="0"/>
              </a:spcBef>
              <a:spcAft>
                <a:spcPts val="0"/>
              </a:spcAft>
              <a:buNone/>
            </a:pPr>
            <a:r>
              <a:rPr lang="es-MX" sz="2000">
                <a:solidFill>
                  <a:schemeClr val="lt1"/>
                </a:solidFill>
                <a:latin typeface="Calibri"/>
                <a:ea typeface="Calibri"/>
                <a:cs typeface="Calibri"/>
                <a:sym typeface="Calibri"/>
              </a:rPr>
              <a:t>Javier Jorquera</a:t>
            </a:r>
            <a:endParaRPr sz="2000">
              <a:solidFill>
                <a:schemeClr val="lt1"/>
              </a:solidFill>
              <a:latin typeface="Calibri"/>
              <a:ea typeface="Calibri"/>
              <a:cs typeface="Calibri"/>
              <a:sym typeface="Calibri"/>
            </a:endParaRPr>
          </a:p>
          <a:p>
            <a:pPr indent="0" lvl="0" marL="1828800" marR="0" rtl="0" algn="l">
              <a:spcBef>
                <a:spcPts val="0"/>
              </a:spcBef>
              <a:spcAft>
                <a:spcPts val="0"/>
              </a:spcAft>
              <a:buNone/>
            </a:pPr>
            <a:r>
              <a:rPr lang="es-MX" sz="2000">
                <a:solidFill>
                  <a:schemeClr val="lt1"/>
                </a:solidFill>
                <a:latin typeface="Calibri"/>
                <a:ea typeface="Calibri"/>
                <a:cs typeface="Calibri"/>
                <a:sym typeface="Calibri"/>
              </a:rPr>
              <a:t>Marco Gaete.</a:t>
            </a:r>
            <a:endParaRPr sz="2000">
              <a:solidFill>
                <a:schemeClr val="lt1"/>
              </a:solidFill>
              <a:latin typeface="Calibri"/>
              <a:ea typeface="Calibri"/>
              <a:cs typeface="Calibri"/>
              <a:sym typeface="Calibri"/>
            </a:endParaRPr>
          </a:p>
          <a:p>
            <a:pPr indent="0" lvl="0" marL="1828800" marR="0" rtl="0" algn="l">
              <a:spcBef>
                <a:spcPts val="0"/>
              </a:spcBef>
              <a:spcAft>
                <a:spcPts val="0"/>
              </a:spcAft>
              <a:buNone/>
            </a:pPr>
            <a:r>
              <a:t/>
            </a:r>
            <a:endParaRPr sz="2000">
              <a:solidFill>
                <a:schemeClr val="lt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descr="Diario, Escribir, Blanco, Paginas, Notas" id="219" name="Google Shape;219;g2fb57c10c00_0_156"/>
          <p:cNvPicPr preferRelativeResize="0"/>
          <p:nvPr/>
        </p:nvPicPr>
        <p:blipFill rotWithShape="1">
          <a:blip r:embed="rId3">
            <a:alphaModFix/>
          </a:blip>
          <a:srcRect b="0" l="0" r="0" t="0"/>
          <a:stretch/>
        </p:blipFill>
        <p:spPr>
          <a:xfrm>
            <a:off x="0" y="0"/>
            <a:ext cx="10291763" cy="6858001"/>
          </a:xfrm>
          <a:prstGeom prst="rect">
            <a:avLst/>
          </a:prstGeom>
          <a:noFill/>
          <a:ln>
            <a:noFill/>
          </a:ln>
        </p:spPr>
      </p:pic>
      <p:sp>
        <p:nvSpPr>
          <p:cNvPr id="220" name="Google Shape;220;g2fb57c10c00_0_156"/>
          <p:cNvSpPr/>
          <p:nvPr/>
        </p:nvSpPr>
        <p:spPr>
          <a:xfrm>
            <a:off x="0" y="0"/>
            <a:ext cx="12192000" cy="6899100"/>
          </a:xfrm>
          <a:prstGeom prst="rect">
            <a:avLst/>
          </a:prstGeom>
          <a:gradFill>
            <a:gsLst>
              <a:gs pos="0">
                <a:schemeClr val="lt2"/>
              </a:gs>
              <a:gs pos="42000">
                <a:schemeClr val="lt2"/>
              </a:gs>
              <a:gs pos="100000">
                <a:srgbClr val="E7E6E6">
                  <a:alpha val="1960"/>
                </a:srgbClr>
              </a:gs>
            </a:gsLst>
            <a:lin ang="10800025" scaled="0"/>
          </a:gra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g2fb57c10c00_0_156"/>
          <p:cNvSpPr txBox="1"/>
          <p:nvPr/>
        </p:nvSpPr>
        <p:spPr>
          <a:xfrm>
            <a:off x="0" y="770911"/>
            <a:ext cx="63900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APT – 20%</a:t>
            </a:r>
            <a:endParaRPr/>
          </a:p>
        </p:txBody>
      </p:sp>
      <p:pic>
        <p:nvPicPr>
          <p:cNvPr id="222" name="Google Shape;222;g2fb57c10c00_0_156"/>
          <p:cNvPicPr preferRelativeResize="0"/>
          <p:nvPr/>
        </p:nvPicPr>
        <p:blipFill rotWithShape="1">
          <a:blip r:embed="rId4">
            <a:alphaModFix/>
          </a:blip>
          <a:srcRect b="0" l="0" r="0" t="0"/>
          <a:stretch/>
        </p:blipFill>
        <p:spPr>
          <a:xfrm>
            <a:off x="8653687" y="187714"/>
            <a:ext cx="3135088" cy="771525"/>
          </a:xfrm>
          <a:prstGeom prst="rect">
            <a:avLst/>
          </a:prstGeom>
          <a:noFill/>
          <a:ln>
            <a:noFill/>
          </a:ln>
        </p:spPr>
      </p:pic>
      <p:sp>
        <p:nvSpPr>
          <p:cNvPr id="223" name="Google Shape;223;g2fb57c10c00_0_156"/>
          <p:cNvSpPr txBox="1"/>
          <p:nvPr/>
        </p:nvSpPr>
        <p:spPr>
          <a:xfrm>
            <a:off x="0" y="770900"/>
            <a:ext cx="68319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 Plan de trabajo</a:t>
            </a:r>
            <a:endParaRPr/>
          </a:p>
        </p:txBody>
      </p:sp>
      <p:grpSp>
        <p:nvGrpSpPr>
          <p:cNvPr id="224" name="Google Shape;224;g2fb57c10c00_0_156"/>
          <p:cNvGrpSpPr/>
          <p:nvPr/>
        </p:nvGrpSpPr>
        <p:grpSpPr>
          <a:xfrm>
            <a:off x="918750" y="1651119"/>
            <a:ext cx="10942500" cy="4823099"/>
            <a:chOff x="0" y="259707"/>
            <a:chExt cx="10942500" cy="1252200"/>
          </a:xfrm>
        </p:grpSpPr>
        <p:sp>
          <p:nvSpPr>
            <p:cNvPr id="225" name="Google Shape;225;g2fb57c10c00_0_156"/>
            <p:cNvSpPr/>
            <p:nvPr/>
          </p:nvSpPr>
          <p:spPr>
            <a:xfrm>
              <a:off x="0" y="259707"/>
              <a:ext cx="10942500" cy="1252200"/>
            </a:xfrm>
            <a:prstGeom prst="rect">
              <a:avLst/>
            </a:prstGeom>
            <a:solidFill>
              <a:schemeClr val="lt1">
                <a:alpha val="89800"/>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fb57c10c00_0_156"/>
            <p:cNvSpPr txBox="1"/>
            <p:nvPr/>
          </p:nvSpPr>
          <p:spPr>
            <a:xfrm>
              <a:off x="0" y="259707"/>
              <a:ext cx="10942500" cy="1252200"/>
            </a:xfrm>
            <a:prstGeom prst="rect">
              <a:avLst/>
            </a:prstGeom>
            <a:noFill/>
            <a:ln>
              <a:noFill/>
            </a:ln>
          </p:spPr>
          <p:txBody>
            <a:bodyPr anchorCtr="0" anchor="t" bIns="135125" lIns="849225" spcFirstLastPara="1" rIns="849225" wrap="square" tIns="31240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grpSp>
      <p:graphicFrame>
        <p:nvGraphicFramePr>
          <p:cNvPr id="227" name="Google Shape;227;g2fb57c10c00_0_156"/>
          <p:cNvGraphicFramePr/>
          <p:nvPr/>
        </p:nvGraphicFramePr>
        <p:xfrm>
          <a:off x="918800" y="1651125"/>
          <a:ext cx="3000000" cy="3000000"/>
        </p:xfrm>
        <a:graphic>
          <a:graphicData uri="http://schemas.openxmlformats.org/drawingml/2006/table">
            <a:tbl>
              <a:tblPr bandRow="1">
                <a:noFill/>
                <a:tableStyleId>{23CB7C9C-1C36-48FA-BECB-17386789B13D}</a:tableStyleId>
              </a:tblPr>
              <a:tblGrid>
                <a:gridCol w="2188500"/>
                <a:gridCol w="2188500"/>
                <a:gridCol w="2188500"/>
                <a:gridCol w="2188500"/>
                <a:gridCol w="2188500"/>
              </a:tblGrid>
              <a:tr h="298875">
                <a:tc gridSpan="5">
                  <a:txBody>
                    <a:bodyPr/>
                    <a:lstStyle/>
                    <a:p>
                      <a:pPr indent="0" lvl="0" marL="0" rtl="0" algn="ctr">
                        <a:lnSpc>
                          <a:spcPct val="107916"/>
                        </a:lnSpc>
                        <a:spcBef>
                          <a:spcPts val="0"/>
                        </a:spcBef>
                        <a:spcAft>
                          <a:spcPts val="800"/>
                        </a:spcAft>
                        <a:buNone/>
                      </a:pPr>
                      <a:r>
                        <a:rPr b="1" lang="es-MX" sz="1100">
                          <a:solidFill>
                            <a:srgbClr val="1F3864"/>
                          </a:solidFill>
                          <a:latin typeface="Calibri"/>
                          <a:ea typeface="Calibri"/>
                          <a:cs typeface="Calibri"/>
                          <a:sym typeface="Calibri"/>
                        </a:rPr>
                        <a:t>Plan de Trabajo Proyecto APT</a:t>
                      </a:r>
                      <a:endParaRPr sz="1100">
                        <a:solidFill>
                          <a:srgbClr val="1F3864"/>
                        </a:solidFill>
                        <a:latin typeface="Calibri"/>
                        <a:ea typeface="Calibri"/>
                        <a:cs typeface="Calibri"/>
                        <a:sym typeface="Calibri"/>
                      </a:endParaRPr>
                    </a:p>
                  </a:txBody>
                  <a:tcPr marT="0" marB="0" marR="68575" marL="68575"/>
                </a:tc>
                <a:tc hMerge="1"/>
                <a:tc hMerge="1"/>
                <a:tc hMerge="1"/>
                <a:tc hMerge="1"/>
              </a:tr>
              <a:tr h="597700">
                <a:tc>
                  <a:txBody>
                    <a:bodyPr/>
                    <a:lstStyle/>
                    <a:p>
                      <a:pPr indent="0" lvl="0" marL="0" rtl="0" algn="ctr">
                        <a:lnSpc>
                          <a:spcPct val="107916"/>
                        </a:lnSpc>
                        <a:spcBef>
                          <a:spcPts val="0"/>
                        </a:spcBef>
                        <a:spcAft>
                          <a:spcPts val="800"/>
                        </a:spcAft>
                        <a:buNone/>
                      </a:pPr>
                      <a:r>
                        <a:rPr lang="es-MX" sz="900">
                          <a:solidFill>
                            <a:srgbClr val="1F3864"/>
                          </a:solidFill>
                          <a:latin typeface="Calibri"/>
                          <a:ea typeface="Calibri"/>
                          <a:cs typeface="Calibri"/>
                          <a:sym typeface="Calibri"/>
                        </a:rPr>
                        <a:t>Competencia o unidades de competencias</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MX" sz="1100">
                          <a:solidFill>
                            <a:srgbClr val="1F3864"/>
                          </a:solidFill>
                          <a:latin typeface="Calibri"/>
                          <a:ea typeface="Calibri"/>
                          <a:cs typeface="Calibri"/>
                          <a:sym typeface="Calibri"/>
                        </a:rPr>
                        <a:t>Nombre de  Actividades/Tareas</a:t>
                      </a:r>
                      <a:endParaRPr sz="1100">
                        <a:solidFill>
                          <a:srgbClr val="1F3864"/>
                        </a:solidFill>
                        <a:latin typeface="Calibri"/>
                        <a:ea typeface="Calibri"/>
                        <a:cs typeface="Calibri"/>
                        <a:sym typeface="Calibri"/>
                      </a:endParaRPr>
                    </a:p>
                  </a:txBody>
                  <a:tcPr marT="0" marB="0" marR="68575" marL="68575" anchor="ctr"/>
                </a:tc>
                <a:tc>
                  <a:txBody>
                    <a:bodyPr/>
                    <a:lstStyle/>
                    <a:p>
                      <a:pPr indent="0" lvl="0" marL="0" rtl="0" algn="ctr">
                        <a:lnSpc>
                          <a:spcPct val="107916"/>
                        </a:lnSpc>
                        <a:spcBef>
                          <a:spcPts val="0"/>
                        </a:spcBef>
                        <a:spcAft>
                          <a:spcPts val="800"/>
                        </a:spcAft>
                        <a:buNone/>
                      </a:pPr>
                      <a:r>
                        <a:rPr lang="es-MX" sz="1100">
                          <a:solidFill>
                            <a:srgbClr val="1F3864"/>
                          </a:solidFill>
                          <a:latin typeface="Calibri"/>
                          <a:ea typeface="Calibri"/>
                          <a:cs typeface="Calibri"/>
                          <a:sym typeface="Calibri"/>
                        </a:rPr>
                        <a:t>Descripción Actividades/Tareas</a:t>
                      </a:r>
                      <a:endParaRPr sz="1100">
                        <a:solidFill>
                          <a:srgbClr val="1F3864"/>
                        </a:solidFill>
                        <a:latin typeface="Calibri"/>
                        <a:ea typeface="Calibri"/>
                        <a:cs typeface="Calibri"/>
                        <a:sym typeface="Calibri"/>
                      </a:endParaRPr>
                    </a:p>
                  </a:txBody>
                  <a:tcPr marT="0" marB="0" marR="68575" marL="68575" anchor="ctr"/>
                </a:tc>
                <a:tc>
                  <a:txBody>
                    <a:bodyPr/>
                    <a:lstStyle/>
                    <a:p>
                      <a:pPr indent="0" lvl="0" marL="0" rtl="0" algn="ctr">
                        <a:lnSpc>
                          <a:spcPct val="107916"/>
                        </a:lnSpc>
                        <a:spcBef>
                          <a:spcPts val="0"/>
                        </a:spcBef>
                        <a:spcAft>
                          <a:spcPts val="0"/>
                        </a:spcAft>
                        <a:buNone/>
                      </a:pPr>
                      <a:r>
                        <a:rPr lang="es-MX" sz="1100">
                          <a:solidFill>
                            <a:srgbClr val="1F3864"/>
                          </a:solidFill>
                          <a:latin typeface="Calibri"/>
                          <a:ea typeface="Calibri"/>
                          <a:cs typeface="Calibri"/>
                          <a:sym typeface="Calibri"/>
                        </a:rPr>
                        <a:t>Duración de la actividad</a:t>
                      </a:r>
                      <a:endParaRPr sz="1100">
                        <a:solidFill>
                          <a:srgbClr val="1F3864"/>
                        </a:solidFill>
                        <a:latin typeface="Calibri"/>
                        <a:ea typeface="Calibri"/>
                        <a:cs typeface="Calibri"/>
                        <a:sym typeface="Calibri"/>
                      </a:endParaRPr>
                    </a:p>
                    <a:p>
                      <a:pPr indent="0" lvl="0" marL="0" rtl="0" algn="ctr">
                        <a:lnSpc>
                          <a:spcPct val="107916"/>
                        </a:lnSpc>
                        <a:spcBef>
                          <a:spcPts val="800"/>
                        </a:spcBef>
                        <a:spcAft>
                          <a:spcPts val="800"/>
                        </a:spcAft>
                        <a:buNone/>
                      </a:pPr>
                      <a:r>
                        <a:t/>
                      </a:r>
                      <a:endParaRPr sz="1100">
                        <a:solidFill>
                          <a:srgbClr val="1F3864"/>
                        </a:solidFill>
                        <a:latin typeface="Calibri"/>
                        <a:ea typeface="Calibri"/>
                        <a:cs typeface="Calibri"/>
                        <a:sym typeface="Calibri"/>
                      </a:endParaRPr>
                    </a:p>
                  </a:txBody>
                  <a:tcPr marT="0" marB="0" marR="68575" marL="68575" anchor="ctr">
                    <a:lnR cap="flat" cmpd="sng" w="6350">
                      <a:solidFill>
                        <a:srgbClr val="FFFFFF"/>
                      </a:solidFill>
                      <a:prstDash val="solid"/>
                      <a:round/>
                      <a:headEnd len="sm" w="sm" type="none"/>
                      <a:tailEnd len="sm" w="sm" type="none"/>
                    </a:lnR>
                  </a:tcPr>
                </a:tc>
                <a:tc>
                  <a:txBody>
                    <a:bodyPr/>
                    <a:lstStyle/>
                    <a:p>
                      <a:pPr indent="0" lvl="0" marL="0" rtl="0" algn="ctr">
                        <a:lnSpc>
                          <a:spcPct val="107916"/>
                        </a:lnSpc>
                        <a:spcBef>
                          <a:spcPts val="0"/>
                        </a:spcBef>
                        <a:spcAft>
                          <a:spcPts val="800"/>
                        </a:spcAft>
                        <a:buNone/>
                      </a:pPr>
                      <a:r>
                        <a:rPr lang="es-MX" sz="1100">
                          <a:solidFill>
                            <a:srgbClr val="1F3864"/>
                          </a:solidFill>
                          <a:latin typeface="Calibri"/>
                          <a:ea typeface="Calibri"/>
                          <a:cs typeface="Calibri"/>
                          <a:sym typeface="Calibri"/>
                        </a:rPr>
                        <a:t>Responsable</a:t>
                      </a:r>
                      <a:endParaRPr sz="1100">
                        <a:solidFill>
                          <a:srgbClr val="1F3864"/>
                        </a:solidFill>
                        <a:latin typeface="Calibri"/>
                        <a:ea typeface="Calibri"/>
                        <a:cs typeface="Calibri"/>
                        <a:sym typeface="Calibri"/>
                      </a:endParaRPr>
                    </a:p>
                  </a:txBody>
                  <a:tcPr marT="0" marB="0" marR="68575" marL="68575" anchor="ctr">
                    <a:lnL cap="flat" cmpd="sng" w="6350">
                      <a:solidFill>
                        <a:srgbClr val="FFFFFF"/>
                      </a:solidFill>
                      <a:prstDash val="solid"/>
                      <a:round/>
                      <a:headEnd len="sm" w="sm" type="none"/>
                      <a:tailEnd len="sm" w="sm" type="none"/>
                    </a:lnL>
                    <a:solidFill>
                      <a:srgbClr val="D9D9D9"/>
                    </a:solidFill>
                  </a:tcPr>
                </a:tc>
              </a:tr>
              <a:tr h="1292150">
                <a:tc>
                  <a:txBody>
                    <a:bodyPr/>
                    <a:lstStyle/>
                    <a:p>
                      <a:pPr indent="0" lvl="0" marL="0" rtl="0" algn="l">
                        <a:spcBef>
                          <a:spcPts val="0"/>
                        </a:spcBef>
                        <a:spcAft>
                          <a:spcPts val="0"/>
                        </a:spcAft>
                        <a:buNone/>
                      </a:pPr>
                      <a:r>
                        <a:rPr lang="es-MX" sz="1000">
                          <a:latin typeface="Calibri"/>
                          <a:ea typeface="Calibri"/>
                          <a:cs typeface="Calibri"/>
                          <a:sym typeface="Calibri"/>
                        </a:rPr>
                        <a:t>Gestionar proyectos informáticos, ofreciendo alternativas para la toma de decisiones de acuerdo a los requerimientos de la organización.</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Generar una encuesta para posibles usuarios </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Será necesario crear una encuesta para tener un idea de que funcionalidades sirven o se agregaría según los posibles usuarios, para definir de buena manera los requerimientos</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1 semana</a:t>
                      </a:r>
                      <a:endParaRPr sz="1000">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just">
                        <a:spcBef>
                          <a:spcPts val="0"/>
                        </a:spcBef>
                        <a:spcAft>
                          <a:spcPts val="0"/>
                        </a:spcAft>
                        <a:buNone/>
                      </a:pPr>
                      <a:r>
                        <a:rPr lang="es-MX" sz="1000">
                          <a:latin typeface="Calibri"/>
                          <a:ea typeface="Calibri"/>
                          <a:cs typeface="Calibri"/>
                          <a:sym typeface="Calibri"/>
                        </a:rPr>
                        <a:t>Marco gaete</a:t>
                      </a:r>
                      <a:endParaRPr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r h="1242825">
                <a:tc>
                  <a:txBody>
                    <a:bodyPr/>
                    <a:lstStyle/>
                    <a:p>
                      <a:pPr indent="0" lvl="0" marL="0" rtl="0" algn="l">
                        <a:spcBef>
                          <a:spcPts val="0"/>
                        </a:spcBef>
                        <a:spcAft>
                          <a:spcPts val="0"/>
                        </a:spcAft>
                        <a:buNone/>
                      </a:pPr>
                      <a:r>
                        <a:rPr lang="es-MX" sz="1000">
                          <a:latin typeface="Calibri"/>
                          <a:ea typeface="Calibri"/>
                          <a:cs typeface="Calibri"/>
                          <a:sym typeface="Calibri"/>
                        </a:rPr>
                        <a:t>Gestionar proyectos informáticos</a:t>
                      </a:r>
                      <a:endParaRPr sz="11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Crear diagramas </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Se necesita crear principalmente diagramas como el de la base de datos, los casos de uso y los mockups de la app</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1 semana</a:t>
                      </a:r>
                      <a:endParaRPr sz="1000">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just">
                        <a:spcBef>
                          <a:spcPts val="0"/>
                        </a:spcBef>
                        <a:spcAft>
                          <a:spcPts val="0"/>
                        </a:spcAft>
                        <a:buNone/>
                      </a:pPr>
                      <a:r>
                        <a:rPr lang="es-MX" sz="1000">
                          <a:latin typeface="Calibri"/>
                          <a:ea typeface="Calibri"/>
                          <a:cs typeface="Calibri"/>
                          <a:sym typeface="Calibri"/>
                        </a:rPr>
                        <a:t>Cristobal azocar</a:t>
                      </a:r>
                      <a:endParaRPr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r h="1391550">
                <a:tc>
                  <a:txBody>
                    <a:bodyPr/>
                    <a:lstStyle/>
                    <a:p>
                      <a:pPr indent="0" lvl="0" marL="0" rtl="0" algn="l">
                        <a:spcBef>
                          <a:spcPts val="0"/>
                        </a:spcBef>
                        <a:spcAft>
                          <a:spcPts val="0"/>
                        </a:spcAft>
                        <a:buNone/>
                      </a:pPr>
                      <a:r>
                        <a:rPr lang="es-MX" sz="1000">
                          <a:latin typeface="Calibri"/>
                          <a:ea typeface="Calibri"/>
                          <a:cs typeface="Calibri"/>
                          <a:sym typeface="Calibri"/>
                        </a:rPr>
                        <a:t>Gestionar proyectos informáticos</a:t>
                      </a:r>
                      <a:endParaRPr sz="11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Completar documentación de la metodología</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Durante el desarrollo del proyecto será necesario completar documentos de la metodología scrum, estos serían planillas como las historias de usuarios,  el  backlog, las daily meeting y los sprint review</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10 semanas</a:t>
                      </a:r>
                      <a:endParaRPr sz="1000">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just">
                        <a:spcBef>
                          <a:spcPts val="0"/>
                        </a:spcBef>
                        <a:spcAft>
                          <a:spcPts val="0"/>
                        </a:spcAft>
                        <a:buNone/>
                      </a:pPr>
                      <a:r>
                        <a:rPr lang="es-MX" sz="1000">
                          <a:latin typeface="Calibri"/>
                          <a:ea typeface="Calibri"/>
                          <a:cs typeface="Calibri"/>
                          <a:sym typeface="Calibri"/>
                        </a:rPr>
                        <a:t>Marco gaete</a:t>
                      </a:r>
                      <a:endParaRPr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descr="Diario, Escribir, Blanco, Paginas, Notas" id="232" name="Google Shape;232;g2fb57c10c00_0_190"/>
          <p:cNvPicPr preferRelativeResize="0"/>
          <p:nvPr/>
        </p:nvPicPr>
        <p:blipFill rotWithShape="1">
          <a:blip r:embed="rId3">
            <a:alphaModFix/>
          </a:blip>
          <a:srcRect b="0" l="0" r="0" t="0"/>
          <a:stretch/>
        </p:blipFill>
        <p:spPr>
          <a:xfrm>
            <a:off x="0" y="0"/>
            <a:ext cx="10291763" cy="6858001"/>
          </a:xfrm>
          <a:prstGeom prst="rect">
            <a:avLst/>
          </a:prstGeom>
          <a:noFill/>
          <a:ln>
            <a:noFill/>
          </a:ln>
        </p:spPr>
      </p:pic>
      <p:sp>
        <p:nvSpPr>
          <p:cNvPr id="233" name="Google Shape;233;g2fb57c10c00_0_190"/>
          <p:cNvSpPr/>
          <p:nvPr/>
        </p:nvSpPr>
        <p:spPr>
          <a:xfrm>
            <a:off x="0" y="0"/>
            <a:ext cx="12192000" cy="6899100"/>
          </a:xfrm>
          <a:prstGeom prst="rect">
            <a:avLst/>
          </a:prstGeom>
          <a:gradFill>
            <a:gsLst>
              <a:gs pos="0">
                <a:schemeClr val="lt2"/>
              </a:gs>
              <a:gs pos="42000">
                <a:schemeClr val="lt2"/>
              </a:gs>
              <a:gs pos="100000">
                <a:srgbClr val="E7E6E6">
                  <a:alpha val="1960"/>
                </a:srgbClr>
              </a:gs>
            </a:gsLst>
            <a:lin ang="10800025" scaled="0"/>
          </a:gra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g2fb57c10c00_0_190"/>
          <p:cNvSpPr txBox="1"/>
          <p:nvPr/>
        </p:nvSpPr>
        <p:spPr>
          <a:xfrm>
            <a:off x="0" y="770911"/>
            <a:ext cx="63900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APT – 20%</a:t>
            </a:r>
            <a:endParaRPr/>
          </a:p>
        </p:txBody>
      </p:sp>
      <p:pic>
        <p:nvPicPr>
          <p:cNvPr id="235" name="Google Shape;235;g2fb57c10c00_0_190"/>
          <p:cNvPicPr preferRelativeResize="0"/>
          <p:nvPr/>
        </p:nvPicPr>
        <p:blipFill rotWithShape="1">
          <a:blip r:embed="rId4">
            <a:alphaModFix/>
          </a:blip>
          <a:srcRect b="0" l="0" r="0" t="0"/>
          <a:stretch/>
        </p:blipFill>
        <p:spPr>
          <a:xfrm>
            <a:off x="8653687" y="187714"/>
            <a:ext cx="3135088" cy="771525"/>
          </a:xfrm>
          <a:prstGeom prst="rect">
            <a:avLst/>
          </a:prstGeom>
          <a:noFill/>
          <a:ln>
            <a:noFill/>
          </a:ln>
        </p:spPr>
      </p:pic>
      <p:sp>
        <p:nvSpPr>
          <p:cNvPr id="236" name="Google Shape;236;g2fb57c10c00_0_190"/>
          <p:cNvSpPr txBox="1"/>
          <p:nvPr/>
        </p:nvSpPr>
        <p:spPr>
          <a:xfrm>
            <a:off x="0" y="770900"/>
            <a:ext cx="68319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 Plan de trabajo</a:t>
            </a:r>
            <a:endParaRPr/>
          </a:p>
        </p:txBody>
      </p:sp>
      <p:grpSp>
        <p:nvGrpSpPr>
          <p:cNvPr id="237" name="Google Shape;237;g2fb57c10c00_0_190"/>
          <p:cNvGrpSpPr/>
          <p:nvPr/>
        </p:nvGrpSpPr>
        <p:grpSpPr>
          <a:xfrm>
            <a:off x="918750" y="1651119"/>
            <a:ext cx="10942500" cy="4823099"/>
            <a:chOff x="0" y="259707"/>
            <a:chExt cx="10942500" cy="1252200"/>
          </a:xfrm>
        </p:grpSpPr>
        <p:sp>
          <p:nvSpPr>
            <p:cNvPr id="238" name="Google Shape;238;g2fb57c10c00_0_190"/>
            <p:cNvSpPr/>
            <p:nvPr/>
          </p:nvSpPr>
          <p:spPr>
            <a:xfrm>
              <a:off x="0" y="259707"/>
              <a:ext cx="10942500" cy="1252200"/>
            </a:xfrm>
            <a:prstGeom prst="rect">
              <a:avLst/>
            </a:prstGeom>
            <a:solidFill>
              <a:schemeClr val="lt1">
                <a:alpha val="89800"/>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fb57c10c00_0_190"/>
            <p:cNvSpPr txBox="1"/>
            <p:nvPr/>
          </p:nvSpPr>
          <p:spPr>
            <a:xfrm>
              <a:off x="0" y="259707"/>
              <a:ext cx="10942500" cy="1252200"/>
            </a:xfrm>
            <a:prstGeom prst="rect">
              <a:avLst/>
            </a:prstGeom>
            <a:noFill/>
            <a:ln>
              <a:noFill/>
            </a:ln>
          </p:spPr>
          <p:txBody>
            <a:bodyPr anchorCtr="0" anchor="t" bIns="135125" lIns="849225" spcFirstLastPara="1" rIns="849225" wrap="square" tIns="31240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grpSp>
      <p:graphicFrame>
        <p:nvGraphicFramePr>
          <p:cNvPr id="240" name="Google Shape;240;g2fb57c10c00_0_190"/>
          <p:cNvGraphicFramePr/>
          <p:nvPr/>
        </p:nvGraphicFramePr>
        <p:xfrm>
          <a:off x="918800" y="1651125"/>
          <a:ext cx="3000000" cy="3000000"/>
        </p:xfrm>
        <a:graphic>
          <a:graphicData uri="http://schemas.openxmlformats.org/drawingml/2006/table">
            <a:tbl>
              <a:tblPr bandRow="1">
                <a:noFill/>
                <a:tableStyleId>{23CB7C9C-1C36-48FA-BECB-17386789B13D}</a:tableStyleId>
              </a:tblPr>
              <a:tblGrid>
                <a:gridCol w="2957200"/>
                <a:gridCol w="2414575"/>
                <a:gridCol w="2429675"/>
                <a:gridCol w="1571525"/>
                <a:gridCol w="1569525"/>
              </a:tblGrid>
              <a:tr h="294375">
                <a:tc gridSpan="5">
                  <a:txBody>
                    <a:bodyPr/>
                    <a:lstStyle/>
                    <a:p>
                      <a:pPr indent="0" lvl="0" marL="0" rtl="0" algn="ctr">
                        <a:lnSpc>
                          <a:spcPct val="107916"/>
                        </a:lnSpc>
                        <a:spcBef>
                          <a:spcPts val="0"/>
                        </a:spcBef>
                        <a:spcAft>
                          <a:spcPts val="800"/>
                        </a:spcAft>
                        <a:buNone/>
                      </a:pPr>
                      <a:r>
                        <a:rPr b="1" lang="es-MX" sz="1100">
                          <a:solidFill>
                            <a:srgbClr val="1F3864"/>
                          </a:solidFill>
                          <a:latin typeface="Calibri"/>
                          <a:ea typeface="Calibri"/>
                          <a:cs typeface="Calibri"/>
                          <a:sym typeface="Calibri"/>
                        </a:rPr>
                        <a:t>Plan de Trabajo Proyecto APT</a:t>
                      </a:r>
                      <a:endParaRPr sz="1100">
                        <a:solidFill>
                          <a:srgbClr val="1F3864"/>
                        </a:solidFill>
                        <a:latin typeface="Calibri"/>
                        <a:ea typeface="Calibri"/>
                        <a:cs typeface="Calibri"/>
                        <a:sym typeface="Calibri"/>
                      </a:endParaRPr>
                    </a:p>
                  </a:txBody>
                  <a:tcPr marT="0" marB="0" marR="68575" marL="68575"/>
                </a:tc>
                <a:tc hMerge="1"/>
                <a:tc hMerge="1"/>
                <a:tc hMerge="1"/>
                <a:tc hMerge="1"/>
              </a:tr>
              <a:tr h="588775">
                <a:tc>
                  <a:txBody>
                    <a:bodyPr/>
                    <a:lstStyle/>
                    <a:p>
                      <a:pPr indent="0" lvl="0" marL="0" rtl="0" algn="ctr">
                        <a:lnSpc>
                          <a:spcPct val="107916"/>
                        </a:lnSpc>
                        <a:spcBef>
                          <a:spcPts val="0"/>
                        </a:spcBef>
                        <a:spcAft>
                          <a:spcPts val="800"/>
                        </a:spcAft>
                        <a:buNone/>
                      </a:pPr>
                      <a:r>
                        <a:rPr lang="es-MX" sz="900">
                          <a:solidFill>
                            <a:srgbClr val="1F3864"/>
                          </a:solidFill>
                          <a:latin typeface="Calibri"/>
                          <a:ea typeface="Calibri"/>
                          <a:cs typeface="Calibri"/>
                          <a:sym typeface="Calibri"/>
                        </a:rPr>
                        <a:t>Competencia o unidades de competencias</a:t>
                      </a:r>
                      <a:endParaRPr sz="900">
                        <a:solidFill>
                          <a:srgbClr val="1F3864"/>
                        </a:solidFill>
                        <a:latin typeface="Calibri"/>
                        <a:ea typeface="Calibri"/>
                        <a:cs typeface="Calibri"/>
                        <a:sym typeface="Calibri"/>
                      </a:endParaRPr>
                    </a:p>
                  </a:txBody>
                  <a:tcPr marT="0" marB="0" marR="68575" marL="68575"/>
                </a:tc>
                <a:tc>
                  <a:txBody>
                    <a:bodyPr/>
                    <a:lstStyle/>
                    <a:p>
                      <a:pPr indent="0" lvl="0" marL="0" rtl="0" algn="ctr">
                        <a:lnSpc>
                          <a:spcPct val="107916"/>
                        </a:lnSpc>
                        <a:spcBef>
                          <a:spcPts val="0"/>
                        </a:spcBef>
                        <a:spcAft>
                          <a:spcPts val="800"/>
                        </a:spcAft>
                        <a:buNone/>
                      </a:pPr>
                      <a:r>
                        <a:rPr lang="es-MX" sz="1100">
                          <a:solidFill>
                            <a:srgbClr val="1F3864"/>
                          </a:solidFill>
                          <a:latin typeface="Calibri"/>
                          <a:ea typeface="Calibri"/>
                          <a:cs typeface="Calibri"/>
                          <a:sym typeface="Calibri"/>
                        </a:rPr>
                        <a:t>Nombre de  Actividades/Tareas</a:t>
                      </a:r>
                      <a:endParaRPr sz="1100">
                        <a:solidFill>
                          <a:srgbClr val="1F3864"/>
                        </a:solidFill>
                        <a:latin typeface="Calibri"/>
                        <a:ea typeface="Calibri"/>
                        <a:cs typeface="Calibri"/>
                        <a:sym typeface="Calibri"/>
                      </a:endParaRPr>
                    </a:p>
                  </a:txBody>
                  <a:tcPr marT="0" marB="0" marR="68575" marL="68575" anchor="ctr"/>
                </a:tc>
                <a:tc>
                  <a:txBody>
                    <a:bodyPr/>
                    <a:lstStyle/>
                    <a:p>
                      <a:pPr indent="0" lvl="0" marL="0" rtl="0" algn="ctr">
                        <a:lnSpc>
                          <a:spcPct val="107916"/>
                        </a:lnSpc>
                        <a:spcBef>
                          <a:spcPts val="0"/>
                        </a:spcBef>
                        <a:spcAft>
                          <a:spcPts val="800"/>
                        </a:spcAft>
                        <a:buNone/>
                      </a:pPr>
                      <a:r>
                        <a:rPr lang="es-MX" sz="1100">
                          <a:solidFill>
                            <a:srgbClr val="1F3864"/>
                          </a:solidFill>
                          <a:latin typeface="Calibri"/>
                          <a:ea typeface="Calibri"/>
                          <a:cs typeface="Calibri"/>
                          <a:sym typeface="Calibri"/>
                        </a:rPr>
                        <a:t>Descripción Actividades/Tareas</a:t>
                      </a:r>
                      <a:endParaRPr sz="1100">
                        <a:solidFill>
                          <a:srgbClr val="1F3864"/>
                        </a:solidFill>
                        <a:latin typeface="Calibri"/>
                        <a:ea typeface="Calibri"/>
                        <a:cs typeface="Calibri"/>
                        <a:sym typeface="Calibri"/>
                      </a:endParaRPr>
                    </a:p>
                  </a:txBody>
                  <a:tcPr marT="0" marB="0" marR="68575" marL="68575" anchor="ctr"/>
                </a:tc>
                <a:tc>
                  <a:txBody>
                    <a:bodyPr/>
                    <a:lstStyle/>
                    <a:p>
                      <a:pPr indent="0" lvl="0" marL="0" rtl="0" algn="ctr">
                        <a:lnSpc>
                          <a:spcPct val="107916"/>
                        </a:lnSpc>
                        <a:spcBef>
                          <a:spcPts val="0"/>
                        </a:spcBef>
                        <a:spcAft>
                          <a:spcPts val="0"/>
                        </a:spcAft>
                        <a:buNone/>
                      </a:pPr>
                      <a:r>
                        <a:rPr lang="es-MX" sz="1100">
                          <a:solidFill>
                            <a:srgbClr val="1F3864"/>
                          </a:solidFill>
                          <a:latin typeface="Calibri"/>
                          <a:ea typeface="Calibri"/>
                          <a:cs typeface="Calibri"/>
                          <a:sym typeface="Calibri"/>
                        </a:rPr>
                        <a:t>Duración de la actividad</a:t>
                      </a:r>
                      <a:endParaRPr sz="1100">
                        <a:solidFill>
                          <a:srgbClr val="1F3864"/>
                        </a:solidFill>
                        <a:latin typeface="Calibri"/>
                        <a:ea typeface="Calibri"/>
                        <a:cs typeface="Calibri"/>
                        <a:sym typeface="Calibri"/>
                      </a:endParaRPr>
                    </a:p>
                    <a:p>
                      <a:pPr indent="0" lvl="0" marL="0" rtl="0" algn="ctr">
                        <a:lnSpc>
                          <a:spcPct val="107916"/>
                        </a:lnSpc>
                        <a:spcBef>
                          <a:spcPts val="800"/>
                        </a:spcBef>
                        <a:spcAft>
                          <a:spcPts val="800"/>
                        </a:spcAft>
                        <a:buNone/>
                      </a:pPr>
                      <a:r>
                        <a:t/>
                      </a:r>
                      <a:endParaRPr sz="1100">
                        <a:solidFill>
                          <a:srgbClr val="1F3864"/>
                        </a:solidFill>
                        <a:latin typeface="Calibri"/>
                        <a:ea typeface="Calibri"/>
                        <a:cs typeface="Calibri"/>
                        <a:sym typeface="Calibri"/>
                      </a:endParaRPr>
                    </a:p>
                  </a:txBody>
                  <a:tcPr marT="0" marB="0" marR="68575" marL="68575" anchor="ctr">
                    <a:lnR cap="flat" cmpd="sng" w="6350">
                      <a:solidFill>
                        <a:srgbClr val="FFFFFF"/>
                      </a:solidFill>
                      <a:prstDash val="solid"/>
                      <a:round/>
                      <a:headEnd len="sm" w="sm" type="none"/>
                      <a:tailEnd len="sm" w="sm" type="none"/>
                    </a:lnR>
                  </a:tcPr>
                </a:tc>
                <a:tc>
                  <a:txBody>
                    <a:bodyPr/>
                    <a:lstStyle/>
                    <a:p>
                      <a:pPr indent="0" lvl="0" marL="0" rtl="0" algn="ctr">
                        <a:lnSpc>
                          <a:spcPct val="107916"/>
                        </a:lnSpc>
                        <a:spcBef>
                          <a:spcPts val="0"/>
                        </a:spcBef>
                        <a:spcAft>
                          <a:spcPts val="800"/>
                        </a:spcAft>
                        <a:buNone/>
                      </a:pPr>
                      <a:r>
                        <a:rPr lang="es-MX" sz="1100">
                          <a:solidFill>
                            <a:srgbClr val="1F3864"/>
                          </a:solidFill>
                          <a:latin typeface="Calibri"/>
                          <a:ea typeface="Calibri"/>
                          <a:cs typeface="Calibri"/>
                          <a:sym typeface="Calibri"/>
                        </a:rPr>
                        <a:t>Responsable</a:t>
                      </a:r>
                      <a:endParaRPr sz="1100">
                        <a:solidFill>
                          <a:srgbClr val="1F3864"/>
                        </a:solidFill>
                        <a:latin typeface="Calibri"/>
                        <a:ea typeface="Calibri"/>
                        <a:cs typeface="Calibri"/>
                        <a:sym typeface="Calibri"/>
                      </a:endParaRPr>
                    </a:p>
                  </a:txBody>
                  <a:tcPr marT="0" marB="0" marR="68575" marL="68575" anchor="ctr">
                    <a:lnL cap="flat" cmpd="sng" w="6350">
                      <a:solidFill>
                        <a:srgbClr val="FFFFFF"/>
                      </a:solidFill>
                      <a:prstDash val="solid"/>
                      <a:round/>
                      <a:headEnd len="sm" w="sm" type="none"/>
                      <a:tailEnd len="sm" w="sm" type="none"/>
                    </a:lnL>
                    <a:solidFill>
                      <a:srgbClr val="D9D9D9"/>
                    </a:solidFill>
                  </a:tcPr>
                </a:tc>
              </a:tr>
              <a:tr h="628025">
                <a:tc>
                  <a:txBody>
                    <a:bodyPr/>
                    <a:lstStyle/>
                    <a:p>
                      <a:pPr indent="0" lvl="0" marL="0" rtl="0" algn="l">
                        <a:spcBef>
                          <a:spcPts val="0"/>
                        </a:spcBef>
                        <a:spcAft>
                          <a:spcPts val="0"/>
                        </a:spcAft>
                        <a:buNone/>
                      </a:pPr>
                      <a:r>
                        <a:rPr lang="es-MX" sz="1000">
                          <a:latin typeface="Calibri"/>
                          <a:ea typeface="Calibri"/>
                          <a:cs typeface="Calibri"/>
                          <a:sym typeface="Calibri"/>
                        </a:rPr>
                        <a:t>Construir el modelo arquitectónico de una solución sistémica que soporte los procesos de negocio de acuerdo los requerimientos de la organización y estándares en la industria.</a:t>
                      </a:r>
                      <a:endParaRPr sz="7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Diseñar e implementar flujo de la app</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Primero necesitamos definir y diseñar la arquitectura que soporte el flujo de la app(comportamiento del usuario), para luego implementarlo y que la app pueda funcionar correctamente. </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10 semanas</a:t>
                      </a:r>
                      <a:endParaRPr sz="1000">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just">
                        <a:spcBef>
                          <a:spcPts val="0"/>
                        </a:spcBef>
                        <a:spcAft>
                          <a:spcPts val="0"/>
                        </a:spcAft>
                        <a:buNone/>
                      </a:pPr>
                      <a:r>
                        <a:rPr lang="es-MX" sz="1000">
                          <a:latin typeface="Calibri"/>
                          <a:ea typeface="Calibri"/>
                          <a:cs typeface="Calibri"/>
                          <a:sym typeface="Calibri"/>
                        </a:rPr>
                        <a:t>Javier jorquera</a:t>
                      </a:r>
                      <a:endParaRPr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r h="3311950">
                <a:tc>
                  <a:txBody>
                    <a:bodyPr/>
                    <a:lstStyle/>
                    <a:p>
                      <a:pPr indent="0" lvl="0" marL="0" rtl="0" algn="l">
                        <a:spcBef>
                          <a:spcPts val="0"/>
                        </a:spcBef>
                        <a:spcAft>
                          <a:spcPts val="0"/>
                        </a:spcAft>
                        <a:buNone/>
                      </a:pPr>
                      <a:r>
                        <a:rPr lang="es-MX" sz="1000">
                          <a:latin typeface="Calibri"/>
                          <a:ea typeface="Calibri"/>
                          <a:cs typeface="Calibri"/>
                          <a:sym typeface="Calibri"/>
                        </a:rPr>
                        <a:t>Programar consultas o rutinas para manipular información de una base de datos de acuerdo a los requerimientos de la organización.</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es-MX" sz="1000">
                          <a:latin typeface="Calibri"/>
                          <a:ea typeface="Calibri"/>
                          <a:cs typeface="Calibri"/>
                          <a:sym typeface="Calibri"/>
                        </a:rPr>
                        <a:t>Construir programas y rutinas de variada complejidad para dar solución a requerimientos de la organización, acordes a tecnologías de mercado y utilizando buenas prácticas de codificación.</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es-MX" sz="1000">
                          <a:latin typeface="Calibri"/>
                          <a:ea typeface="Calibri"/>
                          <a:cs typeface="Calibri"/>
                          <a:sym typeface="Calibri"/>
                        </a:rPr>
                        <a:t>Desarrollar una solución de software utilizando técnicas que permitan sistematizar el proceso de desarrollo y mantenimiento, asegurando el logro de los objetivos.</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es-MX" sz="1000">
                          <a:latin typeface="Calibri"/>
                          <a:ea typeface="Calibri"/>
                          <a:cs typeface="Calibri"/>
                          <a:sym typeface="Calibri"/>
                        </a:rPr>
                        <a:t>Desarrollar la transformación de grandes volúmenes de datos para la obtención de información y conocimiento de la organización a fin de apoyar la toma de decisiones y la mejora de los procesos de negocio aplicados al sistema “CeliAPP”.</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Desarrollar requerimientos/backlog</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Programaremos los distintos requerimientos y funcionalidades que se definieron o definan tanto como en los objetivos del proyecto como en el backlog.</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10 semanas</a:t>
                      </a:r>
                      <a:endParaRPr sz="1000">
                        <a:latin typeface="Calibri"/>
                        <a:ea typeface="Calibri"/>
                        <a:cs typeface="Calibri"/>
                        <a:sym typeface="Calibri"/>
                      </a:endParaRPr>
                    </a:p>
                  </a:txBody>
                  <a:tcPr marT="0" marB="0" marR="68575" marL="68575">
                    <a:lnR cap="flat" cmpd="sng" w="6350">
                      <a:solidFill>
                        <a:srgbClr val="FFFFFF"/>
                      </a:solidFill>
                      <a:prstDash val="solid"/>
                      <a:round/>
                      <a:headEnd len="sm" w="sm" type="none"/>
                      <a:tailEnd len="sm" w="sm" type="none"/>
                    </a:lnR>
                  </a:tcPr>
                </a:tc>
                <a:tc>
                  <a:txBody>
                    <a:bodyPr/>
                    <a:lstStyle/>
                    <a:p>
                      <a:pPr indent="0" lvl="0" marL="0" rtl="0" algn="just">
                        <a:spcBef>
                          <a:spcPts val="0"/>
                        </a:spcBef>
                        <a:spcAft>
                          <a:spcPts val="0"/>
                        </a:spcAft>
                        <a:buNone/>
                      </a:pPr>
                      <a:r>
                        <a:rPr lang="es-MX" sz="1000">
                          <a:latin typeface="Calibri"/>
                          <a:ea typeface="Calibri"/>
                          <a:cs typeface="Calibri"/>
                          <a:sym typeface="Calibri"/>
                        </a:rPr>
                        <a:t>Javier jorquera</a:t>
                      </a:r>
                      <a:endParaRPr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solidFill>
                      <a:srgbClr val="D9D9D9"/>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Diario, Escribir, Blanco, Paginas, Notas" id="245" name="Google Shape;245;g2fb57c10c00_0_174"/>
          <p:cNvPicPr preferRelativeResize="0"/>
          <p:nvPr/>
        </p:nvPicPr>
        <p:blipFill rotWithShape="1">
          <a:blip r:embed="rId3">
            <a:alphaModFix/>
          </a:blip>
          <a:srcRect b="0" l="0" r="0" t="0"/>
          <a:stretch/>
        </p:blipFill>
        <p:spPr>
          <a:xfrm>
            <a:off x="0" y="0"/>
            <a:ext cx="10291763" cy="6858001"/>
          </a:xfrm>
          <a:prstGeom prst="rect">
            <a:avLst/>
          </a:prstGeom>
          <a:noFill/>
          <a:ln>
            <a:noFill/>
          </a:ln>
        </p:spPr>
      </p:pic>
      <p:sp>
        <p:nvSpPr>
          <p:cNvPr id="246" name="Google Shape;246;g2fb57c10c00_0_174"/>
          <p:cNvSpPr/>
          <p:nvPr/>
        </p:nvSpPr>
        <p:spPr>
          <a:xfrm>
            <a:off x="0" y="0"/>
            <a:ext cx="12192000" cy="6899100"/>
          </a:xfrm>
          <a:prstGeom prst="rect">
            <a:avLst/>
          </a:prstGeom>
          <a:gradFill>
            <a:gsLst>
              <a:gs pos="0">
                <a:schemeClr val="lt2"/>
              </a:gs>
              <a:gs pos="42000">
                <a:schemeClr val="lt2"/>
              </a:gs>
              <a:gs pos="100000">
                <a:srgbClr val="E7E6E6">
                  <a:alpha val="1960"/>
                </a:srgbClr>
              </a:gs>
            </a:gsLst>
            <a:lin ang="10800025" scaled="0"/>
          </a:gra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g2fb57c10c00_0_174"/>
          <p:cNvSpPr txBox="1"/>
          <p:nvPr/>
        </p:nvSpPr>
        <p:spPr>
          <a:xfrm>
            <a:off x="0" y="770911"/>
            <a:ext cx="63900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APT – 20%</a:t>
            </a:r>
            <a:endParaRPr/>
          </a:p>
        </p:txBody>
      </p:sp>
      <p:pic>
        <p:nvPicPr>
          <p:cNvPr id="248" name="Google Shape;248;g2fb57c10c00_0_174"/>
          <p:cNvPicPr preferRelativeResize="0"/>
          <p:nvPr/>
        </p:nvPicPr>
        <p:blipFill rotWithShape="1">
          <a:blip r:embed="rId4">
            <a:alphaModFix/>
          </a:blip>
          <a:srcRect b="0" l="0" r="0" t="0"/>
          <a:stretch/>
        </p:blipFill>
        <p:spPr>
          <a:xfrm>
            <a:off x="8653687" y="187714"/>
            <a:ext cx="3135088" cy="771525"/>
          </a:xfrm>
          <a:prstGeom prst="rect">
            <a:avLst/>
          </a:prstGeom>
          <a:noFill/>
          <a:ln>
            <a:noFill/>
          </a:ln>
        </p:spPr>
      </p:pic>
      <p:sp>
        <p:nvSpPr>
          <p:cNvPr id="249" name="Google Shape;249;g2fb57c10c00_0_174"/>
          <p:cNvSpPr txBox="1"/>
          <p:nvPr/>
        </p:nvSpPr>
        <p:spPr>
          <a:xfrm>
            <a:off x="0" y="770900"/>
            <a:ext cx="68319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 Carta Gantt</a:t>
            </a:r>
            <a:endParaRPr/>
          </a:p>
        </p:txBody>
      </p:sp>
      <p:grpSp>
        <p:nvGrpSpPr>
          <p:cNvPr id="250" name="Google Shape;250;g2fb57c10c00_0_174"/>
          <p:cNvGrpSpPr/>
          <p:nvPr/>
        </p:nvGrpSpPr>
        <p:grpSpPr>
          <a:xfrm>
            <a:off x="918750" y="2336984"/>
            <a:ext cx="10942500" cy="4137269"/>
            <a:chOff x="0" y="259707"/>
            <a:chExt cx="10942500" cy="1252200"/>
          </a:xfrm>
        </p:grpSpPr>
        <p:sp>
          <p:nvSpPr>
            <p:cNvPr id="251" name="Google Shape;251;g2fb57c10c00_0_174"/>
            <p:cNvSpPr/>
            <p:nvPr/>
          </p:nvSpPr>
          <p:spPr>
            <a:xfrm>
              <a:off x="0" y="259707"/>
              <a:ext cx="10942500" cy="1252200"/>
            </a:xfrm>
            <a:prstGeom prst="rect">
              <a:avLst/>
            </a:prstGeom>
            <a:solidFill>
              <a:schemeClr val="lt1">
                <a:alpha val="89800"/>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2fb57c10c00_0_174"/>
            <p:cNvSpPr txBox="1"/>
            <p:nvPr/>
          </p:nvSpPr>
          <p:spPr>
            <a:xfrm>
              <a:off x="0" y="259707"/>
              <a:ext cx="10942500" cy="1252200"/>
            </a:xfrm>
            <a:prstGeom prst="rect">
              <a:avLst/>
            </a:prstGeom>
            <a:noFill/>
            <a:ln>
              <a:noFill/>
            </a:ln>
          </p:spPr>
          <p:txBody>
            <a:bodyPr anchorCtr="0" anchor="t" bIns="135125" lIns="849225" spcFirstLastPara="1" rIns="849225" wrap="square" tIns="31240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grpSp>
      <p:pic>
        <p:nvPicPr>
          <p:cNvPr id="253" name="Google Shape;253;g2fb57c10c00_0_174"/>
          <p:cNvPicPr preferRelativeResize="0"/>
          <p:nvPr/>
        </p:nvPicPr>
        <p:blipFill>
          <a:blip r:embed="rId5">
            <a:alphaModFix/>
          </a:blip>
          <a:stretch>
            <a:fillRect/>
          </a:stretch>
        </p:blipFill>
        <p:spPr>
          <a:xfrm>
            <a:off x="918750" y="2287800"/>
            <a:ext cx="10942500" cy="4137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descr="Gente, Muchachas, Mujeres, Estudiantes" id="258" name="Google Shape;258;p10"/>
          <p:cNvPicPr preferRelativeResize="0"/>
          <p:nvPr/>
        </p:nvPicPr>
        <p:blipFill rotWithShape="1">
          <a:blip r:embed="rId3">
            <a:alphaModFix/>
          </a:blip>
          <a:srcRect b="0" l="0" r="0" t="0"/>
          <a:stretch/>
        </p:blipFill>
        <p:spPr>
          <a:xfrm>
            <a:off x="0" y="0"/>
            <a:ext cx="10291763" cy="6858000"/>
          </a:xfrm>
          <a:prstGeom prst="rect">
            <a:avLst/>
          </a:prstGeom>
          <a:noFill/>
          <a:ln>
            <a:noFill/>
          </a:ln>
        </p:spPr>
      </p:pic>
      <p:sp>
        <p:nvSpPr>
          <p:cNvPr id="259" name="Google Shape;259;p10"/>
          <p:cNvSpPr/>
          <p:nvPr/>
        </p:nvSpPr>
        <p:spPr>
          <a:xfrm>
            <a:off x="0" y="0"/>
            <a:ext cx="12192000" cy="6899223"/>
          </a:xfrm>
          <a:prstGeom prst="rect">
            <a:avLst/>
          </a:prstGeom>
          <a:gradFill>
            <a:gsLst>
              <a:gs pos="0">
                <a:schemeClr val="lt2"/>
              </a:gs>
              <a:gs pos="31000">
                <a:schemeClr val="lt2"/>
              </a:gs>
              <a:gs pos="100000">
                <a:srgbClr val="E7E6E6">
                  <a:alpha val="33725"/>
                </a:srgbClr>
              </a:gs>
            </a:gsLst>
            <a:lin ang="10800000" scaled="0"/>
          </a:gra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10"/>
          <p:cNvSpPr txBox="1"/>
          <p:nvPr/>
        </p:nvSpPr>
        <p:spPr>
          <a:xfrm>
            <a:off x="-2" y="3188001"/>
            <a:ext cx="5508171" cy="52322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Gracias por su atención</a:t>
            </a:r>
            <a:endParaRPr b="1" sz="2800">
              <a:solidFill>
                <a:schemeClr val="lt1"/>
              </a:solidFill>
              <a:latin typeface="Calibri"/>
              <a:ea typeface="Calibri"/>
              <a:cs typeface="Calibri"/>
              <a:sym typeface="Calibri"/>
            </a:endParaRPr>
          </a:p>
        </p:txBody>
      </p:sp>
      <p:pic>
        <p:nvPicPr>
          <p:cNvPr id="261" name="Google Shape;261;p10"/>
          <p:cNvPicPr preferRelativeResize="0"/>
          <p:nvPr/>
        </p:nvPicPr>
        <p:blipFill rotWithShape="1">
          <a:blip r:embed="rId4">
            <a:alphaModFix/>
          </a:blip>
          <a:srcRect b="0" l="0" r="0" t="0"/>
          <a:stretch/>
        </p:blipFill>
        <p:spPr>
          <a:xfrm>
            <a:off x="8653687" y="187714"/>
            <a:ext cx="3135088" cy="771525"/>
          </a:xfrm>
          <a:prstGeom prst="rect">
            <a:avLst/>
          </a:prstGeom>
          <a:noFill/>
          <a:ln>
            <a:noFill/>
          </a:ln>
        </p:spPr>
      </p:pic>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descr="Diario, Escribir, Blanco, Paginas, Notas" id="93" name="Google Shape;93;g2fb57c10c00_0_21"/>
          <p:cNvPicPr preferRelativeResize="0"/>
          <p:nvPr/>
        </p:nvPicPr>
        <p:blipFill rotWithShape="1">
          <a:blip r:embed="rId3">
            <a:alphaModFix/>
          </a:blip>
          <a:srcRect b="0" l="0" r="0" t="0"/>
          <a:stretch/>
        </p:blipFill>
        <p:spPr>
          <a:xfrm>
            <a:off x="0" y="0"/>
            <a:ext cx="10291763" cy="6858001"/>
          </a:xfrm>
          <a:prstGeom prst="rect">
            <a:avLst/>
          </a:prstGeom>
          <a:noFill/>
          <a:ln>
            <a:noFill/>
          </a:ln>
        </p:spPr>
      </p:pic>
      <p:sp>
        <p:nvSpPr>
          <p:cNvPr id="94" name="Google Shape;94;g2fb57c10c00_0_21"/>
          <p:cNvSpPr/>
          <p:nvPr/>
        </p:nvSpPr>
        <p:spPr>
          <a:xfrm>
            <a:off x="0" y="0"/>
            <a:ext cx="12192000" cy="6899100"/>
          </a:xfrm>
          <a:prstGeom prst="rect">
            <a:avLst/>
          </a:prstGeom>
          <a:gradFill>
            <a:gsLst>
              <a:gs pos="0">
                <a:schemeClr val="lt2"/>
              </a:gs>
              <a:gs pos="42000">
                <a:schemeClr val="lt2"/>
              </a:gs>
              <a:gs pos="100000">
                <a:srgbClr val="E7E6E6">
                  <a:alpha val="1960"/>
                </a:srgbClr>
              </a:gs>
            </a:gsLst>
            <a:lin ang="10800025" scaled="0"/>
          </a:gra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g2fb57c10c00_0_21"/>
          <p:cNvSpPr txBox="1"/>
          <p:nvPr/>
        </p:nvSpPr>
        <p:spPr>
          <a:xfrm>
            <a:off x="0" y="770911"/>
            <a:ext cx="63900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APT </a:t>
            </a:r>
            <a:endParaRPr/>
          </a:p>
        </p:txBody>
      </p:sp>
      <p:pic>
        <p:nvPicPr>
          <p:cNvPr id="96" name="Google Shape;96;g2fb57c10c00_0_21"/>
          <p:cNvPicPr preferRelativeResize="0"/>
          <p:nvPr/>
        </p:nvPicPr>
        <p:blipFill rotWithShape="1">
          <a:blip r:embed="rId4">
            <a:alphaModFix/>
          </a:blip>
          <a:srcRect b="0" l="0" r="0" t="0"/>
          <a:stretch/>
        </p:blipFill>
        <p:spPr>
          <a:xfrm>
            <a:off x="8653687" y="187714"/>
            <a:ext cx="3135088" cy="771525"/>
          </a:xfrm>
          <a:prstGeom prst="rect">
            <a:avLst/>
          </a:prstGeom>
          <a:noFill/>
          <a:ln>
            <a:noFill/>
          </a:ln>
        </p:spPr>
      </p:pic>
      <p:grpSp>
        <p:nvGrpSpPr>
          <p:cNvPr id="97" name="Google Shape;97;g2fb57c10c00_0_21"/>
          <p:cNvGrpSpPr/>
          <p:nvPr/>
        </p:nvGrpSpPr>
        <p:grpSpPr>
          <a:xfrm>
            <a:off x="531650" y="1449700"/>
            <a:ext cx="11257107" cy="5408322"/>
            <a:chOff x="0" y="121588"/>
            <a:chExt cx="10476600" cy="4249821"/>
          </a:xfrm>
        </p:grpSpPr>
        <p:sp>
          <p:nvSpPr>
            <p:cNvPr id="98" name="Google Shape;98;g2fb57c10c00_0_21"/>
            <p:cNvSpPr/>
            <p:nvPr/>
          </p:nvSpPr>
          <p:spPr>
            <a:xfrm>
              <a:off x="0" y="416788"/>
              <a:ext cx="10476600" cy="1102500"/>
            </a:xfrm>
            <a:prstGeom prst="rect">
              <a:avLst/>
            </a:prstGeom>
            <a:solidFill>
              <a:schemeClr val="lt1">
                <a:alpha val="89800"/>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fb57c10c00_0_21"/>
            <p:cNvSpPr txBox="1"/>
            <p:nvPr/>
          </p:nvSpPr>
          <p:spPr>
            <a:xfrm>
              <a:off x="0" y="416788"/>
              <a:ext cx="10476600" cy="1102500"/>
            </a:xfrm>
            <a:prstGeom prst="rect">
              <a:avLst/>
            </a:prstGeom>
            <a:noFill/>
            <a:ln>
              <a:noFill/>
            </a:ln>
          </p:spPr>
          <p:txBody>
            <a:bodyPr anchorCtr="0" anchor="t" bIns="135125" lIns="813075" spcFirstLastPara="1" rIns="813075" wrap="square" tIns="416550">
              <a:noAutofit/>
            </a:bodyPr>
            <a:lstStyle/>
            <a:p>
              <a:pPr indent="-171450" lvl="1" marL="171450" marR="0" rtl="0" algn="l">
                <a:lnSpc>
                  <a:spcPct val="90000"/>
                </a:lnSpc>
                <a:spcBef>
                  <a:spcPts val="0"/>
                </a:spcBef>
                <a:spcAft>
                  <a:spcPts val="0"/>
                </a:spcAft>
                <a:buClr>
                  <a:schemeClr val="dk1"/>
                </a:buClr>
                <a:buSzPts val="1900"/>
                <a:buFont typeface="Calibri"/>
                <a:buChar char="•"/>
              </a:pPr>
              <a:r>
                <a:rPr lang="es-MX" sz="1900">
                  <a:solidFill>
                    <a:schemeClr val="dk1"/>
                  </a:solidFill>
                  <a:latin typeface="Calibri"/>
                  <a:ea typeface="Calibri"/>
                  <a:cs typeface="Calibri"/>
                  <a:sym typeface="Calibri"/>
                </a:rPr>
                <a:t>Desarrollo de aplicaciones móviles, Gestión de proyectos, Análisis de Requerimientos, Gestión de datos, Ingeniería y ciencia de datos y  Diseño de desarrollo de experiencia de usuario. </a:t>
              </a:r>
              <a:endParaRPr b="0" i="0" sz="1900" u="none" cap="none" strike="noStrike">
                <a:solidFill>
                  <a:schemeClr val="dk1"/>
                </a:solidFill>
                <a:latin typeface="Calibri"/>
                <a:ea typeface="Calibri"/>
                <a:cs typeface="Calibri"/>
                <a:sym typeface="Calibri"/>
              </a:endParaRPr>
            </a:p>
          </p:txBody>
        </p:sp>
        <p:sp>
          <p:nvSpPr>
            <p:cNvPr id="100" name="Google Shape;100;g2fb57c10c00_0_21"/>
            <p:cNvSpPr/>
            <p:nvPr/>
          </p:nvSpPr>
          <p:spPr>
            <a:xfrm>
              <a:off x="523823" y="121588"/>
              <a:ext cx="7333500" cy="590400"/>
            </a:xfrm>
            <a:prstGeom prst="roundRect">
              <a:avLst>
                <a:gd fmla="val 16667" name="adj"/>
              </a:avLst>
            </a:prstGeom>
            <a:solidFill>
              <a:schemeClr val="dk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fb57c10c00_0_21"/>
            <p:cNvSpPr txBox="1"/>
            <p:nvPr/>
          </p:nvSpPr>
          <p:spPr>
            <a:xfrm>
              <a:off x="552644" y="150409"/>
              <a:ext cx="7275900" cy="532800"/>
            </a:xfrm>
            <a:prstGeom prst="rect">
              <a:avLst/>
            </a:prstGeom>
            <a:noFill/>
            <a:ln>
              <a:noFill/>
            </a:ln>
          </p:spPr>
          <p:txBody>
            <a:bodyPr anchorCtr="0" anchor="ctr" bIns="0" lIns="277175" spcFirstLastPara="1" rIns="277175" wrap="square" tIns="0">
              <a:noAutofit/>
            </a:bodyPr>
            <a:lstStyle/>
            <a:p>
              <a:pPr indent="0" lvl="0" marL="0" marR="0" rtl="0" algn="l">
                <a:lnSpc>
                  <a:spcPct val="90000"/>
                </a:lnSpc>
                <a:spcBef>
                  <a:spcPts val="0"/>
                </a:spcBef>
                <a:spcAft>
                  <a:spcPts val="0"/>
                </a:spcAft>
                <a:buClr>
                  <a:schemeClr val="lt1"/>
                </a:buClr>
                <a:buSzPts val="1900"/>
                <a:buFont typeface="Calibri"/>
                <a:buNone/>
              </a:pPr>
              <a:r>
                <a:rPr lang="es-MX" sz="1900">
                  <a:solidFill>
                    <a:schemeClr val="lt1"/>
                  </a:solidFill>
                  <a:latin typeface="Calibri"/>
                  <a:ea typeface="Calibri"/>
                  <a:cs typeface="Calibri"/>
                  <a:sym typeface="Calibri"/>
                </a:rPr>
                <a:t>Áreas</a:t>
              </a:r>
              <a:r>
                <a:rPr lang="es-MX" sz="1900">
                  <a:solidFill>
                    <a:schemeClr val="lt1"/>
                  </a:solidFill>
                  <a:latin typeface="Calibri"/>
                  <a:ea typeface="Calibri"/>
                  <a:cs typeface="Calibri"/>
                  <a:sym typeface="Calibri"/>
                </a:rPr>
                <a:t> de desempeño</a:t>
              </a:r>
              <a:endParaRPr sz="1900">
                <a:solidFill>
                  <a:schemeClr val="lt1"/>
                </a:solidFill>
                <a:latin typeface="Calibri"/>
                <a:ea typeface="Calibri"/>
                <a:cs typeface="Calibri"/>
                <a:sym typeface="Calibri"/>
              </a:endParaRPr>
            </a:p>
          </p:txBody>
        </p:sp>
        <p:sp>
          <p:nvSpPr>
            <p:cNvPr id="102" name="Google Shape;102;g2fb57c10c00_0_21"/>
            <p:cNvSpPr/>
            <p:nvPr/>
          </p:nvSpPr>
          <p:spPr>
            <a:xfrm>
              <a:off x="0" y="1922509"/>
              <a:ext cx="10476600" cy="2448900"/>
            </a:xfrm>
            <a:prstGeom prst="rect">
              <a:avLst/>
            </a:prstGeom>
            <a:solidFill>
              <a:schemeClr val="lt1">
                <a:alpha val="89800"/>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fb57c10c00_0_21"/>
            <p:cNvSpPr/>
            <p:nvPr/>
          </p:nvSpPr>
          <p:spPr>
            <a:xfrm>
              <a:off x="523823" y="1627288"/>
              <a:ext cx="7333500" cy="590400"/>
            </a:xfrm>
            <a:prstGeom prst="roundRect">
              <a:avLst>
                <a:gd fmla="val 16667" name="adj"/>
              </a:avLst>
            </a:prstGeom>
            <a:solidFill>
              <a:schemeClr val="dk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fb57c10c00_0_21"/>
            <p:cNvSpPr txBox="1"/>
            <p:nvPr/>
          </p:nvSpPr>
          <p:spPr>
            <a:xfrm>
              <a:off x="552644" y="1656109"/>
              <a:ext cx="7275900" cy="532800"/>
            </a:xfrm>
            <a:prstGeom prst="rect">
              <a:avLst/>
            </a:prstGeom>
            <a:noFill/>
            <a:ln>
              <a:noFill/>
            </a:ln>
          </p:spPr>
          <p:txBody>
            <a:bodyPr anchorCtr="0" anchor="ctr" bIns="0" lIns="277175" spcFirstLastPara="1" rIns="277175" wrap="square" tIns="0">
              <a:noAutofit/>
            </a:bodyPr>
            <a:lstStyle/>
            <a:p>
              <a:pPr indent="0" lvl="0" marL="0" marR="0" rtl="0" algn="l">
                <a:lnSpc>
                  <a:spcPct val="90000"/>
                </a:lnSpc>
                <a:spcBef>
                  <a:spcPts val="0"/>
                </a:spcBef>
                <a:spcAft>
                  <a:spcPts val="0"/>
                </a:spcAft>
                <a:buClr>
                  <a:schemeClr val="lt1"/>
                </a:buClr>
                <a:buSzPts val="1900"/>
                <a:buFont typeface="Calibri"/>
                <a:buNone/>
              </a:pPr>
              <a:r>
                <a:rPr lang="es-MX" sz="1900">
                  <a:solidFill>
                    <a:schemeClr val="lt1"/>
                  </a:solidFill>
                  <a:latin typeface="Calibri"/>
                  <a:ea typeface="Calibri"/>
                  <a:cs typeface="Calibri"/>
                  <a:sym typeface="Calibri"/>
                </a:rPr>
                <a:t>Competencias del proyecto</a:t>
              </a:r>
              <a:endParaRPr sz="1900">
                <a:solidFill>
                  <a:schemeClr val="lt1"/>
                </a:solidFill>
                <a:latin typeface="Calibri"/>
                <a:ea typeface="Calibri"/>
                <a:cs typeface="Calibri"/>
                <a:sym typeface="Calibri"/>
              </a:endParaRPr>
            </a:p>
          </p:txBody>
        </p:sp>
        <p:sp>
          <p:nvSpPr>
            <p:cNvPr id="105" name="Google Shape;105;g2fb57c10c00_0_21"/>
            <p:cNvSpPr txBox="1"/>
            <p:nvPr/>
          </p:nvSpPr>
          <p:spPr>
            <a:xfrm>
              <a:off x="0" y="1922507"/>
              <a:ext cx="10476600" cy="2417700"/>
            </a:xfrm>
            <a:prstGeom prst="rect">
              <a:avLst/>
            </a:prstGeom>
            <a:noFill/>
            <a:ln>
              <a:noFill/>
            </a:ln>
          </p:spPr>
          <p:txBody>
            <a:bodyPr anchorCtr="0" anchor="t" bIns="135125" lIns="813075" spcFirstLastPara="1" rIns="813075" wrap="square" tIns="416550">
              <a:noAutofit/>
            </a:bodyPr>
            <a:lstStyle/>
            <a:p>
              <a:pPr indent="-158750" lvl="1" marL="171450" marR="0" rtl="0" algn="l">
                <a:lnSpc>
                  <a:spcPct val="90000"/>
                </a:lnSpc>
                <a:spcBef>
                  <a:spcPts val="0"/>
                </a:spcBef>
                <a:spcAft>
                  <a:spcPts val="0"/>
                </a:spcAft>
                <a:buClr>
                  <a:schemeClr val="dk1"/>
                </a:buClr>
                <a:buSzPts val="1700"/>
                <a:buFont typeface="Calibri"/>
                <a:buChar char="•"/>
              </a:pPr>
              <a:r>
                <a:rPr lang="es-MX" sz="1700">
                  <a:solidFill>
                    <a:schemeClr val="dk1"/>
                  </a:solidFill>
                  <a:latin typeface="Calibri"/>
                  <a:ea typeface="Calibri"/>
                  <a:cs typeface="Calibri"/>
                  <a:sym typeface="Calibri"/>
                </a:rPr>
                <a:t>Gestionar proyectos informáticos, ofreciendo alternativas para la toma de decisiones;</a:t>
              </a:r>
              <a:endParaRPr sz="1700">
                <a:solidFill>
                  <a:schemeClr val="dk1"/>
                </a:solidFill>
                <a:latin typeface="Calibri"/>
                <a:ea typeface="Calibri"/>
                <a:cs typeface="Calibri"/>
                <a:sym typeface="Calibri"/>
              </a:endParaRPr>
            </a:p>
            <a:p>
              <a:pPr indent="-158750" lvl="1" marL="171450" marR="0" rtl="0" algn="l">
                <a:lnSpc>
                  <a:spcPct val="90000"/>
                </a:lnSpc>
                <a:spcBef>
                  <a:spcPts val="0"/>
                </a:spcBef>
                <a:spcAft>
                  <a:spcPts val="0"/>
                </a:spcAft>
                <a:buClr>
                  <a:schemeClr val="dk1"/>
                </a:buClr>
                <a:buSzPts val="1700"/>
                <a:buFont typeface="Calibri"/>
                <a:buChar char="•"/>
              </a:pPr>
              <a:r>
                <a:rPr lang="es-MX" sz="1700">
                  <a:solidFill>
                    <a:schemeClr val="dk1"/>
                  </a:solidFill>
                  <a:latin typeface="Calibri"/>
                  <a:ea typeface="Calibri"/>
                  <a:cs typeface="Calibri"/>
                  <a:sym typeface="Calibri"/>
                </a:rPr>
                <a:t>Programar consultas o rutinas para manipular información de una base de datos;</a:t>
              </a:r>
              <a:endParaRPr sz="1700">
                <a:solidFill>
                  <a:schemeClr val="dk1"/>
                </a:solidFill>
                <a:latin typeface="Calibri"/>
                <a:ea typeface="Calibri"/>
                <a:cs typeface="Calibri"/>
                <a:sym typeface="Calibri"/>
              </a:endParaRPr>
            </a:p>
            <a:p>
              <a:pPr indent="-158750" lvl="1" marL="171450" marR="0" rtl="0" algn="l">
                <a:lnSpc>
                  <a:spcPct val="90000"/>
                </a:lnSpc>
                <a:spcBef>
                  <a:spcPts val="0"/>
                </a:spcBef>
                <a:spcAft>
                  <a:spcPts val="0"/>
                </a:spcAft>
                <a:buClr>
                  <a:schemeClr val="dk1"/>
                </a:buClr>
                <a:buSzPts val="1700"/>
                <a:buFont typeface="Calibri"/>
                <a:buChar char="•"/>
              </a:pPr>
              <a:r>
                <a:rPr lang="es-MX" sz="1700">
                  <a:solidFill>
                    <a:schemeClr val="dk1"/>
                  </a:solidFill>
                  <a:latin typeface="Calibri"/>
                  <a:ea typeface="Calibri"/>
                  <a:cs typeface="Calibri"/>
                  <a:sym typeface="Calibri"/>
                </a:rPr>
                <a:t>Construir programas y rutinas de variada complejidad para dar solución a requerimientos de la organización, acordes a tecnologías de mercado y utilizando buenas prácticas de codificación.</a:t>
              </a:r>
              <a:endParaRPr sz="1700">
                <a:solidFill>
                  <a:schemeClr val="dk1"/>
                </a:solidFill>
                <a:latin typeface="Calibri"/>
                <a:ea typeface="Calibri"/>
                <a:cs typeface="Calibri"/>
                <a:sym typeface="Calibri"/>
              </a:endParaRPr>
            </a:p>
            <a:p>
              <a:pPr indent="-158750" lvl="1" marL="171450" marR="0" rtl="0" algn="l">
                <a:lnSpc>
                  <a:spcPct val="90000"/>
                </a:lnSpc>
                <a:spcBef>
                  <a:spcPts val="0"/>
                </a:spcBef>
                <a:spcAft>
                  <a:spcPts val="0"/>
                </a:spcAft>
                <a:buClr>
                  <a:schemeClr val="dk1"/>
                </a:buClr>
                <a:buSzPts val="1700"/>
                <a:buFont typeface="Calibri"/>
                <a:buChar char="•"/>
              </a:pPr>
              <a:r>
                <a:rPr lang="es-MX" sz="1700">
                  <a:solidFill>
                    <a:schemeClr val="dk1"/>
                  </a:solidFill>
                  <a:latin typeface="Calibri"/>
                  <a:ea typeface="Calibri"/>
                  <a:cs typeface="Calibri"/>
                  <a:sym typeface="Calibri"/>
                </a:rPr>
                <a:t>Desarrollar una solución de software utilizando técnicas que permitan sistematizar el proceso de desarrollo y mantenimiento, asegurando el logro de los objetivos.</a:t>
              </a:r>
              <a:endParaRPr sz="1700">
                <a:solidFill>
                  <a:schemeClr val="dk1"/>
                </a:solidFill>
                <a:latin typeface="Calibri"/>
                <a:ea typeface="Calibri"/>
                <a:cs typeface="Calibri"/>
                <a:sym typeface="Calibri"/>
              </a:endParaRPr>
            </a:p>
            <a:p>
              <a:pPr indent="-158750" lvl="1" marL="171450" marR="0" rtl="0" algn="l">
                <a:lnSpc>
                  <a:spcPct val="90000"/>
                </a:lnSpc>
                <a:spcBef>
                  <a:spcPts val="0"/>
                </a:spcBef>
                <a:spcAft>
                  <a:spcPts val="0"/>
                </a:spcAft>
                <a:buClr>
                  <a:schemeClr val="dk1"/>
                </a:buClr>
                <a:buSzPts val="1700"/>
                <a:buFont typeface="Calibri"/>
                <a:buChar char="•"/>
              </a:pPr>
              <a:r>
                <a:rPr lang="es-MX" sz="1700">
                  <a:solidFill>
                    <a:schemeClr val="dk1"/>
                  </a:solidFill>
                  <a:latin typeface="Calibri"/>
                  <a:ea typeface="Calibri"/>
                  <a:cs typeface="Calibri"/>
                  <a:sym typeface="Calibri"/>
                </a:rPr>
                <a:t>Construir el modelo arquitectónico de una solución sistémica que soporte los procesos de negocio de acuerdo los requerimientos de la organización y estándares en la industria.</a:t>
              </a:r>
              <a:endParaRPr sz="1700">
                <a:solidFill>
                  <a:schemeClr val="dk1"/>
                </a:solidFill>
                <a:latin typeface="Calibri"/>
                <a:ea typeface="Calibri"/>
                <a:cs typeface="Calibri"/>
                <a:sym typeface="Calibri"/>
              </a:endParaRPr>
            </a:p>
            <a:p>
              <a:pPr indent="-158750" lvl="1" marL="171450" marR="0" rtl="0" algn="l">
                <a:lnSpc>
                  <a:spcPct val="90000"/>
                </a:lnSpc>
                <a:spcBef>
                  <a:spcPts val="0"/>
                </a:spcBef>
                <a:spcAft>
                  <a:spcPts val="0"/>
                </a:spcAft>
                <a:buClr>
                  <a:schemeClr val="dk1"/>
                </a:buClr>
                <a:buSzPts val="1700"/>
                <a:buFont typeface="Calibri"/>
                <a:buChar char="•"/>
              </a:pPr>
              <a:r>
                <a:rPr lang="es-MX" sz="1700">
                  <a:solidFill>
                    <a:schemeClr val="dk1"/>
                  </a:solidFill>
                  <a:latin typeface="Calibri"/>
                  <a:ea typeface="Calibri"/>
                  <a:cs typeface="Calibri"/>
                  <a:sym typeface="Calibri"/>
                </a:rPr>
                <a:t>Desarrollar la transformación de grandes volúmenes de datos para la obtención de información y conocimiento de la organización a fin de apoyar la toma de decisiones y la mejora de los procesos de negocio aplicados al sistema “CeliAPP”.</a:t>
              </a:r>
              <a:endParaRPr sz="17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Diario, Escribir, Blanco, Paginas, Notas" id="110" name="Google Shape;110;p5"/>
          <p:cNvPicPr preferRelativeResize="0"/>
          <p:nvPr/>
        </p:nvPicPr>
        <p:blipFill rotWithShape="1">
          <a:blip r:embed="rId3">
            <a:alphaModFix/>
          </a:blip>
          <a:srcRect b="0" l="0" r="0" t="0"/>
          <a:stretch/>
        </p:blipFill>
        <p:spPr>
          <a:xfrm>
            <a:off x="0" y="0"/>
            <a:ext cx="10291763" cy="6858000"/>
          </a:xfrm>
          <a:prstGeom prst="rect">
            <a:avLst/>
          </a:prstGeom>
          <a:noFill/>
          <a:ln>
            <a:noFill/>
          </a:ln>
        </p:spPr>
      </p:pic>
      <p:sp>
        <p:nvSpPr>
          <p:cNvPr id="111" name="Google Shape;111;p5"/>
          <p:cNvSpPr/>
          <p:nvPr/>
        </p:nvSpPr>
        <p:spPr>
          <a:xfrm>
            <a:off x="0" y="-20612"/>
            <a:ext cx="12192000" cy="6899100"/>
          </a:xfrm>
          <a:prstGeom prst="rect">
            <a:avLst/>
          </a:prstGeom>
          <a:gradFill>
            <a:gsLst>
              <a:gs pos="0">
                <a:schemeClr val="lt2"/>
              </a:gs>
              <a:gs pos="42000">
                <a:schemeClr val="lt2"/>
              </a:gs>
              <a:gs pos="100000">
                <a:srgbClr val="E7E6E6">
                  <a:alpha val="1960"/>
                </a:srgbClr>
              </a:gs>
            </a:gsLst>
            <a:lin ang="10800000" scaled="0"/>
          </a:gra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5"/>
          <p:cNvSpPr txBox="1"/>
          <p:nvPr/>
        </p:nvSpPr>
        <p:spPr>
          <a:xfrm>
            <a:off x="0" y="770900"/>
            <a:ext cx="80742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 Fundamentación</a:t>
            </a:r>
            <a:endParaRPr/>
          </a:p>
        </p:txBody>
      </p:sp>
      <p:pic>
        <p:nvPicPr>
          <p:cNvPr id="113" name="Google Shape;113;p5"/>
          <p:cNvPicPr preferRelativeResize="0"/>
          <p:nvPr/>
        </p:nvPicPr>
        <p:blipFill rotWithShape="1">
          <a:blip r:embed="rId4">
            <a:alphaModFix/>
          </a:blip>
          <a:srcRect b="0" l="0" r="0" t="0"/>
          <a:stretch/>
        </p:blipFill>
        <p:spPr>
          <a:xfrm>
            <a:off x="8653687" y="187714"/>
            <a:ext cx="3135088" cy="771525"/>
          </a:xfrm>
          <a:prstGeom prst="rect">
            <a:avLst/>
          </a:prstGeom>
          <a:noFill/>
          <a:ln>
            <a:noFill/>
          </a:ln>
        </p:spPr>
      </p:pic>
      <p:grpSp>
        <p:nvGrpSpPr>
          <p:cNvPr id="114" name="Google Shape;114;p5"/>
          <p:cNvGrpSpPr/>
          <p:nvPr/>
        </p:nvGrpSpPr>
        <p:grpSpPr>
          <a:xfrm>
            <a:off x="918750" y="1440100"/>
            <a:ext cx="10942351" cy="5305417"/>
            <a:chOff x="0" y="38307"/>
            <a:chExt cx="10942351" cy="4724325"/>
          </a:xfrm>
        </p:grpSpPr>
        <p:sp>
          <p:nvSpPr>
            <p:cNvPr id="115" name="Google Shape;115;p5"/>
            <p:cNvSpPr/>
            <p:nvPr/>
          </p:nvSpPr>
          <p:spPr>
            <a:xfrm>
              <a:off x="0" y="259707"/>
              <a:ext cx="10942351" cy="1252125"/>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txBox="1"/>
            <p:nvPr/>
          </p:nvSpPr>
          <p:spPr>
            <a:xfrm>
              <a:off x="0" y="259707"/>
              <a:ext cx="10942351" cy="1252125"/>
            </a:xfrm>
            <a:prstGeom prst="rect">
              <a:avLst/>
            </a:prstGeom>
            <a:noFill/>
            <a:ln>
              <a:noFill/>
            </a:ln>
          </p:spPr>
          <p:txBody>
            <a:bodyPr anchorCtr="0" anchor="t" bIns="135125" lIns="849225" spcFirstLastPara="1" rIns="849225" wrap="square" tIns="312400">
              <a:noAutofit/>
            </a:bodyPr>
            <a:lstStyle/>
            <a:p>
              <a:pPr indent="0" lvl="0" marL="0" rtl="0" algn="just">
                <a:spcBef>
                  <a:spcPts val="1200"/>
                </a:spcBef>
                <a:spcAft>
                  <a:spcPts val="1200"/>
                </a:spcAft>
                <a:buNone/>
              </a:pPr>
              <a:r>
                <a:rPr lang="es-MX" sz="1900">
                  <a:solidFill>
                    <a:schemeClr val="dk1"/>
                  </a:solidFill>
                  <a:latin typeface="Calibri"/>
                  <a:ea typeface="Calibri"/>
                  <a:cs typeface="Calibri"/>
                  <a:sym typeface="Calibri"/>
                </a:rPr>
                <a:t>Este proyecto permite desarrollar una solución tecnológica que mejora la calidad de vida de un grupo específico de usuarios con necesidades particulares (</a:t>
              </a:r>
              <a:r>
                <a:rPr lang="es-MX" sz="1900">
                  <a:solidFill>
                    <a:schemeClr val="dk1"/>
                  </a:solidFill>
                  <a:latin typeface="Calibri"/>
                  <a:ea typeface="Calibri"/>
                  <a:cs typeface="Calibri"/>
                  <a:sym typeface="Calibri"/>
                </a:rPr>
                <a:t>Celíacos</a:t>
              </a:r>
              <a:r>
                <a:rPr lang="es-MX" sz="1900">
                  <a:solidFill>
                    <a:schemeClr val="dk1"/>
                  </a:solidFill>
                  <a:latin typeface="Calibri"/>
                  <a:ea typeface="Calibri"/>
                  <a:cs typeface="Calibri"/>
                  <a:sym typeface="Calibri"/>
                </a:rPr>
                <a:t>). Las habilidades claves serán de análisis, diseño, programación, gestión de proyectos y de datos.</a:t>
              </a:r>
              <a:endParaRPr b="0" i="0" sz="1900" u="none" cap="none" strike="noStrike">
                <a:solidFill>
                  <a:schemeClr val="dk1"/>
                </a:solidFill>
                <a:latin typeface="Calibri"/>
                <a:ea typeface="Calibri"/>
                <a:cs typeface="Calibri"/>
                <a:sym typeface="Calibri"/>
              </a:endParaRPr>
            </a:p>
          </p:txBody>
        </p:sp>
        <p:sp>
          <p:nvSpPr>
            <p:cNvPr id="117" name="Google Shape;117;p5"/>
            <p:cNvSpPr/>
            <p:nvPr/>
          </p:nvSpPr>
          <p:spPr>
            <a:xfrm>
              <a:off x="547117" y="38307"/>
              <a:ext cx="7659646" cy="442800"/>
            </a:xfrm>
            <a:prstGeom prst="roundRect">
              <a:avLst>
                <a:gd fmla="val 16667" name="adj"/>
              </a:avLst>
            </a:prstGeom>
            <a:solidFill>
              <a:schemeClr val="dk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txBox="1"/>
            <p:nvPr/>
          </p:nvSpPr>
          <p:spPr>
            <a:xfrm>
              <a:off x="568733" y="59923"/>
              <a:ext cx="7616414" cy="399568"/>
            </a:xfrm>
            <a:prstGeom prst="rect">
              <a:avLst/>
            </a:prstGeom>
            <a:noFill/>
            <a:ln>
              <a:noFill/>
            </a:ln>
          </p:spPr>
          <p:txBody>
            <a:bodyPr anchorCtr="0" anchor="ctr" bIns="0" lIns="289500" spcFirstLastPara="1" rIns="289500" wrap="square" tIns="0">
              <a:noAutofit/>
            </a:bodyPr>
            <a:lstStyle/>
            <a:p>
              <a:pPr indent="0" lvl="0" marL="0" marR="0" rtl="0" algn="l">
                <a:lnSpc>
                  <a:spcPct val="90000"/>
                </a:lnSpc>
                <a:spcBef>
                  <a:spcPts val="0"/>
                </a:spcBef>
                <a:spcAft>
                  <a:spcPts val="0"/>
                </a:spcAft>
                <a:buClr>
                  <a:schemeClr val="lt1"/>
                </a:buClr>
                <a:buSzPts val="1900"/>
                <a:buFont typeface="Calibri"/>
                <a:buNone/>
              </a:pPr>
              <a:r>
                <a:rPr lang="es-MX" sz="1900">
                  <a:solidFill>
                    <a:schemeClr val="lt1"/>
                  </a:solidFill>
                  <a:latin typeface="Calibri"/>
                  <a:ea typeface="Calibri"/>
                  <a:cs typeface="Calibri"/>
                  <a:sym typeface="Calibri"/>
                </a:rPr>
                <a:t>Relevancia del proyecto		</a:t>
              </a:r>
              <a:endParaRPr/>
            </a:p>
          </p:txBody>
        </p:sp>
        <p:sp>
          <p:nvSpPr>
            <p:cNvPr id="119" name="Google Shape;119;p5"/>
            <p:cNvSpPr/>
            <p:nvPr/>
          </p:nvSpPr>
          <p:spPr>
            <a:xfrm>
              <a:off x="0" y="1814233"/>
              <a:ext cx="10942351" cy="99225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txBox="1"/>
            <p:nvPr/>
          </p:nvSpPr>
          <p:spPr>
            <a:xfrm>
              <a:off x="0" y="1814233"/>
              <a:ext cx="10942351" cy="992250"/>
            </a:xfrm>
            <a:prstGeom prst="rect">
              <a:avLst/>
            </a:prstGeom>
            <a:noFill/>
            <a:ln>
              <a:noFill/>
            </a:ln>
          </p:spPr>
          <p:txBody>
            <a:bodyPr anchorCtr="0" anchor="t" bIns="135125" lIns="849225" spcFirstLastPara="1" rIns="849225" wrap="square" tIns="312400">
              <a:noAutofit/>
            </a:bodyPr>
            <a:lstStyle/>
            <a:p>
              <a:pPr indent="0" lvl="0" marL="0" rtl="0" algn="just">
                <a:spcBef>
                  <a:spcPts val="1200"/>
                </a:spcBef>
                <a:spcAft>
                  <a:spcPts val="1200"/>
                </a:spcAft>
                <a:buClr>
                  <a:schemeClr val="dk1"/>
                </a:buClr>
                <a:buSzPts val="1100"/>
                <a:buFont typeface="Arial"/>
                <a:buNone/>
              </a:pPr>
              <a:r>
                <a:rPr lang="es-MX" sz="1900">
                  <a:solidFill>
                    <a:schemeClr val="dk1"/>
                  </a:solidFill>
                  <a:latin typeface="Calibri"/>
                  <a:ea typeface="Calibri"/>
                  <a:cs typeface="Calibri"/>
                  <a:sym typeface="Calibri"/>
                </a:rPr>
                <a:t>La situación que se abordará se ubica en la Región Metropolitana, ya que los datos de los productos serán obtenidos desde la Fundación Convivir.</a:t>
              </a:r>
              <a:endParaRPr b="0" i="0" sz="1900" u="none" cap="none" strike="noStrike">
                <a:solidFill>
                  <a:schemeClr val="dk1"/>
                </a:solidFill>
                <a:latin typeface="Calibri"/>
                <a:ea typeface="Calibri"/>
                <a:cs typeface="Calibri"/>
                <a:sym typeface="Calibri"/>
              </a:endParaRPr>
            </a:p>
          </p:txBody>
        </p:sp>
        <p:sp>
          <p:nvSpPr>
            <p:cNvPr id="121" name="Google Shape;121;p5"/>
            <p:cNvSpPr/>
            <p:nvPr/>
          </p:nvSpPr>
          <p:spPr>
            <a:xfrm>
              <a:off x="547117" y="1592833"/>
              <a:ext cx="7659646" cy="442800"/>
            </a:xfrm>
            <a:prstGeom prst="roundRect">
              <a:avLst>
                <a:gd fmla="val 16667" name="adj"/>
              </a:avLst>
            </a:prstGeom>
            <a:solidFill>
              <a:schemeClr val="dk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txBox="1"/>
            <p:nvPr/>
          </p:nvSpPr>
          <p:spPr>
            <a:xfrm>
              <a:off x="568733" y="1614449"/>
              <a:ext cx="7616414" cy="399568"/>
            </a:xfrm>
            <a:prstGeom prst="rect">
              <a:avLst/>
            </a:prstGeom>
            <a:noFill/>
            <a:ln>
              <a:noFill/>
            </a:ln>
          </p:spPr>
          <p:txBody>
            <a:bodyPr anchorCtr="0" anchor="ctr" bIns="0" lIns="289500" spcFirstLastPara="1" rIns="289500" wrap="square" tIns="0">
              <a:noAutofit/>
            </a:bodyPr>
            <a:lstStyle/>
            <a:p>
              <a:pPr indent="0" lvl="0" marL="0" marR="0" rtl="0" algn="l">
                <a:lnSpc>
                  <a:spcPct val="90000"/>
                </a:lnSpc>
                <a:spcBef>
                  <a:spcPts val="0"/>
                </a:spcBef>
                <a:spcAft>
                  <a:spcPts val="0"/>
                </a:spcAft>
                <a:buClr>
                  <a:schemeClr val="lt1"/>
                </a:buClr>
                <a:buSzPts val="1900"/>
                <a:buFont typeface="Calibri"/>
                <a:buNone/>
              </a:pPr>
              <a:r>
                <a:rPr lang="es-MX" sz="1900">
                  <a:solidFill>
                    <a:schemeClr val="lt1"/>
                  </a:solidFill>
                  <a:latin typeface="Calibri"/>
                  <a:ea typeface="Calibri"/>
                  <a:cs typeface="Calibri"/>
                  <a:sym typeface="Calibri"/>
                </a:rPr>
                <a:t>Ubicación</a:t>
              </a:r>
              <a:endParaRPr/>
            </a:p>
          </p:txBody>
        </p:sp>
        <p:sp>
          <p:nvSpPr>
            <p:cNvPr id="123" name="Google Shape;123;p5"/>
            <p:cNvSpPr/>
            <p:nvPr/>
          </p:nvSpPr>
          <p:spPr>
            <a:xfrm>
              <a:off x="0" y="3108882"/>
              <a:ext cx="10942351" cy="165375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txBox="1"/>
            <p:nvPr/>
          </p:nvSpPr>
          <p:spPr>
            <a:xfrm>
              <a:off x="0" y="3108882"/>
              <a:ext cx="10942351" cy="1653750"/>
            </a:xfrm>
            <a:prstGeom prst="rect">
              <a:avLst/>
            </a:prstGeom>
            <a:noFill/>
            <a:ln>
              <a:noFill/>
            </a:ln>
          </p:spPr>
          <p:txBody>
            <a:bodyPr anchorCtr="0" anchor="t" bIns="135125" lIns="849225" spcFirstLastPara="1" rIns="849225" wrap="square" tIns="312400">
              <a:noAutofit/>
            </a:bodyPr>
            <a:lstStyle/>
            <a:p>
              <a:pPr indent="0" lvl="0" marL="0" rtl="0" algn="just">
                <a:spcBef>
                  <a:spcPts val="1200"/>
                </a:spcBef>
                <a:spcAft>
                  <a:spcPts val="1200"/>
                </a:spcAft>
                <a:buClr>
                  <a:schemeClr val="dk1"/>
                </a:buClr>
                <a:buSzPts val="1100"/>
                <a:buFont typeface="Arial"/>
                <a:buNone/>
              </a:pPr>
              <a:r>
                <a:rPr lang="es-MX" sz="1900">
                  <a:solidFill>
                    <a:schemeClr val="dk1"/>
                  </a:solidFill>
                  <a:latin typeface="Calibri"/>
                  <a:ea typeface="Calibri"/>
                  <a:cs typeface="Calibri"/>
                  <a:sym typeface="Calibri"/>
                </a:rPr>
                <a:t>El grupo directamente impactado por este proyecto son las personas con la enfermedad celíaca, quienes necesitan seguir estrictamente una dieta libre de gluten para evitar problemas de salud. Ademas también beneficiará a sus familiares y amigos cercanos, facilitando la tarea de encontrar opciones de productos y donde encontrarlos.</a:t>
              </a:r>
              <a:endParaRPr b="0" i="0" sz="1900" u="none" cap="none" strike="noStrike">
                <a:solidFill>
                  <a:schemeClr val="dk1"/>
                </a:solidFill>
                <a:latin typeface="Calibri"/>
                <a:ea typeface="Calibri"/>
                <a:cs typeface="Calibri"/>
                <a:sym typeface="Calibri"/>
              </a:endParaRPr>
            </a:p>
          </p:txBody>
        </p:sp>
        <p:sp>
          <p:nvSpPr>
            <p:cNvPr id="125" name="Google Shape;125;p5"/>
            <p:cNvSpPr/>
            <p:nvPr/>
          </p:nvSpPr>
          <p:spPr>
            <a:xfrm>
              <a:off x="547117" y="2887483"/>
              <a:ext cx="7659646" cy="442800"/>
            </a:xfrm>
            <a:prstGeom prst="roundRect">
              <a:avLst>
                <a:gd fmla="val 16667" name="adj"/>
              </a:avLst>
            </a:prstGeom>
            <a:solidFill>
              <a:schemeClr val="dk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txBox="1"/>
            <p:nvPr/>
          </p:nvSpPr>
          <p:spPr>
            <a:xfrm>
              <a:off x="568733" y="2909099"/>
              <a:ext cx="7616414" cy="399568"/>
            </a:xfrm>
            <a:prstGeom prst="rect">
              <a:avLst/>
            </a:prstGeom>
            <a:noFill/>
            <a:ln>
              <a:noFill/>
            </a:ln>
          </p:spPr>
          <p:txBody>
            <a:bodyPr anchorCtr="0" anchor="ctr" bIns="0" lIns="289500" spcFirstLastPara="1" rIns="289500" wrap="square" tIns="0">
              <a:noAutofit/>
            </a:bodyPr>
            <a:lstStyle/>
            <a:p>
              <a:pPr indent="0" lvl="0" marL="0" marR="0" rtl="0" algn="l">
                <a:lnSpc>
                  <a:spcPct val="90000"/>
                </a:lnSpc>
                <a:spcBef>
                  <a:spcPts val="0"/>
                </a:spcBef>
                <a:spcAft>
                  <a:spcPts val="0"/>
                </a:spcAft>
                <a:buClr>
                  <a:schemeClr val="lt1"/>
                </a:buClr>
                <a:buSzPts val="1900"/>
                <a:buFont typeface="Calibri"/>
                <a:buNone/>
              </a:pPr>
              <a:r>
                <a:rPr lang="es-MX" sz="1900">
                  <a:solidFill>
                    <a:schemeClr val="lt1"/>
                  </a:solidFill>
                  <a:latin typeface="Calibri"/>
                  <a:ea typeface="Calibri"/>
                  <a:cs typeface="Calibri"/>
                  <a:sym typeface="Calibri"/>
                </a:rPr>
                <a:t>Impacto</a:t>
              </a:r>
              <a:endParaRPr/>
            </a:p>
          </p:txBody>
        </p:sp>
      </p:grpSp>
    </p:spTree>
  </p:cSld>
  <p:clrMapOvr>
    <a:masterClrMapping/>
  </p:clrMapOvr>
  <p:transition spd="slow">
    <p:wipe dir="l"/>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Diario, Escribir, Blanco, Paginas, Notas" id="131" name="Google Shape;131;g2fb57c10c00_0_1"/>
          <p:cNvPicPr preferRelativeResize="0"/>
          <p:nvPr/>
        </p:nvPicPr>
        <p:blipFill rotWithShape="1">
          <a:blip r:embed="rId3">
            <a:alphaModFix/>
          </a:blip>
          <a:srcRect b="0" l="0" r="0" t="0"/>
          <a:stretch/>
        </p:blipFill>
        <p:spPr>
          <a:xfrm>
            <a:off x="0" y="0"/>
            <a:ext cx="10291763" cy="6858001"/>
          </a:xfrm>
          <a:prstGeom prst="rect">
            <a:avLst/>
          </a:prstGeom>
          <a:noFill/>
          <a:ln>
            <a:noFill/>
          </a:ln>
        </p:spPr>
      </p:pic>
      <p:sp>
        <p:nvSpPr>
          <p:cNvPr id="132" name="Google Shape;132;g2fb57c10c00_0_1"/>
          <p:cNvSpPr/>
          <p:nvPr/>
        </p:nvSpPr>
        <p:spPr>
          <a:xfrm>
            <a:off x="0" y="0"/>
            <a:ext cx="12192000" cy="6899100"/>
          </a:xfrm>
          <a:prstGeom prst="rect">
            <a:avLst/>
          </a:prstGeom>
          <a:gradFill>
            <a:gsLst>
              <a:gs pos="0">
                <a:schemeClr val="lt2"/>
              </a:gs>
              <a:gs pos="42000">
                <a:schemeClr val="lt2"/>
              </a:gs>
              <a:gs pos="100000">
                <a:srgbClr val="E7E6E6">
                  <a:alpha val="1960"/>
                </a:srgbClr>
              </a:gs>
            </a:gsLst>
            <a:lin ang="10800025" scaled="0"/>
          </a:gra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g2fb57c10c00_0_1"/>
          <p:cNvSpPr txBox="1"/>
          <p:nvPr/>
        </p:nvSpPr>
        <p:spPr>
          <a:xfrm>
            <a:off x="0" y="770911"/>
            <a:ext cx="63900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APT – 20%</a:t>
            </a:r>
            <a:endParaRPr/>
          </a:p>
        </p:txBody>
      </p:sp>
      <p:pic>
        <p:nvPicPr>
          <p:cNvPr id="134" name="Google Shape;134;g2fb57c10c00_0_1"/>
          <p:cNvPicPr preferRelativeResize="0"/>
          <p:nvPr/>
        </p:nvPicPr>
        <p:blipFill rotWithShape="1">
          <a:blip r:embed="rId4">
            <a:alphaModFix/>
          </a:blip>
          <a:srcRect b="0" l="0" r="0" t="0"/>
          <a:stretch/>
        </p:blipFill>
        <p:spPr>
          <a:xfrm>
            <a:off x="8653687" y="187714"/>
            <a:ext cx="3135088" cy="771525"/>
          </a:xfrm>
          <a:prstGeom prst="rect">
            <a:avLst/>
          </a:prstGeom>
          <a:noFill/>
          <a:ln>
            <a:noFill/>
          </a:ln>
        </p:spPr>
      </p:pic>
      <p:sp>
        <p:nvSpPr>
          <p:cNvPr id="135" name="Google Shape;135;g2fb57c10c00_0_1"/>
          <p:cNvSpPr txBox="1"/>
          <p:nvPr/>
        </p:nvSpPr>
        <p:spPr>
          <a:xfrm>
            <a:off x="0" y="770900"/>
            <a:ext cx="84030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 Fundamentación</a:t>
            </a:r>
            <a:endParaRPr/>
          </a:p>
        </p:txBody>
      </p:sp>
      <p:grpSp>
        <p:nvGrpSpPr>
          <p:cNvPr id="136" name="Google Shape;136;g2fb57c10c00_0_1"/>
          <p:cNvGrpSpPr/>
          <p:nvPr/>
        </p:nvGrpSpPr>
        <p:grpSpPr>
          <a:xfrm>
            <a:off x="918750" y="1605477"/>
            <a:ext cx="10942500" cy="4868776"/>
            <a:chOff x="0" y="38307"/>
            <a:chExt cx="10942500" cy="1473600"/>
          </a:xfrm>
        </p:grpSpPr>
        <p:sp>
          <p:nvSpPr>
            <p:cNvPr id="137" name="Google Shape;137;g2fb57c10c00_0_1"/>
            <p:cNvSpPr/>
            <p:nvPr/>
          </p:nvSpPr>
          <p:spPr>
            <a:xfrm>
              <a:off x="0" y="259707"/>
              <a:ext cx="10942500" cy="1252200"/>
            </a:xfrm>
            <a:prstGeom prst="rect">
              <a:avLst/>
            </a:prstGeom>
            <a:solidFill>
              <a:schemeClr val="lt1">
                <a:alpha val="89800"/>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fb57c10c00_0_1"/>
            <p:cNvSpPr txBox="1"/>
            <p:nvPr/>
          </p:nvSpPr>
          <p:spPr>
            <a:xfrm>
              <a:off x="0" y="259707"/>
              <a:ext cx="10942500" cy="1252200"/>
            </a:xfrm>
            <a:prstGeom prst="rect">
              <a:avLst/>
            </a:prstGeom>
            <a:noFill/>
            <a:ln>
              <a:noFill/>
            </a:ln>
          </p:spPr>
          <p:txBody>
            <a:bodyPr anchorCtr="0" anchor="t" bIns="135125" lIns="849225" spcFirstLastPara="1" rIns="849225" wrap="square" tIns="312400">
              <a:noAutofit/>
            </a:bodyPr>
            <a:lstStyle/>
            <a:p>
              <a:pPr indent="0" lvl="0" marL="0" marR="0" rtl="0" algn="l">
                <a:lnSpc>
                  <a:spcPct val="90000"/>
                </a:lnSpc>
                <a:spcBef>
                  <a:spcPts val="0"/>
                </a:spcBef>
                <a:spcAft>
                  <a:spcPts val="0"/>
                </a:spcAft>
                <a:buNone/>
              </a:pPr>
              <a:r>
                <a:rPr lang="es-MX" sz="2000">
                  <a:solidFill>
                    <a:schemeClr val="dk1"/>
                  </a:solidFill>
                  <a:latin typeface="Calibri"/>
                  <a:ea typeface="Calibri"/>
                  <a:cs typeface="Calibri"/>
                  <a:sym typeface="Calibri"/>
                </a:rPr>
                <a:t>El objetivo principal de “CeliAPP” es facilitar el acceso a información actualizada sobre productos y donde se venden, aptos para la dieta libre de gluten, mejorando así el acceso a la información a las personas con enfermedad celíaca en la Región Metropolitana.</a:t>
              </a:r>
              <a:endParaRPr sz="20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lang="es-MX" sz="2000">
                  <a:solidFill>
                    <a:schemeClr val="dk1"/>
                  </a:solidFill>
                  <a:latin typeface="Calibri"/>
                  <a:ea typeface="Calibri"/>
                  <a:cs typeface="Calibri"/>
                  <a:sym typeface="Calibri"/>
                </a:rPr>
                <a:t>El proyecto consistirá en desarrollar una aplicación móvil  que permita a los usuarios celíacos encontrar fácilmente locales cercanos que ofrezcan opciones libres de gluten, buscar y obtener información detallada de productos aptos, comparar precios, crear un perfil con preferencias y recibir recomendaciones personalizadas. Para abordar la problemática, se integrará la información de la Fundación Convivir y otras fuentes para mantener una base de datos actualizada de productos y lugares certificados. La app contará con funciones de geolocalización y un sistema de calificaciones de usuarios.</a:t>
              </a:r>
              <a:endParaRPr sz="2000">
                <a:solidFill>
                  <a:schemeClr val="dk1"/>
                </a:solidFill>
                <a:latin typeface="Calibri"/>
                <a:ea typeface="Calibri"/>
                <a:cs typeface="Calibri"/>
                <a:sym typeface="Calibri"/>
              </a:endParaRPr>
            </a:p>
          </p:txBody>
        </p:sp>
        <p:sp>
          <p:nvSpPr>
            <p:cNvPr id="139" name="Google Shape;139;g2fb57c10c00_0_1"/>
            <p:cNvSpPr/>
            <p:nvPr/>
          </p:nvSpPr>
          <p:spPr>
            <a:xfrm>
              <a:off x="547125" y="38307"/>
              <a:ext cx="7659600" cy="180000"/>
            </a:xfrm>
            <a:prstGeom prst="roundRect">
              <a:avLst>
                <a:gd fmla="val 16667" name="adj"/>
              </a:avLst>
            </a:prstGeom>
            <a:solidFill>
              <a:schemeClr val="dk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fb57c10c00_0_1"/>
            <p:cNvSpPr txBox="1"/>
            <p:nvPr/>
          </p:nvSpPr>
          <p:spPr>
            <a:xfrm>
              <a:off x="568725" y="59923"/>
              <a:ext cx="7616400" cy="158400"/>
            </a:xfrm>
            <a:prstGeom prst="rect">
              <a:avLst/>
            </a:prstGeom>
            <a:noFill/>
            <a:ln>
              <a:noFill/>
            </a:ln>
          </p:spPr>
          <p:txBody>
            <a:bodyPr anchorCtr="0" anchor="ctr" bIns="0" lIns="289500" spcFirstLastPara="1" rIns="289500" wrap="square" tIns="0">
              <a:noAutofit/>
            </a:bodyPr>
            <a:lstStyle/>
            <a:p>
              <a:pPr indent="0" lvl="0" marL="0" marR="0" rtl="0" algn="l">
                <a:lnSpc>
                  <a:spcPct val="90000"/>
                </a:lnSpc>
                <a:spcBef>
                  <a:spcPts val="0"/>
                </a:spcBef>
                <a:spcAft>
                  <a:spcPts val="0"/>
                </a:spcAft>
                <a:buClr>
                  <a:schemeClr val="lt1"/>
                </a:buClr>
                <a:buSzPts val="1900"/>
                <a:buFont typeface="Calibri"/>
                <a:buNone/>
              </a:pPr>
              <a:r>
                <a:rPr lang="es-MX" sz="1900">
                  <a:solidFill>
                    <a:schemeClr val="lt1"/>
                  </a:solidFill>
                  <a:latin typeface="Calibri"/>
                  <a:ea typeface="Calibri"/>
                  <a:cs typeface="Calibri"/>
                  <a:sym typeface="Calibri"/>
                </a:rPr>
                <a:t>Descripción</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Diario, Escribir, Blanco, Paginas, Notas" id="145" name="Google Shape;145;g2fb57c10c00_0_84"/>
          <p:cNvPicPr preferRelativeResize="0"/>
          <p:nvPr/>
        </p:nvPicPr>
        <p:blipFill rotWithShape="1">
          <a:blip r:embed="rId3">
            <a:alphaModFix/>
          </a:blip>
          <a:srcRect b="0" l="0" r="0" t="0"/>
          <a:stretch/>
        </p:blipFill>
        <p:spPr>
          <a:xfrm>
            <a:off x="0" y="0"/>
            <a:ext cx="10291763" cy="6858001"/>
          </a:xfrm>
          <a:prstGeom prst="rect">
            <a:avLst/>
          </a:prstGeom>
          <a:noFill/>
          <a:ln>
            <a:noFill/>
          </a:ln>
        </p:spPr>
      </p:pic>
      <p:sp>
        <p:nvSpPr>
          <p:cNvPr id="146" name="Google Shape;146;g2fb57c10c00_0_84"/>
          <p:cNvSpPr/>
          <p:nvPr/>
        </p:nvSpPr>
        <p:spPr>
          <a:xfrm>
            <a:off x="0" y="0"/>
            <a:ext cx="12192000" cy="6899100"/>
          </a:xfrm>
          <a:prstGeom prst="rect">
            <a:avLst/>
          </a:prstGeom>
          <a:gradFill>
            <a:gsLst>
              <a:gs pos="0">
                <a:schemeClr val="lt2"/>
              </a:gs>
              <a:gs pos="42000">
                <a:schemeClr val="lt2"/>
              </a:gs>
              <a:gs pos="100000">
                <a:srgbClr val="E7E6E6">
                  <a:alpha val="1960"/>
                </a:srgbClr>
              </a:gs>
            </a:gsLst>
            <a:lin ang="10800025" scaled="0"/>
          </a:gra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g2fb57c10c00_0_84"/>
          <p:cNvSpPr txBox="1"/>
          <p:nvPr/>
        </p:nvSpPr>
        <p:spPr>
          <a:xfrm>
            <a:off x="0" y="770911"/>
            <a:ext cx="63900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APT – 20%</a:t>
            </a:r>
            <a:endParaRPr/>
          </a:p>
        </p:txBody>
      </p:sp>
      <p:pic>
        <p:nvPicPr>
          <p:cNvPr id="148" name="Google Shape;148;g2fb57c10c00_0_84"/>
          <p:cNvPicPr preferRelativeResize="0"/>
          <p:nvPr/>
        </p:nvPicPr>
        <p:blipFill rotWithShape="1">
          <a:blip r:embed="rId4">
            <a:alphaModFix/>
          </a:blip>
          <a:srcRect b="0" l="0" r="0" t="0"/>
          <a:stretch/>
        </p:blipFill>
        <p:spPr>
          <a:xfrm>
            <a:off x="8653687" y="187714"/>
            <a:ext cx="3135088" cy="771525"/>
          </a:xfrm>
          <a:prstGeom prst="rect">
            <a:avLst/>
          </a:prstGeom>
          <a:noFill/>
          <a:ln>
            <a:noFill/>
          </a:ln>
        </p:spPr>
      </p:pic>
      <p:sp>
        <p:nvSpPr>
          <p:cNvPr id="149" name="Google Shape;149;g2fb57c10c00_0_84"/>
          <p:cNvSpPr txBox="1"/>
          <p:nvPr/>
        </p:nvSpPr>
        <p:spPr>
          <a:xfrm>
            <a:off x="0" y="770900"/>
            <a:ext cx="81639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 Fundamentación</a:t>
            </a:r>
            <a:endParaRPr/>
          </a:p>
        </p:txBody>
      </p:sp>
      <p:grpSp>
        <p:nvGrpSpPr>
          <p:cNvPr id="150" name="Google Shape;150;g2fb57c10c00_0_84"/>
          <p:cNvGrpSpPr/>
          <p:nvPr/>
        </p:nvGrpSpPr>
        <p:grpSpPr>
          <a:xfrm>
            <a:off x="918750" y="1605477"/>
            <a:ext cx="10942500" cy="4868776"/>
            <a:chOff x="0" y="38307"/>
            <a:chExt cx="10942500" cy="1473600"/>
          </a:xfrm>
        </p:grpSpPr>
        <p:sp>
          <p:nvSpPr>
            <p:cNvPr id="151" name="Google Shape;151;g2fb57c10c00_0_84"/>
            <p:cNvSpPr/>
            <p:nvPr/>
          </p:nvSpPr>
          <p:spPr>
            <a:xfrm>
              <a:off x="0" y="259707"/>
              <a:ext cx="10942500" cy="1252200"/>
            </a:xfrm>
            <a:prstGeom prst="rect">
              <a:avLst/>
            </a:prstGeom>
            <a:solidFill>
              <a:schemeClr val="lt1">
                <a:alpha val="89800"/>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fb57c10c00_0_84"/>
            <p:cNvSpPr txBox="1"/>
            <p:nvPr/>
          </p:nvSpPr>
          <p:spPr>
            <a:xfrm>
              <a:off x="0" y="259707"/>
              <a:ext cx="10942500" cy="1252200"/>
            </a:xfrm>
            <a:prstGeom prst="rect">
              <a:avLst/>
            </a:prstGeom>
            <a:noFill/>
            <a:ln>
              <a:noFill/>
            </a:ln>
          </p:spPr>
          <p:txBody>
            <a:bodyPr anchorCtr="0" anchor="t" bIns="135125" lIns="849225" spcFirstLastPara="1" rIns="849225" wrap="square" tIns="312400">
              <a:noAutofit/>
            </a:bodyPr>
            <a:lstStyle/>
            <a:p>
              <a:pPr indent="0" lvl="0" marL="0" marR="0" rtl="0" algn="l">
                <a:lnSpc>
                  <a:spcPct val="90000"/>
                </a:lnSpc>
                <a:spcBef>
                  <a:spcPts val="0"/>
                </a:spcBef>
                <a:spcAft>
                  <a:spcPts val="0"/>
                </a:spcAft>
                <a:buNone/>
              </a:pPr>
              <a:r>
                <a:rPr lang="es-MX" sz="2000">
                  <a:solidFill>
                    <a:schemeClr val="dk1"/>
                  </a:solidFill>
                  <a:latin typeface="Calibri"/>
                  <a:ea typeface="Calibri"/>
                  <a:cs typeface="Calibri"/>
                  <a:sym typeface="Calibri"/>
                </a:rPr>
                <a:t>El proyecto CeliAPP se relaciona directamente con las competencias de análisis y diseño de sistemas de información, programación y bases de datos del perfil de egreso de Ingeniería en Informática. Será necesario aplicar estos conocimientos para desarrollar una aplicación funcional, con una interfaz amigable, un sistema de recomendaciones basado en perfiles de usuario y una base de datos robusta que integre información de diversas fuentes sobre productos y locales libres de gluten. Las competencias seleccionadas son fundamentales para resolver eficazmente la problemática planteada. El proyecto por sí transforma y procesa muchos volúmenes de datos de distintas fuentes es aquí donde nos gustaría enfocarnos  para el tratamiento y entendimiento de los datos como comportamiento de los usuarios y sus preferencias también, cuales son las tendencias de los productos o recibimiento de la app.</a:t>
              </a:r>
              <a:endParaRPr sz="2000">
                <a:solidFill>
                  <a:schemeClr val="dk1"/>
                </a:solidFill>
                <a:latin typeface="Calibri"/>
                <a:ea typeface="Calibri"/>
                <a:cs typeface="Calibri"/>
                <a:sym typeface="Calibri"/>
              </a:endParaRPr>
            </a:p>
          </p:txBody>
        </p:sp>
        <p:sp>
          <p:nvSpPr>
            <p:cNvPr id="153" name="Google Shape;153;g2fb57c10c00_0_84"/>
            <p:cNvSpPr/>
            <p:nvPr/>
          </p:nvSpPr>
          <p:spPr>
            <a:xfrm>
              <a:off x="547125" y="38307"/>
              <a:ext cx="7659600" cy="180000"/>
            </a:xfrm>
            <a:prstGeom prst="roundRect">
              <a:avLst>
                <a:gd fmla="val 16667" name="adj"/>
              </a:avLst>
            </a:prstGeom>
            <a:solidFill>
              <a:schemeClr val="dk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fb57c10c00_0_84"/>
            <p:cNvSpPr txBox="1"/>
            <p:nvPr/>
          </p:nvSpPr>
          <p:spPr>
            <a:xfrm>
              <a:off x="568725" y="59923"/>
              <a:ext cx="7616400" cy="158400"/>
            </a:xfrm>
            <a:prstGeom prst="rect">
              <a:avLst/>
            </a:prstGeom>
            <a:noFill/>
            <a:ln>
              <a:noFill/>
            </a:ln>
          </p:spPr>
          <p:txBody>
            <a:bodyPr anchorCtr="0" anchor="ctr" bIns="0" lIns="289500" spcFirstLastPara="1" rIns="289500" wrap="square" tIns="0">
              <a:noAutofit/>
            </a:bodyPr>
            <a:lstStyle/>
            <a:p>
              <a:pPr indent="0" lvl="0" marL="0" marR="0" rtl="0" algn="l">
                <a:lnSpc>
                  <a:spcPct val="90000"/>
                </a:lnSpc>
                <a:spcBef>
                  <a:spcPts val="0"/>
                </a:spcBef>
                <a:spcAft>
                  <a:spcPts val="0"/>
                </a:spcAft>
                <a:buClr>
                  <a:schemeClr val="lt1"/>
                </a:buClr>
                <a:buSzPts val="1900"/>
                <a:buFont typeface="Calibri"/>
                <a:buNone/>
              </a:pPr>
              <a:r>
                <a:rPr lang="es-MX" sz="1900">
                  <a:solidFill>
                    <a:schemeClr val="lt1"/>
                  </a:solidFill>
                  <a:latin typeface="Calibri"/>
                  <a:ea typeface="Calibri"/>
                  <a:cs typeface="Calibri"/>
                  <a:sym typeface="Calibri"/>
                </a:rPr>
                <a:t>Pertinencia del proyecto con el perfil de egreso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Diario, Escribir, Blanco, Paginas, Notas" id="159" name="Google Shape;159;g2fb57c10c00_0_42"/>
          <p:cNvPicPr preferRelativeResize="0"/>
          <p:nvPr/>
        </p:nvPicPr>
        <p:blipFill rotWithShape="1">
          <a:blip r:embed="rId3">
            <a:alphaModFix/>
          </a:blip>
          <a:srcRect b="0" l="0" r="0" t="0"/>
          <a:stretch/>
        </p:blipFill>
        <p:spPr>
          <a:xfrm>
            <a:off x="0" y="0"/>
            <a:ext cx="10291763" cy="6858001"/>
          </a:xfrm>
          <a:prstGeom prst="rect">
            <a:avLst/>
          </a:prstGeom>
          <a:noFill/>
          <a:ln>
            <a:noFill/>
          </a:ln>
        </p:spPr>
      </p:pic>
      <p:sp>
        <p:nvSpPr>
          <p:cNvPr id="160" name="Google Shape;160;g2fb57c10c00_0_42"/>
          <p:cNvSpPr/>
          <p:nvPr/>
        </p:nvSpPr>
        <p:spPr>
          <a:xfrm>
            <a:off x="0" y="-20550"/>
            <a:ext cx="12192000" cy="6899100"/>
          </a:xfrm>
          <a:prstGeom prst="rect">
            <a:avLst/>
          </a:prstGeom>
          <a:gradFill>
            <a:gsLst>
              <a:gs pos="0">
                <a:schemeClr val="lt2"/>
              </a:gs>
              <a:gs pos="42000">
                <a:schemeClr val="lt2"/>
              </a:gs>
              <a:gs pos="100000">
                <a:srgbClr val="E7E6E6">
                  <a:alpha val="1960"/>
                </a:srgbClr>
              </a:gs>
            </a:gsLst>
            <a:lin ang="10800025" scaled="0"/>
          </a:gra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g2fb57c10c00_0_42"/>
          <p:cNvSpPr txBox="1"/>
          <p:nvPr/>
        </p:nvSpPr>
        <p:spPr>
          <a:xfrm>
            <a:off x="0" y="770911"/>
            <a:ext cx="63900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APT – 20%</a:t>
            </a:r>
            <a:endParaRPr/>
          </a:p>
        </p:txBody>
      </p:sp>
      <p:pic>
        <p:nvPicPr>
          <p:cNvPr id="162" name="Google Shape;162;g2fb57c10c00_0_42"/>
          <p:cNvPicPr preferRelativeResize="0"/>
          <p:nvPr/>
        </p:nvPicPr>
        <p:blipFill rotWithShape="1">
          <a:blip r:embed="rId4">
            <a:alphaModFix/>
          </a:blip>
          <a:srcRect b="0" l="0" r="0" t="0"/>
          <a:stretch/>
        </p:blipFill>
        <p:spPr>
          <a:xfrm>
            <a:off x="8653687" y="187714"/>
            <a:ext cx="3135088" cy="771525"/>
          </a:xfrm>
          <a:prstGeom prst="rect">
            <a:avLst/>
          </a:prstGeom>
          <a:noFill/>
          <a:ln>
            <a:noFill/>
          </a:ln>
        </p:spPr>
      </p:pic>
      <p:grpSp>
        <p:nvGrpSpPr>
          <p:cNvPr id="163" name="Google Shape;163;g2fb57c10c00_0_42"/>
          <p:cNvGrpSpPr/>
          <p:nvPr/>
        </p:nvGrpSpPr>
        <p:grpSpPr>
          <a:xfrm>
            <a:off x="652225" y="1485326"/>
            <a:ext cx="11289377" cy="5060401"/>
            <a:chOff x="0" y="38307"/>
            <a:chExt cx="10942500" cy="4724490"/>
          </a:xfrm>
        </p:grpSpPr>
        <p:sp>
          <p:nvSpPr>
            <p:cNvPr id="164" name="Google Shape;164;g2fb57c10c00_0_42"/>
            <p:cNvSpPr/>
            <p:nvPr/>
          </p:nvSpPr>
          <p:spPr>
            <a:xfrm>
              <a:off x="0" y="259692"/>
              <a:ext cx="10942500" cy="1914600"/>
            </a:xfrm>
            <a:prstGeom prst="rect">
              <a:avLst/>
            </a:prstGeom>
            <a:solidFill>
              <a:schemeClr val="lt1">
                <a:alpha val="89800"/>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fb57c10c00_0_42"/>
            <p:cNvSpPr txBox="1"/>
            <p:nvPr/>
          </p:nvSpPr>
          <p:spPr>
            <a:xfrm>
              <a:off x="0" y="259715"/>
              <a:ext cx="10942500" cy="1308600"/>
            </a:xfrm>
            <a:prstGeom prst="rect">
              <a:avLst/>
            </a:prstGeom>
            <a:noFill/>
            <a:ln>
              <a:noFill/>
            </a:ln>
          </p:spPr>
          <p:txBody>
            <a:bodyPr anchorCtr="0" anchor="t" bIns="135125" lIns="849225" spcFirstLastPara="1" rIns="849225" wrap="square" tIns="312400">
              <a:noAutofit/>
            </a:bodyPr>
            <a:lstStyle/>
            <a:p>
              <a:pPr indent="0" lvl="0" marL="0" marR="0" rtl="0" algn="l">
                <a:lnSpc>
                  <a:spcPct val="90000"/>
                </a:lnSpc>
                <a:spcBef>
                  <a:spcPts val="0"/>
                </a:spcBef>
                <a:spcAft>
                  <a:spcPts val="0"/>
                </a:spcAft>
                <a:buNone/>
              </a:pPr>
              <a:r>
                <a:rPr lang="es-MX" sz="1800">
                  <a:solidFill>
                    <a:schemeClr val="dk1"/>
                  </a:solidFill>
                  <a:latin typeface="Calibri"/>
                  <a:ea typeface="Calibri"/>
                  <a:cs typeface="Calibri"/>
                  <a:sym typeface="Calibri"/>
                </a:rPr>
                <a:t>Uno de nuestros principales intereses profesionales es el desarrollo de aplicaciones móviles innovadoras que aporten valor a la sociedad. CeliAPP refleja claramente este interés, al enfocarse en las necesidades particulares de las personas celíacas. Realizar este proyecto nos permitirá aplicar otros intereses técnicos como es la gestión de proyectos, trabajo con datos de los usuarios y de terceros además del diseño centrado en el usuario final. Todo esto contribuirá significativamente a nuestro crecimiento y desarrollo profesional.</a:t>
              </a:r>
              <a:endParaRPr sz="18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lnSpc>
                  <a:spcPct val="107916"/>
                </a:lnSpc>
                <a:spcBef>
                  <a:spcPts val="0"/>
                </a:spcBef>
                <a:spcAft>
                  <a:spcPts val="800"/>
                </a:spcAft>
                <a:buClr>
                  <a:schemeClr val="dk1"/>
                </a:buClr>
                <a:buSzPts val="1100"/>
                <a:buFont typeface="Arial"/>
                <a:buNone/>
              </a:pPr>
              <a:r>
                <a:t/>
              </a:r>
              <a:endParaRPr sz="1800">
                <a:solidFill>
                  <a:schemeClr val="dk1"/>
                </a:solidFill>
                <a:latin typeface="Calibri"/>
                <a:ea typeface="Calibri"/>
                <a:cs typeface="Calibri"/>
                <a:sym typeface="Calibri"/>
              </a:endParaRPr>
            </a:p>
          </p:txBody>
        </p:sp>
        <p:sp>
          <p:nvSpPr>
            <p:cNvPr id="166" name="Google Shape;166;g2fb57c10c00_0_42"/>
            <p:cNvSpPr/>
            <p:nvPr/>
          </p:nvSpPr>
          <p:spPr>
            <a:xfrm>
              <a:off x="547117" y="38307"/>
              <a:ext cx="7659600" cy="442800"/>
            </a:xfrm>
            <a:prstGeom prst="roundRect">
              <a:avLst>
                <a:gd fmla="val 16667" name="adj"/>
              </a:avLst>
            </a:prstGeom>
            <a:solidFill>
              <a:schemeClr val="dk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fb57c10c00_0_42"/>
            <p:cNvSpPr txBox="1"/>
            <p:nvPr/>
          </p:nvSpPr>
          <p:spPr>
            <a:xfrm>
              <a:off x="568733" y="59923"/>
              <a:ext cx="7616400" cy="399600"/>
            </a:xfrm>
            <a:prstGeom prst="rect">
              <a:avLst/>
            </a:prstGeom>
            <a:noFill/>
            <a:ln>
              <a:noFill/>
            </a:ln>
          </p:spPr>
          <p:txBody>
            <a:bodyPr anchorCtr="0" anchor="ctr" bIns="0" lIns="289500" spcFirstLastPara="1" rIns="289500" wrap="square" tIns="0">
              <a:noAutofit/>
            </a:bodyPr>
            <a:lstStyle/>
            <a:p>
              <a:pPr indent="0" lvl="0" marL="0" marR="0" rtl="0" algn="l">
                <a:lnSpc>
                  <a:spcPct val="90000"/>
                </a:lnSpc>
                <a:spcBef>
                  <a:spcPts val="0"/>
                </a:spcBef>
                <a:spcAft>
                  <a:spcPts val="0"/>
                </a:spcAft>
                <a:buClr>
                  <a:schemeClr val="lt1"/>
                </a:buClr>
                <a:buSzPts val="1900"/>
                <a:buFont typeface="Calibri"/>
                <a:buNone/>
              </a:pPr>
              <a:r>
                <a:rPr lang="es-MX" sz="1900">
                  <a:solidFill>
                    <a:schemeClr val="lt1"/>
                  </a:solidFill>
                  <a:latin typeface="Calibri"/>
                  <a:ea typeface="Calibri"/>
                  <a:cs typeface="Calibri"/>
                  <a:sym typeface="Calibri"/>
                </a:rPr>
                <a:t>Relación con los intereses profesionales</a:t>
              </a:r>
              <a:endParaRPr/>
            </a:p>
          </p:txBody>
        </p:sp>
        <p:sp>
          <p:nvSpPr>
            <p:cNvPr id="168" name="Google Shape;168;g2fb57c10c00_0_42"/>
            <p:cNvSpPr/>
            <p:nvPr/>
          </p:nvSpPr>
          <p:spPr>
            <a:xfrm>
              <a:off x="0" y="2574201"/>
              <a:ext cx="10942500" cy="2188500"/>
            </a:xfrm>
            <a:prstGeom prst="rect">
              <a:avLst/>
            </a:prstGeom>
            <a:solidFill>
              <a:schemeClr val="lt1">
                <a:alpha val="89800"/>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fb57c10c00_0_42"/>
            <p:cNvSpPr txBox="1"/>
            <p:nvPr/>
          </p:nvSpPr>
          <p:spPr>
            <a:xfrm>
              <a:off x="0" y="2723697"/>
              <a:ext cx="10942500" cy="2039100"/>
            </a:xfrm>
            <a:prstGeom prst="rect">
              <a:avLst/>
            </a:prstGeom>
            <a:noFill/>
            <a:ln>
              <a:noFill/>
            </a:ln>
          </p:spPr>
          <p:txBody>
            <a:bodyPr anchorCtr="0" anchor="t" bIns="135125" lIns="849225" spcFirstLastPara="1" rIns="849225" wrap="square" tIns="312400">
              <a:noAutofit/>
            </a:bodyPr>
            <a:lstStyle/>
            <a:p>
              <a:pPr indent="0" lvl="0" marL="0" marR="0" rtl="0" algn="l">
                <a:lnSpc>
                  <a:spcPct val="90000"/>
                </a:lnSpc>
                <a:spcBef>
                  <a:spcPts val="0"/>
                </a:spcBef>
                <a:spcAft>
                  <a:spcPts val="0"/>
                </a:spcAft>
                <a:buNone/>
              </a:pPr>
              <a:r>
                <a:rPr lang="es-MX" sz="1900">
                  <a:solidFill>
                    <a:schemeClr val="dk1"/>
                  </a:solidFill>
                  <a:latin typeface="Calibri"/>
                  <a:ea typeface="Calibri"/>
                  <a:cs typeface="Calibri"/>
                  <a:sym typeface="Calibri"/>
                </a:rPr>
                <a:t>Consideramos factible desarrollar CeliAPP durante el semestre de la asignatura de Portafolio de Título, ya que contaremos con las horas específicas de esa asignatura para avanzar en el proyecto y podremos dedicar tiempo adicional fuera de clases. Contamos con los equipos, software y conocimientos técnicos necesarios para el desarrollo móvil. Un posible factor que dificultará el avance sería una sobrecarga de trabajo en la práctica profesional, pero deberemos mitigar esto planificando adecuadamente los tiempos y priorizando las tareas de CeliAPP</a:t>
              </a:r>
              <a:endParaRPr b="0" i="0" sz="1900" u="none" cap="none" strike="noStrike">
                <a:solidFill>
                  <a:schemeClr val="dk1"/>
                </a:solidFill>
                <a:latin typeface="Calibri"/>
                <a:ea typeface="Calibri"/>
                <a:cs typeface="Calibri"/>
                <a:sym typeface="Calibri"/>
              </a:endParaRPr>
            </a:p>
          </p:txBody>
        </p:sp>
        <p:sp>
          <p:nvSpPr>
            <p:cNvPr id="170" name="Google Shape;170;g2fb57c10c00_0_42"/>
            <p:cNvSpPr/>
            <p:nvPr/>
          </p:nvSpPr>
          <p:spPr>
            <a:xfrm>
              <a:off x="525805" y="2280887"/>
              <a:ext cx="7659600" cy="442800"/>
            </a:xfrm>
            <a:prstGeom prst="roundRect">
              <a:avLst>
                <a:gd fmla="val 16667" name="adj"/>
              </a:avLst>
            </a:prstGeom>
            <a:solidFill>
              <a:schemeClr val="dk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fb57c10c00_0_42"/>
            <p:cNvSpPr txBox="1"/>
            <p:nvPr/>
          </p:nvSpPr>
          <p:spPr>
            <a:xfrm>
              <a:off x="547397" y="2280890"/>
              <a:ext cx="7616400" cy="399600"/>
            </a:xfrm>
            <a:prstGeom prst="rect">
              <a:avLst/>
            </a:prstGeom>
            <a:noFill/>
            <a:ln>
              <a:noFill/>
            </a:ln>
          </p:spPr>
          <p:txBody>
            <a:bodyPr anchorCtr="0" anchor="ctr" bIns="0" lIns="289500" spcFirstLastPara="1" rIns="289500" wrap="square" tIns="0">
              <a:noAutofit/>
            </a:bodyPr>
            <a:lstStyle/>
            <a:p>
              <a:pPr indent="0" lvl="0" marL="0" marR="0" rtl="0" algn="l">
                <a:lnSpc>
                  <a:spcPct val="90000"/>
                </a:lnSpc>
                <a:spcBef>
                  <a:spcPts val="0"/>
                </a:spcBef>
                <a:spcAft>
                  <a:spcPts val="0"/>
                </a:spcAft>
                <a:buClr>
                  <a:schemeClr val="lt1"/>
                </a:buClr>
                <a:buSzPts val="1900"/>
                <a:buFont typeface="Calibri"/>
                <a:buNone/>
              </a:pPr>
              <a:r>
                <a:rPr lang="es-MX" sz="1900">
                  <a:solidFill>
                    <a:schemeClr val="lt1"/>
                  </a:solidFill>
                  <a:latin typeface="Calibri"/>
                  <a:ea typeface="Calibri"/>
                  <a:cs typeface="Calibri"/>
                  <a:sym typeface="Calibri"/>
                </a:rPr>
                <a:t>Factibilidad</a:t>
              </a:r>
              <a:endParaRPr/>
            </a:p>
          </p:txBody>
        </p:sp>
      </p:grpSp>
      <p:sp>
        <p:nvSpPr>
          <p:cNvPr id="172" name="Google Shape;172;g2fb57c10c00_0_42"/>
          <p:cNvSpPr txBox="1"/>
          <p:nvPr/>
        </p:nvSpPr>
        <p:spPr>
          <a:xfrm>
            <a:off x="0" y="770900"/>
            <a:ext cx="78150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 Fundamentación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Diario, Escribir, Blanco, Paginas, Notas" id="177" name="Google Shape;177;g2fb57c10c00_0_114"/>
          <p:cNvPicPr preferRelativeResize="0"/>
          <p:nvPr/>
        </p:nvPicPr>
        <p:blipFill rotWithShape="1">
          <a:blip r:embed="rId3">
            <a:alphaModFix/>
          </a:blip>
          <a:srcRect b="0" l="0" r="0" t="0"/>
          <a:stretch/>
        </p:blipFill>
        <p:spPr>
          <a:xfrm>
            <a:off x="0" y="0"/>
            <a:ext cx="10291763" cy="6858001"/>
          </a:xfrm>
          <a:prstGeom prst="rect">
            <a:avLst/>
          </a:prstGeom>
          <a:noFill/>
          <a:ln>
            <a:noFill/>
          </a:ln>
        </p:spPr>
      </p:pic>
      <p:sp>
        <p:nvSpPr>
          <p:cNvPr id="178" name="Google Shape;178;g2fb57c10c00_0_114"/>
          <p:cNvSpPr/>
          <p:nvPr/>
        </p:nvSpPr>
        <p:spPr>
          <a:xfrm>
            <a:off x="0" y="0"/>
            <a:ext cx="12192000" cy="6899100"/>
          </a:xfrm>
          <a:prstGeom prst="rect">
            <a:avLst/>
          </a:prstGeom>
          <a:gradFill>
            <a:gsLst>
              <a:gs pos="0">
                <a:schemeClr val="lt2"/>
              </a:gs>
              <a:gs pos="42000">
                <a:schemeClr val="lt2"/>
              </a:gs>
              <a:gs pos="100000">
                <a:srgbClr val="E7E6E6">
                  <a:alpha val="1960"/>
                </a:srgbClr>
              </a:gs>
            </a:gsLst>
            <a:lin ang="10800025" scaled="0"/>
          </a:gra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g2fb57c10c00_0_114"/>
          <p:cNvSpPr txBox="1"/>
          <p:nvPr/>
        </p:nvSpPr>
        <p:spPr>
          <a:xfrm>
            <a:off x="0" y="770911"/>
            <a:ext cx="63900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a:t>
            </a:r>
            <a:r>
              <a:rPr b="1" lang="es-MX" sz="2800">
                <a:solidFill>
                  <a:srgbClr val="FFFF00"/>
                </a:solidFill>
                <a:latin typeface="Calibri"/>
                <a:ea typeface="Calibri"/>
                <a:cs typeface="Calibri"/>
                <a:sym typeface="Calibri"/>
              </a:rPr>
              <a:t>Definición proyecto - Objetivos	</a:t>
            </a:r>
            <a:r>
              <a:rPr b="1" lang="es-MX" sz="2800">
                <a:solidFill>
                  <a:srgbClr val="FFFF00"/>
                </a:solidFill>
                <a:latin typeface="Calibri"/>
                <a:ea typeface="Calibri"/>
                <a:cs typeface="Calibri"/>
                <a:sym typeface="Calibri"/>
              </a:rPr>
              <a:t> </a:t>
            </a:r>
            <a:endParaRPr/>
          </a:p>
        </p:txBody>
      </p:sp>
      <p:pic>
        <p:nvPicPr>
          <p:cNvPr id="180" name="Google Shape;180;g2fb57c10c00_0_114"/>
          <p:cNvPicPr preferRelativeResize="0"/>
          <p:nvPr/>
        </p:nvPicPr>
        <p:blipFill rotWithShape="1">
          <a:blip r:embed="rId4">
            <a:alphaModFix/>
          </a:blip>
          <a:srcRect b="0" l="0" r="0" t="0"/>
          <a:stretch/>
        </p:blipFill>
        <p:spPr>
          <a:xfrm>
            <a:off x="8653687" y="187714"/>
            <a:ext cx="3135088" cy="771525"/>
          </a:xfrm>
          <a:prstGeom prst="rect">
            <a:avLst/>
          </a:prstGeom>
          <a:noFill/>
          <a:ln>
            <a:noFill/>
          </a:ln>
        </p:spPr>
      </p:pic>
      <p:grpSp>
        <p:nvGrpSpPr>
          <p:cNvPr id="181" name="Google Shape;181;g2fb57c10c00_0_114"/>
          <p:cNvGrpSpPr/>
          <p:nvPr/>
        </p:nvGrpSpPr>
        <p:grpSpPr>
          <a:xfrm>
            <a:off x="531650" y="1449700"/>
            <a:ext cx="11257107" cy="5408322"/>
            <a:chOff x="0" y="121588"/>
            <a:chExt cx="10476600" cy="4249821"/>
          </a:xfrm>
        </p:grpSpPr>
        <p:sp>
          <p:nvSpPr>
            <p:cNvPr id="182" name="Google Shape;182;g2fb57c10c00_0_114"/>
            <p:cNvSpPr/>
            <p:nvPr/>
          </p:nvSpPr>
          <p:spPr>
            <a:xfrm>
              <a:off x="0" y="416788"/>
              <a:ext cx="10476600" cy="1102500"/>
            </a:xfrm>
            <a:prstGeom prst="rect">
              <a:avLst/>
            </a:prstGeom>
            <a:solidFill>
              <a:schemeClr val="lt1">
                <a:alpha val="89800"/>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fb57c10c00_0_114"/>
            <p:cNvSpPr txBox="1"/>
            <p:nvPr/>
          </p:nvSpPr>
          <p:spPr>
            <a:xfrm>
              <a:off x="0" y="416788"/>
              <a:ext cx="10476600" cy="1102500"/>
            </a:xfrm>
            <a:prstGeom prst="rect">
              <a:avLst/>
            </a:prstGeom>
            <a:noFill/>
            <a:ln>
              <a:noFill/>
            </a:ln>
          </p:spPr>
          <p:txBody>
            <a:bodyPr anchorCtr="0" anchor="t" bIns="135125" lIns="813075" spcFirstLastPara="1" rIns="813075" wrap="square" tIns="416550">
              <a:noAutofit/>
            </a:bodyPr>
            <a:lstStyle/>
            <a:p>
              <a:pPr indent="-342900" lvl="1" marL="914400" rtl="0" algn="l">
                <a:lnSpc>
                  <a:spcPct val="90000"/>
                </a:lnSpc>
                <a:spcBef>
                  <a:spcPts val="0"/>
                </a:spcBef>
                <a:spcAft>
                  <a:spcPts val="0"/>
                </a:spcAft>
                <a:buClr>
                  <a:schemeClr val="dk1"/>
                </a:buClr>
                <a:buSzPts val="1800"/>
                <a:buFont typeface="Calibri"/>
                <a:buChar char="•"/>
              </a:pPr>
              <a:r>
                <a:rPr lang="es-MX" sz="1800">
                  <a:solidFill>
                    <a:schemeClr val="dk1"/>
                  </a:solidFill>
                  <a:latin typeface="Calibri"/>
                  <a:ea typeface="Calibri"/>
                  <a:cs typeface="Calibri"/>
                  <a:sym typeface="Calibri"/>
                </a:rPr>
                <a:t>Desarrollar una aplicación móvil que facilite el acceso a información actualizada sobre productos y lugares aptos para la dieta libre de gluten.</a:t>
              </a:r>
              <a:endParaRPr sz="1800">
                <a:solidFill>
                  <a:schemeClr val="dk1"/>
                </a:solidFill>
                <a:latin typeface="Calibri"/>
                <a:ea typeface="Calibri"/>
                <a:cs typeface="Calibri"/>
                <a:sym typeface="Calibri"/>
              </a:endParaRPr>
            </a:p>
            <a:p>
              <a:pPr indent="-342900" lvl="1" marL="914400" rtl="0" algn="l">
                <a:lnSpc>
                  <a:spcPct val="90000"/>
                </a:lnSpc>
                <a:spcBef>
                  <a:spcPts val="0"/>
                </a:spcBef>
                <a:spcAft>
                  <a:spcPts val="0"/>
                </a:spcAft>
                <a:buClr>
                  <a:schemeClr val="dk1"/>
                </a:buClr>
                <a:buSzPts val="1800"/>
                <a:buFont typeface="Calibri"/>
                <a:buChar char="•"/>
              </a:pPr>
              <a:r>
                <a:rPr lang="es-MX" sz="1800">
                  <a:solidFill>
                    <a:schemeClr val="dk1"/>
                  </a:solidFill>
                  <a:latin typeface="Calibri"/>
                  <a:ea typeface="Calibri"/>
                  <a:cs typeface="Calibri"/>
                  <a:sym typeface="Calibri"/>
                </a:rPr>
                <a:t>Integrar datos de fuentes confiables para mantener una base de datos actualizada y precisa sobre opciones libres de gluten.</a:t>
              </a:r>
              <a:endParaRPr sz="1900">
                <a:solidFill>
                  <a:schemeClr val="dk1"/>
                </a:solidFill>
                <a:latin typeface="Calibri"/>
                <a:ea typeface="Calibri"/>
                <a:cs typeface="Calibri"/>
                <a:sym typeface="Calibri"/>
              </a:endParaRPr>
            </a:p>
          </p:txBody>
        </p:sp>
        <p:sp>
          <p:nvSpPr>
            <p:cNvPr id="184" name="Google Shape;184;g2fb57c10c00_0_114"/>
            <p:cNvSpPr/>
            <p:nvPr/>
          </p:nvSpPr>
          <p:spPr>
            <a:xfrm>
              <a:off x="523823" y="121588"/>
              <a:ext cx="7333500" cy="590400"/>
            </a:xfrm>
            <a:prstGeom prst="roundRect">
              <a:avLst>
                <a:gd fmla="val 16667" name="adj"/>
              </a:avLst>
            </a:prstGeom>
            <a:solidFill>
              <a:schemeClr val="dk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fb57c10c00_0_114"/>
            <p:cNvSpPr txBox="1"/>
            <p:nvPr/>
          </p:nvSpPr>
          <p:spPr>
            <a:xfrm>
              <a:off x="552644" y="150409"/>
              <a:ext cx="7275900" cy="532800"/>
            </a:xfrm>
            <a:prstGeom prst="rect">
              <a:avLst/>
            </a:prstGeom>
            <a:noFill/>
            <a:ln>
              <a:noFill/>
            </a:ln>
          </p:spPr>
          <p:txBody>
            <a:bodyPr anchorCtr="0" anchor="ctr" bIns="0" lIns="277175" spcFirstLastPara="1" rIns="277175" wrap="square" tIns="0">
              <a:noAutofit/>
            </a:bodyPr>
            <a:lstStyle/>
            <a:p>
              <a:pPr indent="0" lvl="0" marL="0" rtl="0" algn="l">
                <a:lnSpc>
                  <a:spcPct val="90000"/>
                </a:lnSpc>
                <a:spcBef>
                  <a:spcPts val="0"/>
                </a:spcBef>
                <a:spcAft>
                  <a:spcPts val="0"/>
                </a:spcAft>
                <a:buClr>
                  <a:schemeClr val="lt1"/>
                </a:buClr>
                <a:buSzPts val="1900"/>
                <a:buFont typeface="Calibri"/>
                <a:buNone/>
              </a:pPr>
              <a:r>
                <a:rPr lang="es-MX" sz="1900">
                  <a:solidFill>
                    <a:schemeClr val="lt1"/>
                  </a:solidFill>
                  <a:latin typeface="Calibri"/>
                  <a:ea typeface="Calibri"/>
                  <a:cs typeface="Calibri"/>
                  <a:sym typeface="Calibri"/>
                </a:rPr>
                <a:t>Objetivos generales</a:t>
              </a:r>
              <a:endParaRPr sz="1900">
                <a:solidFill>
                  <a:schemeClr val="lt1"/>
                </a:solidFill>
                <a:latin typeface="Calibri"/>
                <a:ea typeface="Calibri"/>
                <a:cs typeface="Calibri"/>
                <a:sym typeface="Calibri"/>
              </a:endParaRPr>
            </a:p>
          </p:txBody>
        </p:sp>
        <p:sp>
          <p:nvSpPr>
            <p:cNvPr id="186" name="Google Shape;186;g2fb57c10c00_0_114"/>
            <p:cNvSpPr/>
            <p:nvPr/>
          </p:nvSpPr>
          <p:spPr>
            <a:xfrm>
              <a:off x="0" y="1922509"/>
              <a:ext cx="10476600" cy="2448900"/>
            </a:xfrm>
            <a:prstGeom prst="rect">
              <a:avLst/>
            </a:prstGeom>
            <a:solidFill>
              <a:schemeClr val="lt1">
                <a:alpha val="89800"/>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fb57c10c00_0_114"/>
            <p:cNvSpPr/>
            <p:nvPr/>
          </p:nvSpPr>
          <p:spPr>
            <a:xfrm>
              <a:off x="523823" y="1627288"/>
              <a:ext cx="7333500" cy="590400"/>
            </a:xfrm>
            <a:prstGeom prst="roundRect">
              <a:avLst>
                <a:gd fmla="val 16667" name="adj"/>
              </a:avLst>
            </a:prstGeom>
            <a:solidFill>
              <a:schemeClr val="dk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fb57c10c00_0_114"/>
            <p:cNvSpPr txBox="1"/>
            <p:nvPr/>
          </p:nvSpPr>
          <p:spPr>
            <a:xfrm>
              <a:off x="552644" y="1656109"/>
              <a:ext cx="7275900" cy="532800"/>
            </a:xfrm>
            <a:prstGeom prst="rect">
              <a:avLst/>
            </a:prstGeom>
            <a:noFill/>
            <a:ln>
              <a:noFill/>
            </a:ln>
          </p:spPr>
          <p:txBody>
            <a:bodyPr anchorCtr="0" anchor="ctr" bIns="0" lIns="277175" spcFirstLastPara="1" rIns="277175" wrap="square" tIns="0">
              <a:noAutofit/>
            </a:bodyPr>
            <a:lstStyle/>
            <a:p>
              <a:pPr indent="0" lvl="0" marL="0" rtl="0" algn="l">
                <a:lnSpc>
                  <a:spcPct val="90000"/>
                </a:lnSpc>
                <a:spcBef>
                  <a:spcPts val="0"/>
                </a:spcBef>
                <a:spcAft>
                  <a:spcPts val="0"/>
                </a:spcAft>
                <a:buClr>
                  <a:schemeClr val="lt1"/>
                </a:buClr>
                <a:buSzPts val="1900"/>
                <a:buFont typeface="Calibri"/>
                <a:buNone/>
              </a:pPr>
              <a:r>
                <a:rPr lang="es-MX" sz="1900">
                  <a:solidFill>
                    <a:schemeClr val="lt1"/>
                  </a:solidFill>
                  <a:latin typeface="Calibri"/>
                  <a:ea typeface="Calibri"/>
                  <a:cs typeface="Calibri"/>
                  <a:sym typeface="Calibri"/>
                </a:rPr>
                <a:t>Objetivos específicos</a:t>
              </a:r>
              <a:endParaRPr sz="1900">
                <a:solidFill>
                  <a:schemeClr val="lt1"/>
                </a:solidFill>
                <a:latin typeface="Calibri"/>
                <a:ea typeface="Calibri"/>
                <a:cs typeface="Calibri"/>
                <a:sym typeface="Calibri"/>
              </a:endParaRPr>
            </a:p>
          </p:txBody>
        </p:sp>
        <p:sp>
          <p:nvSpPr>
            <p:cNvPr id="189" name="Google Shape;189;g2fb57c10c00_0_114"/>
            <p:cNvSpPr txBox="1"/>
            <p:nvPr/>
          </p:nvSpPr>
          <p:spPr>
            <a:xfrm>
              <a:off x="0" y="1922507"/>
              <a:ext cx="10476600" cy="2110500"/>
            </a:xfrm>
            <a:prstGeom prst="rect">
              <a:avLst/>
            </a:prstGeom>
            <a:noFill/>
            <a:ln>
              <a:noFill/>
            </a:ln>
          </p:spPr>
          <p:txBody>
            <a:bodyPr anchorCtr="0" anchor="t" bIns="135125" lIns="813075" spcFirstLastPara="1" rIns="813075" wrap="square" tIns="416550">
              <a:noAutofit/>
            </a:bodyPr>
            <a:lstStyle/>
            <a:p>
              <a:pPr indent="-336550" lvl="0" marL="457200" rtl="0" algn="l">
                <a:lnSpc>
                  <a:spcPct val="90000"/>
                </a:lnSpc>
                <a:spcBef>
                  <a:spcPts val="0"/>
                </a:spcBef>
                <a:spcAft>
                  <a:spcPts val="0"/>
                </a:spcAft>
                <a:buClr>
                  <a:schemeClr val="dk1"/>
                </a:buClr>
                <a:buSzPts val="1700"/>
                <a:buFont typeface="Calibri"/>
                <a:buChar char="●"/>
              </a:pPr>
              <a:r>
                <a:rPr lang="es-MX" sz="1700">
                  <a:solidFill>
                    <a:schemeClr val="dk1"/>
                  </a:solidFill>
                  <a:latin typeface="Calibri"/>
                  <a:ea typeface="Calibri"/>
                  <a:cs typeface="Calibri"/>
                  <a:sym typeface="Calibri"/>
                </a:rPr>
                <a:t>Desarrollar un sistema de comparación de productos aptos para la dieta libre de gluten.</a:t>
              </a:r>
              <a:endParaRPr sz="1700">
                <a:solidFill>
                  <a:schemeClr val="dk1"/>
                </a:solidFill>
                <a:latin typeface="Calibri"/>
                <a:ea typeface="Calibri"/>
                <a:cs typeface="Calibri"/>
                <a:sym typeface="Calibri"/>
              </a:endParaRPr>
            </a:p>
            <a:p>
              <a:pPr indent="-336550" lvl="0" marL="457200" rtl="0" algn="l">
                <a:lnSpc>
                  <a:spcPct val="90000"/>
                </a:lnSpc>
                <a:spcBef>
                  <a:spcPts val="0"/>
                </a:spcBef>
                <a:spcAft>
                  <a:spcPts val="0"/>
                </a:spcAft>
                <a:buClr>
                  <a:schemeClr val="dk1"/>
                </a:buClr>
                <a:buSzPts val="1700"/>
                <a:buFont typeface="Calibri"/>
                <a:buChar char="●"/>
              </a:pPr>
              <a:r>
                <a:rPr lang="es-MX" sz="1700">
                  <a:solidFill>
                    <a:schemeClr val="dk1"/>
                  </a:solidFill>
                  <a:latin typeface="Calibri"/>
                  <a:ea typeface="Calibri"/>
                  <a:cs typeface="Calibri"/>
                  <a:sym typeface="Calibri"/>
                </a:rPr>
                <a:t>Implementar un sistema de geolocalización para encontrar locales cercanos con opciones libres de gluten.</a:t>
              </a:r>
              <a:endParaRPr sz="1700">
                <a:solidFill>
                  <a:schemeClr val="dk1"/>
                </a:solidFill>
                <a:latin typeface="Calibri"/>
                <a:ea typeface="Calibri"/>
                <a:cs typeface="Calibri"/>
                <a:sym typeface="Calibri"/>
              </a:endParaRPr>
            </a:p>
            <a:p>
              <a:pPr indent="-336550" lvl="0" marL="457200" rtl="0" algn="l">
                <a:lnSpc>
                  <a:spcPct val="90000"/>
                </a:lnSpc>
                <a:spcBef>
                  <a:spcPts val="0"/>
                </a:spcBef>
                <a:spcAft>
                  <a:spcPts val="0"/>
                </a:spcAft>
                <a:buClr>
                  <a:schemeClr val="dk1"/>
                </a:buClr>
                <a:buSzPts val="1700"/>
                <a:buFont typeface="Calibri"/>
                <a:buChar char="●"/>
              </a:pPr>
              <a:r>
                <a:rPr lang="es-MX" sz="1700">
                  <a:solidFill>
                    <a:schemeClr val="dk1"/>
                  </a:solidFill>
                  <a:latin typeface="Calibri"/>
                  <a:ea typeface="Calibri"/>
                  <a:cs typeface="Calibri"/>
                  <a:sym typeface="Calibri"/>
                </a:rPr>
                <a:t>Crear un perfil de usuario que permita personalizar preferencias y recibir recomendaciones personalizadas.</a:t>
              </a:r>
              <a:endParaRPr sz="1700">
                <a:solidFill>
                  <a:schemeClr val="dk1"/>
                </a:solidFill>
                <a:latin typeface="Calibri"/>
                <a:ea typeface="Calibri"/>
                <a:cs typeface="Calibri"/>
                <a:sym typeface="Calibri"/>
              </a:endParaRPr>
            </a:p>
            <a:p>
              <a:pPr indent="-336550" lvl="0" marL="457200" rtl="0" algn="l">
                <a:lnSpc>
                  <a:spcPct val="90000"/>
                </a:lnSpc>
                <a:spcBef>
                  <a:spcPts val="0"/>
                </a:spcBef>
                <a:spcAft>
                  <a:spcPts val="0"/>
                </a:spcAft>
                <a:buClr>
                  <a:schemeClr val="dk1"/>
                </a:buClr>
                <a:buSzPts val="1700"/>
                <a:buFont typeface="Calibri"/>
                <a:buChar char="●"/>
              </a:pPr>
              <a:r>
                <a:rPr lang="es-MX" sz="1700">
                  <a:solidFill>
                    <a:schemeClr val="dk1"/>
                  </a:solidFill>
                  <a:latin typeface="Calibri"/>
                  <a:ea typeface="Calibri"/>
                  <a:cs typeface="Calibri"/>
                  <a:sym typeface="Calibri"/>
                </a:rPr>
                <a:t>Incorporar un sistema de calificaciones que permita a los usuarios evaluar productos y lugares según su experiencia.</a:t>
              </a:r>
              <a:endParaRPr sz="1700">
                <a:solidFill>
                  <a:schemeClr val="dk1"/>
                </a:solidFill>
                <a:latin typeface="Calibri"/>
                <a:ea typeface="Calibri"/>
                <a:cs typeface="Calibri"/>
                <a:sym typeface="Calibri"/>
              </a:endParaRPr>
            </a:p>
            <a:p>
              <a:pPr indent="-336550" lvl="0" marL="457200" rtl="0" algn="l">
                <a:lnSpc>
                  <a:spcPct val="90000"/>
                </a:lnSpc>
                <a:spcBef>
                  <a:spcPts val="0"/>
                </a:spcBef>
                <a:spcAft>
                  <a:spcPts val="0"/>
                </a:spcAft>
                <a:buClr>
                  <a:schemeClr val="dk1"/>
                </a:buClr>
                <a:buSzPts val="1700"/>
                <a:buFont typeface="Calibri"/>
                <a:buChar char="●"/>
              </a:pPr>
              <a:r>
                <a:rPr lang="es-MX" sz="1700">
                  <a:solidFill>
                    <a:schemeClr val="dk1"/>
                  </a:solidFill>
                  <a:latin typeface="Calibri"/>
                  <a:ea typeface="Calibri"/>
                  <a:cs typeface="Calibri"/>
                  <a:sym typeface="Calibri"/>
                </a:rPr>
                <a:t>Establecer un mecanismo de actualización continua de la base de datos mediante la integración de información de la Fundación Convivir y otras fuentes.</a:t>
              </a:r>
              <a:endParaRPr sz="1700">
                <a:solidFill>
                  <a:schemeClr val="dk1"/>
                </a:solidFill>
                <a:latin typeface="Calibri"/>
                <a:ea typeface="Calibri"/>
                <a:cs typeface="Calibri"/>
                <a:sym typeface="Calibri"/>
              </a:endParaRPr>
            </a:p>
            <a:p>
              <a:pPr indent="-336550" lvl="0" marL="457200" rtl="0" algn="l">
                <a:lnSpc>
                  <a:spcPct val="90000"/>
                </a:lnSpc>
                <a:spcBef>
                  <a:spcPts val="0"/>
                </a:spcBef>
                <a:spcAft>
                  <a:spcPts val="0"/>
                </a:spcAft>
                <a:buClr>
                  <a:schemeClr val="dk1"/>
                </a:buClr>
                <a:buSzPts val="1700"/>
                <a:buFont typeface="Calibri"/>
                <a:buChar char="●"/>
              </a:pPr>
              <a:r>
                <a:rPr lang="es-MX" sz="1700">
                  <a:solidFill>
                    <a:schemeClr val="dk1"/>
                  </a:solidFill>
                  <a:latin typeface="Calibri"/>
                  <a:ea typeface="Calibri"/>
                  <a:cs typeface="Calibri"/>
                  <a:sym typeface="Calibri"/>
                </a:rPr>
                <a:t>Fomentar la interacción entre usuarios a través de la app para compartir experiencias y recomendaciones sobre productos y lugares aptos para la dieta libre de gluten.</a:t>
              </a:r>
              <a:endParaRPr sz="17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Diario, Escribir, Blanco, Paginas, Notas" id="194" name="Google Shape;194;g2fb57c10c00_0_130"/>
          <p:cNvPicPr preferRelativeResize="0"/>
          <p:nvPr/>
        </p:nvPicPr>
        <p:blipFill rotWithShape="1">
          <a:blip r:embed="rId3">
            <a:alphaModFix/>
          </a:blip>
          <a:srcRect b="0" l="0" r="0" t="0"/>
          <a:stretch/>
        </p:blipFill>
        <p:spPr>
          <a:xfrm>
            <a:off x="0" y="0"/>
            <a:ext cx="10291763" cy="6858001"/>
          </a:xfrm>
          <a:prstGeom prst="rect">
            <a:avLst/>
          </a:prstGeom>
          <a:noFill/>
          <a:ln>
            <a:noFill/>
          </a:ln>
        </p:spPr>
      </p:pic>
      <p:sp>
        <p:nvSpPr>
          <p:cNvPr id="195" name="Google Shape;195;g2fb57c10c00_0_130"/>
          <p:cNvSpPr/>
          <p:nvPr/>
        </p:nvSpPr>
        <p:spPr>
          <a:xfrm>
            <a:off x="0" y="0"/>
            <a:ext cx="12192000" cy="6899100"/>
          </a:xfrm>
          <a:prstGeom prst="rect">
            <a:avLst/>
          </a:prstGeom>
          <a:gradFill>
            <a:gsLst>
              <a:gs pos="0">
                <a:schemeClr val="lt2"/>
              </a:gs>
              <a:gs pos="42000">
                <a:schemeClr val="lt2"/>
              </a:gs>
              <a:gs pos="100000">
                <a:srgbClr val="E7E6E6">
                  <a:alpha val="1960"/>
                </a:srgbClr>
              </a:gs>
            </a:gsLst>
            <a:lin ang="10800025" scaled="0"/>
          </a:gra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g2fb57c10c00_0_130"/>
          <p:cNvSpPr txBox="1"/>
          <p:nvPr/>
        </p:nvSpPr>
        <p:spPr>
          <a:xfrm>
            <a:off x="0" y="770911"/>
            <a:ext cx="63900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APT – 20%</a:t>
            </a:r>
            <a:endParaRPr/>
          </a:p>
        </p:txBody>
      </p:sp>
      <p:pic>
        <p:nvPicPr>
          <p:cNvPr id="197" name="Google Shape;197;g2fb57c10c00_0_130"/>
          <p:cNvPicPr preferRelativeResize="0"/>
          <p:nvPr/>
        </p:nvPicPr>
        <p:blipFill rotWithShape="1">
          <a:blip r:embed="rId4">
            <a:alphaModFix/>
          </a:blip>
          <a:srcRect b="0" l="0" r="0" t="0"/>
          <a:stretch/>
        </p:blipFill>
        <p:spPr>
          <a:xfrm>
            <a:off x="8653687" y="187714"/>
            <a:ext cx="3135088" cy="771525"/>
          </a:xfrm>
          <a:prstGeom prst="rect">
            <a:avLst/>
          </a:prstGeom>
          <a:noFill/>
          <a:ln>
            <a:noFill/>
          </a:ln>
        </p:spPr>
      </p:pic>
      <p:sp>
        <p:nvSpPr>
          <p:cNvPr id="198" name="Google Shape;198;g2fb57c10c00_0_130"/>
          <p:cNvSpPr txBox="1"/>
          <p:nvPr/>
        </p:nvSpPr>
        <p:spPr>
          <a:xfrm>
            <a:off x="0" y="770900"/>
            <a:ext cx="68319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 </a:t>
            </a:r>
            <a:r>
              <a:rPr b="1" lang="es-MX" sz="2800">
                <a:solidFill>
                  <a:srgbClr val="FFFF00"/>
                </a:solidFill>
                <a:latin typeface="Calibri"/>
                <a:ea typeface="Calibri"/>
                <a:cs typeface="Calibri"/>
                <a:sym typeface="Calibri"/>
              </a:rPr>
              <a:t>Metodología</a:t>
            </a:r>
            <a:endParaRPr/>
          </a:p>
        </p:txBody>
      </p:sp>
      <p:grpSp>
        <p:nvGrpSpPr>
          <p:cNvPr id="199" name="Google Shape;199;g2fb57c10c00_0_130"/>
          <p:cNvGrpSpPr/>
          <p:nvPr/>
        </p:nvGrpSpPr>
        <p:grpSpPr>
          <a:xfrm>
            <a:off x="918750" y="1605477"/>
            <a:ext cx="10942500" cy="4868776"/>
            <a:chOff x="0" y="38307"/>
            <a:chExt cx="10942500" cy="1473600"/>
          </a:xfrm>
        </p:grpSpPr>
        <p:sp>
          <p:nvSpPr>
            <p:cNvPr id="200" name="Google Shape;200;g2fb57c10c00_0_130"/>
            <p:cNvSpPr/>
            <p:nvPr/>
          </p:nvSpPr>
          <p:spPr>
            <a:xfrm>
              <a:off x="0" y="259707"/>
              <a:ext cx="10942500" cy="1252200"/>
            </a:xfrm>
            <a:prstGeom prst="rect">
              <a:avLst/>
            </a:prstGeom>
            <a:solidFill>
              <a:schemeClr val="lt1">
                <a:alpha val="89800"/>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fb57c10c00_0_130"/>
            <p:cNvSpPr txBox="1"/>
            <p:nvPr/>
          </p:nvSpPr>
          <p:spPr>
            <a:xfrm>
              <a:off x="0" y="259707"/>
              <a:ext cx="10942500" cy="1252200"/>
            </a:xfrm>
            <a:prstGeom prst="rect">
              <a:avLst/>
            </a:prstGeom>
            <a:noFill/>
            <a:ln>
              <a:noFill/>
            </a:ln>
          </p:spPr>
          <p:txBody>
            <a:bodyPr anchorCtr="0" anchor="t" bIns="135125" lIns="849225" spcFirstLastPara="1" rIns="849225" wrap="square" tIns="312400">
              <a:noAutofit/>
            </a:bodyPr>
            <a:lstStyle/>
            <a:p>
              <a:pPr indent="0" lvl="0" marL="0" marR="0" rtl="0" algn="l">
                <a:lnSpc>
                  <a:spcPct val="90000"/>
                </a:lnSpc>
                <a:spcBef>
                  <a:spcPts val="0"/>
                </a:spcBef>
                <a:spcAft>
                  <a:spcPts val="0"/>
                </a:spcAft>
                <a:buNone/>
              </a:pPr>
              <a:r>
                <a:rPr lang="es-MX" sz="1900">
                  <a:solidFill>
                    <a:schemeClr val="dk1"/>
                  </a:solidFill>
                  <a:latin typeface="Calibri"/>
                  <a:ea typeface="Calibri"/>
                  <a:cs typeface="Calibri"/>
                  <a:sym typeface="Calibri"/>
                </a:rPr>
                <a:t>Para abordar el proyecto, se utilizará la metodología ágil Scrum, que permite gestionar y desarrollar productos complejos de manera iterativa e incremental. Esta metodología facilita la adaptación a los cambios y asegura una entrega continua de valor al cliente. </a:t>
              </a:r>
              <a:endParaRPr sz="19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lang="es-MX" sz="1900">
                  <a:solidFill>
                    <a:schemeClr val="dk1"/>
                  </a:solidFill>
                  <a:latin typeface="Calibri"/>
                  <a:ea typeface="Calibri"/>
                  <a:cs typeface="Calibri"/>
                  <a:sym typeface="Calibri"/>
                </a:rPr>
                <a:t>Los sprints durarán 3 semanas. </a:t>
              </a:r>
              <a:endParaRPr sz="19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lang="es-MX" sz="1900">
                  <a:solidFill>
                    <a:schemeClr val="dk1"/>
                  </a:solidFill>
                  <a:latin typeface="Calibri"/>
                  <a:ea typeface="Calibri"/>
                  <a:cs typeface="Calibri"/>
                  <a:sym typeface="Calibri"/>
                </a:rPr>
                <a:t>En cada sprint, se desarrollará un conjunto específico de funcionalidades, permitiendo ajustes y mejoras continuas basadas en la retroalimentación del cliente y usuarios finales.</a:t>
              </a:r>
              <a:endParaRPr sz="1900">
                <a:solidFill>
                  <a:schemeClr val="dk1"/>
                </a:solidFill>
                <a:latin typeface="Calibri"/>
                <a:ea typeface="Calibri"/>
                <a:cs typeface="Calibri"/>
                <a:sym typeface="Calibri"/>
              </a:endParaRPr>
            </a:p>
            <a:p>
              <a:pPr indent="-349250" lvl="0" marL="457200" marR="0" rtl="0" algn="l">
                <a:lnSpc>
                  <a:spcPct val="90000"/>
                </a:lnSpc>
                <a:spcBef>
                  <a:spcPts val="0"/>
                </a:spcBef>
                <a:spcAft>
                  <a:spcPts val="0"/>
                </a:spcAft>
                <a:buClr>
                  <a:schemeClr val="dk1"/>
                </a:buClr>
                <a:buSzPts val="1900"/>
                <a:buFont typeface="Calibri"/>
                <a:buChar char="●"/>
              </a:pPr>
              <a:r>
                <a:rPr lang="es-MX" sz="1900">
                  <a:solidFill>
                    <a:schemeClr val="dk1"/>
                  </a:solidFill>
                  <a:latin typeface="Calibri"/>
                  <a:ea typeface="Calibri"/>
                  <a:cs typeface="Calibri"/>
                  <a:sym typeface="Calibri"/>
                </a:rPr>
                <a:t>Product Owner (PO):</a:t>
              </a:r>
              <a:endParaRPr sz="1900">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None/>
              </a:pPr>
              <a:r>
                <a:rPr lang="es-MX" sz="1900">
                  <a:solidFill>
                    <a:schemeClr val="dk1"/>
                  </a:solidFill>
                  <a:latin typeface="Calibri"/>
                  <a:ea typeface="Calibri"/>
                  <a:cs typeface="Calibri"/>
                  <a:sym typeface="Calibri"/>
                </a:rPr>
                <a:t>Responsable: Cristobal Azocar(CA).</a:t>
              </a:r>
              <a:endParaRPr sz="1900">
                <a:solidFill>
                  <a:schemeClr val="dk1"/>
                </a:solidFill>
                <a:latin typeface="Calibri"/>
                <a:ea typeface="Calibri"/>
                <a:cs typeface="Calibri"/>
                <a:sym typeface="Calibri"/>
              </a:endParaRPr>
            </a:p>
            <a:p>
              <a:pPr indent="-349250" lvl="0" marL="457200" marR="0" rtl="0" algn="l">
                <a:lnSpc>
                  <a:spcPct val="90000"/>
                </a:lnSpc>
                <a:spcBef>
                  <a:spcPts val="0"/>
                </a:spcBef>
                <a:spcAft>
                  <a:spcPts val="0"/>
                </a:spcAft>
                <a:buClr>
                  <a:schemeClr val="dk1"/>
                </a:buClr>
                <a:buSzPts val="1900"/>
                <a:buFont typeface="Calibri"/>
                <a:buChar char="●"/>
              </a:pPr>
              <a:r>
                <a:rPr lang="es-MX" sz="1900">
                  <a:solidFill>
                    <a:schemeClr val="dk1"/>
                  </a:solidFill>
                  <a:latin typeface="Calibri"/>
                  <a:ea typeface="Calibri"/>
                  <a:cs typeface="Calibri"/>
                  <a:sym typeface="Calibri"/>
                </a:rPr>
                <a:t>Scrum Master:</a:t>
              </a:r>
              <a:endParaRPr sz="1900">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None/>
              </a:pPr>
              <a:r>
                <a:rPr lang="es-MX" sz="1900">
                  <a:solidFill>
                    <a:schemeClr val="dk1"/>
                  </a:solidFill>
                  <a:latin typeface="Calibri"/>
                  <a:ea typeface="Calibri"/>
                  <a:cs typeface="Calibri"/>
                  <a:sym typeface="Calibri"/>
                </a:rPr>
                <a:t>Responsable: Marco Gaete(MA).</a:t>
              </a:r>
              <a:endParaRPr sz="1900">
                <a:solidFill>
                  <a:schemeClr val="dk1"/>
                </a:solidFill>
                <a:latin typeface="Calibri"/>
                <a:ea typeface="Calibri"/>
                <a:cs typeface="Calibri"/>
                <a:sym typeface="Calibri"/>
              </a:endParaRPr>
            </a:p>
            <a:p>
              <a:pPr indent="-349250" lvl="0" marL="457200" marR="0" rtl="0" algn="l">
                <a:lnSpc>
                  <a:spcPct val="90000"/>
                </a:lnSpc>
                <a:spcBef>
                  <a:spcPts val="0"/>
                </a:spcBef>
                <a:spcAft>
                  <a:spcPts val="0"/>
                </a:spcAft>
                <a:buClr>
                  <a:schemeClr val="dk1"/>
                </a:buClr>
                <a:buSzPts val="1900"/>
                <a:buFont typeface="Calibri"/>
                <a:buChar char="●"/>
              </a:pPr>
              <a:r>
                <a:rPr lang="es-MX" sz="1900">
                  <a:solidFill>
                    <a:schemeClr val="dk1"/>
                  </a:solidFill>
                  <a:latin typeface="Calibri"/>
                  <a:ea typeface="Calibri"/>
                  <a:cs typeface="Calibri"/>
                  <a:sym typeface="Calibri"/>
                </a:rPr>
                <a:t>Equipo de Desarrollo:</a:t>
              </a:r>
              <a:endParaRPr sz="1900">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None/>
              </a:pPr>
              <a:r>
                <a:rPr lang="es-MX" sz="1900">
                  <a:solidFill>
                    <a:schemeClr val="dk1"/>
                  </a:solidFill>
                  <a:latin typeface="Calibri"/>
                  <a:ea typeface="Calibri"/>
                  <a:cs typeface="Calibri"/>
                  <a:sym typeface="Calibri"/>
                </a:rPr>
                <a:t>Responsable: Javier Jorquera(JA) (Líder de desarrollo) e Integrante Cristóbal A. y Marco G. (colaboradores).</a:t>
              </a:r>
              <a:endParaRPr sz="19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
          <p:nvSpPr>
            <p:cNvPr id="202" name="Google Shape;202;g2fb57c10c00_0_130"/>
            <p:cNvSpPr/>
            <p:nvPr/>
          </p:nvSpPr>
          <p:spPr>
            <a:xfrm>
              <a:off x="547125" y="38307"/>
              <a:ext cx="7659600" cy="180000"/>
            </a:xfrm>
            <a:prstGeom prst="roundRect">
              <a:avLst>
                <a:gd fmla="val 16667" name="adj"/>
              </a:avLst>
            </a:prstGeom>
            <a:solidFill>
              <a:schemeClr val="dk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fb57c10c00_0_130"/>
            <p:cNvSpPr txBox="1"/>
            <p:nvPr/>
          </p:nvSpPr>
          <p:spPr>
            <a:xfrm>
              <a:off x="568725" y="59923"/>
              <a:ext cx="7616400" cy="158400"/>
            </a:xfrm>
            <a:prstGeom prst="rect">
              <a:avLst/>
            </a:prstGeom>
            <a:noFill/>
            <a:ln>
              <a:noFill/>
            </a:ln>
          </p:spPr>
          <p:txBody>
            <a:bodyPr anchorCtr="0" anchor="ctr" bIns="0" lIns="289500" spcFirstLastPara="1" rIns="289500" wrap="square" tIns="0">
              <a:noAutofit/>
            </a:bodyPr>
            <a:lstStyle/>
            <a:p>
              <a:pPr indent="0" lvl="0" marL="0" marR="0" rtl="0" algn="l">
                <a:lnSpc>
                  <a:spcPct val="90000"/>
                </a:lnSpc>
                <a:spcBef>
                  <a:spcPts val="0"/>
                </a:spcBef>
                <a:spcAft>
                  <a:spcPts val="0"/>
                </a:spcAft>
                <a:buClr>
                  <a:schemeClr val="lt1"/>
                </a:buClr>
                <a:buSzPts val="1900"/>
                <a:buFont typeface="Calibri"/>
                <a:buNone/>
              </a:pPr>
              <a:r>
                <a:rPr lang="es-MX" sz="1900">
                  <a:solidFill>
                    <a:schemeClr val="lt1"/>
                  </a:solidFill>
                  <a:latin typeface="Calibri"/>
                  <a:ea typeface="Calibri"/>
                  <a:cs typeface="Calibri"/>
                  <a:sym typeface="Calibri"/>
                </a:rPr>
                <a:t>Metodología</a:t>
              </a:r>
              <a:r>
                <a:rPr lang="es-MX" sz="1900">
                  <a:solidFill>
                    <a:schemeClr val="lt1"/>
                  </a:solidFill>
                  <a:latin typeface="Calibri"/>
                  <a:ea typeface="Calibri"/>
                  <a:cs typeface="Calibri"/>
                  <a:sym typeface="Calibri"/>
                </a:rPr>
                <a:t> escogida</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descr="Diario, Escribir, Blanco, Paginas, Notas" id="208" name="Google Shape;208;g2fb57c10c00_0_143"/>
          <p:cNvPicPr preferRelativeResize="0"/>
          <p:nvPr/>
        </p:nvPicPr>
        <p:blipFill rotWithShape="1">
          <a:blip r:embed="rId3">
            <a:alphaModFix/>
          </a:blip>
          <a:srcRect b="0" l="0" r="0" t="0"/>
          <a:stretch/>
        </p:blipFill>
        <p:spPr>
          <a:xfrm>
            <a:off x="0" y="0"/>
            <a:ext cx="10291763" cy="6858001"/>
          </a:xfrm>
          <a:prstGeom prst="rect">
            <a:avLst/>
          </a:prstGeom>
          <a:noFill/>
          <a:ln>
            <a:noFill/>
          </a:ln>
        </p:spPr>
      </p:pic>
      <p:sp>
        <p:nvSpPr>
          <p:cNvPr id="209" name="Google Shape;209;g2fb57c10c00_0_143"/>
          <p:cNvSpPr/>
          <p:nvPr/>
        </p:nvSpPr>
        <p:spPr>
          <a:xfrm>
            <a:off x="0" y="0"/>
            <a:ext cx="12192000" cy="6899100"/>
          </a:xfrm>
          <a:prstGeom prst="rect">
            <a:avLst/>
          </a:prstGeom>
          <a:gradFill>
            <a:gsLst>
              <a:gs pos="0">
                <a:schemeClr val="lt2"/>
              </a:gs>
              <a:gs pos="42000">
                <a:schemeClr val="lt2"/>
              </a:gs>
              <a:gs pos="100000">
                <a:srgbClr val="E7E6E6">
                  <a:alpha val="1960"/>
                </a:srgbClr>
              </a:gs>
            </a:gsLst>
            <a:lin ang="10800025" scaled="0"/>
          </a:gra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g2fb57c10c00_0_143"/>
          <p:cNvSpPr txBox="1"/>
          <p:nvPr/>
        </p:nvSpPr>
        <p:spPr>
          <a:xfrm>
            <a:off x="0" y="770911"/>
            <a:ext cx="63900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APT – 20%</a:t>
            </a:r>
            <a:endParaRPr/>
          </a:p>
        </p:txBody>
      </p:sp>
      <p:pic>
        <p:nvPicPr>
          <p:cNvPr id="211" name="Google Shape;211;g2fb57c10c00_0_143"/>
          <p:cNvPicPr preferRelativeResize="0"/>
          <p:nvPr/>
        </p:nvPicPr>
        <p:blipFill rotWithShape="1">
          <a:blip r:embed="rId4">
            <a:alphaModFix/>
          </a:blip>
          <a:srcRect b="0" l="0" r="0" t="0"/>
          <a:stretch/>
        </p:blipFill>
        <p:spPr>
          <a:xfrm>
            <a:off x="8653687" y="187714"/>
            <a:ext cx="3135088" cy="771525"/>
          </a:xfrm>
          <a:prstGeom prst="rect">
            <a:avLst/>
          </a:prstGeom>
          <a:noFill/>
          <a:ln>
            <a:noFill/>
          </a:ln>
        </p:spPr>
      </p:pic>
      <p:sp>
        <p:nvSpPr>
          <p:cNvPr id="212" name="Google Shape;212;g2fb57c10c00_0_143"/>
          <p:cNvSpPr txBox="1"/>
          <p:nvPr/>
        </p:nvSpPr>
        <p:spPr>
          <a:xfrm>
            <a:off x="0" y="770900"/>
            <a:ext cx="6831900" cy="5232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800">
                <a:solidFill>
                  <a:srgbClr val="FFFF00"/>
                </a:solidFill>
                <a:latin typeface="Calibri"/>
                <a:ea typeface="Calibri"/>
                <a:cs typeface="Calibri"/>
                <a:sym typeface="Calibri"/>
              </a:rPr>
              <a:t>FASE 1: Definición proyecto - Evidencias</a:t>
            </a:r>
            <a:endParaRPr/>
          </a:p>
        </p:txBody>
      </p:sp>
      <p:sp>
        <p:nvSpPr>
          <p:cNvPr id="213" name="Google Shape;213;g2fb57c10c00_0_143"/>
          <p:cNvSpPr/>
          <p:nvPr/>
        </p:nvSpPr>
        <p:spPr>
          <a:xfrm>
            <a:off x="918750" y="1696350"/>
            <a:ext cx="10942500" cy="4777800"/>
          </a:xfrm>
          <a:prstGeom prst="rect">
            <a:avLst/>
          </a:prstGeom>
          <a:solidFill>
            <a:schemeClr val="lt1">
              <a:alpha val="89800"/>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14" name="Google Shape;214;g2fb57c10c00_0_143"/>
          <p:cNvGraphicFramePr/>
          <p:nvPr/>
        </p:nvGraphicFramePr>
        <p:xfrm>
          <a:off x="918725" y="1696400"/>
          <a:ext cx="3000000" cy="3000000"/>
        </p:xfrm>
        <a:graphic>
          <a:graphicData uri="http://schemas.openxmlformats.org/drawingml/2006/table">
            <a:tbl>
              <a:tblPr bandRow="1">
                <a:noFill/>
                <a:tableStyleId>{23CB7C9C-1C36-48FA-BECB-17386789B13D}</a:tableStyleId>
              </a:tblPr>
              <a:tblGrid>
                <a:gridCol w="2685000"/>
                <a:gridCol w="2685000"/>
                <a:gridCol w="5572500"/>
              </a:tblGrid>
              <a:tr h="646625">
                <a:tc>
                  <a:txBody>
                    <a:bodyPr/>
                    <a:lstStyle/>
                    <a:p>
                      <a:pPr indent="0" lvl="0" marL="0" rtl="0" algn="ctr">
                        <a:spcBef>
                          <a:spcPts val="0"/>
                        </a:spcBef>
                        <a:spcAft>
                          <a:spcPts val="0"/>
                        </a:spcAft>
                        <a:buNone/>
                      </a:pPr>
                      <a:r>
                        <a:rPr b="1" lang="es-MX" sz="1100">
                          <a:solidFill>
                            <a:srgbClr val="1F3864"/>
                          </a:solidFill>
                          <a:latin typeface="Calibri"/>
                          <a:ea typeface="Calibri"/>
                          <a:cs typeface="Calibri"/>
                          <a:sym typeface="Calibri"/>
                        </a:rPr>
                        <a:t>Tipo de evidencia </a:t>
                      </a:r>
                      <a:endParaRPr b="1" sz="1100">
                        <a:solidFill>
                          <a:srgbClr val="1F3864"/>
                        </a:solidFill>
                        <a:latin typeface="Calibri"/>
                        <a:ea typeface="Calibri"/>
                        <a:cs typeface="Calibri"/>
                        <a:sym typeface="Calibri"/>
                      </a:endParaRPr>
                    </a:p>
                    <a:p>
                      <a:pPr indent="0" lvl="0" marL="0" rtl="0" algn="ctr">
                        <a:spcBef>
                          <a:spcPts val="0"/>
                        </a:spcBef>
                        <a:spcAft>
                          <a:spcPts val="0"/>
                        </a:spcAft>
                        <a:buNone/>
                      </a:pPr>
                      <a:r>
                        <a:rPr b="1" lang="es-MX" sz="1100">
                          <a:solidFill>
                            <a:srgbClr val="1F3864"/>
                          </a:solidFill>
                          <a:latin typeface="Calibri"/>
                          <a:ea typeface="Calibri"/>
                          <a:cs typeface="Calibri"/>
                          <a:sym typeface="Calibri"/>
                        </a:rPr>
                        <a:t>(avance o final)</a:t>
                      </a:r>
                      <a:endParaRPr b="1" sz="1100">
                        <a:solidFill>
                          <a:srgbClr val="1F3864"/>
                        </a:solidFill>
                        <a:latin typeface="Calibri"/>
                        <a:ea typeface="Calibri"/>
                        <a:cs typeface="Calibri"/>
                        <a:sym typeface="Calibri"/>
                      </a:endParaRPr>
                    </a:p>
                  </a:txBody>
                  <a:tcPr marT="0" marB="0" marR="68575" marL="68575" anchor="ctr"/>
                </a:tc>
                <a:tc>
                  <a:txBody>
                    <a:bodyPr/>
                    <a:lstStyle/>
                    <a:p>
                      <a:pPr indent="0" lvl="0" marL="0" rtl="0" algn="ctr">
                        <a:spcBef>
                          <a:spcPts val="0"/>
                        </a:spcBef>
                        <a:spcAft>
                          <a:spcPts val="0"/>
                        </a:spcAft>
                        <a:buNone/>
                      </a:pPr>
                      <a:r>
                        <a:rPr b="1" lang="es-MX" sz="1100">
                          <a:solidFill>
                            <a:srgbClr val="1F3864"/>
                          </a:solidFill>
                          <a:latin typeface="Calibri"/>
                          <a:ea typeface="Calibri"/>
                          <a:cs typeface="Calibri"/>
                          <a:sym typeface="Calibri"/>
                        </a:rPr>
                        <a:t>Nombre de la evidencia</a:t>
                      </a:r>
                      <a:endParaRPr b="1" sz="1100">
                        <a:solidFill>
                          <a:srgbClr val="1F3864"/>
                        </a:solidFill>
                        <a:latin typeface="Calibri"/>
                        <a:ea typeface="Calibri"/>
                        <a:cs typeface="Calibri"/>
                        <a:sym typeface="Calibri"/>
                      </a:endParaRPr>
                    </a:p>
                  </a:txBody>
                  <a:tcPr marT="0" marB="0" marR="68575" marL="68575" anchor="ctr"/>
                </a:tc>
                <a:tc>
                  <a:txBody>
                    <a:bodyPr/>
                    <a:lstStyle/>
                    <a:p>
                      <a:pPr indent="0" lvl="0" marL="0" rtl="0" algn="ctr">
                        <a:spcBef>
                          <a:spcPts val="0"/>
                        </a:spcBef>
                        <a:spcAft>
                          <a:spcPts val="0"/>
                        </a:spcAft>
                        <a:buNone/>
                      </a:pPr>
                      <a:r>
                        <a:rPr b="1" lang="es-MX" sz="1100">
                          <a:solidFill>
                            <a:srgbClr val="1F3864"/>
                          </a:solidFill>
                          <a:latin typeface="Calibri"/>
                          <a:ea typeface="Calibri"/>
                          <a:cs typeface="Calibri"/>
                          <a:sym typeface="Calibri"/>
                        </a:rPr>
                        <a:t>Descripción</a:t>
                      </a:r>
                      <a:endParaRPr b="1" sz="1100">
                        <a:solidFill>
                          <a:srgbClr val="1F3864"/>
                        </a:solidFill>
                        <a:latin typeface="Calibri"/>
                        <a:ea typeface="Calibri"/>
                        <a:cs typeface="Calibri"/>
                        <a:sym typeface="Calibri"/>
                      </a:endParaRPr>
                    </a:p>
                  </a:txBody>
                  <a:tcPr marT="0" marB="0" marR="68575" marL="68575" anchor="ctr"/>
                </a:tc>
              </a:tr>
              <a:tr h="646625">
                <a:tc>
                  <a:txBody>
                    <a:bodyPr/>
                    <a:lstStyle/>
                    <a:p>
                      <a:pPr indent="0" lvl="0" marL="0" rtl="0" algn="just">
                        <a:spcBef>
                          <a:spcPts val="0"/>
                        </a:spcBef>
                        <a:spcAft>
                          <a:spcPts val="0"/>
                        </a:spcAft>
                        <a:buNone/>
                      </a:pPr>
                      <a:r>
                        <a:rPr b="1" lang="es-MX" sz="1100">
                          <a:solidFill>
                            <a:srgbClr val="1F3864"/>
                          </a:solidFill>
                          <a:latin typeface="Calibri"/>
                          <a:ea typeface="Calibri"/>
                          <a:cs typeface="Calibri"/>
                          <a:sym typeface="Calibri"/>
                        </a:rPr>
                        <a:t>A</a:t>
                      </a:r>
                      <a:r>
                        <a:rPr b="1" lang="es-MX" sz="1100">
                          <a:solidFill>
                            <a:srgbClr val="1F3864"/>
                          </a:solidFill>
                          <a:latin typeface="Calibri"/>
                          <a:ea typeface="Calibri"/>
                          <a:cs typeface="Calibri"/>
                          <a:sym typeface="Calibri"/>
                        </a:rPr>
                        <a:t>vance</a:t>
                      </a:r>
                      <a:endParaRPr b="1" sz="1100">
                        <a:solidFill>
                          <a:srgbClr val="1F3864"/>
                        </a:solidFill>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b="1" lang="es-MX" sz="1100">
                          <a:solidFill>
                            <a:srgbClr val="1F3864"/>
                          </a:solidFill>
                          <a:latin typeface="Calibri"/>
                          <a:ea typeface="Calibri"/>
                          <a:cs typeface="Calibri"/>
                          <a:sym typeface="Calibri"/>
                        </a:rPr>
                        <a:t>Informe Guia del estudiante</a:t>
                      </a:r>
                      <a:endParaRPr b="1" sz="1100">
                        <a:solidFill>
                          <a:srgbClr val="1F3864"/>
                        </a:solidFill>
                        <a:latin typeface="Calibri"/>
                        <a:ea typeface="Calibri"/>
                        <a:cs typeface="Calibri"/>
                        <a:sym typeface="Calibri"/>
                      </a:endParaRPr>
                    </a:p>
                  </a:txBody>
                  <a:tcPr marT="0" marB="0" marR="68575" marL="68575"/>
                </a:tc>
                <a:tc>
                  <a:txBody>
                    <a:bodyPr/>
                    <a:lstStyle/>
                    <a:p>
                      <a:pPr indent="0" lvl="0" marL="0" marR="123825" rtl="0" algn="just">
                        <a:spcBef>
                          <a:spcPts val="0"/>
                        </a:spcBef>
                        <a:spcAft>
                          <a:spcPts val="0"/>
                        </a:spcAft>
                        <a:buNone/>
                      </a:pPr>
                      <a:r>
                        <a:rPr lang="es-MX" sz="1000">
                          <a:latin typeface="Calibri"/>
                          <a:ea typeface="Calibri"/>
                          <a:cs typeface="Calibri"/>
                          <a:sym typeface="Calibri"/>
                        </a:rPr>
                        <a:t>Este informe contiene el contexto del proyecto y sus justificaciones</a:t>
                      </a:r>
                      <a:endParaRPr sz="1000">
                        <a:latin typeface="Calibri"/>
                        <a:ea typeface="Calibri"/>
                        <a:cs typeface="Calibri"/>
                        <a:sym typeface="Calibri"/>
                      </a:endParaRPr>
                    </a:p>
                  </a:txBody>
                  <a:tcPr marT="0" marB="0" marR="68575" marL="68575"/>
                </a:tc>
              </a:tr>
              <a:tr h="969950">
                <a:tc>
                  <a:txBody>
                    <a:bodyPr/>
                    <a:lstStyle/>
                    <a:p>
                      <a:pPr indent="0" lvl="0" marL="0" rtl="0" algn="just">
                        <a:spcBef>
                          <a:spcPts val="0"/>
                        </a:spcBef>
                        <a:spcAft>
                          <a:spcPts val="0"/>
                        </a:spcAft>
                        <a:buNone/>
                      </a:pPr>
                      <a:r>
                        <a:rPr b="1" lang="es-MX" sz="1100">
                          <a:solidFill>
                            <a:srgbClr val="1F3864"/>
                          </a:solidFill>
                          <a:latin typeface="Calibri"/>
                          <a:ea typeface="Calibri"/>
                          <a:cs typeface="Calibri"/>
                          <a:sym typeface="Calibri"/>
                        </a:rPr>
                        <a:t>A</a:t>
                      </a:r>
                      <a:r>
                        <a:rPr b="1" lang="es-MX" sz="1100">
                          <a:solidFill>
                            <a:srgbClr val="1F3864"/>
                          </a:solidFill>
                          <a:latin typeface="Calibri"/>
                          <a:ea typeface="Calibri"/>
                          <a:cs typeface="Calibri"/>
                          <a:sym typeface="Calibri"/>
                        </a:rPr>
                        <a:t>vance</a:t>
                      </a:r>
                      <a:endParaRPr b="1" sz="1100">
                        <a:solidFill>
                          <a:srgbClr val="1F3864"/>
                        </a:solidFill>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b="1" lang="es-MX" sz="1100">
                          <a:solidFill>
                            <a:srgbClr val="1F3864"/>
                          </a:solidFill>
                          <a:latin typeface="Calibri"/>
                          <a:ea typeface="Calibri"/>
                          <a:cs typeface="Calibri"/>
                          <a:sym typeface="Calibri"/>
                        </a:rPr>
                        <a:t>Documentación metodología scrum</a:t>
                      </a:r>
                      <a:endParaRPr b="1" sz="1100">
                        <a:solidFill>
                          <a:srgbClr val="1F3864"/>
                        </a:solidFill>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Se debe entregar el backlog,  los caso de uso además de reportes de los daily meeting</a:t>
                      </a:r>
                      <a:endParaRPr b="1" sz="1100">
                        <a:solidFill>
                          <a:srgbClr val="1F3864"/>
                        </a:solidFill>
                        <a:latin typeface="Calibri"/>
                        <a:ea typeface="Calibri"/>
                        <a:cs typeface="Calibri"/>
                        <a:sym typeface="Calibri"/>
                      </a:endParaRPr>
                    </a:p>
                  </a:txBody>
                  <a:tcPr marT="0" marB="0" marR="68575" marL="68575"/>
                </a:tc>
              </a:tr>
              <a:tr h="646625">
                <a:tc>
                  <a:txBody>
                    <a:bodyPr/>
                    <a:lstStyle/>
                    <a:p>
                      <a:pPr indent="0" lvl="0" marL="0" rtl="0" algn="just">
                        <a:spcBef>
                          <a:spcPts val="0"/>
                        </a:spcBef>
                        <a:spcAft>
                          <a:spcPts val="0"/>
                        </a:spcAft>
                        <a:buNone/>
                      </a:pPr>
                      <a:r>
                        <a:rPr b="1" lang="es-MX" sz="1100">
                          <a:solidFill>
                            <a:srgbClr val="1F3864"/>
                          </a:solidFill>
                          <a:latin typeface="Calibri"/>
                          <a:ea typeface="Calibri"/>
                          <a:cs typeface="Calibri"/>
                          <a:sym typeface="Calibri"/>
                        </a:rPr>
                        <a:t>A</a:t>
                      </a:r>
                      <a:r>
                        <a:rPr b="1" lang="es-MX" sz="1100">
                          <a:solidFill>
                            <a:srgbClr val="1F3864"/>
                          </a:solidFill>
                          <a:latin typeface="Calibri"/>
                          <a:ea typeface="Calibri"/>
                          <a:cs typeface="Calibri"/>
                          <a:sym typeface="Calibri"/>
                        </a:rPr>
                        <a:t>vance</a:t>
                      </a:r>
                      <a:endParaRPr b="1" sz="1100">
                        <a:solidFill>
                          <a:srgbClr val="1F3864"/>
                        </a:solidFill>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b="1" lang="es-MX" sz="1100">
                          <a:solidFill>
                            <a:srgbClr val="1F3864"/>
                          </a:solidFill>
                          <a:latin typeface="Calibri"/>
                          <a:ea typeface="Calibri"/>
                          <a:cs typeface="Calibri"/>
                          <a:sym typeface="Calibri"/>
                        </a:rPr>
                        <a:t>S</a:t>
                      </a:r>
                      <a:r>
                        <a:rPr b="1" lang="es-MX" sz="1100">
                          <a:solidFill>
                            <a:srgbClr val="1F3864"/>
                          </a:solidFill>
                          <a:latin typeface="Calibri"/>
                          <a:ea typeface="Calibri"/>
                          <a:cs typeface="Calibri"/>
                          <a:sym typeface="Calibri"/>
                        </a:rPr>
                        <a:t>print de desarrollo</a:t>
                      </a:r>
                      <a:endParaRPr b="1" sz="1100">
                        <a:solidFill>
                          <a:srgbClr val="1F3864"/>
                        </a:solidFill>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Se deben entregar avances del desarrollo de los sprint </a:t>
                      </a:r>
                      <a:endParaRPr sz="1000">
                        <a:latin typeface="Calibri"/>
                        <a:ea typeface="Calibri"/>
                        <a:cs typeface="Calibri"/>
                        <a:sym typeface="Calibri"/>
                      </a:endParaRPr>
                    </a:p>
                  </a:txBody>
                  <a:tcPr marT="0" marB="0" marR="68575" marL="68575"/>
                </a:tc>
              </a:tr>
              <a:tr h="646625">
                <a:tc>
                  <a:txBody>
                    <a:bodyPr/>
                    <a:lstStyle/>
                    <a:p>
                      <a:pPr indent="0" lvl="0" marL="0" rtl="0" algn="just">
                        <a:spcBef>
                          <a:spcPts val="0"/>
                        </a:spcBef>
                        <a:spcAft>
                          <a:spcPts val="0"/>
                        </a:spcAft>
                        <a:buNone/>
                      </a:pPr>
                      <a:r>
                        <a:rPr b="1" lang="es-MX" sz="1100">
                          <a:solidFill>
                            <a:srgbClr val="1F3864"/>
                          </a:solidFill>
                          <a:latin typeface="Calibri"/>
                          <a:ea typeface="Calibri"/>
                          <a:cs typeface="Calibri"/>
                          <a:sym typeface="Calibri"/>
                        </a:rPr>
                        <a:t>A</a:t>
                      </a:r>
                      <a:r>
                        <a:rPr b="1" lang="es-MX" sz="1100">
                          <a:solidFill>
                            <a:srgbClr val="1F3864"/>
                          </a:solidFill>
                          <a:latin typeface="Calibri"/>
                          <a:ea typeface="Calibri"/>
                          <a:cs typeface="Calibri"/>
                          <a:sym typeface="Calibri"/>
                        </a:rPr>
                        <a:t>vance</a:t>
                      </a:r>
                      <a:endParaRPr b="1" sz="1100">
                        <a:solidFill>
                          <a:srgbClr val="1F3864"/>
                        </a:solidFill>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b="1" lang="es-MX" sz="1100">
                          <a:solidFill>
                            <a:srgbClr val="1F3864"/>
                          </a:solidFill>
                          <a:latin typeface="Calibri"/>
                          <a:ea typeface="Calibri"/>
                          <a:cs typeface="Calibri"/>
                          <a:sym typeface="Calibri"/>
                        </a:rPr>
                        <a:t>S</a:t>
                      </a:r>
                      <a:r>
                        <a:rPr b="1" lang="es-MX" sz="1100">
                          <a:solidFill>
                            <a:srgbClr val="1F3864"/>
                          </a:solidFill>
                          <a:latin typeface="Calibri"/>
                          <a:ea typeface="Calibri"/>
                          <a:cs typeface="Calibri"/>
                          <a:sym typeface="Calibri"/>
                        </a:rPr>
                        <a:t>print de desarrollo</a:t>
                      </a:r>
                      <a:endParaRPr b="1" sz="1100">
                        <a:solidFill>
                          <a:srgbClr val="1F3864"/>
                        </a:solidFill>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Se deben entregar avances del desarrollo de los sprint </a:t>
                      </a:r>
                      <a:endParaRPr sz="1000">
                        <a:latin typeface="Calibri"/>
                        <a:ea typeface="Calibri"/>
                        <a:cs typeface="Calibri"/>
                        <a:sym typeface="Calibri"/>
                      </a:endParaRPr>
                    </a:p>
                  </a:txBody>
                  <a:tcPr marT="0" marB="0" marR="68575" marL="68575"/>
                </a:tc>
              </a:tr>
              <a:tr h="646625">
                <a:tc>
                  <a:txBody>
                    <a:bodyPr/>
                    <a:lstStyle/>
                    <a:p>
                      <a:pPr indent="0" lvl="0" marL="0" rtl="0" algn="just">
                        <a:spcBef>
                          <a:spcPts val="0"/>
                        </a:spcBef>
                        <a:spcAft>
                          <a:spcPts val="0"/>
                        </a:spcAft>
                        <a:buNone/>
                      </a:pPr>
                      <a:r>
                        <a:rPr b="1" lang="es-MX" sz="1100">
                          <a:solidFill>
                            <a:srgbClr val="1F3864"/>
                          </a:solidFill>
                          <a:latin typeface="Calibri"/>
                          <a:ea typeface="Calibri"/>
                          <a:cs typeface="Calibri"/>
                          <a:sym typeface="Calibri"/>
                        </a:rPr>
                        <a:t>A</a:t>
                      </a:r>
                      <a:r>
                        <a:rPr b="1" lang="es-MX" sz="1100">
                          <a:solidFill>
                            <a:srgbClr val="1F3864"/>
                          </a:solidFill>
                          <a:latin typeface="Calibri"/>
                          <a:ea typeface="Calibri"/>
                          <a:cs typeface="Calibri"/>
                          <a:sym typeface="Calibri"/>
                        </a:rPr>
                        <a:t>vance</a:t>
                      </a:r>
                      <a:endParaRPr b="1" sz="1100">
                        <a:solidFill>
                          <a:srgbClr val="1F3864"/>
                        </a:solidFill>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b="1" lang="es-MX" sz="1100">
                          <a:solidFill>
                            <a:srgbClr val="1F3864"/>
                          </a:solidFill>
                          <a:latin typeface="Calibri"/>
                          <a:ea typeface="Calibri"/>
                          <a:cs typeface="Calibri"/>
                          <a:sym typeface="Calibri"/>
                        </a:rPr>
                        <a:t>S</a:t>
                      </a:r>
                      <a:r>
                        <a:rPr b="1" lang="es-MX" sz="1100">
                          <a:solidFill>
                            <a:srgbClr val="1F3864"/>
                          </a:solidFill>
                          <a:latin typeface="Calibri"/>
                          <a:ea typeface="Calibri"/>
                          <a:cs typeface="Calibri"/>
                          <a:sym typeface="Calibri"/>
                        </a:rPr>
                        <a:t>print de desarrollo</a:t>
                      </a:r>
                      <a:endParaRPr b="1" sz="1100">
                        <a:solidFill>
                          <a:srgbClr val="1F3864"/>
                        </a:solidFill>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Se deben entregar avances del desarrollo de los sprint </a:t>
                      </a:r>
                      <a:endParaRPr b="1" sz="1100">
                        <a:solidFill>
                          <a:srgbClr val="1F3864"/>
                        </a:solidFill>
                        <a:latin typeface="Calibri"/>
                        <a:ea typeface="Calibri"/>
                        <a:cs typeface="Calibri"/>
                        <a:sym typeface="Calibri"/>
                      </a:endParaRPr>
                    </a:p>
                  </a:txBody>
                  <a:tcPr marT="0" marB="0" marR="68575" marL="68575"/>
                </a:tc>
              </a:tr>
              <a:tr h="574775">
                <a:tc>
                  <a:txBody>
                    <a:bodyPr/>
                    <a:lstStyle/>
                    <a:p>
                      <a:pPr indent="0" lvl="0" marL="0" rtl="0" algn="just">
                        <a:spcBef>
                          <a:spcPts val="0"/>
                        </a:spcBef>
                        <a:spcAft>
                          <a:spcPts val="0"/>
                        </a:spcAft>
                        <a:buNone/>
                      </a:pPr>
                      <a:r>
                        <a:rPr b="1" lang="es-MX" sz="1100">
                          <a:solidFill>
                            <a:srgbClr val="1F3864"/>
                          </a:solidFill>
                          <a:latin typeface="Calibri"/>
                          <a:ea typeface="Calibri"/>
                          <a:cs typeface="Calibri"/>
                          <a:sym typeface="Calibri"/>
                        </a:rPr>
                        <a:t>F</a:t>
                      </a:r>
                      <a:r>
                        <a:rPr b="1" lang="es-MX" sz="1100">
                          <a:solidFill>
                            <a:srgbClr val="1F3864"/>
                          </a:solidFill>
                          <a:latin typeface="Calibri"/>
                          <a:ea typeface="Calibri"/>
                          <a:cs typeface="Calibri"/>
                          <a:sym typeface="Calibri"/>
                        </a:rPr>
                        <a:t>inal</a:t>
                      </a:r>
                      <a:endParaRPr b="1" sz="1100">
                        <a:solidFill>
                          <a:srgbClr val="1F3864"/>
                        </a:solidFill>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b="1" lang="es-MX" sz="1100">
                          <a:solidFill>
                            <a:srgbClr val="1F3864"/>
                          </a:solidFill>
                          <a:latin typeface="Calibri"/>
                          <a:ea typeface="Calibri"/>
                          <a:cs typeface="Calibri"/>
                          <a:sym typeface="Calibri"/>
                        </a:rPr>
                        <a:t>“Celi app”</a:t>
                      </a:r>
                      <a:endParaRPr b="1" sz="1100">
                        <a:solidFill>
                          <a:srgbClr val="1F3864"/>
                        </a:solidFill>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es-MX" sz="1000">
                          <a:latin typeface="Calibri"/>
                          <a:ea typeface="Calibri"/>
                          <a:cs typeface="Calibri"/>
                          <a:sym typeface="Calibri"/>
                        </a:rPr>
                        <a:t>Se debe entregar la aplicación final con todos los requerimientos desarrollados</a:t>
                      </a:r>
                      <a:endParaRPr b="1" sz="1100">
                        <a:solidFill>
                          <a:srgbClr val="1F3864"/>
                        </a:solidFill>
                        <a:latin typeface="Calibri"/>
                        <a:ea typeface="Calibri"/>
                        <a:cs typeface="Calibri"/>
                        <a:sym typeface="Calibri"/>
                      </a:endParaRPr>
                    </a:p>
                  </a:txBody>
                  <a:tcPr marT="0" marB="0" marR="68575" marL="6857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2023-07-21T16:02:49Z</dcterms:created>
  <dc:creator>Gerardo enrique</dc:creator>
</cp:coreProperties>
</file>