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N4NbzMwOlSQ1WZLA2wIHaCDK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00B9C2-EDCB-47CD-9E86-332A8D34DAF5}">
  <a:tblStyle styleId="{E600B9C2-EDCB-47CD-9E86-332A8D34DA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bdfdd64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bdfdd640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5f04976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15f04976c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bdfdd64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bdfdd640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f3328074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f3328074d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5f04976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15f04976c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5f04976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15f04976c9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5f04976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5f04976c9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bdfdd64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bdfdd640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bdfdd64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1bdfdd640e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a959338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a95933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bdfdd64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1bdfdd640e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bdfdd640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1bdfdd640e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332807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1f3328074d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f3328074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1f3328074d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5d9019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5d90194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f04976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5f04976c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3a959338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3a95933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3a959338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3a95933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5f04976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5f04976c9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38.png"/><Relationship Id="rId6" Type="http://schemas.openxmlformats.org/officeDocument/2006/relationships/image" Target="../media/image20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11" Type="http://schemas.openxmlformats.org/officeDocument/2006/relationships/image" Target="../media/image31.png"/><Relationship Id="rId10" Type="http://schemas.openxmlformats.org/officeDocument/2006/relationships/image" Target="../media/image33.png"/><Relationship Id="rId9" Type="http://schemas.openxmlformats.org/officeDocument/2006/relationships/image" Target="../media/image35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3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37.jpg"/><Relationship Id="rId6" Type="http://schemas.openxmlformats.org/officeDocument/2006/relationships/image" Target="../media/image21.png"/><Relationship Id="rId7" Type="http://schemas.openxmlformats.org/officeDocument/2006/relationships/image" Target="../media/image32.png"/><Relationship Id="rId8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10" Type="http://schemas.openxmlformats.org/officeDocument/2006/relationships/image" Target="../media/image26.jpg"/><Relationship Id="rId9" Type="http://schemas.openxmlformats.org/officeDocument/2006/relationships/image" Target="../media/image28.jpg"/><Relationship Id="rId5" Type="http://schemas.openxmlformats.org/officeDocument/2006/relationships/image" Target="../media/image15.jpg"/><Relationship Id="rId6" Type="http://schemas.openxmlformats.org/officeDocument/2006/relationships/image" Target="../media/image19.jpg"/><Relationship Id="rId7" Type="http://schemas.openxmlformats.org/officeDocument/2006/relationships/image" Target="../media/image25.jpg"/><Relationship Id="rId8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jp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8.jp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8817377" y="13220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CELI APP</a:t>
            </a:r>
            <a:r>
              <a:rPr b="0" i="0" lang="es-CL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bdfdd640e_0_4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89" name="Google Shape;189;g31bdfdd640e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07463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1bdfdd640e_0_4"/>
          <p:cNvSpPr txBox="1"/>
          <p:nvPr/>
        </p:nvSpPr>
        <p:spPr>
          <a:xfrm>
            <a:off x="-912700" y="30918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31bdfdd640e_0_4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g31bdfdd640e_0_4"/>
          <p:cNvSpPr/>
          <p:nvPr/>
        </p:nvSpPr>
        <p:spPr>
          <a:xfrm>
            <a:off x="136200" y="1384750"/>
            <a:ext cx="11777400" cy="5253900"/>
          </a:xfrm>
          <a:prstGeom prst="roundRect">
            <a:avLst>
              <a:gd fmla="val 10901" name="adj"/>
            </a:avLst>
          </a:prstGeom>
          <a:noFill/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31bdfdd640e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1bdfdd640e_0_4"/>
          <p:cNvPicPr preferRelativeResize="0"/>
          <p:nvPr/>
        </p:nvPicPr>
        <p:blipFill rotWithShape="1">
          <a:blip r:embed="rId5">
            <a:alphaModFix/>
          </a:blip>
          <a:srcRect b="-4112" l="0" r="-4112" t="0"/>
          <a:stretch/>
        </p:blipFill>
        <p:spPr>
          <a:xfrm>
            <a:off x="4408943" y="3837475"/>
            <a:ext cx="3821849" cy="286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Locator map of Santiago, Chile.png - Wikipedia, la ..." id="195" name="Google Shape;195;g31bdfdd640e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750" y="1906724"/>
            <a:ext cx="3821849" cy="230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1bdfdd640e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63200" y="1534325"/>
            <a:ext cx="3203226" cy="320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FFF6F0"/>
            </a:gs>
            <a:gs pos="55000">
              <a:srgbClr val="FFF6F0"/>
            </a:gs>
            <a:gs pos="100000">
              <a:srgbClr val="F0AA63"/>
            </a:gs>
          </a:gsLst>
          <a:lin ang="18900044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1" name="Google Shape;201;g315f04976c9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15f04976c9_0_72"/>
          <p:cNvSpPr txBox="1"/>
          <p:nvPr/>
        </p:nvSpPr>
        <p:spPr>
          <a:xfrm>
            <a:off x="808675" y="276913"/>
            <a:ext cx="878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203" name="Google Shape;203;g315f04976c9_0_72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4" name="Google Shape;204;g315f04976c9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15f04976c9_0_72"/>
          <p:cNvSpPr txBox="1"/>
          <p:nvPr/>
        </p:nvSpPr>
        <p:spPr>
          <a:xfrm>
            <a:off x="0" y="992900"/>
            <a:ext cx="12357600" cy="5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/>
              <a:t>Alcances del Proyecto CeliAPP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Funcionalidades Principales: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Implementación de un sistema de búsqueda y comparación de productos libres de gluten, con detalles sobre precios y disponibilidad.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Geolocalización para encontrar locales cercanos que ofrezcan productos aptos para personas celíacas.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Creación de perfiles de usuario personalizados que permitan recomendaciones adaptadas a sus preferencias.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Incorporación de un sistema de calificaciones y opiniones de usuarios para productos y locales.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Actualización continua de la base de datos con información proveniente de la Fundación Convivir y otras fuentes confiables.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Interacción entre usuarios mediante el intercambio de recomendaciones y experiencias.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Cobertura Geográfica: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Inicialmente centrada en la Región Metropolitana, con posibilidades de expansión a otras regiones del país al incorporar más datos de productos y locales.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/>
              <a:t>Limitaciones del Proyecto CeliAPP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Cobertura Inicial: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La base de datos inicial estará limitada a los datos proporcionados por la Fundación Convivir y otras fuentes específicas, lo que puede restringir el alcance geográfico y la variedad de productos.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Dependencia de APIs Externas: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La funcionalidad de geolocalización y recomendaciones depende de Google Maps API y Firebase. Cualquier cambio en estas plataformas podría afectar el funcionamiento del sistema.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Capacidades Técnicas: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El éxito del proyecto está condicionado al nivel de experiencia del equipo con herramientas como Node.js, Flutter, y los servicios de Google Cloud y Firebase.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Escalabilidad: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Aunque la arquitectura está diseñada para ser escalable, los recursos iniciales asignados al proyecto pueden limitar la capacidad de manejar un alto volumen de usuarios simultáneos.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Actualización de Datos: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La precisión de la información depende de la frecuencia y calidad de las actualizaciones proporcionadas por las fuentes externas, lo que puede generar retrasos o inconsistencias.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-CL" sz="1100"/>
              <a:t>Adopción por Parte de Usuarios: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CL" sz="1100"/>
              <a:t>Existe un riesgo de baja adopción inicial, dependiendo de factores como la promoción del proyecto, la confianza de los usuarios y la percepción de valor añadido.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bdfdd640e_0_18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11" name="Google Shape;211;g31bdfdd640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9002" y="207463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1bdfdd640e_0_18"/>
          <p:cNvSpPr txBox="1"/>
          <p:nvPr/>
        </p:nvSpPr>
        <p:spPr>
          <a:xfrm>
            <a:off x="0" y="30918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g31bdfdd640e_0_18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4" name="Google Shape;214;g31bdfdd640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1bdfdd640e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900" y="1407499"/>
            <a:ext cx="10262700" cy="53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f3328074d_1_8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21" name="Google Shape;221;g31f3328074d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9002" y="207463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1f3328074d_1_8"/>
          <p:cNvSpPr txBox="1"/>
          <p:nvPr/>
        </p:nvSpPr>
        <p:spPr>
          <a:xfrm>
            <a:off x="0" y="30918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g31f3328074d_1_8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g31f3328074d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g31f3328074d_1_8"/>
          <p:cNvGraphicFramePr/>
          <p:nvPr/>
        </p:nvGraphicFramePr>
        <p:xfrm>
          <a:off x="381971" y="1586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{E600B9C2-EDCB-47CD-9E86-332A8D34DAF5}</a:tableStyleId>
              </a:tblPr>
              <a:tblGrid>
                <a:gridCol w="1400175"/>
                <a:gridCol w="555500"/>
                <a:gridCol w="542075"/>
                <a:gridCol w="545150"/>
                <a:gridCol w="545150"/>
                <a:gridCol w="542075"/>
                <a:gridCol w="542075"/>
                <a:gridCol w="542075"/>
                <a:gridCol w="542075"/>
                <a:gridCol w="542075"/>
                <a:gridCol w="542075"/>
                <a:gridCol w="542075"/>
                <a:gridCol w="544100"/>
                <a:gridCol w="544100"/>
                <a:gridCol w="544100"/>
                <a:gridCol w="589800"/>
                <a:gridCol w="337150"/>
                <a:gridCol w="382850"/>
                <a:gridCol w="646950"/>
                <a:gridCol w="600150"/>
              </a:tblGrid>
              <a:tr h="909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600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600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600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600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815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0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8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3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Preparación ppt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FFF6F0"/>
            </a:gs>
            <a:gs pos="55000">
              <a:srgbClr val="FFF6F0"/>
            </a:gs>
            <a:gs pos="100000">
              <a:srgbClr val="F0AA63"/>
            </a:gs>
          </a:gsLst>
          <a:lin ang="2700006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0" name="Google Shape;230;g315f04976c9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15f04976c9_0_31"/>
          <p:cNvSpPr txBox="1"/>
          <p:nvPr/>
        </p:nvSpPr>
        <p:spPr>
          <a:xfrm>
            <a:off x="1" y="96754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1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315f04976c9_0_3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3" name="Google Shape;233;g315f04976c9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g315f04976c9_0_31"/>
          <p:cNvGraphicFramePr/>
          <p:nvPr/>
        </p:nvGraphicFramePr>
        <p:xfrm>
          <a:off x="654500" y="16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{E600B9C2-EDCB-47CD-9E86-332A8D34DAF5}</a:tableStyleId>
              </a:tblPr>
              <a:tblGrid>
                <a:gridCol w="1534875"/>
                <a:gridCol w="8281325"/>
                <a:gridCol w="1442850"/>
              </a:tblGrid>
              <a:tr h="2403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[Usuario] interesado en productos sin gluten, necesito poder [Registrarme en la aplicación] utilizando mi correo electrónico y una contraseña, con la finalidad de [Acceder a las funcionalidades y recibir recomendaciones personalizadas]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Javier Jorquera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300">
                <a:tc vMerge="1"/>
                <a:tc vMerge="1"/>
                <a:tc vMerge="1"/>
              </a:tr>
              <a:tr h="240300">
                <a:tc vMerge="1"/>
                <a:tc vMerge="1"/>
                <a:tc vMerge="1"/>
              </a:tr>
              <a:tr h="733050">
                <a:tc vMerge="1"/>
                <a:tc vMerge="1"/>
                <a:tc vMerge="1"/>
              </a:tr>
              <a:tr h="4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3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[Usuario registrado], necesito [Iniciar sesión en la aplicación con mi correo electrónico y contraseña], con la finalidad de [Acceder a mis favoritos y recomendaciones]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Javier Jorquera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300">
                <a:tc vMerge="1"/>
                <a:tc vMerge="1"/>
                <a:tc vMerge="1"/>
              </a:tr>
              <a:tr h="240300">
                <a:tc vMerge="1"/>
                <a:tc vMerge="1"/>
                <a:tc vMerge="1"/>
              </a:tr>
              <a:tr h="315250">
                <a:tc vMerge="1"/>
                <a:tc vMerge="1"/>
                <a:tc vMerge="1"/>
              </a:tr>
              <a:tr h="4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300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[Administrador], necesito [crear un ETL de los productos], con la finalidad de [cargar la </a:t>
                      </a:r>
                      <a:r>
                        <a:rPr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información</a:t>
                      </a:r>
                      <a:r>
                        <a:rPr lang="es-CL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la base de datos]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Cristobal Azocar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300">
                <a:tc vMerge="1"/>
                <a:tc vMerge="1"/>
                <a:tc vMerge="1"/>
              </a:tr>
              <a:tr h="240300">
                <a:tc vMerge="1"/>
                <a:tc vMerge="1"/>
                <a:tc vMerge="1"/>
              </a:tr>
              <a:tr h="240300">
                <a:tc vMerge="1"/>
                <a:tc vMerge="1"/>
                <a:tc vMerge="1"/>
              </a:tr>
              <a:tr h="240300">
                <a:tc vMerge="1"/>
                <a:tc vMerge="1"/>
                <a:tc vMerge="1"/>
              </a:tr>
              <a:tr h="24030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FFF6F0"/>
            </a:gs>
            <a:gs pos="55000">
              <a:srgbClr val="FFF6F0"/>
            </a:gs>
            <a:gs pos="100000">
              <a:srgbClr val="F0AA63"/>
            </a:gs>
          </a:gsLst>
          <a:lin ang="2700006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9" name="Google Shape;239;g315f04976c9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15f04976c9_0_47"/>
          <p:cNvSpPr txBox="1"/>
          <p:nvPr/>
        </p:nvSpPr>
        <p:spPr>
          <a:xfrm>
            <a:off x="1" y="84861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Backlog 2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g315f04976c9_0_4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2" name="Google Shape;242;g315f04976c9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g315f04976c9_0_47"/>
          <p:cNvGraphicFramePr/>
          <p:nvPr/>
        </p:nvGraphicFramePr>
        <p:xfrm>
          <a:off x="588450" y="14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{E600B9C2-EDCB-47CD-9E86-332A8D34DAF5}</a:tableStyleId>
              </a:tblPr>
              <a:tblGrid>
                <a:gridCol w="1715825"/>
                <a:gridCol w="8401225"/>
                <a:gridCol w="1208025"/>
              </a:tblGrid>
              <a:tr h="3212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[Administrador], necesito [Añadir, editar y eliminar productos en la base de datos], con la finalidad de [Asegurar que la información de productos esté siempre actualizada y sea precisa]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Javier Jorquera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150">
                <a:tc vMerge="1"/>
                <a:tc vMerge="1"/>
                <a:tc vMerge="1"/>
              </a:tr>
              <a:tr h="293050">
                <a:tc vMerge="1"/>
                <a:tc vMerge="1"/>
                <a:tc vMerge="1"/>
              </a:tr>
              <a:tr h="3242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[Administrador], necesito [Gestionar la información de las tiendas (añadir, editar, eliminar)], con la finalidad de [Asegurar que la base de datos tenga información precisa y actualizada de dónde se pueden comprar productos sin gluten]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Javier Jorquera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75">
                <a:tc vMerge="1"/>
                <a:tc vMerge="1"/>
                <a:tc vMerge="1"/>
              </a:tr>
              <a:tr h="377675">
                <a:tc vMerge="1"/>
                <a:tc vMerge="1"/>
                <a:tc vMerge="1"/>
              </a:tr>
              <a:tr h="2370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[Usuario], necesito [Buscar y filtrar productos sin gluten por nombre, categoría o tienda], con la finalidad de [encontrar fácilmente lo que necesito]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Cristobal azocar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900">
                <a:tc vMerge="1"/>
                <a:tc vMerge="1"/>
                <a:tc vMerge="1"/>
              </a:tr>
              <a:tr h="187100">
                <a:tc vMerge="1"/>
                <a:tc vMerge="1"/>
                <a:tc vMerge="1"/>
              </a:tr>
              <a:tr h="155900">
                <a:tc vMerge="1"/>
                <a:tc vMerge="1"/>
                <a:tc vMerge="1"/>
              </a:tr>
              <a:tr h="155900">
                <a:tc vMerge="1"/>
                <a:tc vMerge="1"/>
                <a:tc vMerge="1"/>
              </a:tr>
              <a:tr h="168350">
                <a:tc vMerge="1"/>
                <a:tc vMerge="1"/>
                <a:tc vMerge="1"/>
              </a:tr>
              <a:tr h="3274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[Usuario], necesito [Marcar productos como favoritos], con la finalidad de [Acceder a ellos rápidamente en el futuro desde mi cuenta]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Cristobal azocar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900">
                <a:tc vMerge="1"/>
                <a:tc vMerge="1"/>
                <a:tc vMerge="1"/>
              </a:tr>
              <a:tr h="155900">
                <a:tc vMerge="1"/>
                <a:tc vMerge="1"/>
                <a:tc vMerge="1"/>
              </a:tr>
              <a:tr h="333650">
                <a:tc vMerge="1"/>
                <a:tc vMerge="1"/>
                <a:tc vMerge="1"/>
              </a:tr>
              <a:tr h="3149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[Usuario], necesito [Ver un listado de productos sin gluten con detalles como nombre y tienda], con la finalidad de [Comparar y elegir la mejor opción para mí]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Javier Jorquera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900">
                <a:tc vMerge="1"/>
                <a:tc vMerge="1"/>
                <a:tc vMerge="1"/>
              </a:tr>
              <a:tr h="155900">
                <a:tc vMerge="1"/>
                <a:tc vMerge="1"/>
                <a:tc vMerge="1"/>
              </a:tr>
              <a:tr h="44900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FFF6F0"/>
            </a:gs>
            <a:gs pos="55000">
              <a:srgbClr val="FFF6F0"/>
            </a:gs>
            <a:gs pos="100000">
              <a:srgbClr val="F0AA63"/>
            </a:gs>
          </a:gsLst>
          <a:lin ang="2700006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8" name="Google Shape;248;g315f04976c9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15f04976c9_0_60"/>
          <p:cNvSpPr txBox="1"/>
          <p:nvPr/>
        </p:nvSpPr>
        <p:spPr>
          <a:xfrm>
            <a:off x="1" y="84861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Backlog 3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315f04976c9_0_6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g315f04976c9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2" name="Google Shape;252;g315f04976c9_0_60"/>
          <p:cNvGraphicFramePr/>
          <p:nvPr/>
        </p:nvGraphicFramePr>
        <p:xfrm>
          <a:off x="694200" y="173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{E600B9C2-EDCB-47CD-9E86-332A8D34DAF5}</a:tableStyleId>
              </a:tblPr>
              <a:tblGrid>
                <a:gridCol w="1514950"/>
                <a:gridCol w="8355675"/>
                <a:gridCol w="1348725"/>
              </a:tblGrid>
              <a:tr h="65457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[Usuario], necesito [Ver un mapa que muestre dónde puedo encontrar productos sin gluten cerca de mi ubicación], con la finalidad de [comprar de manera conveniente y segura]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Javier Jorquera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75">
                <a:tc vMerge="1"/>
                <a:tc vMerge="1"/>
                <a:tc vMerge="1"/>
              </a:tr>
              <a:tr h="348175">
                <a:tc vMerge="1"/>
                <a:tc vMerge="1"/>
                <a:tc vMerge="1"/>
              </a:tr>
              <a:tr h="759025">
                <a:tc vMerge="1"/>
                <a:tc vMerge="1"/>
                <a:tc vMerge="1"/>
              </a:tr>
              <a:tr h="564050">
                <a:tc vMerge="1"/>
                <a:tc vMerge="1"/>
                <a:tc vMerge="1"/>
              </a:tr>
              <a:tr h="6197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un [Usuario], necesito [Recibir recomendaciones de productos basadas en mis preferencias y favoritos], con la finalidad de [Descubrir nuevos productos que puedan interesarme]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Cristobal azocar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775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bdfdd640e_0_31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58" name="Google Shape;258;g31bdfdd640e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3973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1bdfdd640e_0_31"/>
          <p:cNvSpPr txBox="1"/>
          <p:nvPr/>
        </p:nvSpPr>
        <p:spPr>
          <a:xfrm>
            <a:off x="-891350" y="3091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g31bdfdd640e_0_31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1" name="Google Shape;261;g31bdfdd640e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Google-flutter-logo.svg - Wikipedia, la enciclopedia libre" id="262" name="Google Shape;262;g31bdfdd640e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3400" y="3699125"/>
            <a:ext cx="4730195" cy="134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ode.js logo 2015.svg - Wikimedia Commons" id="263" name="Google Shape;263;g31bdfdd640e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1438" y="5047987"/>
            <a:ext cx="3924726" cy="10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1bdfdd640e_0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9838" y="2026413"/>
            <a:ext cx="3245850" cy="21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31bdfdd640e_0_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2763" y="3613188"/>
            <a:ext cx="1337526" cy="1337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Firebase Logo.png - Wikipedia, la enciclopedia libre" id="266" name="Google Shape;266;g31bdfdd640e_0_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6325" y="5249163"/>
            <a:ext cx="3504326" cy="120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Google Cloud logo.svg - Wikipedia, la enciclopedia libre" id="267" name="Google Shape;267;g31bdfdd640e_0_31"/>
          <p:cNvPicPr preferRelativeResize="0"/>
          <p:nvPr/>
        </p:nvPicPr>
        <p:blipFill rotWithShape="1">
          <a:blip r:embed="rId10">
            <a:alphaModFix/>
          </a:blip>
          <a:srcRect b="0" l="0" r="76573" t="0"/>
          <a:stretch/>
        </p:blipFill>
        <p:spPr>
          <a:xfrm>
            <a:off x="5730075" y="1940488"/>
            <a:ext cx="1453327" cy="95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1bdfdd640e_0_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83390" y="2026425"/>
            <a:ext cx="2878759" cy="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bdfdd640e_0_52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74" name="Google Shape;274;g31bdfdd640e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3973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1bdfdd640e_0_52"/>
          <p:cNvSpPr txBox="1"/>
          <p:nvPr/>
        </p:nvSpPr>
        <p:spPr>
          <a:xfrm>
            <a:off x="-891350" y="3091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 de la app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31bdfdd640e_0_52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7" name="Google Shape;277;g31bdfdd640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31bdfdd640e_0_52"/>
          <p:cNvPicPr preferRelativeResize="0"/>
          <p:nvPr/>
        </p:nvPicPr>
        <p:blipFill rotWithShape="1">
          <a:blip r:embed="rId5">
            <a:alphaModFix/>
          </a:blip>
          <a:srcRect b="8678" l="0" r="0" t="8670"/>
          <a:stretch/>
        </p:blipFill>
        <p:spPr>
          <a:xfrm>
            <a:off x="1417025" y="1273975"/>
            <a:ext cx="10028850" cy="54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3a959338c_0_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13a959338c_0_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g313a959338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50" y="451925"/>
            <a:ext cx="8558899" cy="582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13a959338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38" y="1655493"/>
            <a:ext cx="5509413" cy="410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29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8891077" y="20748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38327" y="3058616"/>
            <a:ext cx="3609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10316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4121025" y="1710825"/>
            <a:ext cx="7633553" cy="4068520"/>
            <a:chOff x="0" y="0"/>
            <a:chExt cx="7633553" cy="2855102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F6F0"/>
                </a:gs>
                <a:gs pos="100000">
                  <a:srgbClr val="FFF6F0"/>
                </a:gs>
                <a:gs pos="100000">
                  <a:srgbClr val="F0AA63"/>
                </a:gs>
              </a:gsLst>
              <a:lin ang="18900044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latin typeface="Calibri"/>
                  <a:ea typeface="Calibri"/>
                  <a:cs typeface="Calibri"/>
                  <a:sym typeface="Calibri"/>
                </a:rPr>
                <a:t>Javier Jorquera</a:t>
              </a:r>
              <a:endParaRPr b="0" i="0" sz="2600" u="none" cap="none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2000"/>
                <a:buFont typeface="Calibri"/>
                <a:buChar char="•"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Equipo de desarrollo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2" marL="1371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1000"/>
                <a:buFont typeface="Calibri"/>
                <a:buChar char="■"/>
              </a:pP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Diseño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2" marL="1371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1000"/>
                <a:buFont typeface="Calibri"/>
                <a:buChar char="■"/>
              </a:pP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Base de datos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2" marL="1371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1000"/>
                <a:buFont typeface="Calibri"/>
                <a:buChar char="■"/>
              </a:pP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Módulo</a:t>
              </a: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 de usuarios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2" marL="1371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1000"/>
                <a:buFont typeface="Calibri"/>
                <a:buChar char="■"/>
              </a:pP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Módulo</a:t>
              </a: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 de crud Tiendas, Productos y usuarios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371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35954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FFF6F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F6F0"/>
                </a:gs>
                <a:gs pos="100000">
                  <a:srgbClr val="FFF6F0"/>
                </a:gs>
                <a:gs pos="100000">
                  <a:srgbClr val="F0AA63"/>
                </a:gs>
              </a:gsLst>
              <a:lin ang="18900044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FFF6F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latin typeface="Calibri"/>
                  <a:ea typeface="Calibri"/>
                  <a:cs typeface="Calibri"/>
                  <a:sym typeface="Calibri"/>
                </a:rPr>
                <a:t>Cristobal azocar</a:t>
              </a:r>
              <a:endParaRPr b="0" i="0" sz="2600" u="none" cap="none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2000"/>
                <a:buFont typeface="Calibri"/>
                <a:buChar char="•"/>
              </a:pPr>
              <a:r>
                <a:rPr lang="es-CL" sz="2000">
                  <a:latin typeface="Calibri"/>
                  <a:ea typeface="Calibri"/>
                  <a:cs typeface="Calibri"/>
                  <a:sym typeface="Calibri"/>
                </a:rPr>
                <a:t>Equipo de desarrollo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2" marL="137160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1000"/>
                <a:buFont typeface="Calibri"/>
                <a:buChar char="■"/>
              </a:pP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Requerimientos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2" marL="137160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1000"/>
                <a:buFont typeface="Calibri"/>
                <a:buChar char="■"/>
              </a:pP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Base de datos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indent="-292100" lvl="2" marL="137160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SzPts val="1000"/>
                <a:buFont typeface="Calibri"/>
                <a:buChar char="■"/>
              </a:pPr>
              <a:r>
                <a:rPr lang="es-CL" sz="1000">
                  <a:latin typeface="Calibri"/>
                  <a:ea typeface="Calibri"/>
                  <a:cs typeface="Calibri"/>
                  <a:sym typeface="Calibri"/>
                </a:rPr>
                <a:t>ETL productos y tiendas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" name="Google Shape;10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750" y="1887775"/>
            <a:ext cx="1559225" cy="1619200"/>
          </a:xfrm>
          <a:prstGeom prst="rect">
            <a:avLst/>
          </a:prstGeom>
          <a:solidFill>
            <a:srgbClr val="FFF6F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103" name="Google Shape;10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2375" y="4080450"/>
            <a:ext cx="1501976" cy="1501976"/>
          </a:xfrm>
          <a:prstGeom prst="rect">
            <a:avLst/>
          </a:prstGeom>
          <a:solidFill>
            <a:srgbClr val="FFF6F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sp>
        <p:nvSpPr>
          <p:cNvPr id="104" name="Google Shape;104;p2"/>
          <p:cNvSpPr txBox="1"/>
          <p:nvPr/>
        </p:nvSpPr>
        <p:spPr>
          <a:xfrm>
            <a:off x="8526400" y="2579250"/>
            <a:ext cx="3183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2" marL="1371600" rtl="0" algn="just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000"/>
              <a:buFont typeface="Calibri"/>
              <a:buChar char="■"/>
            </a:pPr>
            <a:r>
              <a:rPr lang="es-CL" sz="1000">
                <a:latin typeface="Calibri"/>
                <a:ea typeface="Calibri"/>
                <a:cs typeface="Calibri"/>
                <a:sym typeface="Calibri"/>
              </a:rPr>
              <a:t>Modulo detalle producto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371600" rtl="0" algn="just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000"/>
              <a:buFont typeface="Calibri"/>
              <a:buChar char="■"/>
            </a:pPr>
            <a:r>
              <a:rPr lang="es-CL" sz="1000">
                <a:latin typeface="Calibri"/>
                <a:ea typeface="Calibri"/>
                <a:cs typeface="Calibri"/>
                <a:sym typeface="Calibri"/>
              </a:rPr>
              <a:t>Módulo mapa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013050" y="4713900"/>
            <a:ext cx="3183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2" marL="1371600" rtl="0" algn="just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000"/>
              <a:buFont typeface="Calibri"/>
              <a:buChar char="■"/>
            </a:pPr>
            <a:r>
              <a:rPr lang="es-CL" sz="1000"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CL" sz="1000">
                <a:latin typeface="Calibri"/>
                <a:ea typeface="Calibri"/>
                <a:cs typeface="Calibri"/>
                <a:sym typeface="Calibri"/>
              </a:rPr>
              <a:t> Buscador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371600" rtl="0" algn="just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000"/>
              <a:buFont typeface="Calibri"/>
              <a:buChar char="■"/>
            </a:pPr>
            <a:r>
              <a:rPr lang="es-CL" sz="1000">
                <a:latin typeface="Calibri"/>
                <a:ea typeface="Calibri"/>
                <a:cs typeface="Calibri"/>
                <a:sym typeface="Calibri"/>
              </a:rPr>
              <a:t>Módulo Favoritos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2" marL="1371600" rtl="0" algn="just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SzPts val="1000"/>
              <a:buFont typeface="Calibri"/>
              <a:buChar char="■"/>
            </a:pPr>
            <a:r>
              <a:rPr lang="es-CL" sz="1000"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CL" sz="1000">
                <a:latin typeface="Calibri"/>
                <a:ea typeface="Calibri"/>
                <a:cs typeface="Calibri"/>
                <a:sym typeface="Calibri"/>
              </a:rPr>
              <a:t> Recomendaciones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277" y="207488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bdfdd640e_0_68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292" name="Google Shape;292;g31bdfdd640e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3973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1bdfdd640e_0_68"/>
          <p:cNvSpPr txBox="1"/>
          <p:nvPr/>
        </p:nvSpPr>
        <p:spPr>
          <a:xfrm>
            <a:off x="-891350" y="3091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g31bdfdd640e_0_68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5" name="Google Shape;295;g31bdfdd640e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1bdfdd640e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50" y="1273975"/>
            <a:ext cx="10518399" cy="55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FFF6F0"/>
            </a:gs>
            <a:gs pos="55000">
              <a:srgbClr val="FFF6F0"/>
            </a:gs>
            <a:gs pos="100000">
              <a:srgbClr val="F0AA63"/>
            </a:gs>
          </a:gsLst>
          <a:lin ang="2700006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01" name="Google Shape;3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1"/>
          <p:cNvSpPr txBox="1"/>
          <p:nvPr/>
        </p:nvSpPr>
        <p:spPr>
          <a:xfrm>
            <a:off x="1" y="10758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303" name="Google Shape;30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bdfdd640e_0_78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309" name="Google Shape;309;g31bdfdd640e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3973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31bdfdd640e_0_78"/>
          <p:cNvSpPr txBox="1"/>
          <p:nvPr/>
        </p:nvSpPr>
        <p:spPr>
          <a:xfrm>
            <a:off x="-471287" y="27691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Obstáculos presentados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g31bdfdd640e_0_78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2" name="Google Shape;312;g31bdfdd640e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s gratis : megáfono, altavoz, Altavoces, hablar, ruidoso ..." id="313" name="Google Shape;313;g31bdfdd640e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1325" y="1512900"/>
            <a:ext cx="3694853" cy="28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1bdfdd640e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3975" y="1602051"/>
            <a:ext cx="4901475" cy="266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evops-toolchain.svg - Wikimedia Commons" id="315" name="Google Shape;315;g31bdfdd640e_0_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3050" y="4265912"/>
            <a:ext cx="4383324" cy="2482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ación Stock de Foto gratis - Public Domain Pictures" id="316" name="Google Shape;316;g31bdfdd640e_0_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850" y="1657050"/>
            <a:ext cx="3433748" cy="26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f3328074d_1_20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322" name="Google Shape;322;g31f3328074d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3973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31f3328074d_1_20"/>
          <p:cNvSpPr txBox="1"/>
          <p:nvPr/>
        </p:nvSpPr>
        <p:spPr>
          <a:xfrm>
            <a:off x="-471287" y="3091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g31f3328074d_1_20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5" name="Google Shape;325;g31f3328074d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1f3328074d_1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0450" y="2474728"/>
            <a:ext cx="1943525" cy="431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1f3328074d_1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1985" y="2931678"/>
            <a:ext cx="1737900" cy="38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1f3328074d_1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3400" y="1337913"/>
            <a:ext cx="1943525" cy="431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1f3328074d_1_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47488" y="1337888"/>
            <a:ext cx="1882001" cy="41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1f3328074d_1_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0463" y="2543063"/>
            <a:ext cx="1882001" cy="418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1f3328074d_1_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7788" y="1337900"/>
            <a:ext cx="1943525" cy="431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f3328074d_1_32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337" name="Google Shape;337;g31f3328074d_1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3973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31f3328074d_1_32"/>
          <p:cNvSpPr txBox="1"/>
          <p:nvPr/>
        </p:nvSpPr>
        <p:spPr>
          <a:xfrm>
            <a:off x="-471287" y="3091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 de la </a:t>
            </a: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comisión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g31f3328074d_1_32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0" name="Google Shape;340;g31f3328074d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31f3328074d_1_32"/>
          <p:cNvSpPr txBox="1"/>
          <p:nvPr/>
        </p:nvSpPr>
        <p:spPr>
          <a:xfrm>
            <a:off x="0" y="3044279"/>
            <a:ext cx="1219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Muchas gracias!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29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277" y="20748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-68825" y="4040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105055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136200" y="1384750"/>
            <a:ext cx="5178300" cy="2790900"/>
          </a:xfrm>
          <a:prstGeom prst="roundRect">
            <a:avLst>
              <a:gd fmla="val 10901" name="adj"/>
            </a:avLst>
          </a:prstGeom>
          <a:noFill/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lt1"/>
                </a:solidFill>
              </a:rPr>
              <a:t>Problema </a:t>
            </a:r>
            <a:br>
              <a:rPr b="1" lang="es-CL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673775" y="1378200"/>
            <a:ext cx="5452200" cy="5400600"/>
          </a:xfrm>
          <a:prstGeom prst="roundRect">
            <a:avLst>
              <a:gd fmla="val 10901" name="adj"/>
            </a:avLst>
          </a:prstGeom>
          <a:noFill/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CeliAPP - Solución Integral para Personas Celíacas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Principales Funcionalidades de la Solución: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 Actualizada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Geolocalización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y Perfiles Personalizados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Comparación de Productos y Sistema de Calificaciones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o gluten symbol | Free SVG" id="118" name="Google Shape;1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75" y="2132725"/>
            <a:ext cx="1672875" cy="16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136200" y="4286575"/>
            <a:ext cx="5178300" cy="2492100"/>
          </a:xfrm>
          <a:prstGeom prst="roundRect">
            <a:avLst>
              <a:gd fmla="val 10901" name="adj"/>
            </a:avLst>
          </a:prstGeom>
          <a:noFill/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Principales dificultades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 Desactualizada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Acceso Limitado a Locales Aptos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Falta de Opciones Personalizadas y Opiniones de Usuarios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500" y="1975938"/>
            <a:ext cx="2287675" cy="16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 title="logo celiapp.webp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3725" y="1529050"/>
            <a:ext cx="2132301" cy="2132301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2" name="Google Shape;12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7" name="Google Shape;127;g315d90194d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15d90194da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9" name="Google Shape;129;g315d90194da_0_0"/>
          <p:cNvSpPr txBox="1"/>
          <p:nvPr/>
        </p:nvSpPr>
        <p:spPr>
          <a:xfrm>
            <a:off x="0" y="7382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g315d90194da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g315d90194da_0_0"/>
          <p:cNvSpPr/>
          <p:nvPr/>
        </p:nvSpPr>
        <p:spPr>
          <a:xfrm>
            <a:off x="0" y="1384750"/>
            <a:ext cx="5178300" cy="52143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000">
                <a:solidFill>
                  <a:schemeClr val="dk1"/>
                </a:solidFill>
              </a:rPr>
              <a:t>Descripción del Dolor:</a:t>
            </a:r>
            <a:br>
              <a:rPr b="1" lang="es-CL" sz="1000">
                <a:solidFill>
                  <a:schemeClr val="dk1"/>
                </a:solidFill>
              </a:rPr>
            </a:br>
            <a:r>
              <a:rPr lang="es-CL" sz="1000">
                <a:solidFill>
                  <a:schemeClr val="dk1"/>
                </a:solidFill>
              </a:rPr>
              <a:t>Las personas con enfermedad celíaca enfrentan constantes desafíos para encontrar productos y locales confiables que ofrezcan opciones libres de gluten. Este grupo de usuarios necesita acceso rápido y preciso a esta información para evitar problemas de salud serios asociados con la ingesta de gluten. A pesar de la creciente oferta de productos sin gluten, la información suele estar fragmentada y no siempre actualizada, lo que dificulta su acceso.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000">
                <a:solidFill>
                  <a:schemeClr val="dk1"/>
                </a:solidFill>
              </a:rPr>
              <a:t>Principales dificultades: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CL" sz="1000">
                <a:solidFill>
                  <a:schemeClr val="dk1"/>
                </a:solidFill>
              </a:rPr>
              <a:t>Información Desactualizada:</a:t>
            </a:r>
            <a:r>
              <a:rPr lang="es-CL" sz="1000">
                <a:solidFill>
                  <a:schemeClr val="dk1"/>
                </a:solidFill>
              </a:rPr>
              <a:t> La oferta de productos sin gluten cambia constantemente, y no siempre se cuenta con información actualizada sobre disponibilidad y certificación.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CL" sz="1000">
                <a:solidFill>
                  <a:schemeClr val="dk1"/>
                </a:solidFill>
              </a:rPr>
              <a:t>Acceso Limitado a Locales Aptos:</a:t>
            </a:r>
            <a:r>
              <a:rPr lang="es-CL" sz="1000">
                <a:solidFill>
                  <a:schemeClr val="dk1"/>
                </a:solidFill>
              </a:rPr>
              <a:t> La falta de un sistema centralizado para encontrar locales cercanos con opciones libres de gluten obliga a los usuarios a hacer búsquedas dispersas y en ocasiones poco confiables.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000">
                <a:solidFill>
                  <a:schemeClr val="dk1"/>
                </a:solidFill>
              </a:rPr>
              <a:t>Falta de Opciones Personalizadas y Opiniones de Usuarios:</a:t>
            </a:r>
            <a:r>
              <a:rPr lang="es-CL" sz="1000">
                <a:solidFill>
                  <a:schemeClr val="dk1"/>
                </a:solidFill>
              </a:rPr>
              <a:t> No existe una herramienta que facilite comparaciones, recomendaciones personalizadas y opiniones de otros usuarios, lo cual ayudaría a encontrar productos que se ajusten a las necesidades individuales</a:t>
            </a:r>
            <a:r>
              <a:rPr lang="es-CL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15d90194da_0_0"/>
          <p:cNvSpPr/>
          <p:nvPr/>
        </p:nvSpPr>
        <p:spPr>
          <a:xfrm>
            <a:off x="6660575" y="1378250"/>
            <a:ext cx="5452200" cy="5473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000">
                <a:solidFill>
                  <a:schemeClr val="dk1"/>
                </a:solidFill>
              </a:rPr>
              <a:t>CeliAPP - Solución Integral para Personas Celíacas:</a:t>
            </a:r>
            <a:br>
              <a:rPr b="1" lang="es-CL" sz="1000">
                <a:solidFill>
                  <a:schemeClr val="dk1"/>
                </a:solidFill>
              </a:rPr>
            </a:br>
            <a:r>
              <a:rPr lang="es-CL" sz="1000">
                <a:solidFill>
                  <a:schemeClr val="dk1"/>
                </a:solidFill>
              </a:rPr>
              <a:t>CeliAPP es una aplicación móvil diseñada para facilitar el acceso a información centralizada y confiable sobre productos y lugares aptos para la dieta libre de gluten. La app se enfoca en cubrir las principales necesidades de personas con enfermedad celíaca, proporcionando una plataforma personalizada, intuitiva y confiable que les permita tomar decisiones informadas.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000">
                <a:solidFill>
                  <a:schemeClr val="dk1"/>
                </a:solidFill>
              </a:rPr>
              <a:t>Principales Funcionalidades de la Solución: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CL" sz="1000">
                <a:solidFill>
                  <a:schemeClr val="dk1"/>
                </a:solidFill>
              </a:rPr>
              <a:t>Base de Datos Actualizada:</a:t>
            </a:r>
            <a:r>
              <a:rPr lang="es-CL" sz="1000">
                <a:solidFill>
                  <a:schemeClr val="dk1"/>
                </a:solidFill>
              </a:rPr>
              <a:t> Integra información verificada de la Fundación Convivir y otras fuentes, garantizando una base de datos constantemente actualizada sobre productos sin gluten y locales certificados.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CL" sz="1000">
                <a:solidFill>
                  <a:schemeClr val="dk1"/>
                </a:solidFill>
              </a:rPr>
              <a:t>Sistema de Geolocalización:</a:t>
            </a:r>
            <a:r>
              <a:rPr lang="es-CL" sz="1000">
                <a:solidFill>
                  <a:schemeClr val="dk1"/>
                </a:solidFill>
              </a:rPr>
              <a:t> Permite a los usuarios encontrar locales cercanos con opciones sin gluten, facilitando el acceso inmediato a puntos de venta seguros.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CL" sz="1000">
                <a:solidFill>
                  <a:schemeClr val="dk1"/>
                </a:solidFill>
              </a:rPr>
              <a:t>Recomendaciones y Perfiles Personalizados:</a:t>
            </a:r>
            <a:r>
              <a:rPr lang="es-CL" sz="1000">
                <a:solidFill>
                  <a:schemeClr val="dk1"/>
                </a:solidFill>
              </a:rPr>
              <a:t> A través de perfiles de usuario, CeliAPP ofrece recomendaciones de productos según las preferencias de cada usuario, facilitando la elección de opciones aptas y seguras.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-CL" sz="1000">
                <a:solidFill>
                  <a:schemeClr val="dk1"/>
                </a:solidFill>
              </a:rPr>
              <a:t>Comparación de Productos y Sistema de Calificaciones:</a:t>
            </a:r>
            <a:r>
              <a:rPr lang="es-CL" sz="1000">
                <a:solidFill>
                  <a:schemeClr val="dk1"/>
                </a:solidFill>
              </a:rPr>
              <a:t> Los usuarios pueden comparar productos en términos de precio y calidad, y acceder a reseñas de otros usuarios, promoviendo una comunidad activa y confiable de recomendaciones.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15d90194da_0_0"/>
          <p:cNvSpPr/>
          <p:nvPr/>
        </p:nvSpPr>
        <p:spPr>
          <a:xfrm>
            <a:off x="5456903" y="37362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29000">
              <a:srgbClr val="23507C">
                <a:alpha val="71372"/>
              </a:srgbClr>
            </a:gs>
            <a:gs pos="100000">
              <a:srgbClr val="397BB7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5f04976c9_0_17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39" name="Google Shape;139;g315f04976c9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852" y="207488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g315f04976c9_0_17"/>
          <p:cNvCxnSpPr/>
          <p:nvPr/>
        </p:nvCxnSpPr>
        <p:spPr>
          <a:xfrm>
            <a:off x="0" y="10854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g315f04976c9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15f04976c9_0_17"/>
          <p:cNvPicPr preferRelativeResize="0"/>
          <p:nvPr/>
        </p:nvPicPr>
        <p:blipFill rotWithShape="1">
          <a:blip r:embed="rId5">
            <a:alphaModFix/>
          </a:blip>
          <a:srcRect b="8376" l="24193" r="19014" t="15957"/>
          <a:stretch/>
        </p:blipFill>
        <p:spPr>
          <a:xfrm>
            <a:off x="699051" y="1527125"/>
            <a:ext cx="5776800" cy="21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15f04976c9_0_17"/>
          <p:cNvSpPr/>
          <p:nvPr/>
        </p:nvSpPr>
        <p:spPr>
          <a:xfrm>
            <a:off x="699050" y="3903375"/>
            <a:ext cx="5776800" cy="2492100"/>
          </a:xfrm>
          <a:prstGeom prst="roundRect">
            <a:avLst>
              <a:gd fmla="val 10901" name="adj"/>
            </a:avLst>
          </a:prstGeom>
          <a:noFill/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Nació el 6 de diciembre de 2003, fecha en que se publicó en el Diario Oficial el Decreto Supremo N° 103 del Ministerio de Justicia mediante el cual se le otorgó la personalidad jurídica.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15f04976c9_0_17"/>
          <p:cNvSpPr/>
          <p:nvPr/>
        </p:nvSpPr>
        <p:spPr>
          <a:xfrm>
            <a:off x="6735250" y="2463075"/>
            <a:ext cx="5178300" cy="3210900"/>
          </a:xfrm>
          <a:prstGeom prst="roundRect">
            <a:avLst>
              <a:gd fmla="val 10901" name="adj"/>
            </a:avLst>
          </a:prstGeom>
          <a:noFill/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Fundación Convivir es una </a:t>
            </a: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organización sin fines de lucro</a:t>
            </a: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Desde su creación, la fundación ha concentrado sus esfuerzos en promover una alimentación y cuidado médico responsable de la enfermedad celíaca entre quienes la padecen, sus familiares y relaciones directas. </a:t>
            </a:r>
            <a:endParaRPr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a959338c_1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3a959338c_1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313a959338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02041"/>
            <a:ext cx="12192000" cy="313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13a959338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35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4652" y="20748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2871925" y="309175"/>
            <a:ext cx="618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>
            <a:off x="0" y="106625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4"/>
          <p:cNvSpPr txBox="1"/>
          <p:nvPr/>
        </p:nvSpPr>
        <p:spPr>
          <a:xfrm>
            <a:off x="-132124" y="32880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42800" y="1493349"/>
            <a:ext cx="10962900" cy="179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93C4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que facilite el acceso a información confiable y actualizada sobre productos y lugares aptos para la dieta libre de gluten</a:t>
            </a:r>
            <a:r>
              <a:rPr lang="es-CL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mejorando así el acceso y la seguridad alimentaria de personas con enfermedad celíaca.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14500" y="3934550"/>
            <a:ext cx="10962900" cy="2664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comparación de productos</a:t>
            </a: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geolocalización</a:t>
            </a: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Crear perfiles personalizados de usuario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Incorporar un sistema de calificaciones y opiniones</a:t>
            </a: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Establecer una actualización continua de la base de datos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Fomentar la interacción entre usuarios</a:t>
            </a: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3a959338c_0_4"/>
          <p:cNvSpPr txBox="1"/>
          <p:nvPr>
            <p:ph idx="1" type="subTitle"/>
          </p:nvPr>
        </p:nvSpPr>
        <p:spPr>
          <a:xfrm>
            <a:off x="570850" y="124225"/>
            <a:ext cx="11469600" cy="65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CL" sz="4857">
                <a:latin typeface="Arial"/>
                <a:ea typeface="Arial"/>
                <a:cs typeface="Arial"/>
                <a:sym typeface="Arial"/>
              </a:rPr>
              <a:t>Desarrollar un sistema de comparación de productos libres de gluten</a:t>
            </a:r>
            <a:endParaRPr b="1" sz="48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Crear una funcionalidad en la app que permita comparar productos similares en cuanto a 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categorías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, ubicación de venta y valoraciones.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La funcionalidad se considera completa cuando permite comparar al menos 100 productos distintos.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Usando la base de datos de productos certificados y el diseño de una interfaz amigable.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Aporta valor a los usuarios al facilitar la selección de productos de acuerdo con sus preferencias.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Completar en 3 meses después del inicio del desarrollo.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4857">
                <a:latin typeface="Arial"/>
                <a:ea typeface="Arial"/>
                <a:cs typeface="Arial"/>
                <a:sym typeface="Arial"/>
              </a:rPr>
              <a:t>Implementar un sistema de geolocalización para locales cercanos</a:t>
            </a:r>
            <a:endParaRPr b="1"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Desarrollar un sistema que muestre en un mapa los locales cercanos con productos libres de gluten.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Implementación exitosa cuando al menos el 90% de los locales pueden ser ubicados en el mapa de la app.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Factible utilizando APIs de geolocalización y mapeo.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Mejora la accesibilidad para usuarios celíacos que necesitan opciones rápidas y cercanas.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Finalizar en 2 meses.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4857">
                <a:latin typeface="Arial"/>
                <a:ea typeface="Arial"/>
                <a:cs typeface="Arial"/>
                <a:sym typeface="Arial"/>
              </a:rPr>
              <a:t>Crear un perfil de usuario con recomendaciones personalizadas</a:t>
            </a:r>
            <a:endParaRPr b="1"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Desarrollar un sistema de perfil que permita a los usuarios guardar preferencias y recibir recomendaciones de productos.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Funcionalidad lista cuando el sistema de recomendaciones pueda sugerir al menos cinco productos distintos con base en el perfil del usuario.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Usando información de preferencias y un algoritmo de recomendaciones.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Personaliza la experiencia de usuario y aumenta la relevancia de la app.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Implementar en un plazo de 3 meses.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4857">
                <a:latin typeface="Arial"/>
                <a:ea typeface="Arial"/>
                <a:cs typeface="Arial"/>
                <a:sym typeface="Arial"/>
              </a:rPr>
              <a:t>Incorporar un sistema de calificaciones para productos y locales</a:t>
            </a:r>
            <a:endParaRPr b="1"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Desarrollar una función que permita a los usuarios calificar productos y locales.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Considerado exitoso cuando el sistema tenga al menos 100 calificaciones registradas.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Usando una interfaz intuitiva de puntuación y comentarios.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Permite obtener feedback que mejora la calidad de las recomendaciones y fortalece la confianza en la app.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Completar en 1 mes.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4857">
                <a:latin typeface="Arial"/>
                <a:ea typeface="Arial"/>
                <a:cs typeface="Arial"/>
                <a:sym typeface="Arial"/>
              </a:rPr>
              <a:t>Establecer un mecanismo de actualización continua de la base de datos</a:t>
            </a:r>
            <a:endParaRPr b="1"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Integrar la base de datos de productos de la Fundación Convivir y otras fuentes con actualizaciones automáticas.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Actualizaciones exitosas al menos una vez cada semana.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Utilizando APIs y un sistema de sincronización de datos.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Asegura la precisión y confiabilidad de la información para los usuarios.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Implementar dentro de los primeros 2 meses.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4857">
                <a:latin typeface="Arial"/>
                <a:ea typeface="Arial"/>
                <a:cs typeface="Arial"/>
                <a:sym typeface="Arial"/>
              </a:rPr>
              <a:t>Fomentar la interacción entre usuarios a través de recomendaciones compartidas</a:t>
            </a:r>
            <a:endParaRPr b="1"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Específico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Crear una función de recomendaciones compartidas y comentarios en la app.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Medible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Al menos el 10% de los usuarios activos participarán en la interacción durante el primer año.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Facilitado por el diseño de un sistema de comentarios en cada producto y local.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Aumenta la interacción en la comunidad de usuarios y mejora la calidad de las recomendaciones.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-28031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CL" sz="3257"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-CL" sz="3257">
                <a:latin typeface="Arial"/>
                <a:ea typeface="Arial"/>
                <a:cs typeface="Arial"/>
                <a:sym typeface="Arial"/>
              </a:rPr>
              <a:t>: Tener la funcionalidad lista en un máximo de 4 meses.</a:t>
            </a:r>
            <a:endParaRPr sz="325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440"/>
            </a:gs>
            <a:gs pos="17000">
              <a:srgbClr val="183A5E"/>
            </a:gs>
            <a:gs pos="82000">
              <a:srgbClr val="23507C">
                <a:alpha val="71372"/>
              </a:srgbClr>
            </a:gs>
            <a:gs pos="100000">
              <a:srgbClr val="397BB7"/>
            </a:gs>
          </a:gsLst>
          <a:lin ang="54007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5f04976c9_0_82"/>
          <p:cNvSpPr/>
          <p:nvPr/>
        </p:nvSpPr>
        <p:spPr>
          <a:xfrm>
            <a:off x="-228000" y="-9125"/>
            <a:ext cx="12904500" cy="1283100"/>
          </a:xfrm>
          <a:prstGeom prst="rect">
            <a:avLst/>
          </a:prstGeom>
          <a:gradFill>
            <a:gsLst>
              <a:gs pos="0">
                <a:srgbClr val="0C2440"/>
              </a:gs>
              <a:gs pos="17000">
                <a:srgbClr val="183A5E"/>
              </a:gs>
              <a:gs pos="82000">
                <a:srgbClr val="23507C">
                  <a:alpha val="71372"/>
                </a:srgbClr>
              </a:gs>
              <a:gs pos="100000">
                <a:srgbClr val="397BB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75" name="Google Shape;175;g315f04976c9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202" y="20747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15f04976c9_0_82"/>
          <p:cNvSpPr txBox="1"/>
          <p:nvPr/>
        </p:nvSpPr>
        <p:spPr>
          <a:xfrm>
            <a:off x="-912700" y="3091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g315f04976c9_0_82"/>
          <p:cNvCxnSpPr/>
          <p:nvPr/>
        </p:nvCxnSpPr>
        <p:spPr>
          <a:xfrm>
            <a:off x="0" y="1061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g315f04976c9_0_82"/>
          <p:cNvSpPr/>
          <p:nvPr/>
        </p:nvSpPr>
        <p:spPr>
          <a:xfrm>
            <a:off x="136200" y="1384750"/>
            <a:ext cx="11777400" cy="5253900"/>
          </a:xfrm>
          <a:prstGeom prst="roundRect">
            <a:avLst>
              <a:gd fmla="val 10901" name="adj"/>
            </a:avLst>
          </a:prstGeom>
          <a:noFill/>
          <a:ln cap="flat" cmpd="sng" w="12700">
            <a:solidFill>
              <a:srgbClr val="B6D7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315f04976c9_0_82" title="Product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800" y="1700125"/>
            <a:ext cx="2151075" cy="455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15f04976c9_0_82" title="Página de inic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900" y="1792625"/>
            <a:ext cx="2151075" cy="462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cio de calificación Stock de Foto gratis - Public Domain Pictures" id="181" name="Google Shape;181;g315f04976c9_0_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974" y="1860475"/>
            <a:ext cx="3046599" cy="1932000"/>
          </a:xfrm>
          <a:prstGeom prst="rect">
            <a:avLst/>
          </a:prstGeom>
          <a:noFill/>
          <a:ln cap="flat" cmpd="sng" w="12700">
            <a:solidFill>
              <a:srgbClr val="B6D7A8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Interacción de los medios de comunicación social | Vectores de ..." id="182" name="Google Shape;182;g315f04976c9_0_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00963" y="4506050"/>
            <a:ext cx="2445575" cy="17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15f04976c9_0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1192373" cy="1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20202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