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ra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ra-bold.fntdata"/><Relationship Id="rId6" Type="http://schemas.openxmlformats.org/officeDocument/2006/relationships/slide" Target="slides/slide1.xml"/><Relationship Id="rId18" Type="http://schemas.openxmlformats.org/officeDocument/2006/relationships/font" Target="fonts/S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7fa921f8d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7fa921f8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fd99c71e1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2fd99c71e1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fd99c71e1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2fd99c71e1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2fda02cde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2fda02cde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fda02cde2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fda02cde2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fd99c71e18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fd99c71e18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fd99c71e18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fd99c71e18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fd99c71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fd99c71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fd99c71e18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fd99c71e1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fd99c71e1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fd99c71e1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fd99c71e18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fd99c71e18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Estado de avance de proyecto</a:t>
            </a:r>
            <a:endParaRPr b="0" sz="3700"/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5642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Cristobal Azocar - Javier Jorquera - Marco Gaete </a:t>
            </a:r>
            <a:endParaRPr sz="1400"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" name="Google Shape;1751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752" name="Google Shape;1752;p30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30"/>
          <p:cNvSpPr txBox="1"/>
          <p:nvPr>
            <p:ph type="title"/>
          </p:nvPr>
        </p:nvSpPr>
        <p:spPr>
          <a:xfrm>
            <a:off x="682625" y="399625"/>
            <a:ext cx="36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Historias de usuario</a:t>
            </a:r>
            <a:endParaRPr sz="2500"/>
          </a:p>
        </p:txBody>
      </p:sp>
      <p:sp>
        <p:nvSpPr>
          <p:cNvPr id="1763" name="Google Shape;1763;p30"/>
          <p:cNvSpPr txBox="1"/>
          <p:nvPr>
            <p:ph idx="4" type="subTitle"/>
          </p:nvPr>
        </p:nvSpPr>
        <p:spPr>
          <a:xfrm>
            <a:off x="901925" y="14015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Registro de Usuarios</a:t>
            </a:r>
            <a:endParaRPr/>
          </a:p>
        </p:txBody>
      </p:sp>
      <p:sp>
        <p:nvSpPr>
          <p:cNvPr id="1764" name="Google Shape;1764;p30"/>
          <p:cNvSpPr txBox="1"/>
          <p:nvPr>
            <p:ph idx="5" type="subTitle"/>
          </p:nvPr>
        </p:nvSpPr>
        <p:spPr>
          <a:xfrm>
            <a:off x="3473711" y="14015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 de Usuarios</a:t>
            </a:r>
            <a:endParaRPr/>
          </a:p>
        </p:txBody>
      </p:sp>
      <p:sp>
        <p:nvSpPr>
          <p:cNvPr id="1765" name="Google Shape;1765;p30"/>
          <p:cNvSpPr txBox="1"/>
          <p:nvPr>
            <p:ph idx="1" type="subTitle"/>
          </p:nvPr>
        </p:nvSpPr>
        <p:spPr>
          <a:xfrm>
            <a:off x="901925" y="22959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usuario debe poder ingresar un correo electrónico y una contraseña durante el registro.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El sistema debe verificar que el correo no esté en uso y enviar un correo de confirmación para completar el registro.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El registro exitoso debe redirigir al usuario a la pantalla de inicio de sesión.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30"/>
          <p:cNvSpPr txBox="1"/>
          <p:nvPr>
            <p:ph idx="2" type="subTitle"/>
          </p:nvPr>
        </p:nvSpPr>
        <p:spPr>
          <a:xfrm>
            <a:off x="3473713" y="2295925"/>
            <a:ext cx="21966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El usuario debe poder ingresar su correo electrónico y contraseña en la pantalla de inicio de sesión.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El sistema debe validar las credenciales ingresadas y permitir el acceso si son correctas.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El sistema debe proporcionar mensajes claros en caso de credenciales incorrectas o errores.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30"/>
          <p:cNvSpPr txBox="1"/>
          <p:nvPr>
            <p:ph idx="3" type="subTitle"/>
          </p:nvPr>
        </p:nvSpPr>
        <p:spPr>
          <a:xfrm>
            <a:off x="6045496" y="22959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El buscador debe permitir la búsqueda por diferentes criterios (nombre, categoría, tienda).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Los resultados deben mostrarse rápidamente y ser relevantes.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El usuario debe poder aplicar filtros para refinar los resultados.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30"/>
          <p:cNvSpPr txBox="1"/>
          <p:nvPr>
            <p:ph idx="6" type="subTitle"/>
          </p:nvPr>
        </p:nvSpPr>
        <p:spPr>
          <a:xfrm>
            <a:off x="6045496" y="14015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Buscador de Productos</a:t>
            </a:r>
            <a:endParaRPr/>
          </a:p>
        </p:txBody>
      </p:sp>
      <p:sp>
        <p:nvSpPr>
          <p:cNvPr id="1769" name="Google Shape;1769;p30"/>
          <p:cNvSpPr txBox="1"/>
          <p:nvPr>
            <p:ph idx="4" type="subTitle"/>
          </p:nvPr>
        </p:nvSpPr>
        <p:spPr>
          <a:xfrm>
            <a:off x="682625" y="972325"/>
            <a:ext cx="1888500" cy="3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Criterios de éxito 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1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1775" name="Google Shape;1775;p31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76" name="Google Shape;1776;p31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777" name="Google Shape;1777;p31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32"/>
          <p:cNvSpPr txBox="1"/>
          <p:nvPr>
            <p:ph idx="2" type="title"/>
          </p:nvPr>
        </p:nvSpPr>
        <p:spPr>
          <a:xfrm>
            <a:off x="699075" y="523325"/>
            <a:ext cx="43002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Modelo</a:t>
            </a:r>
            <a:endParaRPr sz="2500"/>
          </a:p>
        </p:txBody>
      </p:sp>
      <p:pic>
        <p:nvPicPr>
          <p:cNvPr id="1985" name="Google Shape;19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75" y="1082701"/>
            <a:ext cx="5253050" cy="3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idx="2" type="title"/>
          </p:nvPr>
        </p:nvSpPr>
        <p:spPr>
          <a:xfrm>
            <a:off x="699075" y="523325"/>
            <a:ext cx="43002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Informe Seguimiento</a:t>
            </a:r>
            <a:endParaRPr sz="2500"/>
          </a:p>
        </p:txBody>
      </p:sp>
      <p:sp>
        <p:nvSpPr>
          <p:cNvPr id="1025" name="Google Shape;1025;p22"/>
          <p:cNvSpPr txBox="1"/>
          <p:nvPr/>
        </p:nvSpPr>
        <p:spPr>
          <a:xfrm>
            <a:off x="859750" y="987425"/>
            <a:ext cx="33792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Tareas Realizadas Semana 2-6 Sep: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Definición Proyecto APT: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Presentación Proyecto;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Definición de Historias de Usuario y sus criterios de aceptación.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Mockups;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Diagramas de Flujo;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 Backlog;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Modelamiento Base de datos.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22"/>
          <p:cNvSpPr txBox="1"/>
          <p:nvPr/>
        </p:nvSpPr>
        <p:spPr>
          <a:xfrm>
            <a:off x="863500" y="3207125"/>
            <a:ext cx="3371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Tareas por Realizar Semana 9-13 Sep: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Modelamiento Base de datos;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Desarrollar Backlog del Sprint 1.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22"/>
          <p:cNvSpPr txBox="1"/>
          <p:nvPr/>
        </p:nvSpPr>
        <p:spPr>
          <a:xfrm>
            <a:off x="5158450" y="904600"/>
            <a:ext cx="3042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Riesgo/Problemas: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Planificación y gestión de tiempo para el estudio del inicio de desarrollo de algunas historias de usuario. (ETL PDF entre otros)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22"/>
          <p:cNvSpPr txBox="1"/>
          <p:nvPr/>
        </p:nvSpPr>
        <p:spPr>
          <a:xfrm>
            <a:off x="5173300" y="2302650"/>
            <a:ext cx="29607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Cronograma: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 el 1% y 5% de avance según nuestro cronograma.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22"/>
          <p:cNvSpPr txBox="1"/>
          <p:nvPr/>
        </p:nvSpPr>
        <p:spPr>
          <a:xfrm>
            <a:off x="5218300" y="3371550"/>
            <a:ext cx="29232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Consultas: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Backlog HU12 y HU13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Dudas generales de la Base de Datos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1035" name="Google Shape;1035;p23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36" name="Google Shape;1036;p23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037" name="Google Shape;1037;p23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4"/>
          <p:cNvSpPr txBox="1"/>
          <p:nvPr>
            <p:ph type="title"/>
          </p:nvPr>
        </p:nvSpPr>
        <p:spPr>
          <a:xfrm>
            <a:off x="682625" y="399625"/>
            <a:ext cx="20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Mockups</a:t>
            </a:r>
            <a:endParaRPr sz="2500"/>
          </a:p>
        </p:txBody>
      </p:sp>
      <p:grpSp>
        <p:nvGrpSpPr>
          <p:cNvPr id="1245" name="Google Shape;1245;p24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246" name="Google Shape;1246;p24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6" name="Google Shape;1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50" y="1245300"/>
            <a:ext cx="1572575" cy="334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600" y="1238275"/>
            <a:ext cx="1572575" cy="334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300" y="1237525"/>
            <a:ext cx="1572600" cy="33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24"/>
          <p:cNvSpPr txBox="1"/>
          <p:nvPr>
            <p:ph idx="4" type="subTitle"/>
          </p:nvPr>
        </p:nvSpPr>
        <p:spPr>
          <a:xfrm>
            <a:off x="864575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Logo inicial</a:t>
            </a:r>
            <a:endParaRPr sz="1200"/>
          </a:p>
        </p:txBody>
      </p:sp>
      <p:sp>
        <p:nvSpPr>
          <p:cNvPr id="1260" name="Google Shape;1260;p24"/>
          <p:cNvSpPr txBox="1"/>
          <p:nvPr>
            <p:ph idx="4" type="subTitle"/>
          </p:nvPr>
        </p:nvSpPr>
        <p:spPr>
          <a:xfrm>
            <a:off x="2643138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Bienvenida</a:t>
            </a:r>
            <a:endParaRPr sz="1200"/>
          </a:p>
        </p:txBody>
      </p:sp>
      <p:sp>
        <p:nvSpPr>
          <p:cNvPr id="1261" name="Google Shape;1261;p24"/>
          <p:cNvSpPr txBox="1"/>
          <p:nvPr>
            <p:ph idx="4" type="subTitle"/>
          </p:nvPr>
        </p:nvSpPr>
        <p:spPr>
          <a:xfrm>
            <a:off x="4412050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Login</a:t>
            </a:r>
            <a:endParaRPr sz="1200"/>
          </a:p>
        </p:txBody>
      </p:sp>
      <p:sp>
        <p:nvSpPr>
          <p:cNvPr id="1262" name="Google Shape;1262;p24"/>
          <p:cNvSpPr txBox="1"/>
          <p:nvPr>
            <p:ph idx="4" type="subTitle"/>
          </p:nvPr>
        </p:nvSpPr>
        <p:spPr>
          <a:xfrm>
            <a:off x="6200250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Página inicio</a:t>
            </a:r>
            <a:endParaRPr sz="1200"/>
          </a:p>
        </p:txBody>
      </p:sp>
      <p:pic>
        <p:nvPicPr>
          <p:cNvPr id="1263" name="Google Shape;12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6325" y="1237525"/>
            <a:ext cx="1572575" cy="336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25"/>
          <p:cNvSpPr txBox="1"/>
          <p:nvPr>
            <p:ph type="title"/>
          </p:nvPr>
        </p:nvSpPr>
        <p:spPr>
          <a:xfrm>
            <a:off x="682625" y="399625"/>
            <a:ext cx="20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Mockups</a:t>
            </a:r>
            <a:endParaRPr sz="2500"/>
          </a:p>
        </p:txBody>
      </p:sp>
      <p:grpSp>
        <p:nvGrpSpPr>
          <p:cNvPr id="1269" name="Google Shape;1269;p25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270" name="Google Shape;1270;p25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25"/>
          <p:cNvSpPr txBox="1"/>
          <p:nvPr>
            <p:ph idx="4" type="subTitle"/>
          </p:nvPr>
        </p:nvSpPr>
        <p:spPr>
          <a:xfrm>
            <a:off x="864575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Producto</a:t>
            </a:r>
            <a:endParaRPr sz="1200"/>
          </a:p>
        </p:txBody>
      </p:sp>
      <p:sp>
        <p:nvSpPr>
          <p:cNvPr id="1281" name="Google Shape;1281;p25"/>
          <p:cNvSpPr txBox="1"/>
          <p:nvPr>
            <p:ph idx="4" type="subTitle"/>
          </p:nvPr>
        </p:nvSpPr>
        <p:spPr>
          <a:xfrm>
            <a:off x="2643138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Productos</a:t>
            </a:r>
            <a:endParaRPr sz="1200"/>
          </a:p>
        </p:txBody>
      </p:sp>
      <p:sp>
        <p:nvSpPr>
          <p:cNvPr id="1282" name="Google Shape;1282;p25"/>
          <p:cNvSpPr txBox="1"/>
          <p:nvPr>
            <p:ph idx="4" type="subTitle"/>
          </p:nvPr>
        </p:nvSpPr>
        <p:spPr>
          <a:xfrm>
            <a:off x="4479425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Tiendas cercanas</a:t>
            </a:r>
            <a:endParaRPr sz="1200"/>
          </a:p>
        </p:txBody>
      </p:sp>
      <p:sp>
        <p:nvSpPr>
          <p:cNvPr id="1283" name="Google Shape;1283;p25"/>
          <p:cNvSpPr txBox="1"/>
          <p:nvPr>
            <p:ph idx="4" type="subTitle"/>
          </p:nvPr>
        </p:nvSpPr>
        <p:spPr>
          <a:xfrm>
            <a:off x="6200250" y="972325"/>
            <a:ext cx="15726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Escaneo de p</a:t>
            </a:r>
            <a:r>
              <a:rPr lang="en" sz="1200"/>
              <a:t>roducto</a:t>
            </a:r>
            <a:endParaRPr sz="1200"/>
          </a:p>
        </p:txBody>
      </p:sp>
      <p:pic>
        <p:nvPicPr>
          <p:cNvPr id="1284" name="Google Shape;1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625" y="1237525"/>
            <a:ext cx="1572575" cy="335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75" y="1237525"/>
            <a:ext cx="1572600" cy="328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575" y="1245125"/>
            <a:ext cx="1633950" cy="3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950" y="1237525"/>
            <a:ext cx="1511600" cy="3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</a:t>
            </a:r>
            <a:endParaRPr/>
          </a:p>
        </p:txBody>
      </p:sp>
      <p:sp>
        <p:nvSpPr>
          <p:cNvPr id="1293" name="Google Shape;1293;p26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94" name="Google Shape;1294;p26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5" name="Google Shape;1295;p26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6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27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03" name="Google Shape;1503;p27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13" name="Google Shape;15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150" y="600400"/>
            <a:ext cx="3492575" cy="40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27"/>
          <p:cNvSpPr txBox="1"/>
          <p:nvPr>
            <p:ph type="title"/>
          </p:nvPr>
        </p:nvSpPr>
        <p:spPr>
          <a:xfrm>
            <a:off x="682625" y="399625"/>
            <a:ext cx="32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Diagrama de flujo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8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</a:t>
            </a:r>
            <a:endParaRPr/>
          </a:p>
        </p:txBody>
      </p:sp>
      <p:sp>
        <p:nvSpPr>
          <p:cNvPr id="1520" name="Google Shape;1520;p28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21" name="Google Shape;152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522" name="Google Shape;1522;p28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8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29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730" name="Google Shape;1730;p29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0" name="Google Shape;1740;p29"/>
          <p:cNvSpPr txBox="1"/>
          <p:nvPr>
            <p:ph type="title"/>
          </p:nvPr>
        </p:nvSpPr>
        <p:spPr>
          <a:xfrm>
            <a:off x="682625" y="399625"/>
            <a:ext cx="36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Historias de usuario</a:t>
            </a:r>
            <a:endParaRPr sz="2500"/>
          </a:p>
        </p:txBody>
      </p:sp>
      <p:sp>
        <p:nvSpPr>
          <p:cNvPr id="1741" name="Google Shape;1741;p29"/>
          <p:cNvSpPr txBox="1"/>
          <p:nvPr>
            <p:ph idx="4" type="subTitle"/>
          </p:nvPr>
        </p:nvSpPr>
        <p:spPr>
          <a:xfrm>
            <a:off x="901925" y="139437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Registro de Usuarios</a:t>
            </a:r>
            <a:endParaRPr/>
          </a:p>
        </p:txBody>
      </p:sp>
      <p:sp>
        <p:nvSpPr>
          <p:cNvPr id="1742" name="Google Shape;1742;p29"/>
          <p:cNvSpPr txBox="1"/>
          <p:nvPr>
            <p:ph idx="5" type="subTitle"/>
          </p:nvPr>
        </p:nvSpPr>
        <p:spPr>
          <a:xfrm>
            <a:off x="3473711" y="139437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 de Usuarios</a:t>
            </a:r>
            <a:endParaRPr/>
          </a:p>
        </p:txBody>
      </p:sp>
      <p:sp>
        <p:nvSpPr>
          <p:cNvPr id="1743" name="Google Shape;1743;p29"/>
          <p:cNvSpPr txBox="1"/>
          <p:nvPr>
            <p:ph idx="1" type="subTitle"/>
          </p:nvPr>
        </p:nvSpPr>
        <p:spPr>
          <a:xfrm>
            <a:off x="901925" y="228877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persona interesada en productos sin gluten, quiero poder registrarme en la aplicación utilizando mi correo electrónico y una contraseña, para poder acceder a las funcionalidades y recibir recomendaciones personalizadas.</a:t>
            </a:r>
            <a:endParaRPr/>
          </a:p>
        </p:txBody>
      </p:sp>
      <p:sp>
        <p:nvSpPr>
          <p:cNvPr id="1744" name="Google Shape;1744;p29"/>
          <p:cNvSpPr txBox="1"/>
          <p:nvPr>
            <p:ph idx="2" type="subTitle"/>
          </p:nvPr>
        </p:nvSpPr>
        <p:spPr>
          <a:xfrm>
            <a:off x="3473710" y="228877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usuario registrado, quiero iniciar sesión en la aplicación con mi correo electrónico y contraseña, para acceder a mis favoritos y recomendaciones.</a:t>
            </a:r>
            <a:endParaRPr/>
          </a:p>
        </p:txBody>
      </p:sp>
      <p:sp>
        <p:nvSpPr>
          <p:cNvPr id="1745" name="Google Shape;1745;p29"/>
          <p:cNvSpPr txBox="1"/>
          <p:nvPr>
            <p:ph idx="3" type="subTitle"/>
          </p:nvPr>
        </p:nvSpPr>
        <p:spPr>
          <a:xfrm>
            <a:off x="6045496" y="228877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usuario, quiero poder buscar productos sin gluten por nombre, categoría, o tienda, para encontrar fácilmente lo que necesito.</a:t>
            </a:r>
            <a:endParaRPr/>
          </a:p>
        </p:txBody>
      </p:sp>
      <p:sp>
        <p:nvSpPr>
          <p:cNvPr id="1746" name="Google Shape;1746;p29"/>
          <p:cNvSpPr txBox="1"/>
          <p:nvPr>
            <p:ph idx="6" type="subTitle"/>
          </p:nvPr>
        </p:nvSpPr>
        <p:spPr>
          <a:xfrm>
            <a:off x="6045496" y="139437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Buscador de Productos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