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314" r:id="rId5"/>
    <p:sldId id="297" r:id="rId6"/>
    <p:sldId id="298" r:id="rId7"/>
    <p:sldId id="299" r:id="rId8"/>
    <p:sldId id="300" r:id="rId9"/>
    <p:sldId id="301" r:id="rId10"/>
    <p:sldId id="302" r:id="rId11"/>
    <p:sldId id="305" r:id="rId12"/>
    <p:sldId id="262" r:id="rId13"/>
    <p:sldId id="307" r:id="rId14"/>
    <p:sldId id="308" r:id="rId15"/>
    <p:sldId id="309" r:id="rId16"/>
    <p:sldId id="306" r:id="rId17"/>
    <p:sldId id="310" r:id="rId18"/>
    <p:sldId id="304" r:id="rId19"/>
    <p:sldId id="294" r:id="rId20"/>
    <p:sldId id="312" r:id="rId21"/>
    <p:sldId id="293" r:id="rId22"/>
    <p:sldId id="311" r:id="rId23"/>
    <p:sldId id="313" r:id="rId24"/>
    <p:sldId id="258" r:id="rId25"/>
  </p:sldIdLst>
  <p:sldSz cx="12192000" cy="6858000"/>
  <p:notesSz cx="6858000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gner Lenhart" initials="W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87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90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 userDrawn="1"/>
        </p:nvGrpSpPr>
        <p:grpSpPr>
          <a:xfrm rot="10800000">
            <a:off x="-291586" y="-81354"/>
            <a:ext cx="1647890" cy="427421"/>
            <a:chOff x="15360639" y="10728177"/>
            <a:chExt cx="2717302" cy="704849"/>
          </a:xfrm>
        </p:grpSpPr>
        <p:sp>
          <p:nvSpPr>
            <p:cNvPr id="7" name="object 175"/>
            <p:cNvSpPr/>
            <p:nvPr/>
          </p:nvSpPr>
          <p:spPr>
            <a:xfrm rot="10800000">
              <a:off x="17343247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4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176"/>
            <p:cNvSpPr/>
            <p:nvPr/>
          </p:nvSpPr>
          <p:spPr>
            <a:xfrm rot="10800000">
              <a:off x="17272443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4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177"/>
            <p:cNvSpPr/>
            <p:nvPr/>
          </p:nvSpPr>
          <p:spPr>
            <a:xfrm rot="10800000">
              <a:off x="17201639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4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78"/>
            <p:cNvSpPr/>
            <p:nvPr/>
          </p:nvSpPr>
          <p:spPr>
            <a:xfrm rot="10800000">
              <a:off x="17130824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4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79"/>
            <p:cNvSpPr/>
            <p:nvPr/>
          </p:nvSpPr>
          <p:spPr>
            <a:xfrm rot="10800000">
              <a:off x="17060020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4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80"/>
            <p:cNvSpPr/>
            <p:nvPr/>
          </p:nvSpPr>
          <p:spPr>
            <a:xfrm rot="10800000">
              <a:off x="16989216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81"/>
            <p:cNvSpPr/>
            <p:nvPr/>
          </p:nvSpPr>
          <p:spPr>
            <a:xfrm rot="10800000">
              <a:off x="16918401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82"/>
            <p:cNvSpPr/>
            <p:nvPr/>
          </p:nvSpPr>
          <p:spPr>
            <a:xfrm rot="10800000">
              <a:off x="16847597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83"/>
            <p:cNvSpPr/>
            <p:nvPr/>
          </p:nvSpPr>
          <p:spPr>
            <a:xfrm rot="10800000">
              <a:off x="16776793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84"/>
            <p:cNvSpPr/>
            <p:nvPr/>
          </p:nvSpPr>
          <p:spPr>
            <a:xfrm rot="10800000">
              <a:off x="16705978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85"/>
            <p:cNvSpPr/>
            <p:nvPr/>
          </p:nvSpPr>
          <p:spPr>
            <a:xfrm rot="10800000">
              <a:off x="16635174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6"/>
            <p:cNvSpPr/>
            <p:nvPr/>
          </p:nvSpPr>
          <p:spPr>
            <a:xfrm rot="10800000">
              <a:off x="16564361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87"/>
            <p:cNvSpPr/>
            <p:nvPr/>
          </p:nvSpPr>
          <p:spPr>
            <a:xfrm rot="10800000">
              <a:off x="16493557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188"/>
            <p:cNvSpPr/>
            <p:nvPr/>
          </p:nvSpPr>
          <p:spPr>
            <a:xfrm rot="10800000">
              <a:off x="16422753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189"/>
            <p:cNvSpPr/>
            <p:nvPr/>
          </p:nvSpPr>
          <p:spPr>
            <a:xfrm rot="10800000">
              <a:off x="16351949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190"/>
            <p:cNvSpPr/>
            <p:nvPr/>
          </p:nvSpPr>
          <p:spPr>
            <a:xfrm rot="10800000">
              <a:off x="16281134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191"/>
            <p:cNvSpPr/>
            <p:nvPr/>
          </p:nvSpPr>
          <p:spPr>
            <a:xfrm rot="10800000">
              <a:off x="16210330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192"/>
            <p:cNvSpPr/>
            <p:nvPr/>
          </p:nvSpPr>
          <p:spPr>
            <a:xfrm rot="10800000">
              <a:off x="16139525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193"/>
            <p:cNvSpPr/>
            <p:nvPr/>
          </p:nvSpPr>
          <p:spPr>
            <a:xfrm rot="10800000">
              <a:off x="16068721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194"/>
            <p:cNvSpPr/>
            <p:nvPr/>
          </p:nvSpPr>
          <p:spPr>
            <a:xfrm rot="10800000">
              <a:off x="15997906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195"/>
            <p:cNvSpPr/>
            <p:nvPr/>
          </p:nvSpPr>
          <p:spPr>
            <a:xfrm rot="10800000">
              <a:off x="15927102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196"/>
            <p:cNvSpPr/>
            <p:nvPr/>
          </p:nvSpPr>
          <p:spPr>
            <a:xfrm rot="10800000">
              <a:off x="15856298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197"/>
            <p:cNvSpPr/>
            <p:nvPr/>
          </p:nvSpPr>
          <p:spPr>
            <a:xfrm rot="10800000">
              <a:off x="15785483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198"/>
            <p:cNvSpPr/>
            <p:nvPr/>
          </p:nvSpPr>
          <p:spPr>
            <a:xfrm rot="10800000">
              <a:off x="15714679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199"/>
            <p:cNvSpPr/>
            <p:nvPr/>
          </p:nvSpPr>
          <p:spPr>
            <a:xfrm rot="10800000">
              <a:off x="15643875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200"/>
            <p:cNvSpPr/>
            <p:nvPr/>
          </p:nvSpPr>
          <p:spPr>
            <a:xfrm rot="10800000">
              <a:off x="15573060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201"/>
            <p:cNvSpPr/>
            <p:nvPr/>
          </p:nvSpPr>
          <p:spPr>
            <a:xfrm rot="10800000">
              <a:off x="15502256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202"/>
            <p:cNvSpPr/>
            <p:nvPr/>
          </p:nvSpPr>
          <p:spPr>
            <a:xfrm rot="10800000">
              <a:off x="15431441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" name="object 203"/>
            <p:cNvSpPr/>
            <p:nvPr/>
          </p:nvSpPr>
          <p:spPr>
            <a:xfrm rot="10800000">
              <a:off x="15360639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6" name="object 106"/>
          <p:cNvSpPr/>
          <p:nvPr userDrawn="1"/>
        </p:nvSpPr>
        <p:spPr>
          <a:xfrm rot="10800000">
            <a:off x="-76887" y="49476"/>
            <a:ext cx="1414341" cy="63536"/>
          </a:xfrm>
          <a:custGeom>
            <a:avLst/>
            <a:gdLst/>
            <a:ahLst/>
            <a:cxnLst/>
            <a:rect l="l" t="t" r="r" b="b"/>
            <a:pathLst>
              <a:path w="20104100" h="104775">
                <a:moveTo>
                  <a:pt x="0" y="104708"/>
                </a:moveTo>
                <a:lnTo>
                  <a:pt x="20104100" y="104708"/>
                </a:lnTo>
                <a:lnTo>
                  <a:pt x="20104100" y="0"/>
                </a:lnTo>
                <a:lnTo>
                  <a:pt x="0" y="0"/>
                </a:lnTo>
                <a:lnTo>
                  <a:pt x="0" y="10470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0">
            <a:solidFill>
              <a:srgbClr val="0094E8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Triângulo isósceles 36"/>
          <p:cNvSpPr/>
          <p:nvPr userDrawn="1"/>
        </p:nvSpPr>
        <p:spPr>
          <a:xfrm>
            <a:off x="885542" y="-81183"/>
            <a:ext cx="543148" cy="468199"/>
          </a:xfrm>
          <a:prstGeom prst="triangle">
            <a:avLst>
              <a:gd name="adj" fmla="val 903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38" name="object 257"/>
          <p:cNvSpPr txBox="1"/>
          <p:nvPr userDrawn="1"/>
        </p:nvSpPr>
        <p:spPr>
          <a:xfrm>
            <a:off x="4006879" y="6455608"/>
            <a:ext cx="5583828" cy="19520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algn="r">
              <a:spcBef>
                <a:spcPts val="67"/>
              </a:spcBef>
            </a:pPr>
            <a:r>
              <a:rPr lang="pt-BR" sz="1213" spc="91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SECRETARIA MUNICIPAL DE DESESTATIZAÇÃO E PARCERIAS</a:t>
            </a:r>
            <a:endParaRPr lang="pt-BR" sz="1213" spc="91" dirty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grpSp>
        <p:nvGrpSpPr>
          <p:cNvPr id="39" name="Grupo 38"/>
          <p:cNvGrpSpPr/>
          <p:nvPr userDrawn="1"/>
        </p:nvGrpSpPr>
        <p:grpSpPr>
          <a:xfrm>
            <a:off x="9315359" y="6505577"/>
            <a:ext cx="1647890" cy="427421"/>
            <a:chOff x="15360639" y="10728177"/>
            <a:chExt cx="2717302" cy="704849"/>
          </a:xfrm>
        </p:grpSpPr>
        <p:sp>
          <p:nvSpPr>
            <p:cNvPr id="40" name="object 175"/>
            <p:cNvSpPr/>
            <p:nvPr/>
          </p:nvSpPr>
          <p:spPr>
            <a:xfrm rot="10800000">
              <a:off x="17343247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4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1" name="object 176"/>
            <p:cNvSpPr/>
            <p:nvPr/>
          </p:nvSpPr>
          <p:spPr>
            <a:xfrm rot="10800000">
              <a:off x="17272443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4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2" name="object 177"/>
            <p:cNvSpPr/>
            <p:nvPr/>
          </p:nvSpPr>
          <p:spPr>
            <a:xfrm rot="10800000">
              <a:off x="17201639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4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178"/>
            <p:cNvSpPr/>
            <p:nvPr/>
          </p:nvSpPr>
          <p:spPr>
            <a:xfrm rot="10800000">
              <a:off x="17130824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4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179"/>
            <p:cNvSpPr/>
            <p:nvPr/>
          </p:nvSpPr>
          <p:spPr>
            <a:xfrm rot="10800000">
              <a:off x="17060020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4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" name="object 180"/>
            <p:cNvSpPr/>
            <p:nvPr/>
          </p:nvSpPr>
          <p:spPr>
            <a:xfrm rot="10800000">
              <a:off x="16989216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" name="object 181"/>
            <p:cNvSpPr/>
            <p:nvPr/>
          </p:nvSpPr>
          <p:spPr>
            <a:xfrm rot="10800000">
              <a:off x="16918401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182"/>
            <p:cNvSpPr/>
            <p:nvPr/>
          </p:nvSpPr>
          <p:spPr>
            <a:xfrm rot="10800000">
              <a:off x="16847597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" name="object 183"/>
            <p:cNvSpPr/>
            <p:nvPr/>
          </p:nvSpPr>
          <p:spPr>
            <a:xfrm rot="10800000">
              <a:off x="16776793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184"/>
            <p:cNvSpPr/>
            <p:nvPr/>
          </p:nvSpPr>
          <p:spPr>
            <a:xfrm rot="10800000">
              <a:off x="16705978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185"/>
            <p:cNvSpPr/>
            <p:nvPr/>
          </p:nvSpPr>
          <p:spPr>
            <a:xfrm rot="10800000">
              <a:off x="16635174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1" name="object 186"/>
            <p:cNvSpPr/>
            <p:nvPr/>
          </p:nvSpPr>
          <p:spPr>
            <a:xfrm rot="10800000">
              <a:off x="16564361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187"/>
            <p:cNvSpPr/>
            <p:nvPr/>
          </p:nvSpPr>
          <p:spPr>
            <a:xfrm rot="10800000">
              <a:off x="16493557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188"/>
            <p:cNvSpPr/>
            <p:nvPr/>
          </p:nvSpPr>
          <p:spPr>
            <a:xfrm rot="10800000">
              <a:off x="16422753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189"/>
            <p:cNvSpPr/>
            <p:nvPr/>
          </p:nvSpPr>
          <p:spPr>
            <a:xfrm rot="10800000">
              <a:off x="16351949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190"/>
            <p:cNvSpPr/>
            <p:nvPr/>
          </p:nvSpPr>
          <p:spPr>
            <a:xfrm rot="10800000">
              <a:off x="16281134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191"/>
            <p:cNvSpPr/>
            <p:nvPr/>
          </p:nvSpPr>
          <p:spPr>
            <a:xfrm rot="10800000">
              <a:off x="16210330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192"/>
            <p:cNvSpPr/>
            <p:nvPr/>
          </p:nvSpPr>
          <p:spPr>
            <a:xfrm rot="10800000">
              <a:off x="16139525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193"/>
            <p:cNvSpPr/>
            <p:nvPr/>
          </p:nvSpPr>
          <p:spPr>
            <a:xfrm rot="10800000">
              <a:off x="16068721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9" name="object 194"/>
            <p:cNvSpPr/>
            <p:nvPr/>
          </p:nvSpPr>
          <p:spPr>
            <a:xfrm rot="10800000">
              <a:off x="15997906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0" name="object 195"/>
            <p:cNvSpPr/>
            <p:nvPr/>
          </p:nvSpPr>
          <p:spPr>
            <a:xfrm rot="10800000">
              <a:off x="15927102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1" name="object 196"/>
            <p:cNvSpPr/>
            <p:nvPr/>
          </p:nvSpPr>
          <p:spPr>
            <a:xfrm rot="10800000">
              <a:off x="15856298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2" name="object 197"/>
            <p:cNvSpPr/>
            <p:nvPr/>
          </p:nvSpPr>
          <p:spPr>
            <a:xfrm rot="10800000">
              <a:off x="15785483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198"/>
            <p:cNvSpPr/>
            <p:nvPr/>
          </p:nvSpPr>
          <p:spPr>
            <a:xfrm rot="10800000">
              <a:off x="15714679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199"/>
            <p:cNvSpPr/>
            <p:nvPr/>
          </p:nvSpPr>
          <p:spPr>
            <a:xfrm rot="10800000">
              <a:off x="15643875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200"/>
            <p:cNvSpPr/>
            <p:nvPr/>
          </p:nvSpPr>
          <p:spPr>
            <a:xfrm rot="10800000">
              <a:off x="15573060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6" name="object 201"/>
            <p:cNvSpPr/>
            <p:nvPr/>
          </p:nvSpPr>
          <p:spPr>
            <a:xfrm rot="10800000">
              <a:off x="15502256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7" name="object 202"/>
            <p:cNvSpPr/>
            <p:nvPr/>
          </p:nvSpPr>
          <p:spPr>
            <a:xfrm rot="10800000">
              <a:off x="15431441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8" name="object 203"/>
            <p:cNvSpPr/>
            <p:nvPr/>
          </p:nvSpPr>
          <p:spPr>
            <a:xfrm rot="10800000">
              <a:off x="15360639" y="10728177"/>
              <a:ext cx="734694" cy="704849"/>
            </a:xfrm>
            <a:custGeom>
              <a:avLst/>
              <a:gdLst/>
              <a:ahLst/>
              <a:cxnLst/>
              <a:rect l="l" t="t" r="r" b="b"/>
              <a:pathLst>
                <a:path w="734695" h="704850">
                  <a:moveTo>
                    <a:pt x="734220" y="0"/>
                  </a:moveTo>
                  <a:lnTo>
                    <a:pt x="0" y="704764"/>
                  </a:lnTo>
                </a:path>
              </a:pathLst>
            </a:custGeom>
            <a:ln w="20941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9" name="object 106"/>
          <p:cNvSpPr/>
          <p:nvPr userDrawn="1"/>
        </p:nvSpPr>
        <p:spPr>
          <a:xfrm>
            <a:off x="0" y="6738630"/>
            <a:ext cx="10748549" cy="63536"/>
          </a:xfrm>
          <a:custGeom>
            <a:avLst/>
            <a:gdLst/>
            <a:ahLst/>
            <a:cxnLst/>
            <a:rect l="l" t="t" r="r" b="b"/>
            <a:pathLst>
              <a:path w="20104100" h="104775">
                <a:moveTo>
                  <a:pt x="0" y="104708"/>
                </a:moveTo>
                <a:lnTo>
                  <a:pt x="20104100" y="104708"/>
                </a:lnTo>
                <a:lnTo>
                  <a:pt x="20104100" y="0"/>
                </a:lnTo>
                <a:lnTo>
                  <a:pt x="0" y="0"/>
                </a:lnTo>
                <a:lnTo>
                  <a:pt x="0" y="104708"/>
                </a:lnTo>
                <a:close/>
              </a:path>
            </a:pathLst>
          </a:custGeom>
          <a:solidFill>
            <a:srgbClr val="0089CF"/>
          </a:solidFill>
          <a:ln w="190500">
            <a:solidFill>
              <a:srgbClr val="0094E8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Triângulo isósceles 69"/>
          <p:cNvSpPr/>
          <p:nvPr userDrawn="1"/>
        </p:nvSpPr>
        <p:spPr>
          <a:xfrm>
            <a:off x="10498469" y="6464627"/>
            <a:ext cx="543148" cy="468199"/>
          </a:xfrm>
          <a:prstGeom prst="triangle">
            <a:avLst>
              <a:gd name="adj" fmla="val 903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71" name="bk object 16"/>
          <p:cNvSpPr/>
          <p:nvPr userDrawn="1"/>
        </p:nvSpPr>
        <p:spPr>
          <a:xfrm>
            <a:off x="11179209" y="5673608"/>
            <a:ext cx="779978" cy="71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72" name="Imagem 7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5" t="10671" r="1515" b="10671"/>
          <a:stretch/>
        </p:blipFill>
        <p:spPr>
          <a:xfrm>
            <a:off x="11079161" y="6506757"/>
            <a:ext cx="931846" cy="2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9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9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6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2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6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3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25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5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E721-4F8D-4661-BBF4-F997E8D989BD}" type="datetimeFigureOut">
              <a:rPr lang="pt-BR" smtClean="0"/>
              <a:pPr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68019-9115-475F-9B4C-61F37C53193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5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-augusto.silva@planejamento.gov.br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laudio.braga@planejamento.gov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266" y="1281067"/>
            <a:ext cx="8474014" cy="2315573"/>
          </a:xfrm>
        </p:spPr>
        <p:txBody>
          <a:bodyPr>
            <a:normAutofit fontScale="90000"/>
          </a:bodyPr>
          <a:lstStyle/>
          <a:p>
            <a:r>
              <a:rPr lang="pt-BR" altLang="pt-BR" b="1" dirty="0" smtClean="0"/>
              <a:t>Workshop SIGEPE-AFD</a:t>
            </a:r>
            <a:br>
              <a:rPr lang="pt-BR" altLang="pt-BR" b="1" dirty="0" smtClean="0"/>
            </a:br>
            <a:r>
              <a:rPr lang="pt-BR" altLang="pt-BR" b="1" dirty="0" smtClean="0"/>
              <a:t>2019</a:t>
            </a:r>
            <a:endParaRPr lang="pt-BR" b="1" dirty="0">
              <a:solidFill>
                <a:srgbClr val="005825"/>
              </a:solidFill>
              <a:latin typeface="+mn-lt"/>
            </a:endParaRPr>
          </a:p>
        </p:txBody>
      </p:sp>
      <p:sp>
        <p:nvSpPr>
          <p:cNvPr id="6" name="Espaço Reservado para Texto 9"/>
          <p:cNvSpPr txBox="1">
            <a:spLocks/>
          </p:cNvSpPr>
          <p:nvPr/>
        </p:nvSpPr>
        <p:spPr>
          <a:xfrm>
            <a:off x="325270" y="6067949"/>
            <a:ext cx="6276468" cy="42068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8819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Legislação - </a:t>
            </a:r>
            <a:r>
              <a:rPr lang="pt-BR" sz="2800" b="1" spc="-1" dirty="0">
                <a:solidFill>
                  <a:schemeClr val="bg1"/>
                </a:solidFill>
                <a:latin typeface="Calibri Light"/>
              </a:rPr>
              <a:t>Portaria Normativa nº 9 SGP/MP 01/08/2018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7701" defTabSz="554492">
              <a:spcBef>
                <a:spcPts val="58"/>
              </a:spcBef>
            </a:pP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9556" y="1449611"/>
            <a:ext cx="112977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As </a:t>
            </a:r>
            <a:r>
              <a:rPr lang="pt-BR" sz="2000" dirty="0"/>
              <a:t>pastas funcionais serão arquivadas no momento </a:t>
            </a:r>
            <a:r>
              <a:rPr lang="pt-BR" sz="2000" dirty="0" smtClean="0"/>
              <a:t>da digitalização</a:t>
            </a:r>
            <a:r>
              <a:rPr lang="pt-BR" sz="2000" dirty="0"/>
              <a:t>, utilizando-se para esse fim a Declaração de conclusão </a:t>
            </a:r>
            <a:r>
              <a:rPr lang="pt-BR" sz="2000" dirty="0" smtClean="0"/>
              <a:t>da digitalização </a:t>
            </a:r>
            <a:r>
              <a:rPr lang="pt-BR" sz="2000" dirty="0"/>
              <a:t>do Legado, constante do Anexo I </a:t>
            </a:r>
            <a:r>
              <a:rPr lang="pt-BR" sz="2000" dirty="0" smtClean="0"/>
              <a:t>da Portaria Normativa nº 9, </a:t>
            </a:r>
            <a:r>
              <a:rPr lang="pt-BR" sz="2000" dirty="0"/>
              <a:t>que será obrigatoriamente o último documento da </a:t>
            </a:r>
            <a:r>
              <a:rPr lang="pt-BR" sz="2000" dirty="0" smtClean="0"/>
              <a:t>última seção </a:t>
            </a:r>
            <a:r>
              <a:rPr lang="pt-BR" sz="2000" dirty="0"/>
              <a:t>do legado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Os </a:t>
            </a:r>
            <a:r>
              <a:rPr lang="pt-BR" sz="2000" dirty="0"/>
              <a:t>órgãos e entidades deverão estabelecer </a:t>
            </a:r>
            <a:r>
              <a:rPr lang="pt-BR" sz="2000" dirty="0" smtClean="0"/>
              <a:t>procedimentos de </a:t>
            </a:r>
            <a:r>
              <a:rPr lang="pt-BR" sz="2000" dirty="0"/>
              <a:t>preservação e guarda dos documentos constantes das </a:t>
            </a:r>
            <a:r>
              <a:rPr lang="pt-BR" sz="2000" dirty="0" smtClean="0"/>
              <a:t>pastas funcionais</a:t>
            </a:r>
            <a:r>
              <a:rPr lang="pt-BR" sz="2000" dirty="0"/>
              <a:t>, de acordo com as orientações emanadas pelo CONARQ </a:t>
            </a:r>
            <a:r>
              <a:rPr lang="pt-BR" sz="2000" dirty="0" smtClean="0"/>
              <a:t>e Arquivo </a:t>
            </a:r>
            <a:r>
              <a:rPr lang="pt-BR" sz="2000" dirty="0"/>
              <a:t>Nacional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pt-BR" sz="2000" dirty="0" smtClean="0"/>
              <a:t>O prazo máximo para conclusão da digitalização do legado de documentos funcionais, observará o que estabelece a tabela de estimativas ou </a:t>
            </a:r>
            <a:r>
              <a:rPr lang="pt-BR" sz="2000" b="1" dirty="0" smtClean="0"/>
              <a:t>30 (trinta) meses </a:t>
            </a:r>
            <a:r>
              <a:rPr lang="pt-BR" sz="2000" dirty="0" smtClean="0"/>
              <a:t>a partir da  publicação da Portaria Normativa.</a:t>
            </a:r>
          </a:p>
          <a:p>
            <a:pPr algn="just"/>
            <a:endParaRPr lang="pt-B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1461155"/>
            <a:ext cx="12192000" cy="4289196"/>
          </a:xfrm>
          <a:prstGeom prst="rect">
            <a:avLst/>
          </a:prstGeom>
        </p:spPr>
      </p:pic>
      <p:sp>
        <p:nvSpPr>
          <p:cNvPr id="8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altLang="pt-BR" sz="2800" b="1" dirty="0" smtClean="0">
                <a:solidFill>
                  <a:schemeClr val="bg1"/>
                </a:solidFill>
                <a:latin typeface="+mj-lt"/>
              </a:rPr>
              <a:t>Detalhamento do Processo </a:t>
            </a:r>
            <a:r>
              <a:rPr lang="pt-BR" altLang="pt-BR" sz="2800" b="1" dirty="0">
                <a:solidFill>
                  <a:schemeClr val="bg1"/>
                </a:solidFill>
                <a:latin typeface="+mj-lt"/>
              </a:rPr>
              <a:t>de Trabalho do AFD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3016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altLang="pt-BR" sz="2800" b="1" dirty="0" smtClean="0">
                <a:solidFill>
                  <a:schemeClr val="bg1"/>
                </a:solidFill>
                <a:latin typeface="+mj-lt"/>
              </a:rPr>
              <a:t>Detalhamento do Processo </a:t>
            </a:r>
            <a:r>
              <a:rPr lang="pt-BR" altLang="pt-BR" sz="2800" b="1" dirty="0">
                <a:solidFill>
                  <a:schemeClr val="bg1"/>
                </a:solidFill>
                <a:latin typeface="+mj-lt"/>
              </a:rPr>
              <a:t>de Trabalho do AFD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9930" y="1318054"/>
            <a:ext cx="11677335" cy="4941006"/>
          </a:xfrm>
        </p:spPr>
        <p:txBody>
          <a:bodyPr>
            <a:normAutofit/>
          </a:bodyPr>
          <a:lstStyle/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Cada Órgão participante da </a:t>
            </a:r>
            <a:r>
              <a:rPr lang="pt-BR" sz="2000" dirty="0" smtClean="0"/>
              <a:t>licitação </a:t>
            </a:r>
            <a:r>
              <a:rPr lang="pt-BR" sz="2000" dirty="0"/>
              <a:t>deverá disponibilizar espaço físico em função dos volumes de documentos e pastas funcionais a serem trabalhadas com instalações elétricas, lógicas e mobiliário suficientes, além de fornecimento de Certificado Digital de Pessoa </a:t>
            </a:r>
            <a:r>
              <a:rPr lang="pt-BR" sz="2000" dirty="0" smtClean="0"/>
              <a:t>Jurídica (</a:t>
            </a:r>
            <a:r>
              <a:rPr lang="pt-BR" sz="2000" dirty="0" err="1" smtClean="0"/>
              <a:t>e-CNPJ</a:t>
            </a:r>
            <a:r>
              <a:rPr lang="pt-BR" sz="2000" dirty="0" smtClean="0"/>
              <a:t>) </a:t>
            </a:r>
            <a:r>
              <a:rPr lang="pt-BR" sz="2000" dirty="0"/>
              <a:t>para a realização das </a:t>
            </a:r>
            <a:r>
              <a:rPr lang="pt-BR" sz="2000" dirty="0" smtClean="0"/>
              <a:t>atividades de assinatura dos documentos pela </a:t>
            </a:r>
            <a:r>
              <a:rPr lang="pt-BR" sz="2000" dirty="0"/>
              <a:t>empresa </a:t>
            </a:r>
            <a:r>
              <a:rPr lang="pt-BR" sz="2000" dirty="0" smtClean="0"/>
              <a:t>contratada.</a:t>
            </a:r>
          </a:p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Disponibilizar em tempo hábil para a contratada de acordo com a Tabela de Estimativa de Execução de Atividades das UPAGs - tabela 2 do Anexo </a:t>
            </a:r>
            <a:r>
              <a:rPr lang="pt-BR" sz="2000" dirty="0" smtClean="0"/>
              <a:t>I do TR, </a:t>
            </a:r>
            <a:r>
              <a:rPr lang="pt-BR" sz="2000" dirty="0"/>
              <a:t>as pastas funcionais com as folhas numeradas, e divididas por </a:t>
            </a:r>
            <a:r>
              <a:rPr lang="pt-BR" sz="2000" dirty="0" smtClean="0"/>
              <a:t>seções, </a:t>
            </a:r>
            <a:r>
              <a:rPr lang="pt-BR" sz="2000" dirty="0"/>
              <a:t>se for o caso, com a Declaração de conclusão da digitalização do Legado que será obrigatoriamente o último documento da última seção do legado.</a:t>
            </a:r>
          </a:p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 smtClean="0"/>
              <a:t>A </a:t>
            </a:r>
            <a:r>
              <a:rPr lang="pt-BR" sz="2000" dirty="0"/>
              <a:t>CONTRATADA deverá receber as pastas funcionais em Romaneios, para higienizar, digitalizar e aplicar Assinatura Digital </a:t>
            </a:r>
            <a:r>
              <a:rPr lang="pt-BR" sz="2000" dirty="0" smtClean="0"/>
              <a:t>com certificado </a:t>
            </a:r>
            <a:r>
              <a:rPr lang="pt-BR" sz="2000" dirty="0"/>
              <a:t>ICP </a:t>
            </a:r>
            <a:r>
              <a:rPr lang="pt-BR" sz="2000" dirty="0" smtClean="0"/>
              <a:t>Brasil, gerando </a:t>
            </a:r>
            <a:r>
              <a:rPr lang="pt-BR" sz="2000" dirty="0"/>
              <a:t>arquivos em formato PDF/A com OCR, 300 DPI, tons de cinza, que é produto final do AFD</a:t>
            </a:r>
            <a:r>
              <a:rPr lang="pt-BR" sz="2000" dirty="0" smtClean="0"/>
              <a:t>.</a:t>
            </a:r>
          </a:p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 smtClean="0"/>
              <a:t>O Token deverá ficar de posse de um representante da UPAG, que o utilizará nos momentos de aplicação de assinatura digital nos documentos digitalizados constantes do equipamento da empresa antes de realizar o upload.</a:t>
            </a:r>
          </a:p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altLang="pt-BR" sz="2800" b="1" dirty="0" smtClean="0">
                <a:solidFill>
                  <a:schemeClr val="bg1"/>
                </a:solidFill>
                <a:latin typeface="+mj-lt"/>
              </a:rPr>
              <a:t>Detalhamento do Processo </a:t>
            </a:r>
            <a:r>
              <a:rPr lang="pt-BR" altLang="pt-BR" sz="2800" b="1" dirty="0">
                <a:solidFill>
                  <a:schemeClr val="bg1"/>
                </a:solidFill>
                <a:latin typeface="+mj-lt"/>
              </a:rPr>
              <a:t>de Trabalho do AFD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304113" y="1350804"/>
            <a:ext cx="10515600" cy="4681374"/>
          </a:xfrm>
        </p:spPr>
        <p:txBody>
          <a:bodyPr>
            <a:normAutofit/>
          </a:bodyPr>
          <a:lstStyle/>
          <a:p>
            <a:pPr lvl="0"/>
            <a:endParaRPr lang="pt-BR" sz="2000" b="1" dirty="0" smtClean="0">
              <a:solidFill>
                <a:schemeClr val="tx1"/>
              </a:solidFill>
            </a:endParaRPr>
          </a:p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sz="2000" b="1" dirty="0" smtClean="0"/>
          </a:p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sz="2000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65425" y="1375366"/>
            <a:ext cx="11209682" cy="4703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91465" algn="just">
              <a:lnSpc>
                <a:spcPct val="105000"/>
              </a:lnSpc>
              <a:spcAft>
                <a:spcPts val="800"/>
              </a:spcAft>
            </a:pPr>
            <a:r>
              <a:rPr lang="pt-BR" sz="2000" dirty="0" smtClean="0"/>
              <a:t>Detalhamento das atividades </a:t>
            </a:r>
            <a:r>
              <a:rPr lang="pt-BR" sz="2000" dirty="0"/>
              <a:t>de digitalização:</a:t>
            </a:r>
          </a:p>
          <a:p>
            <a:pPr marL="342900" marR="291465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pt-BR" sz="2000" dirty="0"/>
              <a:t>A digitalização consiste na captura da imagem, gerando um banco de imagens (matrizes digitais), com o objetivo de garantir o máximo de fidelidade entre o arquivo digital e o documento original, levando em consideração suas características físicas, estado de conservação e finalidade de uso.</a:t>
            </a:r>
          </a:p>
          <a:p>
            <a:pPr marL="342900" marR="291465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pt-BR" sz="2000" dirty="0"/>
              <a:t>A digitalização deverá ocorrer para cada face da página do documento, frente e verso quando houver informação representativa no verso, como por exemplo apenas uma assinatura, rubrica ou carimbo.</a:t>
            </a:r>
          </a:p>
          <a:p>
            <a:pPr marL="342900" marR="291465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pt-BR" sz="2000" dirty="0"/>
              <a:t>Serão digitalizados todos os documentos relativos aos assentamentos funcionais físicos na forma que foram entregues pelas UPAGs, inclusive a declaração de conclusão da digitalização do Legado que será obrigatoriamente o último documento da última seção do legado, excluindo-se somente as </a:t>
            </a:r>
            <a:r>
              <a:rPr lang="pt-BR" sz="2000" dirty="0" err="1"/>
              <a:t>sinaléticas</a:t>
            </a:r>
            <a:r>
              <a:rPr lang="pt-BR" sz="2000" dirty="0" smtClean="0"/>
              <a:t>.</a:t>
            </a:r>
          </a:p>
          <a:p>
            <a:pPr marL="342900" marR="291465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pt-BR" sz="2000" dirty="0" smtClean="0"/>
              <a:t>Os documentos à partir de 01/07/2016 não fazem parte do legado e deverão ser separados e inseridos individualmente, seguindo a tabela de documentos do AFD.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9393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altLang="pt-BR" sz="2800" b="1" dirty="0" smtClean="0">
                <a:solidFill>
                  <a:schemeClr val="bg1"/>
                </a:solidFill>
                <a:latin typeface="+mj-lt"/>
              </a:rPr>
              <a:t>Detalhamento do Processo </a:t>
            </a:r>
            <a:r>
              <a:rPr lang="pt-BR" altLang="pt-BR" sz="2800" b="1" dirty="0">
                <a:solidFill>
                  <a:schemeClr val="bg1"/>
                </a:solidFill>
                <a:latin typeface="+mj-lt"/>
              </a:rPr>
              <a:t>de Trabalho do AFD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30510" y="1620813"/>
            <a:ext cx="104610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91465" algn="just">
              <a:lnSpc>
                <a:spcPct val="105000"/>
              </a:lnSpc>
              <a:spcAft>
                <a:spcPts val="800"/>
              </a:spcAft>
            </a:pPr>
            <a:r>
              <a:rPr lang="pt-BR" sz="2000" dirty="0"/>
              <a:t>No processo de digitalização, a empresa deverá:</a:t>
            </a:r>
          </a:p>
          <a:p>
            <a:pPr marL="342900" marR="291465" lvl="0" indent="-34290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Ajustar o ângulo para melhoria de imagem;</a:t>
            </a:r>
          </a:p>
          <a:p>
            <a:pPr marL="342900" marR="291465" lvl="0" indent="-34290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Solidificar e eliminar fundo e ruídos;</a:t>
            </a:r>
          </a:p>
          <a:p>
            <a:pPr marL="342900" marR="291465" lvl="0" indent="-34290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Melhorar ou eliminar linhas verticais e horizontais para, por exemplo, ser utilizado em reconhecimento em formulários que possuem separadores de campos;</a:t>
            </a:r>
          </a:p>
          <a:p>
            <a:pPr marL="342900" marR="291465" lvl="0" indent="-34290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Ajustar a orientação do documento, como por exemplo o giro na imagem;</a:t>
            </a:r>
          </a:p>
          <a:p>
            <a:pPr marL="342900" marR="291465" lvl="0" indent="-34290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Remover páginas em branco;</a:t>
            </a:r>
          </a:p>
          <a:p>
            <a:pPr marL="342900" marR="291465" lvl="0" indent="-34290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Processar documentos em formato retrato e paisagem.</a:t>
            </a:r>
          </a:p>
        </p:txBody>
      </p:sp>
    </p:spTree>
    <p:extLst>
      <p:ext uri="{BB962C8B-B14F-4D97-AF65-F5344CB8AC3E}">
        <p14:creationId xmlns:p14="http://schemas.microsoft.com/office/powerpoint/2010/main" val="380287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altLang="pt-BR" sz="2800" b="1" dirty="0" smtClean="0">
                <a:solidFill>
                  <a:schemeClr val="bg1"/>
                </a:solidFill>
                <a:latin typeface="+mj-lt"/>
              </a:rPr>
              <a:t>Detalhamento do Processo </a:t>
            </a:r>
            <a:r>
              <a:rPr lang="pt-BR" altLang="pt-BR" sz="2800" b="1" dirty="0">
                <a:solidFill>
                  <a:schemeClr val="bg1"/>
                </a:solidFill>
                <a:latin typeface="+mj-lt"/>
              </a:rPr>
              <a:t>de Trabalho do AFD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30510" y="1620813"/>
            <a:ext cx="104610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000" dirty="0"/>
              <a:t>Assinatura Digital (CONTRATADA</a:t>
            </a:r>
            <a:r>
              <a:rPr lang="pt-BR" sz="2000" dirty="0" smtClean="0"/>
              <a:t>)</a:t>
            </a:r>
          </a:p>
          <a:p>
            <a:pPr lvl="0" algn="just"/>
            <a:endParaRPr lang="pt-BR" sz="2000" dirty="0"/>
          </a:p>
          <a:p>
            <a:pPr algn="just"/>
            <a:r>
              <a:rPr lang="pt-BR" sz="2000" dirty="0"/>
              <a:t>A aplicação da assinatura digital </a:t>
            </a:r>
            <a:r>
              <a:rPr lang="pt-BR" sz="2000" dirty="0" smtClean="0"/>
              <a:t>nos </a:t>
            </a:r>
            <a:r>
              <a:rPr lang="pt-BR" sz="2000" dirty="0"/>
              <a:t>documentos digitalizados, </a:t>
            </a:r>
            <a:r>
              <a:rPr lang="pt-BR" sz="2000" dirty="0" smtClean="0"/>
              <a:t>inclusive </a:t>
            </a:r>
            <a:r>
              <a:rPr lang="pt-BR" sz="2000" dirty="0"/>
              <a:t>a declaração de conclusão da digitalização do </a:t>
            </a:r>
            <a:r>
              <a:rPr lang="pt-BR" sz="2000" dirty="0" smtClean="0"/>
              <a:t>Legado, </a:t>
            </a:r>
            <a:r>
              <a:rPr lang="pt-BR" sz="2000" dirty="0"/>
              <a:t>que será obrigatoriamente o último documento da última seção do legado, será realizada </a:t>
            </a:r>
            <a:r>
              <a:rPr lang="pt-BR" sz="2000" dirty="0" smtClean="0"/>
              <a:t>na </a:t>
            </a:r>
            <a:r>
              <a:rPr lang="pt-BR" sz="2000" dirty="0"/>
              <a:t>empresa por meio de certificado digital no âmbito da cadeia da ICP-Brasil fornecido pela </a:t>
            </a:r>
            <a:r>
              <a:rPr lang="pt-BR" sz="2000" dirty="0" smtClean="0"/>
              <a:t>UPAG </a:t>
            </a:r>
            <a:r>
              <a:rPr lang="pt-BR" sz="2000" dirty="0"/>
              <a:t>contratante com a finalidade de gerar validade jurídica aos assentamentos funcionais digitais.</a:t>
            </a:r>
          </a:p>
        </p:txBody>
      </p:sp>
    </p:spTree>
    <p:extLst>
      <p:ext uri="{BB962C8B-B14F-4D97-AF65-F5344CB8AC3E}">
        <p14:creationId xmlns:p14="http://schemas.microsoft.com/office/powerpoint/2010/main" val="258331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altLang="pt-BR" sz="2800" b="1" dirty="0" smtClean="0">
                <a:solidFill>
                  <a:schemeClr val="bg1"/>
                </a:solidFill>
                <a:latin typeface="+mj-lt"/>
              </a:rPr>
              <a:t>Detalhamento do Processo </a:t>
            </a:r>
            <a:r>
              <a:rPr lang="pt-BR" altLang="pt-BR" sz="2800" b="1" dirty="0">
                <a:solidFill>
                  <a:schemeClr val="bg1"/>
                </a:solidFill>
                <a:latin typeface="+mj-lt"/>
              </a:rPr>
              <a:t>de Trabalho do AFD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304113" y="1350804"/>
            <a:ext cx="10515600" cy="4681374"/>
          </a:xfrm>
        </p:spPr>
        <p:txBody>
          <a:bodyPr>
            <a:normAutofit/>
          </a:bodyPr>
          <a:lstStyle/>
          <a:p>
            <a:pPr lvl="0"/>
            <a:endParaRPr lang="pt-BR" sz="2000" b="1" dirty="0" smtClean="0">
              <a:solidFill>
                <a:schemeClr val="tx1"/>
              </a:solidFill>
            </a:endParaRPr>
          </a:p>
          <a:p>
            <a:pPr lvl="0"/>
            <a:r>
              <a:rPr lang="pt-BR" sz="2000" dirty="0" smtClean="0">
                <a:solidFill>
                  <a:schemeClr val="tx1"/>
                </a:solidFill>
              </a:rPr>
              <a:t>Fiscalização </a:t>
            </a:r>
            <a:r>
              <a:rPr lang="pt-BR" sz="2000" dirty="0">
                <a:solidFill>
                  <a:schemeClr val="tx1"/>
                </a:solidFill>
              </a:rPr>
              <a:t>de Romaneio (UPAG</a:t>
            </a:r>
            <a:r>
              <a:rPr lang="pt-BR" sz="2000" dirty="0" smtClean="0">
                <a:solidFill>
                  <a:schemeClr val="tx1"/>
                </a:solidFill>
              </a:rPr>
              <a:t>)</a:t>
            </a:r>
          </a:p>
          <a:p>
            <a:pPr lvl="0"/>
            <a:endParaRPr lang="pt-BR" sz="2000" b="1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O fiscal deverá verificar os seguintes itens para realizar a fiscalização das páginas digitalizadas pela empresa contratada: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</a:rPr>
              <a:t>Se o formato é PDF/A pesquisável;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</a:rPr>
              <a:t>Se está na resolução de 300 DPI;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</a:rPr>
              <a:t>Se a imagem está no modo de cor, tons de cinza;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</a:rPr>
              <a:t>Se a imagem está com o recorte correto;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</a:rPr>
              <a:t>Se a imagem está sem inclinação;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</a:rPr>
              <a:t>Se a imagem está sem perda de nitidez;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</a:rPr>
              <a:t>Se a imagem não está com aspecto granulado;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</a:rPr>
              <a:t>Se a imagem não está com reflexos;</a:t>
            </a:r>
          </a:p>
          <a:p>
            <a:r>
              <a:rPr lang="pt-BR" sz="2000" dirty="0">
                <a:solidFill>
                  <a:schemeClr val="tx1"/>
                </a:solidFill>
              </a:rPr>
              <a:t>Após a verificação, o fiscal deverá aprovar ou reprovar </a:t>
            </a:r>
            <a:r>
              <a:rPr lang="pt-BR" sz="2000" dirty="0" smtClean="0">
                <a:solidFill>
                  <a:schemeClr val="tx1"/>
                </a:solidFill>
              </a:rPr>
              <a:t>os </a:t>
            </a:r>
            <a:r>
              <a:rPr lang="pt-BR" sz="2000" dirty="0">
                <a:solidFill>
                  <a:schemeClr val="tx1"/>
                </a:solidFill>
              </a:rPr>
              <a:t>documentos digitalizados pela empresa.</a:t>
            </a:r>
          </a:p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sz="2000" b="1" dirty="0" smtClean="0"/>
          </a:p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sz="2000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0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altLang="pt-BR" sz="2800" b="1" dirty="0" smtClean="0">
                <a:solidFill>
                  <a:schemeClr val="bg1"/>
                </a:solidFill>
                <a:latin typeface="+mj-lt"/>
              </a:rPr>
              <a:t>Detalhamento do Processo </a:t>
            </a:r>
            <a:r>
              <a:rPr lang="pt-BR" altLang="pt-BR" sz="2800" b="1" dirty="0">
                <a:solidFill>
                  <a:schemeClr val="bg1"/>
                </a:solidFill>
                <a:latin typeface="+mj-lt"/>
              </a:rPr>
              <a:t>de Trabalho do AFD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30510" y="1620813"/>
            <a:ext cx="1046107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PRAZOS 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smtClean="0"/>
              <a:t>O </a:t>
            </a:r>
            <a:r>
              <a:rPr lang="pt-BR" sz="2000" dirty="0"/>
              <a:t>início da execução dos serviços se dará em até 30 (trinta) dias após assinatura do contrato, período este que a empresa deverá vistoriar os locais onde serão iniciados os trabalhos.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smtClean="0"/>
              <a:t>A </a:t>
            </a:r>
            <a:r>
              <a:rPr lang="pt-BR" sz="2000" dirty="0"/>
              <a:t>Empresa irá disponibilizar, em um prazo de 10 (dez) dias, todos os recursos necessários para início das atividades estabelecidas após o aceite da 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smtClean="0"/>
              <a:t>O </a:t>
            </a:r>
            <a:r>
              <a:rPr lang="pt-BR" sz="2000" dirty="0"/>
              <a:t>prazo de execução será de até 30 (trinta) meses, variável conforme o volume de cada contratante de acordo com a “Tabela de Estimativa de Execução de Atividades das </a:t>
            </a:r>
            <a:r>
              <a:rPr lang="pt-BR" sz="2000" dirty="0" err="1"/>
              <a:t>UPAGs</a:t>
            </a:r>
            <a:r>
              <a:rPr lang="pt-BR" sz="2000" dirty="0"/>
              <a:t> e Empresas -  tabela 2 do Anexo I, contados a partir da assinatura do contrato.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smtClean="0"/>
              <a:t>A </a:t>
            </a:r>
            <a:r>
              <a:rPr lang="pt-BR" sz="2000" dirty="0"/>
              <a:t>empresa tem o prazo de 15 dias para reparar ou corrigir, às suas expensas, os serviços que se verificarem vícios, rejeições, defeitos ou incorreções resultantes da execução informadas pelo contratante, após a realização da fiscalização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5841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altLang="pt-BR" sz="2800" b="1" dirty="0" smtClean="0">
                <a:solidFill>
                  <a:schemeClr val="bg1"/>
                </a:solidFill>
                <a:latin typeface="+mj-lt"/>
              </a:rPr>
              <a:t>Detalhamento do Processo </a:t>
            </a:r>
            <a:r>
              <a:rPr lang="pt-BR" altLang="pt-BR" sz="2800" b="1" dirty="0">
                <a:solidFill>
                  <a:schemeClr val="bg1"/>
                </a:solidFill>
                <a:latin typeface="+mj-lt"/>
              </a:rPr>
              <a:t>de Trabalho do AFD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338429" y="2009782"/>
            <a:ext cx="11450595" cy="1348799"/>
          </a:xfrm>
        </p:spPr>
        <p:txBody>
          <a:bodyPr>
            <a:normAutofit fontScale="25000" lnSpcReduction="20000"/>
          </a:bodyPr>
          <a:lstStyle/>
          <a:p>
            <a:pPr indent="-457200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sz="1400" b="1" dirty="0" smtClean="0"/>
          </a:p>
          <a:p>
            <a:pPr indent="-4572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sz="8000" dirty="0">
                <a:solidFill>
                  <a:schemeClr val="tx1"/>
                </a:solidFill>
              </a:rPr>
              <a:t>Após a digitalização, cada romaneio deverá receber uma identificação única, gerando um arquivo em formato compactado (.zip) contendo em seu nome atributos necessários para identificação e recuperação pelo sistema SGS, tais como número do Romaneio, número do órgão/UPAG, CPF, matrícula do servidor, data de ingresso, identificador de documentos, dentre outros a serem definidos pela SGP/MP, garantindo assim a integridade do processo como um todo, e criando um primeiro nível de informação de controle para o upload dos arquivos.</a:t>
            </a:r>
          </a:p>
          <a:p>
            <a:pPr indent="-457200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sz="72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1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</a:pPr>
            <a:endParaRPr lang="pt-BR" sz="2000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27672" y="3536477"/>
            <a:ext cx="107750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/>
              <a:t>O Arquivo deverá seguir com as seguintes informações: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err="1"/>
              <a:t>Orgão</a:t>
            </a:r>
            <a:r>
              <a:rPr lang="pt-BR" sz="2000" dirty="0"/>
              <a:t>/</a:t>
            </a:r>
            <a:r>
              <a:rPr lang="pt-BR" sz="2000" dirty="0" err="1"/>
              <a:t>Upag_CPF_matricula_dt</a:t>
            </a:r>
            <a:r>
              <a:rPr lang="pt-BR" sz="2000" dirty="0"/>
              <a:t> </a:t>
            </a:r>
            <a:r>
              <a:rPr lang="pt-BR" sz="2000" dirty="0" err="1"/>
              <a:t>ingresso_identificador</a:t>
            </a:r>
            <a:r>
              <a:rPr lang="pt-BR" sz="2000" dirty="0"/>
              <a:t> documentos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DOCUMENTO: 20113000056934_33459592168_1547068_20060828_0001_0001-s2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PASTA: 20113000056934_33459592168_1547068_20060828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ZIPAR A PASTA ROMANEIO _405 RENOMEANDO O ZIP PARA “SGS_IMAGENS_ROMANEIO_405_UPAG_20113000056934.zip”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Colocar a pasta zipada no diretório imagens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SGS_IMAGENS_RANANEIO_405_UPAG20113000056934</a:t>
            </a:r>
          </a:p>
        </p:txBody>
      </p:sp>
    </p:spTree>
    <p:extLst>
      <p:ext uri="{BB962C8B-B14F-4D97-AF65-F5344CB8AC3E}">
        <p14:creationId xmlns:p14="http://schemas.microsoft.com/office/powerpoint/2010/main" val="22139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Orçamento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355002" y="1269402"/>
            <a:ext cx="11412264" cy="5185186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pt-BR" sz="2000" b="1" dirty="0">
                <a:solidFill>
                  <a:schemeClr val="tx1"/>
                </a:solidFill>
              </a:rPr>
              <a:t>Verificação da existência de ação orçamentária</a:t>
            </a:r>
          </a:p>
          <a:p>
            <a:pPr lvl="0" algn="just"/>
            <a:r>
              <a:rPr lang="pt-BR" sz="2000" dirty="0">
                <a:solidFill>
                  <a:schemeClr val="tx1"/>
                </a:solidFill>
              </a:rPr>
              <a:t>Verificar se na Lei Orçamentária de 2019 – LOA 2019 existe uma ação orçamentária cujo escopo (objetivo, descrição da ação) atenda à apropriação de despesas com o processo de digitalização de pasta funcional, podendo ocorrer os dois casos abaixo: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 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Existe ação orçamentária 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pt-BR" sz="2000" dirty="0">
                <a:solidFill>
                  <a:schemeClr val="tx1"/>
                </a:solidFill>
              </a:rPr>
              <a:t> verificar se há dotação suficiente para atender a demanda para 2019, podendo ocorrer as duas situações abaixo: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 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r>
              <a:rPr lang="pt-BR" sz="2000" dirty="0">
                <a:solidFill>
                  <a:schemeClr val="tx1"/>
                </a:solidFill>
              </a:rPr>
              <a:t> Dotação suficiente 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pt-BR" sz="2000" dirty="0">
                <a:solidFill>
                  <a:schemeClr val="tx1"/>
                </a:solidFill>
              </a:rPr>
              <a:t> executa-se a despesa;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 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r>
              <a:rPr lang="pt-BR" sz="2000" dirty="0">
                <a:solidFill>
                  <a:schemeClr val="tx1"/>
                </a:solidFill>
              </a:rPr>
              <a:t> Dotação insuficiente 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pt-BR" sz="2000" dirty="0">
                <a:solidFill>
                  <a:schemeClr val="tx1"/>
                </a:solidFill>
              </a:rPr>
              <a:t> solicita-se crédito suplementar ao Órgão Central de Orçamento – </a:t>
            </a:r>
            <a:r>
              <a:rPr lang="pt-BR" sz="2000" dirty="0" smtClean="0">
                <a:solidFill>
                  <a:schemeClr val="tx1"/>
                </a:solidFill>
              </a:rPr>
              <a:t>SOF/ME,</a:t>
            </a:r>
          </a:p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conforme </a:t>
            </a:r>
            <a:r>
              <a:rPr lang="pt-BR" sz="2000" dirty="0">
                <a:solidFill>
                  <a:schemeClr val="tx1"/>
                </a:solidFill>
              </a:rPr>
              <a:t>as orientações da Portaria SOF/ME nº 1, de 13 de fevereiro de 2019, devendo-se cancelar dotação de outra ação orçamentária para o atendimento da despesa.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 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Não existe ação orçamentária 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pt-BR" sz="2000" dirty="0">
                <a:solidFill>
                  <a:schemeClr val="tx1"/>
                </a:solidFill>
              </a:rPr>
              <a:t> solicita-se à SOF/ME, crédito especial para a criação de ação, por meio de Projeto de Lei a ser encaminhado ao Congresso Nacional para aprovação, conforme as orientações da Portaria SOF/ME nº 1/2019, que deverá ser suplementado por meio de cancelamento de dotação de outra ação orçamentária para o atendimento da despesa. Neste caso, pode haver demora na aprovação do crédito pelo Congresso, sendo autorizado apenas no final do exercício de 2019.</a:t>
            </a:r>
          </a:p>
          <a:p>
            <a:pPr marL="685800" lvl="1" indent="-228600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err="1" smtClean="0">
                <a:solidFill>
                  <a:schemeClr val="bg1"/>
                </a:solidFill>
                <a:latin typeface="+mj-lt"/>
                <a:cs typeface="Arial Black"/>
              </a:rPr>
              <a:t>Indice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181232" y="1482811"/>
            <a:ext cx="9822934" cy="3396684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altLang="pt-BR" sz="2400" dirty="0" smtClean="0">
                <a:solidFill>
                  <a:schemeClr val="tx1"/>
                </a:solidFill>
              </a:rPr>
              <a:t>Contextualização</a:t>
            </a:r>
            <a:r>
              <a:rPr lang="pt-BR" altLang="pt-BR" sz="2400" dirty="0">
                <a:solidFill>
                  <a:schemeClr val="tx1"/>
                </a:solidFill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altLang="pt-BR" sz="2400" dirty="0" smtClean="0">
                <a:solidFill>
                  <a:schemeClr val="tx1"/>
                </a:solidFill>
              </a:rPr>
              <a:t>Licitação;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altLang="pt-BR" sz="2400" dirty="0" smtClean="0">
                <a:solidFill>
                  <a:schemeClr val="tx1"/>
                </a:solidFill>
              </a:rPr>
              <a:t>Legislação;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altLang="pt-BR" sz="2400" dirty="0" smtClean="0">
                <a:solidFill>
                  <a:schemeClr val="tx1"/>
                </a:solidFill>
              </a:rPr>
              <a:t>Detalhamento do processo de trabalho;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altLang="pt-BR" sz="2400" dirty="0" smtClean="0">
                <a:solidFill>
                  <a:schemeClr val="tx1"/>
                </a:solidFill>
              </a:rPr>
              <a:t>Sistema de Gestão de Serviços - SGS;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altLang="pt-BR" sz="2400" dirty="0" smtClean="0">
                <a:solidFill>
                  <a:schemeClr val="tx1"/>
                </a:solidFill>
              </a:rPr>
              <a:t>Painel de acompanhamento;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altLang="pt-BR" sz="2400" dirty="0" smtClean="0">
                <a:solidFill>
                  <a:schemeClr val="tx1"/>
                </a:solidFill>
              </a:rPr>
              <a:t>Informes finais.</a:t>
            </a:r>
            <a:endParaRPr lang="pt-BR" altLang="pt-BR" sz="2400" dirty="0">
              <a:solidFill>
                <a:schemeClr val="tx1"/>
              </a:solidFill>
            </a:endParaRPr>
          </a:p>
          <a:p>
            <a:pPr algn="just"/>
            <a:r>
              <a:rPr lang="pt-BR" altLang="pt-BR" sz="2400" dirty="0" smtClean="0">
                <a:solidFill>
                  <a:schemeClr val="accent5"/>
                </a:solidFill>
              </a:rPr>
              <a:t> </a:t>
            </a:r>
            <a:endParaRPr lang="pt-BR" sz="2400" b="1" dirty="0">
              <a:solidFill>
                <a:schemeClr val="accent5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Orçamento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80086" y="1236853"/>
            <a:ext cx="1156408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50215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000" dirty="0"/>
              <a:t>Apropriação na ação orçamentária 2000 – Administração da Unidade</a:t>
            </a:r>
          </a:p>
          <a:p>
            <a:pPr marL="342900" marR="450215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pt-BR" sz="2000" dirty="0"/>
              <a:t>Apropriar a despesa na ação 2000 – Administração da Unidade, em Plano Orçamentário – PO relativo a Despesas Gerais da Administração, podendo ocorrer os dois casos abaixo:</a:t>
            </a:r>
          </a:p>
          <a:p>
            <a:pPr marL="453390" marR="450215" algn="just">
              <a:spcAft>
                <a:spcPts val="0"/>
              </a:spcAft>
            </a:pPr>
            <a:r>
              <a:rPr lang="pt-BR" sz="2000" dirty="0"/>
              <a:t> </a:t>
            </a:r>
          </a:p>
          <a:p>
            <a:pPr marL="453390" marR="450215" algn="just">
              <a:spcAft>
                <a:spcPts val="0"/>
              </a:spcAft>
            </a:pPr>
            <a:r>
              <a:rPr lang="pt-BR" sz="2000" dirty="0"/>
              <a:t>         </a:t>
            </a:r>
            <a:r>
              <a:rPr lang="pt-BR" sz="2000" dirty="0">
                <a:sym typeface="Wingdings" panose="05000000000000000000" pitchFamily="2" charset="2"/>
              </a:rPr>
              <a:t></a:t>
            </a:r>
            <a:r>
              <a:rPr lang="pt-BR" sz="2000" dirty="0"/>
              <a:t> Dotação suficiente </a:t>
            </a:r>
            <a:r>
              <a:rPr lang="pt-BR" sz="2000" dirty="0">
                <a:sym typeface="Wingdings" panose="05000000000000000000" pitchFamily="2" charset="2"/>
              </a:rPr>
              <a:t></a:t>
            </a:r>
            <a:r>
              <a:rPr lang="pt-BR" sz="2000" dirty="0"/>
              <a:t> executa-se a despesa;</a:t>
            </a:r>
          </a:p>
          <a:p>
            <a:pPr marL="453390" marR="450215" algn="just">
              <a:spcAft>
                <a:spcPts val="0"/>
              </a:spcAft>
            </a:pPr>
            <a:r>
              <a:rPr lang="pt-BR" sz="2000" dirty="0"/>
              <a:t>         </a:t>
            </a:r>
            <a:r>
              <a:rPr lang="pt-BR" sz="2000" dirty="0">
                <a:sym typeface="Wingdings" panose="05000000000000000000" pitchFamily="2" charset="2"/>
              </a:rPr>
              <a:t></a:t>
            </a:r>
            <a:r>
              <a:rPr lang="pt-BR" sz="2000" dirty="0"/>
              <a:t> Dotação insuficiente </a:t>
            </a:r>
            <a:r>
              <a:rPr lang="pt-BR" sz="2000" dirty="0">
                <a:sym typeface="Wingdings" panose="05000000000000000000" pitchFamily="2" charset="2"/>
              </a:rPr>
              <a:t></a:t>
            </a:r>
            <a:r>
              <a:rPr lang="pt-BR" sz="2000" dirty="0"/>
              <a:t> solicita-se crédito suplementar ao Órgão Central de Orçamento – SOF/ME, conforme as orientações da Portaria SOF/ME nº 1/2019, devendo-se cancelar dotação de outra ação orçamentária, ou da própria ação 2000 (remanejamento entre </a:t>
            </a:r>
            <a:r>
              <a:rPr lang="pt-BR" sz="2000" dirty="0" err="1"/>
              <a:t>POs</a:t>
            </a:r>
            <a:r>
              <a:rPr lang="pt-BR" sz="2000" dirty="0"/>
              <a:t>) para o atendimento da despesa.</a:t>
            </a:r>
          </a:p>
          <a:p>
            <a:pPr marL="457200" marR="450215" algn="just">
              <a:spcAft>
                <a:spcPts val="0"/>
              </a:spcAft>
            </a:pPr>
            <a:r>
              <a:rPr lang="pt-BR" sz="2000" dirty="0"/>
              <a:t> </a:t>
            </a:r>
          </a:p>
          <a:p>
            <a:pPr algn="just"/>
            <a:r>
              <a:rPr lang="pt-BR" sz="2000" dirty="0"/>
              <a:t>Apropriar a despesa na ação 2000 – Administração da Unidade, em Plano Orçamentário – PO específico a ser criado por meio de solicitação ao Órgão Central de Orçamento – SOF/ME, conforme as orientações da Portaria SOF/ME nº 1/2019, que deverá ser suplementado por meio de cancelamento de dotação de outra ação orçamentária, ou da própria ação 2000 (remanejamento entre </a:t>
            </a:r>
            <a:r>
              <a:rPr lang="pt-BR" sz="2000" dirty="0" err="1"/>
              <a:t>POs</a:t>
            </a:r>
            <a:r>
              <a:rPr lang="pt-BR" sz="2000" dirty="0"/>
              <a:t>) para o atendimento da despesa</a:t>
            </a:r>
          </a:p>
        </p:txBody>
      </p:sp>
    </p:spTree>
    <p:extLst>
      <p:ext uri="{BB962C8B-B14F-4D97-AF65-F5344CB8AC3E}">
        <p14:creationId xmlns:p14="http://schemas.microsoft.com/office/powerpoint/2010/main" val="6477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dirty="0" smtClean="0">
                <a:solidFill>
                  <a:schemeClr val="bg1"/>
                </a:solidFill>
                <a:latin typeface="+mj-lt"/>
                <a:ea typeface="Microsoft YaHei" panose="020B0503020204020204" pitchFamily="34" charset="-122"/>
                <a:sym typeface="+mn-ea"/>
              </a:rPr>
              <a:t>Sistema de Gestão de Serviços -SGS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87638" y="1288848"/>
            <a:ext cx="11244560" cy="2296239"/>
          </a:xfrm>
        </p:spPr>
        <p:txBody>
          <a:bodyPr>
            <a:normAutofit/>
          </a:bodyPr>
          <a:lstStyle/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400" b="1" dirty="0">
                <a:ea typeface="Microsoft YaHei" panose="020B0503020204020204" pitchFamily="34" charset="-122"/>
                <a:sym typeface="+mn-ea"/>
              </a:rPr>
              <a:t>Sistema de Gestão de Serviços -SGS </a:t>
            </a:r>
            <a:r>
              <a:rPr lang="pt-BR" sz="2400" dirty="0">
                <a:ea typeface="Microsoft YaHei" panose="020B0503020204020204" pitchFamily="34" charset="-122"/>
                <a:sym typeface="+mn-ea"/>
              </a:rPr>
              <a:t>é um subprojeto do AFD que permite o controle das atividades </a:t>
            </a:r>
            <a:r>
              <a:rPr lang="pt-BR" sz="2400" dirty="0" smtClean="0">
                <a:ea typeface="Microsoft YaHei" panose="020B0503020204020204" pitchFamily="34" charset="-122"/>
                <a:sym typeface="+mn-ea"/>
              </a:rPr>
              <a:t>de digitalização do legado facilitando </a:t>
            </a:r>
            <a:r>
              <a:rPr lang="pt-BR" sz="2400" dirty="0">
                <a:ea typeface="Microsoft YaHei" panose="020B0503020204020204" pitchFamily="34" charset="-122"/>
                <a:sym typeface="+mn-ea"/>
              </a:rPr>
              <a:t>a identificação de problemas de tempo de execução que possam comprometer o sucesso do referido trabalho, e permitindo a geração de dados confiáveis para divulgação do andamento do mesmo.</a:t>
            </a:r>
            <a:endParaRPr lang="pt-BR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893" y="3585087"/>
            <a:ext cx="5818230" cy="274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7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Painel de acompanhamento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2122" y="1398494"/>
            <a:ext cx="12019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2000" dirty="0" smtClean="0"/>
              <a:t>O painel gerencial do AFD, produzirá informações acerca dos assentamentos, documentos e valores referentes ao serviço de digitalização.</a:t>
            </a: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22" y="2325610"/>
            <a:ext cx="5815913" cy="42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Informes Finais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584200" y="1451195"/>
            <a:ext cx="10515600" cy="4681374"/>
          </a:xfrm>
        </p:spPr>
        <p:txBody>
          <a:bodyPr>
            <a:normAutofit/>
          </a:bodyPr>
          <a:lstStyle/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 smtClean="0"/>
              <a:t>Capacitação;</a:t>
            </a:r>
          </a:p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smtClean="0"/>
              <a:t>Migração </a:t>
            </a:r>
            <a:r>
              <a:rPr lang="pt-BR" sz="2000" dirty="0" smtClean="0"/>
              <a:t>dos documentos do antigo AFD(Finalizada);</a:t>
            </a:r>
          </a:p>
          <a:p>
            <a:pPr marL="271463" lvl="1" indent="-271463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dirty="0" smtClean="0"/>
              <a:t>Resultado da enquete sobre compartilhamento de documentos, a configuração já foi concluída.</a:t>
            </a:r>
            <a:endParaRPr lang="pt-BR" sz="2000" dirty="0"/>
          </a:p>
          <a:p>
            <a:pPr marL="685800" lvl="1" indent="-228600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</a:pPr>
            <a:endParaRPr lang="pt-BR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0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365817" y="2292624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SECRETARIA DE GESTÃO E DESEMPENHO DE PESSOAL - SGP 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7400" y="4741330"/>
            <a:ext cx="856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Carlos Augusto Silva – </a:t>
            </a:r>
            <a:r>
              <a:rPr lang="pt-BR" dirty="0" smtClean="0">
                <a:hlinkClick r:id="rId3"/>
              </a:rPr>
              <a:t>carlos-augusto.silva@planejamento.gov.br</a:t>
            </a:r>
            <a:r>
              <a:rPr lang="pt-BR" dirty="0" smtClean="0"/>
              <a:t> – (61) 2020-8581</a:t>
            </a:r>
          </a:p>
          <a:p>
            <a:r>
              <a:rPr lang="pt-BR" dirty="0" smtClean="0"/>
              <a:t>Cláudio Ribeiro Braga– </a:t>
            </a:r>
            <a:r>
              <a:rPr lang="pt-BR" dirty="0" smtClean="0">
                <a:hlinkClick r:id="rId4"/>
              </a:rPr>
              <a:t>claudio.braga@planejamento.gov.br</a:t>
            </a:r>
            <a:r>
              <a:rPr lang="pt-BR" dirty="0" smtClean="0"/>
              <a:t> – (61) 2020-8723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43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Licitação – P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regão Eletrônico nº 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7/2018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181231" y="1482811"/>
            <a:ext cx="11755396" cy="3396684"/>
          </a:xfrm>
        </p:spPr>
        <p:txBody>
          <a:bodyPr>
            <a:normAutofit lnSpcReduction="10000"/>
          </a:bodyPr>
          <a:lstStyle/>
          <a:p>
            <a:pPr defTabSz="44894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 algn="just" defTabSz="44894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pt-BR" sz="2400" dirty="0">
                <a:solidFill>
                  <a:schemeClr val="tx1"/>
                </a:solidFill>
              </a:rPr>
              <a:t>Registro de Preços para eventual contratação conjunta de prestação de serviços de digitalização de documentos de Assentamento Funcional Digital (AFD), no que tange o acervo físico legado, para as Unidades Pagadoras (</a:t>
            </a:r>
            <a:r>
              <a:rPr lang="pt-BR" sz="2400" dirty="0" err="1">
                <a:solidFill>
                  <a:schemeClr val="tx1"/>
                </a:solidFill>
              </a:rPr>
              <a:t>UPAGs</a:t>
            </a:r>
            <a:r>
              <a:rPr lang="pt-BR" sz="2400" dirty="0">
                <a:solidFill>
                  <a:schemeClr val="tx1"/>
                </a:solidFill>
              </a:rPr>
              <a:t>) dos órgãos/entidades da Administração Pública de modo a atender o escopo do projeto de Assentamento Funcional Digital (AFD</a:t>
            </a:r>
            <a:r>
              <a:rPr lang="pt-BR" sz="2400" dirty="0" smtClean="0">
                <a:solidFill>
                  <a:schemeClr val="tx1"/>
                </a:solidFill>
              </a:rPr>
              <a:t>).</a:t>
            </a:r>
          </a:p>
          <a:p>
            <a:pPr marL="342900" indent="-342900" algn="just" defTabSz="44894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 algn="just" defTabSz="44894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A contratação será realizada pelos órgãos partícipes da IRP e </a:t>
            </a:r>
            <a:r>
              <a:rPr lang="pt-BR" sz="2400" dirty="0">
                <a:solidFill>
                  <a:schemeClr val="tx1"/>
                </a:solidFill>
              </a:rPr>
              <a:t>dividida em 8 </a:t>
            </a:r>
            <a:r>
              <a:rPr lang="pt-BR" sz="2400" dirty="0" smtClean="0">
                <a:solidFill>
                  <a:schemeClr val="tx1"/>
                </a:solidFill>
              </a:rPr>
              <a:t>lotes. </a:t>
            </a:r>
          </a:p>
          <a:p>
            <a:pPr marL="342900" indent="-342900" algn="just" defTabSz="44894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 algn="just" defTabSz="44894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As </a:t>
            </a:r>
            <a:r>
              <a:rPr lang="pt-BR" sz="2400" dirty="0" err="1" smtClean="0">
                <a:solidFill>
                  <a:schemeClr val="tx1"/>
                </a:solidFill>
              </a:rPr>
              <a:t>ATAs</a:t>
            </a:r>
            <a:r>
              <a:rPr lang="pt-BR" sz="2400" dirty="0" smtClean="0">
                <a:solidFill>
                  <a:schemeClr val="tx1"/>
                </a:solidFill>
              </a:rPr>
              <a:t> de registro de preços tem validade de 12 meses.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 defTabSz="44894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457200" lvl="0" indent="-457200" defTabSz="44894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pt-BR" sz="800" dirty="0">
              <a:solidFill>
                <a:schemeClr val="tx1"/>
              </a:solidFill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Licitação – P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regão Eletrônico nº 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7/2018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48487"/>
              </p:ext>
            </p:extLst>
          </p:nvPr>
        </p:nvGraphicFramePr>
        <p:xfrm>
          <a:off x="330802" y="1293990"/>
          <a:ext cx="10657184" cy="4680523"/>
        </p:xfrm>
        <a:graphic>
          <a:graphicData uri="http://schemas.openxmlformats.org/drawingml/2006/table">
            <a:tbl>
              <a:tblPr/>
              <a:tblGrid>
                <a:gridCol w="46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26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9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21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2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err="1" smtClean="0">
                          <a:solidFill>
                            <a:srgbClr val="4472C4"/>
                          </a:solidFill>
                          <a:latin typeface="Arial"/>
                        </a:rPr>
                        <a:t>Lte</a:t>
                      </a:r>
                      <a:endParaRPr lang="pt-BR" sz="1100" b="1" i="0" u="none" strike="noStrike" dirty="0">
                        <a:solidFill>
                          <a:srgbClr val="4472C4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4472C4"/>
                          </a:solidFill>
                          <a:latin typeface="Arial"/>
                        </a:rPr>
                        <a:t>Empresa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4472C4"/>
                          </a:solidFill>
                          <a:latin typeface="Arial"/>
                        </a:rPr>
                        <a:t>Estado(s) - UF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4472C4"/>
                          </a:solidFill>
                          <a:latin typeface="Arial"/>
                        </a:rPr>
                        <a:t>Locais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4472C4"/>
                          </a:solidFill>
                          <a:latin typeface="Arial"/>
                        </a:rPr>
                        <a:t>Pastas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4472C4"/>
                          </a:solidFill>
                          <a:latin typeface="Arial"/>
                        </a:rPr>
                        <a:t>Paginas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4472C4"/>
                          </a:solidFill>
                          <a:latin typeface="Arial"/>
                        </a:rPr>
                        <a:t>Valor Estimado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4472C4"/>
                          </a:solidFill>
                          <a:latin typeface="Arial"/>
                        </a:rPr>
                        <a:t>Valor estimado do lote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4472C4"/>
                          </a:solidFill>
                          <a:latin typeface="Arial"/>
                        </a:rPr>
                        <a:t>Valor Contratado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4472C4"/>
                          </a:solidFill>
                          <a:latin typeface="Arial"/>
                        </a:rPr>
                        <a:t>Valor </a:t>
                      </a:r>
                      <a:r>
                        <a:rPr lang="pt-BR" sz="1100" b="1" i="0" u="none" strike="noStrike" dirty="0" smtClean="0">
                          <a:solidFill>
                            <a:srgbClr val="4472C4"/>
                          </a:solidFill>
                          <a:latin typeface="Arial"/>
                        </a:rPr>
                        <a:t>Registrado </a:t>
                      </a:r>
                      <a:r>
                        <a:rPr lang="pt-BR" sz="1100" b="1" i="0" u="none" strike="noStrike" dirty="0">
                          <a:solidFill>
                            <a:srgbClr val="4472C4"/>
                          </a:solidFill>
                          <a:latin typeface="Arial"/>
                        </a:rPr>
                        <a:t>do lote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FOKUS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RS-SC-PR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98.967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36.244.780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R$0,1350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R$4.893.045,30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R$0,1153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R$4.179.023,13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FOKUS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SP-MS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82.610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29.806.304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R$0,1325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R$3.949.335,28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R$0,1013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R$3.019.378,60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FOKUS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RJ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134.306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99.440.161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R$0,1325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R$13.175.821,33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R$0,1090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R$10.838.977,55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FOKUS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MG-ES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104.142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56.426.086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R$0,1325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R$7.476.456,40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R$0,1085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R$6.122.230,33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SOFSAM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DF-GO- TO-MT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162.832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63.014.410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R$0,1350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R$8.506.945,35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R$0,0774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R$4.877.315,33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AMAZON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AC-AM-AP-RR-RO-PA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77.869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31.662.583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R$0,1300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R$4.116.135,79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R$0,1198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R$3.793.177,44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FOKUS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BA-AL-SE-PE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116.222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41.486.739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R$0,1325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R$5.496.992,92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R$0,1288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R$5.343.491,98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FOKUS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PB-RN-CE-PI-MA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134.108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45.502.271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R$0,1325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R$6.029.050,91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R$0,1080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R$4.914.245,27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57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669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911.057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403.583.334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R$53.643.783,27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R$43.087.839,64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8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Licitação – Vencimento das Atas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66583" y="1737334"/>
            <a:ext cx="11658834" cy="33966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Ata nº 08/2018 - </a:t>
            </a:r>
            <a:r>
              <a:rPr lang="pt-BR" sz="2400" dirty="0" smtClean="0">
                <a:solidFill>
                  <a:schemeClr val="tx1"/>
                </a:solidFill>
              </a:rPr>
              <a:t>FOKUS </a:t>
            </a:r>
            <a:r>
              <a:rPr lang="pt-BR" sz="2400" dirty="0">
                <a:solidFill>
                  <a:schemeClr val="tx1"/>
                </a:solidFill>
              </a:rPr>
              <a:t>(Lotes 1, 2, 3 e 4) – vencimento: 03/12/2019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Ata nº 10/2018 - </a:t>
            </a:r>
            <a:r>
              <a:rPr lang="pt-BR" sz="2400" dirty="0" smtClean="0">
                <a:solidFill>
                  <a:schemeClr val="tx1"/>
                </a:solidFill>
              </a:rPr>
              <a:t>SOFSAM </a:t>
            </a:r>
            <a:r>
              <a:rPr lang="pt-BR" sz="2400" dirty="0">
                <a:solidFill>
                  <a:schemeClr val="tx1"/>
                </a:solidFill>
              </a:rPr>
              <a:t>(Lote 5) – vencimento: 04/12/2019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Ata nº 09/2018 - </a:t>
            </a:r>
            <a:r>
              <a:rPr lang="pt-BR" sz="2400" dirty="0" smtClean="0">
                <a:solidFill>
                  <a:schemeClr val="tx1"/>
                </a:solidFill>
              </a:rPr>
              <a:t>AMAZON </a:t>
            </a:r>
            <a:r>
              <a:rPr lang="pt-BR" sz="2400" dirty="0">
                <a:solidFill>
                  <a:schemeClr val="tx1"/>
                </a:solidFill>
              </a:rPr>
              <a:t>(Lote 6) – vencimento: 03/12/2019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Ata nº 01/2019 - </a:t>
            </a:r>
            <a:r>
              <a:rPr lang="pt-BR" sz="2400" dirty="0" smtClean="0">
                <a:solidFill>
                  <a:schemeClr val="tx1"/>
                </a:solidFill>
              </a:rPr>
              <a:t>FOKUS </a:t>
            </a:r>
            <a:r>
              <a:rPr lang="pt-BR" sz="2400" dirty="0">
                <a:solidFill>
                  <a:schemeClr val="tx1"/>
                </a:solidFill>
              </a:rPr>
              <a:t>(Lote 7 e 8) – vencimento: 16/01/2020.</a:t>
            </a:r>
          </a:p>
          <a:p>
            <a:pPr marL="457200" lvl="0" indent="-457200" defTabSz="44894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pt-BR" sz="2400" dirty="0">
              <a:solidFill>
                <a:schemeClr val="tx1"/>
              </a:solidFill>
              <a:latin typeface="+mj-lt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8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4382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Licitação – Contatos das Empresas</a:t>
            </a: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492656" y="1739732"/>
            <a:ext cx="11206687" cy="33966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</a:rPr>
              <a:t>FOKUS (Lotes 1, 2, 3,4,7 e 8) – </a:t>
            </a:r>
            <a:r>
              <a:rPr lang="pt-BR" sz="2400" dirty="0">
                <a:solidFill>
                  <a:schemeClr val="tx1"/>
                </a:solidFill>
              </a:rPr>
              <a:t>Contato: Amarildo (61) 3012-6767/3012-6868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</a:rPr>
              <a:t>SOFSAM (Lote 5) – </a:t>
            </a:r>
            <a:r>
              <a:rPr lang="pt-BR" sz="2400" dirty="0">
                <a:solidFill>
                  <a:schemeClr val="tx1"/>
                </a:solidFill>
              </a:rPr>
              <a:t>Contato: Ademir (61) 3054-5711/99293-0182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</a:rPr>
              <a:t>AMAZON (Lote 6) – </a:t>
            </a:r>
            <a:r>
              <a:rPr lang="pt-BR" sz="2400" dirty="0">
                <a:solidFill>
                  <a:schemeClr val="tx1"/>
                </a:solidFill>
              </a:rPr>
              <a:t>Contato: Marcos (61) 3575-0090/99994-6484.</a:t>
            </a:r>
          </a:p>
          <a:p>
            <a:pPr marL="457200" lvl="0" indent="-457200" defTabSz="44894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endParaRPr lang="pt-BR" sz="2400" b="1" dirty="0">
              <a:solidFill>
                <a:schemeClr val="tx1"/>
              </a:solidFill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8819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Legislação - </a:t>
            </a:r>
            <a:r>
              <a:rPr lang="pt-BR" sz="2800" b="1" spc="-1" dirty="0">
                <a:solidFill>
                  <a:schemeClr val="bg1"/>
                </a:solidFill>
                <a:latin typeface="Calibri Light"/>
              </a:rPr>
              <a:t>Portaria Normativa nº 9 SGP/MP 01/08/2018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7701" defTabSz="554492">
              <a:spcBef>
                <a:spcPts val="58"/>
              </a:spcBef>
            </a:pP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444843" y="1579476"/>
            <a:ext cx="9822934" cy="3396684"/>
          </a:xfrm>
        </p:spPr>
        <p:txBody>
          <a:bodyPr>
            <a:normAutofit/>
          </a:bodyPr>
          <a:lstStyle/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Cria o Assentamento Funcional Digital;</a:t>
            </a: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Regulamenta que a partir de 1° de julho de 2016, fica vedado o arquivamento na forma física de documentos ou cópias de documentos nos assentamentos funcionais físicos ;</a:t>
            </a: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Define como Legado todos os documentos existentes nos assentamentos funcionais físicos dos servidores até 30 de junho de 2016.</a:t>
            </a:r>
          </a:p>
          <a:p>
            <a:pPr marL="457200" lvl="0" indent="-457200" defTabSz="448945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pt-BR" sz="2400" b="1" dirty="0">
              <a:solidFill>
                <a:schemeClr val="tx1"/>
              </a:solidFill>
              <a:latin typeface="+mj-lt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8819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Legislação - </a:t>
            </a:r>
            <a:r>
              <a:rPr lang="pt-BR" sz="2800" b="1" spc="-1" dirty="0">
                <a:solidFill>
                  <a:schemeClr val="bg1"/>
                </a:solidFill>
                <a:latin typeface="Calibri Light"/>
              </a:rPr>
              <a:t>Portaria Normativa nº 9 SGP/MP 01/08/2018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7701" defTabSz="554492">
              <a:spcBef>
                <a:spcPts val="58"/>
              </a:spcBef>
            </a:pP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63611" y="1280362"/>
            <a:ext cx="115036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O Art</a:t>
            </a:r>
            <a:r>
              <a:rPr lang="pt-BR" sz="2000" dirty="0"/>
              <a:t>. 7º </a:t>
            </a:r>
            <a:r>
              <a:rPr lang="pt-BR" sz="2000" dirty="0" smtClean="0"/>
              <a:t> define a estrutura do legado: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I - Seção 1 - composta da documentação referente à </a:t>
            </a:r>
            <a:r>
              <a:rPr lang="pt-BR" sz="2000" dirty="0" smtClean="0"/>
              <a:t>Provisão da força </a:t>
            </a:r>
            <a:r>
              <a:rPr lang="pt-BR" sz="2000" dirty="0"/>
              <a:t>de </a:t>
            </a:r>
            <a:r>
              <a:rPr lang="pt-BR" sz="2000" dirty="0" smtClean="0"/>
              <a:t>trabalho</a:t>
            </a:r>
            <a:r>
              <a:rPr lang="pt-BR" sz="2000" dirty="0"/>
              <a:t>, Gestão do Desenvolvimento de Pessoas</a:t>
            </a:r>
            <a:r>
              <a:rPr lang="pt-BR" sz="2000" dirty="0" smtClean="0"/>
              <a:t>, Compensações</a:t>
            </a:r>
            <a:r>
              <a:rPr lang="pt-BR" sz="2000" dirty="0"/>
              <a:t>, Gestão de Desempenho e Evolução Funcional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II - Seção 2 - composta de toda a documentação relacionada </a:t>
            </a:r>
            <a:r>
              <a:rPr lang="pt-BR" sz="2000" dirty="0" smtClean="0"/>
              <a:t>à aposentadoria</a:t>
            </a:r>
            <a:r>
              <a:rPr lang="pt-BR" sz="2000" dirty="0"/>
              <a:t>, caso exista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III - Seção 3 - composta de toda a documentação relacionada </a:t>
            </a:r>
            <a:r>
              <a:rPr lang="pt-BR" sz="2000" dirty="0" smtClean="0"/>
              <a:t>à pensão </a:t>
            </a:r>
            <a:r>
              <a:rPr lang="pt-BR" sz="2000" dirty="0"/>
              <a:t>e </a:t>
            </a:r>
            <a:r>
              <a:rPr lang="pt-BR" sz="2000" dirty="0" smtClean="0"/>
              <a:t>vinculada </a:t>
            </a:r>
            <a:r>
              <a:rPr lang="pt-BR" sz="2000" dirty="0"/>
              <a:t>à matrícula do instituidor, caso exista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Cada </a:t>
            </a:r>
            <a:r>
              <a:rPr lang="pt-BR" sz="2000" dirty="0"/>
              <a:t>seção </a:t>
            </a:r>
            <a:r>
              <a:rPr lang="pt-BR" sz="2000" dirty="0" smtClean="0"/>
              <a:t>terá seu início identificado por um separador (</a:t>
            </a:r>
            <a:r>
              <a:rPr lang="pt-BR" sz="2000" dirty="0"/>
              <a:t>sinalética</a:t>
            </a:r>
            <a:r>
              <a:rPr lang="pt-BR" sz="2000" dirty="0" smtClean="0"/>
              <a:t>),  </a:t>
            </a:r>
            <a:r>
              <a:rPr lang="pt-BR" sz="2000" dirty="0"/>
              <a:t>Anexo II </a:t>
            </a:r>
            <a:r>
              <a:rPr lang="pt-BR" sz="2000" dirty="0" smtClean="0"/>
              <a:t>da Portaria </a:t>
            </a:r>
            <a:r>
              <a:rPr lang="pt-BR" sz="2000" dirty="0"/>
              <a:t>Normativa.</a:t>
            </a:r>
          </a:p>
        </p:txBody>
      </p:sp>
    </p:spTree>
    <p:extLst>
      <p:ext uri="{BB962C8B-B14F-4D97-AF65-F5344CB8AC3E}">
        <p14:creationId xmlns:p14="http://schemas.microsoft.com/office/powerpoint/2010/main" val="40418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826"/>
            <a:ext cx="12192000" cy="1181100"/>
          </a:xfrm>
          <a:prstGeom prst="rect">
            <a:avLst/>
          </a:prstGeom>
        </p:spPr>
      </p:pic>
      <p:sp>
        <p:nvSpPr>
          <p:cNvPr id="6" name="object 236"/>
          <p:cNvSpPr txBox="1">
            <a:spLocks/>
          </p:cNvSpPr>
          <p:nvPr/>
        </p:nvSpPr>
        <p:spPr>
          <a:xfrm>
            <a:off x="616893" y="398376"/>
            <a:ext cx="10958214" cy="8819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3200" b="0" i="0">
                <a:solidFill>
                  <a:srgbClr val="231F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7701" defTabSz="554492">
              <a:spcBef>
                <a:spcPts val="58"/>
              </a:spcBef>
            </a:pPr>
            <a:r>
              <a:rPr lang="pt-BR" sz="2800" b="1" kern="0" dirty="0" smtClean="0">
                <a:solidFill>
                  <a:schemeClr val="bg1"/>
                </a:solidFill>
                <a:latin typeface="+mj-lt"/>
                <a:cs typeface="Arial Black"/>
              </a:rPr>
              <a:t>Legislação - </a:t>
            </a:r>
            <a:r>
              <a:rPr lang="pt-BR" sz="2800" b="1" spc="-1" dirty="0">
                <a:solidFill>
                  <a:schemeClr val="bg1"/>
                </a:solidFill>
                <a:latin typeface="Calibri Light"/>
              </a:rPr>
              <a:t>Portaria Normativa nº 9 SGP/MP 01/08/2018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7701" defTabSz="554492">
              <a:spcBef>
                <a:spcPts val="58"/>
              </a:spcBef>
            </a:pPr>
            <a:endParaRPr lang="pt-BR" sz="2800" b="1" kern="0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267" y="5974513"/>
            <a:ext cx="4976999" cy="56909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92231" y="1579476"/>
            <a:ext cx="117080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 legado digitalizado deve espelhar fielmente o conjunto de documentos não digitais relativos à vida funcional do servidor, na forma que se encontram em cada unidade de gestão de pessoas, não sendo permitida a inserção de documentos em substituição a outros por problemas de legibilidade ou integridade física.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Documentos médicos identificados nas pastas funcionais </a:t>
            </a:r>
            <a:r>
              <a:rPr lang="pt-BR" sz="2000" b="1" dirty="0" smtClean="0"/>
              <a:t>não</a:t>
            </a:r>
            <a:r>
              <a:rPr lang="pt-BR" sz="2000" dirty="0" smtClean="0"/>
              <a:t> poderão fazer parte do legado, salvo os que constam na tabela de documentos funcionais, de acordo com Decreto nº 7.003, de 9 de novembro de 2009 e a ON SRH/MP nº 3, de 23 de fevereiro de 2010, com vistas à preservação do sigilo e da segurança das informações.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909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 w="12700">
          <a:solidFill>
            <a:schemeClr val="bg1"/>
          </a:solidFill>
        </a:ln>
        <a:effectLst/>
      </a:spPr>
      <a:bodyPr rtlCol="0" anchor="ctr"/>
      <a:lstStyle>
        <a:defPPr algn="ctr">
          <a:defRPr sz="1092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1913</Words>
  <Application>Microsoft Office PowerPoint</Application>
  <PresentationFormat>Widescreen</PresentationFormat>
  <Paragraphs>242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4" baseType="lpstr">
      <vt:lpstr>Microsoft YaHei</vt:lpstr>
      <vt:lpstr>SimSun</vt:lpstr>
      <vt:lpstr>Arial</vt:lpstr>
      <vt:lpstr>Arial Black</vt:lpstr>
      <vt:lpstr>Calibri</vt:lpstr>
      <vt:lpstr>Calibri Light</vt:lpstr>
      <vt:lpstr>Tahoma</vt:lpstr>
      <vt:lpstr>Times New Roman</vt:lpstr>
      <vt:lpstr>Wingdings</vt:lpstr>
      <vt:lpstr>Tema do Office</vt:lpstr>
      <vt:lpstr>Workshop SIGEPE-AFD 2019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Jamil Miranda Ghani</dc:creator>
  <cp:lastModifiedBy>Aldecy de Franca Braga</cp:lastModifiedBy>
  <cp:revision>377</cp:revision>
  <cp:lastPrinted>2019-02-07T13:27:32Z</cp:lastPrinted>
  <dcterms:created xsi:type="dcterms:W3CDTF">2019-01-08T13:56:17Z</dcterms:created>
  <dcterms:modified xsi:type="dcterms:W3CDTF">2019-03-25T14:59:07Z</dcterms:modified>
</cp:coreProperties>
</file>