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Lst>
  <p:sldSz cy="5143500" cx="9144000"/>
  <p:notesSz cx="6858000" cy="9144000"/>
  <p:embeddedFontLst>
    <p:embeddedFont>
      <p:font typeface="Raleway"/>
      <p:regular r:id="rId154"/>
      <p:bold r:id="rId155"/>
      <p:italic r:id="rId156"/>
      <p:boldItalic r:id="rId157"/>
    </p:embeddedFont>
    <p:embeddedFont>
      <p:font typeface="Lato"/>
      <p:regular r:id="rId158"/>
      <p:bold r:id="rId159"/>
      <p:italic r:id="rId160"/>
      <p:boldItalic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580032-113F-418C-867B-C09DE4E26E63}">
  <a:tblStyle styleId="{F9580032-113F-418C-867B-C09DE4E26E6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slide" Target="slides/slide143.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2.xml"/><Relationship Id="rId4" Type="http://schemas.openxmlformats.org/officeDocument/2006/relationships/tableStyles" Target="tableStyles.xml"/><Relationship Id="rId148" Type="http://schemas.openxmlformats.org/officeDocument/2006/relationships/slide" Target="slides/slide141.xml"/><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slide" Target="slides/slide140.xml"/><Relationship Id="rId6" Type="http://schemas.openxmlformats.org/officeDocument/2006/relationships/slideMaster" Target="slideMasters/slideMaster2.xml"/><Relationship Id="rId146" Type="http://schemas.openxmlformats.org/officeDocument/2006/relationships/slide" Target="slides/slide139.xml"/><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161" Type="http://schemas.openxmlformats.org/officeDocument/2006/relationships/font" Target="fonts/Lato-boldItalic.fntdata"/><Relationship Id="rId54" Type="http://schemas.openxmlformats.org/officeDocument/2006/relationships/slide" Target="slides/slide47.xml"/><Relationship Id="rId160" Type="http://schemas.openxmlformats.org/officeDocument/2006/relationships/font" Target="fonts/Lato-italic.fntdata"/><Relationship Id="rId57" Type="http://schemas.openxmlformats.org/officeDocument/2006/relationships/slide" Target="slides/slide50.xml"/><Relationship Id="rId56" Type="http://schemas.openxmlformats.org/officeDocument/2006/relationships/slide" Target="slides/slide49.xml"/><Relationship Id="rId159" Type="http://schemas.openxmlformats.org/officeDocument/2006/relationships/font" Target="fonts/Lato-bold.fntdata"/><Relationship Id="rId59" Type="http://schemas.openxmlformats.org/officeDocument/2006/relationships/slide" Target="slides/slide52.xml"/><Relationship Id="rId154" Type="http://schemas.openxmlformats.org/officeDocument/2006/relationships/font" Target="fonts/Raleway-regular.fntdata"/><Relationship Id="rId58" Type="http://schemas.openxmlformats.org/officeDocument/2006/relationships/slide" Target="slides/slide51.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8" Type="http://schemas.openxmlformats.org/officeDocument/2006/relationships/font" Target="fonts/Lato-regular.fntdata"/><Relationship Id="rId157" Type="http://schemas.openxmlformats.org/officeDocument/2006/relationships/font" Target="fonts/Raleway-boldItalic.fntdata"/><Relationship Id="rId156" Type="http://schemas.openxmlformats.org/officeDocument/2006/relationships/font" Target="fonts/Raleway-italic.fntdata"/><Relationship Id="rId155"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d6e4bc063_0_8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6d6e4bc063_0_8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6d6e4bc063_0_1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16d6e4bc063_0_1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6d6e4bc063_0_1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16d6e4bc063_0_1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6d6e4bc063_0_1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16d6e4bc063_0_1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6d6e4bc063_0_1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16d6e4bc063_0_1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6d6e4bc063_0_1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16d6e4bc063_0_1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6d6e4bc063_0_1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g16d6e4bc063_0_1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6d6e4bc063_0_1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g16d6e4bc063_0_1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6d6e4bc063_0_1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16d6e4bc063_0_1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6d6e4bc063_0_1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16d6e4bc063_0_1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6d6e4bc063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g16d6e4bc063_0_1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d6e4bc063_0_8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6d6e4bc063_0_8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6d6e4bc063_0_1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16d6e4bc063_0_1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6d6e4bc063_0_1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16d6e4bc063_0_1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6d6e4bc063_0_1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16d6e4bc063_0_1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6d6e4bc063_0_1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g16d6e4bc063_0_1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6d6e4bc063_0_1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g16d6e4bc063_0_1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6d6e4bc063_0_1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g16d6e4bc063_0_1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6d6e4bc063_0_1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g16d6e4bc063_0_1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6d6e4bc063_0_1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16d6e4bc063_0_1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6d6e4bc063_0_1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16d6e4bc063_0_1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6d6e4bc063_0_1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g16d6e4bc063_0_1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d6e4bc063_0_8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6d6e4bc063_0_8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6d6e4bc063_0_1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g16d6e4bc063_0_1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6d6e4bc063_0_13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g16d6e4bc063_0_1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6d6e4bc063_0_1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g16d6e4bc063_0_1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6d6e4bc063_0_1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0" name="Google Shape;840;g16d6e4bc063_0_1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6d6e4bc063_0_1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g16d6e4bc063_0_1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6d6e4bc063_0_1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16d6e4bc063_0_1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6d6e4bc063_0_1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g16d6e4bc063_0_1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6d6e4bc063_0_13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g16d6e4bc063_0_1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6d6e4bc063_0_1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g16d6e4bc063_0_13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6d6e4bc063_0_1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g16d6e4bc063_0_1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d6e4bc063_0_8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6d6e4bc063_0_8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6d6e4bc063_0_13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g16d6e4bc063_0_1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6d6e4bc063_0_1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g16d6e4bc063_0_1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6d6e4bc063_0_1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g16d6e4bc063_0_1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6d6e4bc063_0_14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g16d6e4bc063_0_1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6d6e4bc063_0_1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g16d6e4bc063_0_1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6d6e4bc063_0_1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g16d6e4bc063_0_1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6d6e4bc063_0_1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g16d6e4bc063_0_1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6d6e4bc063_0_1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1" name="Google Shape;921;g16d6e4bc063_0_1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6d6e4bc063_0_1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g16d6e4bc063_0_1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6d6e4bc063_0_14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3" name="Google Shape;933;g16d6e4bc063_0_1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d6e4bc063_0_8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6d6e4bc063_0_8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6d6e4bc063_0_1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g16d6e4bc063_0_1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6d6e4bc063_0_1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g16d6e4bc063_0_1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6d6e4bc063_0_14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g16d6e4bc063_0_1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6d6e4bc063_0_14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g16d6e4bc063_0_1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6d6e4bc063_0_14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g16d6e4bc063_0_1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6d6e4bc063_0_1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7" name="Google Shape;967;g16d6e4bc063_0_1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6d6e4bc063_0_14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3" name="Google Shape;973;g16d6e4bc063_0_1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d6e4bc063_0_8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6d6e4bc063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d6e4bc063_0_8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6d6e4bc063_0_8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d6e4bc063_0_8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6d6e4bc063_0_8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d6e4bc063_0_8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6d6e4bc063_0_8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6d6e4bc063_0_8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6d6e4bc063_0_8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d6e4bc063_0_7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6d6e4bc063_0_7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6d6e4bc063_0_8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6d6e4bc063_0_8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d6e4bc063_0_8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6d6e4bc063_0_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d6e4bc063_0_8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6d6e4bc063_0_8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d6e4bc063_0_8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6d6e4bc063_0_8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6d6e4bc063_0_8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6d6e4bc063_0_8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d6e4bc063_0_8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6d6e4bc063_0_8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d6e4bc063_0_8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6d6e4bc063_0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d6e4bc063_0_8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6d6e4bc063_0_8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d6e4bc063_0_9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6d6e4bc063_0_9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d6e4bc063_0_9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6d6e4bc063_0_9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d6e4bc063_0_7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6d6e4bc063_0_7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d6e4bc063_0_9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6d6e4bc063_0_9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6d6e4bc063_0_9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6d6e4bc063_0_9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d6e4bc063_0_9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6d6e4bc063_0_9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d6e4bc063_0_9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6d6e4bc063_0_9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6d6e4bc063_0_9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6d6e4bc063_0_9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6d6e4bc063_0_9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6d6e4bc063_0_9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6d6e4bc063_0_9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6d6e4bc063_0_9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d6e4bc063_0_9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6d6e4bc063_0_9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6d6e4bc063_0_9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6d6e4bc063_0_9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6d6e4bc063_0_9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6d6e4bc063_0_9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d6e4bc063_0_7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6d6e4bc063_0_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6d6e4bc063_0_9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6d6e4bc063_0_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d6e4bc063_0_9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6d6e4bc063_0_9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6d6e4bc063_0_9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6d6e4bc063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6d6e4bc063_0_9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6d6e4bc063_0_9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6d6e4bc063_0_9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6d6e4bc063_0_9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d6e4bc063_0_9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6d6e4bc063_0_9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6d6e4bc063_0_9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6d6e4bc063_0_9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6d6e4bc063_0_9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16d6e4bc063_0_9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d6e4bc063_0_10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6d6e4bc063_0_10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6d6e4bc063_0_10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6d6e4bc063_0_10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d6e4bc063_0_7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6d6e4bc063_0_7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6d6e4bc063_0_10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16d6e4bc063_0_10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6d6e4bc063_0_10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6d6e4bc063_0_10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6d6e4bc063_0_10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6d6e4bc063_0_10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d6e4bc063_0_10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6d6e4bc063_0_10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6d6e4bc063_0_10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6d6e4bc063_0_10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6d6e4bc063_0_10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16d6e4bc063_0_1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6d6e4bc063_0_10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6d6e4bc063_0_10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d6e4bc063_0_10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6d6e4bc063_0_10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6d6e4bc063_0_10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16d6e4bc063_0_10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6d6e4bc063_0_10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6d6e4bc063_0_1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d6e4bc063_0_7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6d6e4bc063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6d6e4bc063_0_10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16d6e4bc063_0_10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6d6e4bc063_0_10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6d6e4bc063_0_10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d6e4bc063_0_10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16d6e4bc063_0_10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6d6e4bc063_0_10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16d6e4bc063_0_10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6d6e4bc063_0_10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16d6e4bc063_0_10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d6e4bc063_0_10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16d6e4bc063_0_10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d6e4bc063_0_10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6d6e4bc063_0_10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d6e4bc063_0_10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6d6e4bc063_0_10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6d6e4bc063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16d6e4bc063_0_10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6d6e4bc063_0_1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6d6e4bc063_0_1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d6e4bc063_0_8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6d6e4bc063_0_8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6d6e4bc063_0_1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6d6e4bc063_0_1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6d6e4bc063_0_1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16d6e4bc063_0_1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6d6e4bc063_0_1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16d6e4bc063_0_1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6d6e4bc063_0_1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16d6e4bc063_0_1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6d6e4bc063_0_1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16d6e4bc063_0_1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6d6e4bc063_0_1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16d6e4bc063_0_1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6d6e4bc063_0_1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16d6e4bc063_0_1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d6e4bc063_0_1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16d6e4bc063_0_1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6d6e4bc063_0_1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16d6e4bc063_0_1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d6e4bc063_0_1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16d6e4bc063_0_1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d6e4bc063_0_8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6d6e4bc063_0_8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6d6e4bc063_0_1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16d6e4bc063_0_1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6d6e4bc063_0_1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16d6e4bc063_0_1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6d6e4bc063_0_1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16d6e4bc063_0_1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6d6e4bc063_0_1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16d6e4bc063_0_1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6d6e4bc063_0_1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16d6e4bc063_0_1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d6e4bc063_0_1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16d6e4bc063_0_1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6d6e4bc063_0_1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16d6e4bc063_0_1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6d6e4bc063_0_1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16d6e4bc063_0_1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d6e4bc063_0_1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16d6e4bc063_0_1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6d6e4bc063_0_1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16d6e4bc063_0_1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d6e4bc063_0_8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6d6e4bc063_0_8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6d6e4bc063_0_1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16d6e4bc063_0_1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6d6e4bc063_0_1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16d6e4bc063_0_1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6d6e4bc063_0_1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16d6e4bc063_0_1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6d6e4bc063_0_1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16d6e4bc063_0_1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6d6e4bc063_0_1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16d6e4bc063_0_1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d6e4bc063_0_1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16d6e4bc063_0_1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6d6e4bc063_0_1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g16d6e4bc063_0_1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6d6e4bc063_0_1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g16d6e4bc063_0_1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6d6e4bc063_0_1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16d6e4bc063_0_1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6d6e4bc063_0_1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16d6e4bc063_0_1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830394" y="1191277"/>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5"/>
          <p:cNvGrpSpPr/>
          <p:nvPr/>
        </p:nvGrpSpPr>
        <p:grpSpPr>
          <a:xfrm>
            <a:off x="830394" y="1191277"/>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68" name="Google Shape;68;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69" name="Google Shape;6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0" name="Shape 70"/>
        <p:cNvGrpSpPr/>
        <p:nvPr/>
      </p:nvGrpSpPr>
      <p:grpSpPr>
        <a:xfrm>
          <a:off x="0" y="0"/>
          <a:ext cx="0" cy="0"/>
          <a:chOff x="0" y="0"/>
          <a:chExt cx="0" cy="0"/>
        </a:xfrm>
      </p:grpSpPr>
      <p:grpSp>
        <p:nvGrpSpPr>
          <p:cNvPr id="71" name="Google Shape;71;p16"/>
          <p:cNvGrpSpPr/>
          <p:nvPr/>
        </p:nvGrpSpPr>
        <p:grpSpPr>
          <a:xfrm>
            <a:off x="830394" y="1191277"/>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75" name="Google Shape;75;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17"/>
          <p:cNvGrpSpPr/>
          <p:nvPr/>
        </p:nvGrpSpPr>
        <p:grpSpPr>
          <a:xfrm>
            <a:off x="830394" y="1191277"/>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18"/>
          <p:cNvGrpSpPr/>
          <p:nvPr/>
        </p:nvGrpSpPr>
        <p:grpSpPr>
          <a:xfrm>
            <a:off x="830394" y="1191277"/>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19"/>
          <p:cNvGrpSpPr/>
          <p:nvPr/>
        </p:nvGrpSpPr>
        <p:grpSpPr>
          <a:xfrm>
            <a:off x="830394" y="1191277"/>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4" y="4169151"/>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21"/>
          <p:cNvGrpSpPr/>
          <p:nvPr/>
        </p:nvGrpSpPr>
        <p:grpSpPr>
          <a:xfrm>
            <a:off x="830394" y="1191277"/>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4" y="4169151"/>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 Id="rId3" Type="http://schemas.openxmlformats.org/officeDocument/2006/relationships/image" Target="../media/image3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 Id="rId3"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 Id="rId3" Type="http://schemas.openxmlformats.org/officeDocument/2006/relationships/image" Target="../media/image2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 Id="rId3" Type="http://schemas.openxmlformats.org/officeDocument/2006/relationships/image" Target="../media/image3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 Id="rId3" Type="http://schemas.openxmlformats.org/officeDocument/2006/relationships/image" Target="../media/image3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image" Target="../media/image3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 Id="rId3" Type="http://schemas.openxmlformats.org/officeDocument/2006/relationships/image" Target="../media/image3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 Id="rId3" Type="http://schemas.openxmlformats.org/officeDocument/2006/relationships/image" Target="../media/image3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mysql.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 Id="rId3" Type="http://schemas.openxmlformats.org/officeDocument/2006/relationships/image" Target="../media/image3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 Id="rId3" Type="http://schemas.openxmlformats.org/officeDocument/2006/relationships/image" Target="../media/image4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 Id="rId3" Type="http://schemas.openxmlformats.org/officeDocument/2006/relationships/image" Target="../media/image3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 Id="rId3" Type="http://schemas.openxmlformats.org/officeDocument/2006/relationships/hyperlink" Target="https://dev.mysql.com/doc/refman/8.0/en/mathematical-functions.html"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 Id="rId3" Type="http://schemas.openxmlformats.org/officeDocument/2006/relationships/image" Target="../media/image4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db-engines.com/en/ranking/relational+dbms"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 Id="rId3" Type="http://schemas.openxmlformats.org/officeDocument/2006/relationships/image" Target="../media/image40.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 Id="rId3" Type="http://schemas.openxmlformats.org/officeDocument/2006/relationships/image" Target="../media/image38.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Relationship Id="rId3" Type="http://schemas.openxmlformats.org/officeDocument/2006/relationships/image" Target="../media/image4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Relationship Id="rId3" Type="http://schemas.openxmlformats.org/officeDocument/2006/relationships/hyperlink" Target="https://dev.mysql.com/doc/refman/8.0/en/string-functions.html"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 Id="rId3" Type="http://schemas.openxmlformats.org/officeDocument/2006/relationships/image" Target="../media/image4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 Id="rId3" Type="http://schemas.openxmlformats.org/officeDocument/2006/relationships/hyperlink" Target="https://dev.mysql.com/doc/refman/8.0/en/date-and-time-functions.html"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 Id="rId3" Type="http://schemas.openxmlformats.org/officeDocument/2006/relationships/image" Target="../media/image45.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0.xml"/><Relationship Id="rId3" Type="http://schemas.openxmlformats.org/officeDocument/2006/relationships/hyperlink" Target="https://dev.mysql.com/doc/refman/8.0/en/flow-control-functions.html"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1.xml"/><Relationship Id="rId3" Type="http://schemas.openxmlformats.org/officeDocument/2006/relationships/image" Target="../media/image4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Relationship Id="rId3" Type="http://schemas.openxmlformats.org/officeDocument/2006/relationships/image" Target="../media/image4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3.xml"/><Relationship Id="rId3" Type="http://schemas.openxmlformats.org/officeDocument/2006/relationships/image" Target="../media/image47.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5.xml"/><Relationship Id="rId3" Type="http://schemas.openxmlformats.org/officeDocument/2006/relationships/hyperlink" Target="https://dev.mysql.com/doc/refman/8.0/en/aggregate-functions.html"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Relationship Id="rId3"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mariadb.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mysql.com/products/workben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www.jetbrains.com/datagri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stackoverflow.com/questions/409286/should-i-use-the-datetime-or-timestamp-data-type-in-mysq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hyperlink" Target="https://dev.mysql.com/doc/refman/8.0/en/data-type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1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2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 Id="rId3" Type="http://schemas.openxmlformats.org/officeDocument/2006/relationships/image" Target="../media/image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1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image" Target="../media/image2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 Id="rId3" Type="http://schemas.openxmlformats.org/officeDocument/2006/relationships/image" Target="../media/image2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 Id="rId3" Type="http://schemas.openxmlformats.org/officeDocument/2006/relationships/image" Target="../media/image2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 Id="rId3" Type="http://schemas.openxmlformats.org/officeDocument/2006/relationships/image" Target="../media/image2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 Id="rId3"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SQL</a:t>
            </a:r>
            <a:endParaRPr/>
          </a:p>
        </p:txBody>
      </p:sp>
      <p:sp>
        <p:nvSpPr>
          <p:cNvPr id="185" name="Google Shape;185;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Structured Query Language</a:t>
            </a:r>
            <a:endParaRPr/>
          </a:p>
          <a:p>
            <a:pPr indent="-311150" lvl="0" marL="457200" rtl="0" algn="l">
              <a:lnSpc>
                <a:spcPct val="115000"/>
              </a:lnSpc>
              <a:spcBef>
                <a:spcPts val="0"/>
              </a:spcBef>
              <a:spcAft>
                <a:spcPts val="0"/>
              </a:spcAft>
              <a:buSzPts val="1300"/>
              <a:buChar char="●"/>
            </a:pPr>
            <a:r>
              <a:rPr lang="id"/>
              <a:t>Merupakan bahasa yang digunakan untuk mengirim perintah ke DBMS</a:t>
            </a:r>
            <a:endParaRPr/>
          </a:p>
          <a:p>
            <a:pPr indent="-311150" lvl="0" marL="457200" rtl="0" algn="l">
              <a:lnSpc>
                <a:spcPct val="115000"/>
              </a:lnSpc>
              <a:spcBef>
                <a:spcPts val="0"/>
              </a:spcBef>
              <a:spcAft>
                <a:spcPts val="0"/>
              </a:spcAft>
              <a:buSzPts val="1300"/>
              <a:buChar char="●"/>
            </a:pPr>
            <a:r>
              <a:rPr lang="id"/>
              <a:t>SQL adalah bahasa yang mudah karena hanya berisi instruksi untuk menyimpan, mengubah, menghapus atau mengambil data melalui DBMS</a:t>
            </a:r>
            <a:endParaRPr/>
          </a:p>
          <a:p>
            <a:pPr indent="-311150" lvl="0" marL="457200" rtl="0" algn="l">
              <a:lnSpc>
                <a:spcPct val="115000"/>
              </a:lnSpc>
              <a:spcBef>
                <a:spcPts val="0"/>
              </a:spcBef>
              <a:spcAft>
                <a:spcPts val="0"/>
              </a:spcAft>
              <a:buSzPts val="1300"/>
              <a:buChar char="●"/>
            </a:pPr>
            <a:r>
              <a:rPr lang="id"/>
              <a:t>Secara garis besar, semua perintah SQL di Relational Database itu hampir sama, namun biasanya tiap DBMS ada improvement yang membedakan hal-hal kecil dalam perintah SQL, namun secara garis besar perintahnya tetap sama</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Hasil Operator OR </a:t>
            </a:r>
            <a:endParaRPr/>
          </a:p>
        </p:txBody>
      </p:sp>
      <p:graphicFrame>
        <p:nvGraphicFramePr>
          <p:cNvPr id="709" name="Google Shape;709;p124"/>
          <p:cNvGraphicFramePr/>
          <p:nvPr/>
        </p:nvGraphicFramePr>
        <p:xfrm>
          <a:off x="952500" y="2190750"/>
          <a:ext cx="3000000" cy="3000000"/>
        </p:xfrm>
        <a:graphic>
          <a:graphicData uri="http://schemas.openxmlformats.org/drawingml/2006/table">
            <a:tbl>
              <a:tblPr>
                <a:noFill/>
                <a:tableStyleId>{F9580032-113F-418C-867B-C09DE4E26E63}</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 Operator 1</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Operator</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 Operator 2</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 Akhir</a:t>
                      </a:r>
                      <a:endParaRPr sz="14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Data dengan Operator OR</a:t>
            </a:r>
            <a:endParaRPr/>
          </a:p>
        </p:txBody>
      </p:sp>
      <p:pic>
        <p:nvPicPr>
          <p:cNvPr id="715" name="Google Shape;715;p125"/>
          <p:cNvPicPr preferRelativeResize="0"/>
          <p:nvPr/>
        </p:nvPicPr>
        <p:blipFill rotWithShape="1">
          <a:blip r:embed="rId3">
            <a:alphaModFix/>
          </a:blip>
          <a:srcRect b="0" l="0" r="0" t="0"/>
          <a:stretch/>
        </p:blipFill>
        <p:spPr>
          <a:xfrm>
            <a:off x="152400" y="2006250"/>
            <a:ext cx="8839199" cy="2048908"/>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Prioritas dengan Kurung ()</a:t>
            </a:r>
            <a:endParaRPr/>
          </a:p>
        </p:txBody>
      </p:sp>
      <p:pic>
        <p:nvPicPr>
          <p:cNvPr id="721" name="Google Shape;721;p126"/>
          <p:cNvPicPr preferRelativeResize="0"/>
          <p:nvPr/>
        </p:nvPicPr>
        <p:blipFill rotWithShape="1">
          <a:blip r:embed="rId3">
            <a:alphaModFix/>
          </a:blip>
          <a:srcRect b="0" l="0" r="0" t="0"/>
          <a:stretch/>
        </p:blipFill>
        <p:spPr>
          <a:xfrm>
            <a:off x="152400" y="2006250"/>
            <a:ext cx="8839199" cy="175956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LIKE Operator</a:t>
            </a:r>
            <a:endParaRPr/>
          </a:p>
        </p:txBody>
      </p:sp>
      <p:sp>
        <p:nvSpPr>
          <p:cNvPr id="727" name="Google Shape;727;p1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LIKE operator adalah operator yang bisa kita gunakan untuk mencari sebagian data dalam String</a:t>
            </a:r>
            <a:endParaRPr/>
          </a:p>
          <a:p>
            <a:pPr indent="-311150" lvl="0" marL="457200" rtl="0" algn="l">
              <a:lnSpc>
                <a:spcPct val="115000"/>
              </a:lnSpc>
              <a:spcBef>
                <a:spcPts val="0"/>
              </a:spcBef>
              <a:spcAft>
                <a:spcPts val="0"/>
              </a:spcAft>
              <a:buSzPts val="1300"/>
              <a:buChar char="●"/>
            </a:pPr>
            <a:r>
              <a:rPr lang="id"/>
              <a:t>Ini cocok sekali ketika kita hanya ingin mencari sebagian kata dalam String</a:t>
            </a:r>
            <a:endParaRPr/>
          </a:p>
          <a:p>
            <a:pPr indent="-311150" lvl="0" marL="457200" rtl="0" algn="l">
              <a:lnSpc>
                <a:spcPct val="115000"/>
              </a:lnSpc>
              <a:spcBef>
                <a:spcPts val="0"/>
              </a:spcBef>
              <a:spcAft>
                <a:spcPts val="0"/>
              </a:spcAft>
              <a:buSzPts val="1300"/>
              <a:buChar char="●"/>
            </a:pPr>
            <a:r>
              <a:rPr lang="id"/>
              <a:t>Namun perlu diingat, operasi LIKE itu sangat lambat, oleh karena itu, tidak disarankan jika datanya sudah terlalu besar di tabel</a:t>
            </a:r>
            <a:endParaRPr/>
          </a:p>
          <a:p>
            <a:pPr indent="-311150" lvl="0" marL="457200" rtl="0" algn="l">
              <a:lnSpc>
                <a:spcPct val="115000"/>
              </a:lnSpc>
              <a:spcBef>
                <a:spcPts val="0"/>
              </a:spcBef>
              <a:spcAft>
                <a:spcPts val="0"/>
              </a:spcAft>
              <a:buSzPts val="1300"/>
              <a:buChar char="●"/>
            </a:pPr>
            <a:r>
              <a:rPr lang="id"/>
              <a:t>Operasi LIKE tidak case sensitive, jadi huruf besar dan kecil tidak akan berpengaruh</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Hasil Operator LIKE</a:t>
            </a:r>
            <a:endParaRPr/>
          </a:p>
        </p:txBody>
      </p:sp>
      <p:graphicFrame>
        <p:nvGraphicFramePr>
          <p:cNvPr id="733" name="Google Shape;733;p128"/>
          <p:cNvGraphicFramePr/>
          <p:nvPr/>
        </p:nvGraphicFramePr>
        <p:xfrm>
          <a:off x="952500" y="2190750"/>
          <a:ext cx="3000000" cy="3000000"/>
        </p:xfrm>
        <a:graphic>
          <a:graphicData uri="http://schemas.openxmlformats.org/drawingml/2006/table">
            <a:tbl>
              <a:tblPr>
                <a:noFill/>
                <a:tableStyleId>{F9580032-113F-418C-867B-C09DE4E26E63}</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LIKE Operator</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a:t>
                      </a:r>
                      <a:endParaRPr sz="14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LIKE ‘b%’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String dengan awalan b</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LIKE ‘%a’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String dengan akhiran b</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LIKE ‘%eko%’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String berisi eko</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NOT LIKE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Tidak LIKE</a:t>
                      </a:r>
                      <a:endParaRPr sz="1400" u="none" cap="none" strike="noStrike"/>
                    </a:p>
                  </a:txBody>
                  <a:tcPr marT="91425" marB="91425" marR="91425" marL="91425"/>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Menggunakan LIKE Operator</a:t>
            </a:r>
            <a:endParaRPr/>
          </a:p>
        </p:txBody>
      </p:sp>
      <p:pic>
        <p:nvPicPr>
          <p:cNvPr id="739" name="Google Shape;739;p129"/>
          <p:cNvPicPr preferRelativeResize="0"/>
          <p:nvPr/>
        </p:nvPicPr>
        <p:blipFill rotWithShape="1">
          <a:blip r:embed="rId3">
            <a:alphaModFix/>
          </a:blip>
          <a:srcRect b="0" l="0" r="0" t="0"/>
          <a:stretch/>
        </p:blipFill>
        <p:spPr>
          <a:xfrm>
            <a:off x="152400" y="2006250"/>
            <a:ext cx="8839200" cy="2655254"/>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NULL Operator</a:t>
            </a:r>
            <a:endParaRPr/>
          </a:p>
        </p:txBody>
      </p:sp>
      <p:sp>
        <p:nvSpPr>
          <p:cNvPr id="745" name="Google Shape;745;p1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Untuk mencari data yang berisi NULL, kita tidak bisa menggunakan operator perbandingan = NULL.</a:t>
            </a:r>
            <a:endParaRPr/>
          </a:p>
          <a:p>
            <a:pPr indent="-311150" lvl="0" marL="457200" rtl="0" algn="l">
              <a:lnSpc>
                <a:spcPct val="115000"/>
              </a:lnSpc>
              <a:spcBef>
                <a:spcPts val="0"/>
              </a:spcBef>
              <a:spcAft>
                <a:spcPts val="0"/>
              </a:spcAft>
              <a:buSzPts val="1300"/>
              <a:buChar char="●"/>
            </a:pPr>
            <a:r>
              <a:rPr lang="id"/>
              <a:t>Ada operator khusus untuk mencari data NULL, yaitu menggunakan NULL operator</a:t>
            </a:r>
            <a:endParaRPr/>
          </a:p>
          <a:p>
            <a:pPr indent="-311150" lvl="0" marL="457200" rtl="0" algn="l">
              <a:lnSpc>
                <a:spcPct val="115000"/>
              </a:lnSpc>
              <a:spcBef>
                <a:spcPts val="0"/>
              </a:spcBef>
              <a:spcAft>
                <a:spcPts val="0"/>
              </a:spcAft>
              <a:buSzPts val="1300"/>
              <a:buChar char="●"/>
            </a:pPr>
            <a:r>
              <a:rPr lang="id"/>
              <a:t>IS NULL, artinya mencari yang NULL</a:t>
            </a:r>
            <a:endParaRPr/>
          </a:p>
          <a:p>
            <a:pPr indent="-311150" lvl="0" marL="457200" rtl="0" algn="l">
              <a:lnSpc>
                <a:spcPct val="115000"/>
              </a:lnSpc>
              <a:spcBef>
                <a:spcPts val="0"/>
              </a:spcBef>
              <a:spcAft>
                <a:spcPts val="0"/>
              </a:spcAft>
              <a:buSzPts val="1300"/>
              <a:buChar char="●"/>
            </a:pPr>
            <a:r>
              <a:rPr lang="id"/>
              <a:t>IS NOT NULL, artinya mencari yang tidak NULL</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Menggunakan NULL Operator</a:t>
            </a:r>
            <a:endParaRPr/>
          </a:p>
        </p:txBody>
      </p:sp>
      <p:pic>
        <p:nvPicPr>
          <p:cNvPr id="751" name="Google Shape;751;p131"/>
          <p:cNvPicPr preferRelativeResize="0"/>
          <p:nvPr/>
        </p:nvPicPr>
        <p:blipFill rotWithShape="1">
          <a:blip r:embed="rId3">
            <a:alphaModFix/>
          </a:blip>
          <a:srcRect b="0" l="0" r="0" t="0"/>
          <a:stretch/>
        </p:blipFill>
        <p:spPr>
          <a:xfrm>
            <a:off x="152400" y="2006250"/>
            <a:ext cx="8839201" cy="2267648"/>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BETWEEN Operator</a:t>
            </a:r>
            <a:endParaRPr/>
          </a:p>
        </p:txBody>
      </p:sp>
      <p:sp>
        <p:nvSpPr>
          <p:cNvPr id="757" name="Google Shape;757;p1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Kadang kita ingin mencari data yang &gt;= dan &lt;= secara sekaligus</a:t>
            </a:r>
            <a:endParaRPr/>
          </a:p>
          <a:p>
            <a:pPr indent="-311150" lvl="0" marL="457200" rtl="0" algn="l">
              <a:lnSpc>
                <a:spcPct val="115000"/>
              </a:lnSpc>
              <a:spcBef>
                <a:spcPts val="0"/>
              </a:spcBef>
              <a:spcAft>
                <a:spcPts val="0"/>
              </a:spcAft>
              <a:buSzPts val="1300"/>
              <a:buChar char="●"/>
            </a:pPr>
            <a:r>
              <a:rPr lang="id"/>
              <a:t>Misal kita ingin mencari products yang harganya antara 10000 sampai 20000</a:t>
            </a:r>
            <a:endParaRPr/>
          </a:p>
          <a:p>
            <a:pPr indent="-311150" lvl="0" marL="457200" rtl="0" algn="l">
              <a:lnSpc>
                <a:spcPct val="115000"/>
              </a:lnSpc>
              <a:spcBef>
                <a:spcPts val="0"/>
              </a:spcBef>
              <a:spcAft>
                <a:spcPts val="0"/>
              </a:spcAft>
              <a:buSzPts val="1300"/>
              <a:buChar char="●"/>
            </a:pPr>
            <a:r>
              <a:rPr lang="id"/>
              <a:t>Untuk melakukan ini, kita bisa menggunakan WHERE price &gt;= 10000 AND price &lt;= 20000</a:t>
            </a:r>
            <a:endParaRPr/>
          </a:p>
          <a:p>
            <a:pPr indent="-311150" lvl="0" marL="457200" rtl="0" algn="l">
              <a:lnSpc>
                <a:spcPct val="115000"/>
              </a:lnSpc>
              <a:spcBef>
                <a:spcPts val="0"/>
              </a:spcBef>
              <a:spcAft>
                <a:spcPts val="0"/>
              </a:spcAft>
              <a:buSzPts val="1300"/>
              <a:buChar char="●"/>
            </a:pPr>
            <a:r>
              <a:rPr lang="id"/>
              <a:t>Namun ada operator BETWEEN yang bisa kita gunakan agar lebih sederhana</a:t>
            </a:r>
            <a:endParaRPr/>
          </a:p>
          <a:p>
            <a:pPr indent="-311150" lvl="0" marL="457200" rtl="0" algn="l">
              <a:lnSpc>
                <a:spcPct val="115000"/>
              </a:lnSpc>
              <a:spcBef>
                <a:spcPts val="0"/>
              </a:spcBef>
              <a:spcAft>
                <a:spcPts val="0"/>
              </a:spcAft>
              <a:buSzPts val="1300"/>
              <a:buChar char="●"/>
            </a:pPr>
            <a:r>
              <a:rPr lang="id"/>
              <a:t>Untuk kebalikannya, kita bisa gunakan NOT BETWEEN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Menggunakan BETWEEN Operator</a:t>
            </a:r>
            <a:endParaRPr/>
          </a:p>
        </p:txBody>
      </p:sp>
      <p:pic>
        <p:nvPicPr>
          <p:cNvPr id="763" name="Google Shape;763;p133"/>
          <p:cNvPicPr preferRelativeResize="0"/>
          <p:nvPr/>
        </p:nvPicPr>
        <p:blipFill rotWithShape="1">
          <a:blip r:embed="rId3">
            <a:alphaModFix/>
          </a:blip>
          <a:srcRect b="0" l="0" r="0" t="0"/>
          <a:stretch/>
        </p:blipFill>
        <p:spPr>
          <a:xfrm>
            <a:off x="152400" y="2006250"/>
            <a:ext cx="8839200" cy="22642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Pengenalan MySQL</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IN Operator</a:t>
            </a:r>
            <a:endParaRPr/>
          </a:p>
        </p:txBody>
      </p:sp>
      <p:sp>
        <p:nvSpPr>
          <p:cNvPr id="769" name="Google Shape;769;p1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Operator IN adalah operator untuk melakukan pencarian sebuah kolom dengan beberapa nilai.</a:t>
            </a:r>
            <a:endParaRPr/>
          </a:p>
          <a:p>
            <a:pPr indent="-311150" lvl="0" marL="457200" rtl="0" algn="l">
              <a:lnSpc>
                <a:spcPct val="115000"/>
              </a:lnSpc>
              <a:spcBef>
                <a:spcPts val="0"/>
              </a:spcBef>
              <a:spcAft>
                <a:spcPts val="0"/>
              </a:spcAft>
              <a:buSzPts val="1300"/>
              <a:buChar char="●"/>
            </a:pPr>
            <a:r>
              <a:rPr lang="id"/>
              <a:t>Misal kita ingin mencari products dengan category Makanan atau Minuman, maka kita bisa menggunakan operator IN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Menggunakan IN Operator</a:t>
            </a:r>
            <a:endParaRPr/>
          </a:p>
        </p:txBody>
      </p:sp>
      <p:pic>
        <p:nvPicPr>
          <p:cNvPr id="775" name="Google Shape;775;p135"/>
          <p:cNvPicPr preferRelativeResize="0"/>
          <p:nvPr/>
        </p:nvPicPr>
        <p:blipFill rotWithShape="1">
          <a:blip r:embed="rId3">
            <a:alphaModFix/>
          </a:blip>
          <a:srcRect b="0" l="0" r="0" t="0"/>
          <a:stretch/>
        </p:blipFill>
        <p:spPr>
          <a:xfrm>
            <a:off x="152400" y="2006250"/>
            <a:ext cx="8839201" cy="167968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Order By Clause</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Order By Clause</a:t>
            </a:r>
            <a:endParaRPr/>
          </a:p>
        </p:txBody>
      </p:sp>
      <p:sp>
        <p:nvSpPr>
          <p:cNvPr id="786" name="Google Shape;786;p1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Untuk mengurutkan data ketika kita menggunakan perintah SQL SELECT, kita bisa menambahkan ORDER BY clause</a:t>
            </a:r>
            <a:endParaRPr/>
          </a:p>
          <a:p>
            <a:pPr indent="-311150" lvl="0" marL="457200" rtl="0" algn="l">
              <a:lnSpc>
                <a:spcPct val="115000"/>
              </a:lnSpc>
              <a:spcBef>
                <a:spcPts val="0"/>
              </a:spcBef>
              <a:spcAft>
                <a:spcPts val="0"/>
              </a:spcAft>
              <a:buSzPts val="1300"/>
              <a:buChar char="●"/>
            </a:pPr>
            <a:r>
              <a:rPr lang="id"/>
              <a:t>ORDER BY clause digunakan untuk mengurutkan data berdasarkan kolom yang dipilih, dan jenis urutan (ASC atau DESC)</a:t>
            </a:r>
            <a:endParaRPr/>
          </a:p>
          <a:p>
            <a:pPr indent="-311150" lvl="0" marL="457200" rtl="0" algn="l">
              <a:lnSpc>
                <a:spcPct val="115000"/>
              </a:lnSpc>
              <a:spcBef>
                <a:spcPts val="0"/>
              </a:spcBef>
              <a:spcAft>
                <a:spcPts val="0"/>
              </a:spcAft>
              <a:buSzPts val="1300"/>
              <a:buChar char="●"/>
            </a:pPr>
            <a:r>
              <a:rPr lang="id"/>
              <a:t>Kita juga bisa mengurutkan tidak hanya terhadap satu kolom, tapi beberapa kolom</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Mengurutkan Data</a:t>
            </a:r>
            <a:endParaRPr/>
          </a:p>
        </p:txBody>
      </p:sp>
      <p:pic>
        <p:nvPicPr>
          <p:cNvPr id="792" name="Google Shape;792;p138"/>
          <p:cNvPicPr preferRelativeResize="0"/>
          <p:nvPr/>
        </p:nvPicPr>
        <p:blipFill rotWithShape="1">
          <a:blip r:embed="rId3">
            <a:alphaModFix/>
          </a:blip>
          <a:srcRect b="0" l="0" r="0" t="0"/>
          <a:stretch/>
        </p:blipFill>
        <p:spPr>
          <a:xfrm>
            <a:off x="152400" y="2006250"/>
            <a:ext cx="8839197" cy="1876903"/>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Limit Clause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Limit Clause</a:t>
            </a:r>
            <a:endParaRPr/>
          </a:p>
        </p:txBody>
      </p:sp>
      <p:sp>
        <p:nvSpPr>
          <p:cNvPr id="803" name="Google Shape;803;p14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Mengambil seluruh data di tabel bukanlah pilihan bijak, apalagi jika datanya sudah banyak sekali</a:t>
            </a:r>
            <a:endParaRPr/>
          </a:p>
          <a:p>
            <a:pPr indent="-311150" lvl="0" marL="457200" rtl="0" algn="l">
              <a:lnSpc>
                <a:spcPct val="115000"/>
              </a:lnSpc>
              <a:spcBef>
                <a:spcPts val="0"/>
              </a:spcBef>
              <a:spcAft>
                <a:spcPts val="0"/>
              </a:spcAft>
              <a:buSzPts val="1300"/>
              <a:buChar char="●"/>
            </a:pPr>
            <a:r>
              <a:rPr lang="id"/>
              <a:t>Kita bisa membatasi jumlah data yang diambil dalam SQL SELECT dengan LIMIT clause</a:t>
            </a:r>
            <a:endParaRPr/>
          </a:p>
          <a:p>
            <a:pPr indent="-311150" lvl="0" marL="457200" rtl="0" algn="l">
              <a:lnSpc>
                <a:spcPct val="115000"/>
              </a:lnSpc>
              <a:spcBef>
                <a:spcPts val="0"/>
              </a:spcBef>
              <a:spcAft>
                <a:spcPts val="0"/>
              </a:spcAft>
              <a:buSzPts val="1300"/>
              <a:buChar char="●"/>
            </a:pPr>
            <a:r>
              <a:rPr lang="id"/>
              <a:t>Selain membatasi jumlah data, kita juga bisa meng-skip sejumlah data yang tidak ingin kita lihat</a:t>
            </a:r>
            <a:endParaRPr/>
          </a:p>
          <a:p>
            <a:pPr indent="-311150" lvl="0" marL="457200" rtl="0" algn="l">
              <a:lnSpc>
                <a:spcPct val="115000"/>
              </a:lnSpc>
              <a:spcBef>
                <a:spcPts val="0"/>
              </a:spcBef>
              <a:spcAft>
                <a:spcPts val="0"/>
              </a:spcAft>
              <a:buSzPts val="1300"/>
              <a:buChar char="●"/>
            </a:pPr>
            <a:r>
              <a:rPr lang="id"/>
              <a:t>LIMIT biasanya digunakan saat melakukan paging di aplikasi kita</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4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Membatasi Hasil Query</a:t>
            </a:r>
            <a:endParaRPr/>
          </a:p>
        </p:txBody>
      </p:sp>
      <p:pic>
        <p:nvPicPr>
          <p:cNvPr id="809" name="Google Shape;809;p141"/>
          <p:cNvPicPr preferRelativeResize="0"/>
          <p:nvPr/>
        </p:nvPicPr>
        <p:blipFill rotWithShape="1">
          <a:blip r:embed="rId3">
            <a:alphaModFix/>
          </a:blip>
          <a:srcRect b="0" l="0" r="0" t="0"/>
          <a:stretch/>
        </p:blipFill>
        <p:spPr>
          <a:xfrm>
            <a:off x="152400" y="2006250"/>
            <a:ext cx="8839200" cy="246526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Skip Hasil Query</a:t>
            </a:r>
            <a:endParaRPr/>
          </a:p>
        </p:txBody>
      </p:sp>
      <p:pic>
        <p:nvPicPr>
          <p:cNvPr id="815" name="Google Shape;815;p142"/>
          <p:cNvPicPr preferRelativeResize="0"/>
          <p:nvPr/>
        </p:nvPicPr>
        <p:blipFill rotWithShape="1">
          <a:blip r:embed="rId3">
            <a:alphaModFix/>
          </a:blip>
          <a:srcRect b="0" l="0" r="0" t="0"/>
          <a:stretch/>
        </p:blipFill>
        <p:spPr>
          <a:xfrm>
            <a:off x="152400" y="2006250"/>
            <a:ext cx="8839197" cy="2371492"/>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4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Select Distinct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MySQL</a:t>
            </a:r>
            <a:endParaRPr/>
          </a:p>
        </p:txBody>
      </p:sp>
      <p:sp>
        <p:nvSpPr>
          <p:cNvPr id="196" name="Google Shape;196;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adalah DBMS Relational OpenSource yang paling populer di dunia saat ini</a:t>
            </a:r>
            <a:endParaRPr/>
          </a:p>
          <a:p>
            <a:pPr indent="-311150" lvl="0" marL="457200" rtl="0" algn="l">
              <a:lnSpc>
                <a:spcPct val="115000"/>
              </a:lnSpc>
              <a:spcBef>
                <a:spcPts val="0"/>
              </a:spcBef>
              <a:spcAft>
                <a:spcPts val="0"/>
              </a:spcAft>
              <a:buSzPts val="1300"/>
              <a:buChar char="●"/>
            </a:pPr>
            <a:r>
              <a:rPr lang="id"/>
              <a:t>Tidak hanya OpenSource, MySQL juga gratis untuk digunakan</a:t>
            </a:r>
            <a:endParaRPr/>
          </a:p>
          <a:p>
            <a:pPr indent="-311150" lvl="0" marL="457200" rtl="0" algn="l">
              <a:lnSpc>
                <a:spcPct val="115000"/>
              </a:lnSpc>
              <a:spcBef>
                <a:spcPts val="0"/>
              </a:spcBef>
              <a:spcAft>
                <a:spcPts val="0"/>
              </a:spcAft>
              <a:buSzPts val="1300"/>
              <a:buChar char="●"/>
            </a:pPr>
            <a:r>
              <a:rPr lang="id"/>
              <a:t>MySQL pertama kali dibuat dan diperkenalkan tahun 1995 oleh David Axmark dan Michael Widenius</a:t>
            </a:r>
            <a:endParaRPr/>
          </a:p>
          <a:p>
            <a:pPr indent="-311150" lvl="0" marL="457200" rtl="0" algn="l">
              <a:lnSpc>
                <a:spcPct val="115000"/>
              </a:lnSpc>
              <a:spcBef>
                <a:spcPts val="0"/>
              </a:spcBef>
              <a:spcAft>
                <a:spcPts val="0"/>
              </a:spcAft>
              <a:buSzPts val="1300"/>
              <a:buChar char="●"/>
            </a:pPr>
            <a:r>
              <a:rPr lang="id"/>
              <a:t>MySQL sangat populer sekali terutama dikalangan programmer web PHP</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https://www.mysql.com/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Select Distinct Data</a:t>
            </a:r>
            <a:endParaRPr/>
          </a:p>
        </p:txBody>
      </p:sp>
      <p:sp>
        <p:nvSpPr>
          <p:cNvPr id="826" name="Google Shape;826;p14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Saat melakukan query dengan SELECT, kadang kita mendapatkan data yang duplikat</a:t>
            </a:r>
            <a:endParaRPr/>
          </a:p>
          <a:p>
            <a:pPr indent="-311150" lvl="0" marL="457200" rtl="0" algn="l">
              <a:lnSpc>
                <a:spcPct val="115000"/>
              </a:lnSpc>
              <a:spcBef>
                <a:spcPts val="0"/>
              </a:spcBef>
              <a:spcAft>
                <a:spcPts val="0"/>
              </a:spcAft>
              <a:buSzPts val="1300"/>
              <a:buChar char="●"/>
            </a:pPr>
            <a:r>
              <a:rPr lang="id"/>
              <a:t>Misal kita ingin melihat semua kategori di tabel products, maka otomatis hasil query SELECT akan duplikat, karena banyak sekali produk dengan kategori yang sama</a:t>
            </a:r>
            <a:endParaRPr/>
          </a:p>
          <a:p>
            <a:pPr indent="-311150" lvl="0" marL="457200" rtl="0" algn="l">
              <a:lnSpc>
                <a:spcPct val="115000"/>
              </a:lnSpc>
              <a:spcBef>
                <a:spcPts val="0"/>
              </a:spcBef>
              <a:spcAft>
                <a:spcPts val="0"/>
              </a:spcAft>
              <a:buSzPts val="1300"/>
              <a:buChar char="●"/>
            </a:pPr>
            <a:r>
              <a:rPr lang="id"/>
              <a:t>Jika kita ingin menghilangkan data-data duplikat tersebut , kita bisa menggunakan SELECT dengan tambahan DISTINCT sebelum nama kolom nya</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4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Menghilangkan Data Duplikat</a:t>
            </a:r>
            <a:endParaRPr/>
          </a:p>
        </p:txBody>
      </p:sp>
      <p:pic>
        <p:nvPicPr>
          <p:cNvPr id="832" name="Google Shape;832;p145"/>
          <p:cNvPicPr preferRelativeResize="0"/>
          <p:nvPr/>
        </p:nvPicPr>
        <p:blipFill rotWithShape="1">
          <a:blip r:embed="rId3">
            <a:alphaModFix/>
          </a:blip>
          <a:srcRect b="0" l="0" r="0" t="0"/>
          <a:stretch/>
        </p:blipFill>
        <p:spPr>
          <a:xfrm>
            <a:off x="152400" y="2006250"/>
            <a:ext cx="8839201" cy="14036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4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Numeric Function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Numeric Function</a:t>
            </a:r>
            <a:endParaRPr/>
          </a:p>
        </p:txBody>
      </p:sp>
      <p:sp>
        <p:nvSpPr>
          <p:cNvPr id="843" name="Google Shape;843;p14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memiliki banyak sekali fitur untuk manipulasi data angka</a:t>
            </a:r>
            <a:endParaRPr/>
          </a:p>
          <a:p>
            <a:pPr indent="-311150" lvl="0" marL="457200" rtl="0" algn="l">
              <a:lnSpc>
                <a:spcPct val="115000"/>
              </a:lnSpc>
              <a:spcBef>
                <a:spcPts val="0"/>
              </a:spcBef>
              <a:spcAft>
                <a:spcPts val="0"/>
              </a:spcAft>
              <a:buSzPts val="1300"/>
              <a:buChar char="●"/>
            </a:pPr>
            <a:r>
              <a:rPr lang="id"/>
              <a:t>Hal ini memudahkan kita untuk memanipulasi data angka</a:t>
            </a:r>
            <a:endParaRPr/>
          </a:p>
          <a:p>
            <a:pPr indent="-311150" lvl="0" marL="457200" rtl="0" algn="l">
              <a:lnSpc>
                <a:spcPct val="115000"/>
              </a:lnSpc>
              <a:spcBef>
                <a:spcPts val="0"/>
              </a:spcBef>
              <a:spcAft>
                <a:spcPts val="0"/>
              </a:spcAft>
              <a:buSzPts val="1300"/>
              <a:buChar char="●"/>
            </a:pPr>
            <a:r>
              <a:rPr lang="id"/>
              <a:t>Secara garis besar, fitur ini dibagi menjadi dua, Arithmetic Operator dan Mathematical Function</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Arithmetic Operator</a:t>
            </a:r>
            <a:endParaRPr/>
          </a:p>
        </p:txBody>
      </p:sp>
      <p:pic>
        <p:nvPicPr>
          <p:cNvPr id="849" name="Google Shape;849;p148"/>
          <p:cNvPicPr preferRelativeResize="0"/>
          <p:nvPr/>
        </p:nvPicPr>
        <p:blipFill rotWithShape="1">
          <a:blip r:embed="rId3">
            <a:alphaModFix/>
          </a:blip>
          <a:srcRect b="0" l="0" r="0" t="0"/>
          <a:stretch/>
        </p:blipFill>
        <p:spPr>
          <a:xfrm>
            <a:off x="2512338" y="2006250"/>
            <a:ext cx="4119313" cy="298485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Arithmetic Operator</a:t>
            </a:r>
            <a:endParaRPr/>
          </a:p>
        </p:txBody>
      </p:sp>
      <p:pic>
        <p:nvPicPr>
          <p:cNvPr id="855" name="Google Shape;855;p149"/>
          <p:cNvPicPr preferRelativeResize="0"/>
          <p:nvPr/>
        </p:nvPicPr>
        <p:blipFill rotWithShape="1">
          <a:blip r:embed="rId3">
            <a:alphaModFix/>
          </a:blip>
          <a:srcRect b="0" l="0" r="0" t="0"/>
          <a:stretch/>
        </p:blipFill>
        <p:spPr>
          <a:xfrm>
            <a:off x="152400" y="2006250"/>
            <a:ext cx="8839199" cy="1799941"/>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Mathematical Function</a:t>
            </a:r>
            <a:endParaRPr/>
          </a:p>
        </p:txBody>
      </p:sp>
      <p:sp>
        <p:nvSpPr>
          <p:cNvPr id="861" name="Google Shape;861;p15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Selain arithmetic operator, ada juga mathematical function</a:t>
            </a:r>
            <a:endParaRPr/>
          </a:p>
          <a:p>
            <a:pPr indent="-311150" lvl="0" marL="457200" rtl="0" algn="l">
              <a:lnSpc>
                <a:spcPct val="115000"/>
              </a:lnSpc>
              <a:spcBef>
                <a:spcPts val="0"/>
              </a:spcBef>
              <a:spcAft>
                <a:spcPts val="0"/>
              </a:spcAft>
              <a:buSzPts val="1300"/>
              <a:buChar char="●"/>
            </a:pPr>
            <a:r>
              <a:rPr lang="id"/>
              <a:t>Ini adalah kumpulan function yang terdapat di MySQL yang bisa kita gunakan sebagai fungsi-fungsi matematika</a:t>
            </a:r>
            <a:endParaRPr/>
          </a:p>
          <a:p>
            <a:pPr indent="-311150" lvl="0" marL="457200" rtl="0" algn="l">
              <a:lnSpc>
                <a:spcPct val="115000"/>
              </a:lnSpc>
              <a:spcBef>
                <a:spcPts val="0"/>
              </a:spcBef>
              <a:spcAft>
                <a:spcPts val="0"/>
              </a:spcAft>
              <a:buSzPts val="1300"/>
              <a:buChar char="●"/>
            </a:pPr>
            <a:r>
              <a:rPr lang="id"/>
              <a:t>Ada banyak sekali, dan tidak bisa kita bahas semua</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https://dev.mysql.com/doc/refman/8.0/en/mathematical-functions.html</a:t>
            </a:r>
            <a:r>
              <a:rPr lang="id"/>
              <a:t>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5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Mathematical Function</a:t>
            </a:r>
            <a:endParaRPr/>
          </a:p>
        </p:txBody>
      </p:sp>
      <p:pic>
        <p:nvPicPr>
          <p:cNvPr id="867" name="Google Shape;867;p151"/>
          <p:cNvPicPr preferRelativeResize="0"/>
          <p:nvPr/>
        </p:nvPicPr>
        <p:blipFill rotWithShape="1">
          <a:blip r:embed="rId3">
            <a:alphaModFix/>
          </a:blip>
          <a:srcRect b="0" l="0" r="0" t="0"/>
          <a:stretch/>
        </p:blipFill>
        <p:spPr>
          <a:xfrm>
            <a:off x="152400" y="2006250"/>
            <a:ext cx="8199347" cy="29848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5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Auto Increment</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5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Auto Increment</a:t>
            </a:r>
            <a:endParaRPr/>
          </a:p>
        </p:txBody>
      </p:sp>
      <p:sp>
        <p:nvSpPr>
          <p:cNvPr id="878" name="Google Shape;878;p15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Kadang kita butuh angka yang berurut untuk membuat primary key, misal 1, 2, 3, dan seterusnya.</a:t>
            </a:r>
            <a:endParaRPr/>
          </a:p>
          <a:p>
            <a:pPr indent="-311150" lvl="0" marL="457200" rtl="0" algn="l">
              <a:lnSpc>
                <a:spcPct val="115000"/>
              </a:lnSpc>
              <a:spcBef>
                <a:spcPts val="0"/>
              </a:spcBef>
              <a:spcAft>
                <a:spcPts val="0"/>
              </a:spcAft>
              <a:buSzPts val="1300"/>
              <a:buChar char="●"/>
            </a:pPr>
            <a:r>
              <a:rPr lang="id"/>
              <a:t>Untuk melakukan hal ini secara manual bukanlah hal bijak, apalagi jika aplikasi yang kita buat diakses oleh banyak orang secara bersamaan</a:t>
            </a:r>
            <a:endParaRPr/>
          </a:p>
          <a:p>
            <a:pPr indent="-311150" lvl="0" marL="457200" rtl="0" algn="l">
              <a:lnSpc>
                <a:spcPct val="115000"/>
              </a:lnSpc>
              <a:spcBef>
                <a:spcPts val="0"/>
              </a:spcBef>
              <a:spcAft>
                <a:spcPts val="0"/>
              </a:spcAft>
              <a:buSzPts val="1300"/>
              <a:buChar char="●"/>
            </a:pPr>
            <a:r>
              <a:rPr lang="id"/>
              <a:t>MySQL memiliki fitur yang bernama auto increment, fitur ini bisa kita gunakan untuk menandai bahwa suatu primary key datanya diisi secara otomatis dari angka terakhir + 1</a:t>
            </a:r>
            <a:endParaRPr/>
          </a:p>
          <a:p>
            <a:pPr indent="-311150" lvl="0" marL="457200" rtl="0" algn="l">
              <a:lnSpc>
                <a:spcPct val="115000"/>
              </a:lnSpc>
              <a:spcBef>
                <a:spcPts val="0"/>
              </a:spcBef>
              <a:spcAft>
                <a:spcPts val="0"/>
              </a:spcAft>
              <a:buSzPts val="1300"/>
              <a:buChar char="●"/>
            </a:pPr>
            <a:r>
              <a:rPr lang="id"/>
              <a:t>Dengan menggunakan auto increment, kita tidak perlu lalu memasukkan data primary key, ini akan otomatis dibuat oleh MySQL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Kenapa Belajar MySQL?</a:t>
            </a:r>
            <a:endParaRPr/>
          </a:p>
        </p:txBody>
      </p:sp>
      <p:pic>
        <p:nvPicPr>
          <p:cNvPr id="202" name="Google Shape;202;p37"/>
          <p:cNvPicPr preferRelativeResize="0"/>
          <p:nvPr/>
        </p:nvPicPr>
        <p:blipFill rotWithShape="1">
          <a:blip r:embed="rId3">
            <a:alphaModFix/>
          </a:blip>
          <a:srcRect b="0" l="0" r="0" t="0"/>
          <a:stretch/>
        </p:blipFill>
        <p:spPr>
          <a:xfrm>
            <a:off x="152400" y="2006250"/>
            <a:ext cx="8780505" cy="2984849"/>
          </a:xfrm>
          <a:prstGeom prst="rect">
            <a:avLst/>
          </a:prstGeom>
          <a:noFill/>
          <a:ln>
            <a:noFill/>
          </a:ln>
        </p:spPr>
      </p:pic>
      <p:sp>
        <p:nvSpPr>
          <p:cNvPr id="203" name="Google Shape;203;p37"/>
          <p:cNvSpPr txBox="1"/>
          <p:nvPr/>
        </p:nvSpPr>
        <p:spPr>
          <a:xfrm>
            <a:off x="0" y="0"/>
            <a:ext cx="7902300" cy="5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sng" cap="none" strike="noStrike">
                <a:solidFill>
                  <a:schemeClr val="hlink"/>
                </a:solidFill>
                <a:latin typeface="Arial"/>
                <a:ea typeface="Arial"/>
                <a:cs typeface="Arial"/>
                <a:sym typeface="Arial"/>
                <a:hlinkClick r:id="rId4"/>
              </a:rPr>
              <a:t>https://db-engines.com/en/ranking/relational+dbms</a:t>
            </a:r>
            <a:r>
              <a:rPr b="0" i="0" lang="id"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5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Membuat Tabel dengan Auto Increment</a:t>
            </a:r>
            <a:endParaRPr/>
          </a:p>
        </p:txBody>
      </p:sp>
      <p:pic>
        <p:nvPicPr>
          <p:cNvPr id="884" name="Google Shape;884;p154"/>
          <p:cNvPicPr preferRelativeResize="0"/>
          <p:nvPr/>
        </p:nvPicPr>
        <p:blipFill rotWithShape="1">
          <a:blip r:embed="rId3">
            <a:alphaModFix/>
          </a:blip>
          <a:srcRect b="0" l="0" r="0" t="0"/>
          <a:stretch/>
        </p:blipFill>
        <p:spPr>
          <a:xfrm>
            <a:off x="152400" y="2006250"/>
            <a:ext cx="8246086" cy="2984851"/>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5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Memasukkan Data Tanpa Id</a:t>
            </a:r>
            <a:endParaRPr/>
          </a:p>
        </p:txBody>
      </p:sp>
      <p:pic>
        <p:nvPicPr>
          <p:cNvPr id="890" name="Google Shape;890;p155"/>
          <p:cNvPicPr preferRelativeResize="0"/>
          <p:nvPr/>
        </p:nvPicPr>
        <p:blipFill rotWithShape="1">
          <a:blip r:embed="rId3">
            <a:alphaModFix/>
          </a:blip>
          <a:srcRect b="0" l="0" r="0" t="0"/>
          <a:stretch/>
        </p:blipFill>
        <p:spPr>
          <a:xfrm>
            <a:off x="152400" y="2006250"/>
            <a:ext cx="8839199" cy="1356761"/>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5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Melihat Id Terakhir</a:t>
            </a:r>
            <a:endParaRPr/>
          </a:p>
        </p:txBody>
      </p:sp>
      <p:pic>
        <p:nvPicPr>
          <p:cNvPr id="896" name="Google Shape;896;p156"/>
          <p:cNvPicPr preferRelativeResize="0"/>
          <p:nvPr/>
        </p:nvPicPr>
        <p:blipFill rotWithShape="1">
          <a:blip r:embed="rId3">
            <a:alphaModFix/>
          </a:blip>
          <a:srcRect b="0" l="0" r="0" t="0"/>
          <a:stretch/>
        </p:blipFill>
        <p:spPr>
          <a:xfrm>
            <a:off x="152400" y="2006250"/>
            <a:ext cx="8839199" cy="984738"/>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5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String Function</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String Function</a:t>
            </a:r>
            <a:endParaRPr/>
          </a:p>
        </p:txBody>
      </p:sp>
      <p:sp>
        <p:nvSpPr>
          <p:cNvPr id="907" name="Google Shape;907;p15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Sama seperti number, di MySQL juga banyak menyediakan function untuk tipe data String</a:t>
            </a:r>
            <a:endParaRPr/>
          </a:p>
          <a:p>
            <a:pPr indent="-311150" lvl="0" marL="457200" rtl="0" algn="l">
              <a:lnSpc>
                <a:spcPct val="115000"/>
              </a:lnSpc>
              <a:spcBef>
                <a:spcPts val="0"/>
              </a:spcBef>
              <a:spcAft>
                <a:spcPts val="0"/>
              </a:spcAft>
              <a:buSzPts val="1300"/>
              <a:buChar char="●"/>
            </a:pPr>
            <a:r>
              <a:rPr lang="id"/>
              <a:t>Ada banyak sekali function-function yang bisa kita gunakan</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https://dev.mysql.com/doc/refman/8.0/en/string-functions.html</a:t>
            </a:r>
            <a:r>
              <a:rPr lang="id"/>
              <a:t>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5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String Function</a:t>
            </a:r>
            <a:endParaRPr/>
          </a:p>
        </p:txBody>
      </p:sp>
      <p:pic>
        <p:nvPicPr>
          <p:cNvPr id="913" name="Google Shape;913;p159"/>
          <p:cNvPicPr preferRelativeResize="0"/>
          <p:nvPr/>
        </p:nvPicPr>
        <p:blipFill rotWithShape="1">
          <a:blip r:embed="rId3">
            <a:alphaModFix/>
          </a:blip>
          <a:srcRect b="0" l="0" r="0" t="0"/>
          <a:stretch/>
        </p:blipFill>
        <p:spPr>
          <a:xfrm>
            <a:off x="152400" y="2006250"/>
            <a:ext cx="8839202" cy="243714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6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Date and Time Functions</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6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Date dan Time Function</a:t>
            </a:r>
            <a:endParaRPr/>
          </a:p>
        </p:txBody>
      </p:sp>
      <p:sp>
        <p:nvSpPr>
          <p:cNvPr id="924" name="Google Shape;924;p16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juga menyediakan banyak sekali function yang bisa kita gunakan untuk mengolah data tipe Date dan Time</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https://dev.mysql.com/doc/refman/8.0/en/date-and-time-functions.html</a:t>
            </a:r>
            <a:r>
              <a:rPr lang="id"/>
              <a:t>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6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Menambah Kolom Timestamp </a:t>
            </a:r>
            <a:endParaRPr/>
          </a:p>
        </p:txBody>
      </p:sp>
      <p:pic>
        <p:nvPicPr>
          <p:cNvPr id="930" name="Google Shape;930;p162"/>
          <p:cNvPicPr preferRelativeResize="0"/>
          <p:nvPr/>
        </p:nvPicPr>
        <p:blipFill rotWithShape="1">
          <a:blip r:embed="rId3">
            <a:alphaModFix/>
          </a:blip>
          <a:srcRect b="0" l="0" r="0" t="0"/>
          <a:stretch/>
        </p:blipFill>
        <p:spPr>
          <a:xfrm>
            <a:off x="152400" y="2006250"/>
            <a:ext cx="8839199" cy="2859071"/>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6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Flow Control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MySQL Community vs MySQL Enterprise</a:t>
            </a:r>
            <a:endParaRPr/>
          </a:p>
        </p:txBody>
      </p:sp>
      <p:sp>
        <p:nvSpPr>
          <p:cNvPr id="209" name="Google Shape;209;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Saat kita membuka halaman website resmi MySQL, jangan sampai salah download aplikasi MySQL</a:t>
            </a:r>
            <a:endParaRPr/>
          </a:p>
          <a:p>
            <a:pPr indent="-311150" lvl="0" marL="457200" rtl="0" algn="l">
              <a:lnSpc>
                <a:spcPct val="115000"/>
              </a:lnSpc>
              <a:spcBef>
                <a:spcPts val="0"/>
              </a:spcBef>
              <a:spcAft>
                <a:spcPts val="0"/>
              </a:spcAft>
              <a:buSzPts val="1300"/>
              <a:buChar char="●"/>
            </a:pPr>
            <a:r>
              <a:rPr lang="id"/>
              <a:t>MySQL menawarkan pilihan versi MySQL Enterprise, yaitu DBMS MySQL Yang berbayar</a:t>
            </a:r>
            <a:endParaRPr/>
          </a:p>
          <a:p>
            <a:pPr indent="-311150" lvl="0" marL="457200" rtl="0" algn="l">
              <a:lnSpc>
                <a:spcPct val="115000"/>
              </a:lnSpc>
              <a:spcBef>
                <a:spcPts val="0"/>
              </a:spcBef>
              <a:spcAft>
                <a:spcPts val="0"/>
              </a:spcAft>
              <a:buSzPts val="1300"/>
              <a:buChar char="●"/>
            </a:pPr>
            <a:r>
              <a:rPr lang="id"/>
              <a:t>MySQL yang versi gratis adalah MySQL Community</a:t>
            </a:r>
            <a:endParaRPr/>
          </a:p>
          <a:p>
            <a:pPr indent="-311150" lvl="0" marL="457200" rtl="0" algn="l">
              <a:lnSpc>
                <a:spcPct val="115000"/>
              </a:lnSpc>
              <a:spcBef>
                <a:spcPts val="0"/>
              </a:spcBef>
              <a:spcAft>
                <a:spcPts val="0"/>
              </a:spcAft>
              <a:buSzPts val="1300"/>
              <a:buChar char="●"/>
            </a:pPr>
            <a:r>
              <a:rPr lang="id"/>
              <a:t>MySQL Enterprise sendiri lebih ke versi improvement dari MySQL Community, biasanya menambahkan support dan monitoring</a:t>
            </a:r>
            <a:endParaRPr/>
          </a:p>
          <a:p>
            <a:pPr indent="-311150" lvl="0" marL="457200" rtl="0" algn="l">
              <a:lnSpc>
                <a:spcPct val="115000"/>
              </a:lnSpc>
              <a:spcBef>
                <a:spcPts val="0"/>
              </a:spcBef>
              <a:spcAft>
                <a:spcPts val="0"/>
              </a:spcAft>
              <a:buSzPts val="1300"/>
              <a:buChar char="●"/>
            </a:pPr>
            <a:r>
              <a:rPr lang="id"/>
              <a:t>Jika menggunakan MySQL Community, maka kita harus tangani semuanya sendiri, dari masalah dan monitoring MySQL nya</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6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Flow Control Function</a:t>
            </a:r>
            <a:endParaRPr/>
          </a:p>
        </p:txBody>
      </p:sp>
      <p:sp>
        <p:nvSpPr>
          <p:cNvPr id="941" name="Google Shape;941;p16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memiliki fitur flow control function</a:t>
            </a:r>
            <a:endParaRPr/>
          </a:p>
          <a:p>
            <a:pPr indent="-311150" lvl="0" marL="457200" rtl="0" algn="l">
              <a:lnSpc>
                <a:spcPct val="115000"/>
              </a:lnSpc>
              <a:spcBef>
                <a:spcPts val="0"/>
              </a:spcBef>
              <a:spcAft>
                <a:spcPts val="0"/>
              </a:spcAft>
              <a:buSzPts val="1300"/>
              <a:buChar char="●"/>
            </a:pPr>
            <a:r>
              <a:rPr lang="id"/>
              <a:t>Ini mirip IF ELSE di bahasa pemrograman</a:t>
            </a:r>
            <a:endParaRPr/>
          </a:p>
          <a:p>
            <a:pPr indent="-311150" lvl="0" marL="457200" rtl="0" algn="l">
              <a:lnSpc>
                <a:spcPct val="115000"/>
              </a:lnSpc>
              <a:spcBef>
                <a:spcPts val="0"/>
              </a:spcBef>
              <a:spcAft>
                <a:spcPts val="0"/>
              </a:spcAft>
              <a:buSzPts val="1300"/>
              <a:buChar char="●"/>
            </a:pPr>
            <a:r>
              <a:rPr lang="id"/>
              <a:t>Tapi ingat, fitur ini tidak se kompleks yang dimiliki bahasa pemrograman</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https://dev.mysql.com/doc/refman/8.0/en/flow-control-functions.html</a:t>
            </a:r>
            <a:r>
              <a:rPr lang="id"/>
              <a:t>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6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Control Flow CASE </a:t>
            </a:r>
            <a:endParaRPr/>
          </a:p>
        </p:txBody>
      </p:sp>
      <p:pic>
        <p:nvPicPr>
          <p:cNvPr id="947" name="Google Shape;947;p165"/>
          <p:cNvPicPr preferRelativeResize="0"/>
          <p:nvPr/>
        </p:nvPicPr>
        <p:blipFill rotWithShape="1">
          <a:blip r:embed="rId3">
            <a:alphaModFix/>
          </a:blip>
          <a:srcRect b="0" l="0" r="0" t="0"/>
          <a:stretch/>
        </p:blipFill>
        <p:spPr>
          <a:xfrm>
            <a:off x="152400" y="2006250"/>
            <a:ext cx="8839199" cy="2954033"/>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6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Control Flow IF</a:t>
            </a:r>
            <a:endParaRPr/>
          </a:p>
        </p:txBody>
      </p:sp>
      <p:pic>
        <p:nvPicPr>
          <p:cNvPr id="953" name="Google Shape;953;p166"/>
          <p:cNvPicPr preferRelativeResize="0"/>
          <p:nvPr/>
        </p:nvPicPr>
        <p:blipFill rotWithShape="1">
          <a:blip r:embed="rId3">
            <a:alphaModFix/>
          </a:blip>
          <a:srcRect b="0" l="0" r="0" t="0"/>
          <a:stretch/>
        </p:blipFill>
        <p:spPr>
          <a:xfrm>
            <a:off x="152400" y="2006250"/>
            <a:ext cx="8839202" cy="2436170"/>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6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Control Flow IFNULL</a:t>
            </a:r>
            <a:endParaRPr/>
          </a:p>
        </p:txBody>
      </p:sp>
      <p:pic>
        <p:nvPicPr>
          <p:cNvPr id="959" name="Google Shape;959;p167"/>
          <p:cNvPicPr preferRelativeResize="0"/>
          <p:nvPr/>
        </p:nvPicPr>
        <p:blipFill rotWithShape="1">
          <a:blip r:embed="rId3">
            <a:alphaModFix/>
          </a:blip>
          <a:srcRect b="0" l="0" r="0" t="0"/>
          <a:stretch/>
        </p:blipFill>
        <p:spPr>
          <a:xfrm>
            <a:off x="152400" y="2006250"/>
            <a:ext cx="8839198" cy="1143097"/>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6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Aggregate Function</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6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Aggregate Function</a:t>
            </a:r>
            <a:endParaRPr/>
          </a:p>
        </p:txBody>
      </p:sp>
      <p:sp>
        <p:nvSpPr>
          <p:cNvPr id="970" name="Google Shape;970;p16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mendukung function-function untuk melakukan aggregate</a:t>
            </a:r>
            <a:endParaRPr/>
          </a:p>
          <a:p>
            <a:pPr indent="-311150" lvl="0" marL="457200" rtl="0" algn="l">
              <a:lnSpc>
                <a:spcPct val="115000"/>
              </a:lnSpc>
              <a:spcBef>
                <a:spcPts val="0"/>
              </a:spcBef>
              <a:spcAft>
                <a:spcPts val="0"/>
              </a:spcAft>
              <a:buSzPts val="1300"/>
              <a:buChar char="●"/>
            </a:pPr>
            <a:r>
              <a:rPr lang="id"/>
              <a:t>Misal, kita ingin melihat harga paling mahal di tabel product, atau harga termurah, atau rata-rata harga produk, atau total jumlah data di tabel, dan lain-lain</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https://dev.mysql.com/doc/refman/8.0/en/aggregate-functions.html</a:t>
            </a:r>
            <a:r>
              <a:rPr lang="id"/>
              <a:t>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7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Aggregate Function</a:t>
            </a:r>
            <a:endParaRPr/>
          </a:p>
        </p:txBody>
      </p:sp>
      <p:pic>
        <p:nvPicPr>
          <p:cNvPr id="976" name="Google Shape;976;p170"/>
          <p:cNvPicPr preferRelativeResize="0"/>
          <p:nvPr/>
        </p:nvPicPr>
        <p:blipFill rotWithShape="1">
          <a:blip r:embed="rId3">
            <a:alphaModFix/>
          </a:blip>
          <a:srcRect b="0" l="0" r="0" t="0"/>
          <a:stretch/>
        </p:blipFill>
        <p:spPr>
          <a:xfrm>
            <a:off x="152400" y="2006250"/>
            <a:ext cx="8839199" cy="29195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MySQL vs MariaDB</a:t>
            </a:r>
            <a:endParaRPr/>
          </a:p>
        </p:txBody>
      </p:sp>
      <p:sp>
        <p:nvSpPr>
          <p:cNvPr id="215" name="Google Shape;215;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Tahun 2008 MySQL di akuisisi oleh perusahaan Sun Microsystem</a:t>
            </a:r>
            <a:endParaRPr/>
          </a:p>
          <a:p>
            <a:pPr indent="-311150" lvl="0" marL="457200" rtl="0" algn="l">
              <a:lnSpc>
                <a:spcPct val="115000"/>
              </a:lnSpc>
              <a:spcBef>
                <a:spcPts val="0"/>
              </a:spcBef>
              <a:spcAft>
                <a:spcPts val="0"/>
              </a:spcAft>
              <a:buSzPts val="1300"/>
              <a:buChar char="●"/>
            </a:pPr>
            <a:r>
              <a:rPr lang="id"/>
              <a:t>Namun Tahun 2009, Sun Microsystem diakuisisi oleh perusahaan Oracle (Pemilik DBMS Oracle)</a:t>
            </a:r>
            <a:endParaRPr/>
          </a:p>
          <a:p>
            <a:pPr indent="-311150" lvl="0" marL="457200" rtl="0" algn="l">
              <a:lnSpc>
                <a:spcPct val="115000"/>
              </a:lnSpc>
              <a:spcBef>
                <a:spcPts val="0"/>
              </a:spcBef>
              <a:spcAft>
                <a:spcPts val="0"/>
              </a:spcAft>
              <a:buSzPts val="1300"/>
              <a:buChar char="●"/>
            </a:pPr>
            <a:r>
              <a:rPr lang="id"/>
              <a:t>Hal ini menyebabkan 2 founder MySQL keluar dari MySQL dan membuat project baru bernama MariaDB</a:t>
            </a:r>
            <a:endParaRPr/>
          </a:p>
          <a:p>
            <a:pPr indent="-311150" lvl="0" marL="457200" rtl="0" algn="l">
              <a:lnSpc>
                <a:spcPct val="115000"/>
              </a:lnSpc>
              <a:spcBef>
                <a:spcPts val="0"/>
              </a:spcBef>
              <a:spcAft>
                <a:spcPts val="0"/>
              </a:spcAft>
              <a:buSzPts val="1300"/>
              <a:buChar char="●"/>
            </a:pPr>
            <a:r>
              <a:rPr lang="id"/>
              <a:t>MariaDB Sebenarnya fork dari MySQL, jadi apa yang bisa dilakukan di MySQL bisa dilakukan di MariaDB</a:t>
            </a:r>
            <a:endParaRPr/>
          </a:p>
          <a:p>
            <a:pPr indent="-311150" lvl="0" marL="457200" rtl="0" algn="l">
              <a:lnSpc>
                <a:spcPct val="115000"/>
              </a:lnSpc>
              <a:spcBef>
                <a:spcPts val="0"/>
              </a:spcBef>
              <a:spcAft>
                <a:spcPts val="0"/>
              </a:spcAft>
              <a:buSzPts val="1300"/>
              <a:buChar char="●"/>
            </a:pPr>
            <a:r>
              <a:rPr lang="id"/>
              <a:t>Sehingga sekarang jangan terlalu bingung jika ada MySQL dan MariaDB, karena sebenarnya itu dari source code yang sama, mungkin ada perbedaan kecil, namun secara garis besar sebenarnya tetap sama</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https://mariadb.org/</a:t>
            </a:r>
            <a:r>
              <a:rPr lang="id"/>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Cara Kerja MySQL Server</a:t>
            </a:r>
            <a:endParaRPr/>
          </a:p>
        </p:txBody>
      </p:sp>
      <p:pic>
        <p:nvPicPr>
          <p:cNvPr id="221" name="Google Shape;221;p40"/>
          <p:cNvPicPr preferRelativeResize="0"/>
          <p:nvPr/>
        </p:nvPicPr>
        <p:blipFill rotWithShape="1">
          <a:blip r:embed="rId3">
            <a:alphaModFix/>
          </a:blip>
          <a:srcRect b="0" l="0" r="0" t="0"/>
          <a:stretch/>
        </p:blipFill>
        <p:spPr>
          <a:xfrm>
            <a:off x="152400" y="2006250"/>
            <a:ext cx="8839200" cy="25954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Menginstall MySQL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Menginstall MySQL</a:t>
            </a:r>
            <a:endParaRPr/>
          </a:p>
        </p:txBody>
      </p:sp>
      <p:sp>
        <p:nvSpPr>
          <p:cNvPr id="232" name="Google Shape;232;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Menginstall MySQL banyak caranya, bisa download langsung dari halaman website resminya</a:t>
            </a:r>
            <a:endParaRPr/>
          </a:p>
          <a:p>
            <a:pPr indent="-311150" lvl="0" marL="457200" rtl="0" algn="l">
              <a:lnSpc>
                <a:spcPct val="115000"/>
              </a:lnSpc>
              <a:spcBef>
                <a:spcPts val="0"/>
              </a:spcBef>
              <a:spcAft>
                <a:spcPts val="0"/>
              </a:spcAft>
              <a:buSzPts val="1300"/>
              <a:buChar char="●"/>
            </a:pPr>
            <a:r>
              <a:rPr lang="id"/>
              <a:t>Atau bisa menggunakan aplikasi yang mem-bundle MySQL seperti XAMPP yang biasa digunakan oleh programmer PHP</a:t>
            </a:r>
            <a:endParaRPr/>
          </a:p>
          <a:p>
            <a:pPr indent="-311150" lvl="0" marL="457200" rtl="0" algn="l">
              <a:lnSpc>
                <a:spcPct val="115000"/>
              </a:lnSpc>
              <a:spcBef>
                <a:spcPts val="0"/>
              </a:spcBef>
              <a:spcAft>
                <a:spcPts val="0"/>
              </a:spcAft>
              <a:buSzPts val="1300"/>
              <a:buChar char="●"/>
            </a:pPr>
            <a:r>
              <a:rPr lang="id"/>
              <a:t>Jika sudah menginstall MySQL / MariaDB menggunakan XAMPP, tidak perlu menginstall lagi MySQL, karena jika bentrok, maka salah satu aplikasi MySQL nya tidak akan bisa jalan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Menginstall MySQL di Mac</a:t>
            </a:r>
            <a:endParaRPr/>
          </a:p>
        </p:txBody>
      </p:sp>
      <p:sp>
        <p:nvSpPr>
          <p:cNvPr id="238" name="Google Shape;238;p4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Khusus untuk pengguna Mac, selain download installer MySQL di website resmi MySQL, kita juga bisa menggunakan homebrew untuk menginstall MySQL</a:t>
            </a:r>
            <a:endParaRPr/>
          </a:p>
          <a:p>
            <a:pPr indent="-311150" lvl="0" marL="457200" rtl="0" algn="l">
              <a:lnSpc>
                <a:spcPct val="115000"/>
              </a:lnSpc>
              <a:spcBef>
                <a:spcPts val="0"/>
              </a:spcBef>
              <a:spcAft>
                <a:spcPts val="0"/>
              </a:spcAft>
              <a:buSzPts val="1300"/>
              <a:buChar char="●"/>
            </a:pPr>
            <a:r>
              <a:rPr lang="id"/>
              <a:t>Cukup gunakan perintah : brew install mysql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id"/>
              <a:t>MySQL Database</a:t>
            </a:r>
            <a:endParaRPr/>
          </a:p>
        </p:txBody>
      </p:sp>
      <p:sp>
        <p:nvSpPr>
          <p:cNvPr id="138" name="Google Shape;138;p26"/>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Menggunakan MySQL Client</a:t>
            </a:r>
            <a:endParaRPr/>
          </a:p>
        </p:txBody>
      </p:sp>
      <p:sp>
        <p:nvSpPr>
          <p:cNvPr id="244" name="Google Shape;244;p4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Client adalah aplikasi berbasis terminal yang disediakan oleh MySQL untuk berkomunikasi dengan MySQL Server</a:t>
            </a:r>
            <a:endParaRPr/>
          </a:p>
          <a:p>
            <a:pPr indent="-311150" lvl="0" marL="457200" rtl="0" algn="l">
              <a:lnSpc>
                <a:spcPct val="115000"/>
              </a:lnSpc>
              <a:spcBef>
                <a:spcPts val="0"/>
              </a:spcBef>
              <a:spcAft>
                <a:spcPts val="0"/>
              </a:spcAft>
              <a:buSzPts val="1300"/>
              <a:buChar char="●"/>
            </a:pPr>
            <a:r>
              <a:rPr lang="id"/>
              <a:t>Karena berbasis terminal, sehingga MySQL Client sangat cocok untuk kita gunakan misal ketika di server production, dimana kita menginstall MySQL di linux server yang berbasis terminal misal</a:t>
            </a:r>
            <a:endParaRPr/>
          </a:p>
          <a:p>
            <a:pPr indent="-311150" lvl="0" marL="457200" rtl="0" algn="l">
              <a:lnSpc>
                <a:spcPct val="115000"/>
              </a:lnSpc>
              <a:spcBef>
                <a:spcPts val="0"/>
              </a:spcBef>
              <a:spcAft>
                <a:spcPts val="0"/>
              </a:spcAft>
              <a:buSzPts val="1300"/>
              <a:buChar char="●"/>
            </a:pPr>
            <a:r>
              <a:rPr lang="id"/>
              <a:t>Kita tidak perlu menginstall MySQL Client secara terpisah, karena sudah tersedia di dalam aplikasi MySQL ketika kita menginstallnya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MySQL Workbench</a:t>
            </a:r>
            <a:endParaRPr/>
          </a:p>
        </p:txBody>
      </p:sp>
      <p:sp>
        <p:nvSpPr>
          <p:cNvPr id="250" name="Google Shape;250;p4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Workbench adalah aplikasi MySQL Client berbasis Desktop yang disediakan oleh MySQL </a:t>
            </a:r>
            <a:endParaRPr/>
          </a:p>
          <a:p>
            <a:pPr indent="-311150" lvl="0" marL="457200" rtl="0" algn="l">
              <a:lnSpc>
                <a:spcPct val="115000"/>
              </a:lnSpc>
              <a:spcBef>
                <a:spcPts val="0"/>
              </a:spcBef>
              <a:spcAft>
                <a:spcPts val="0"/>
              </a:spcAft>
              <a:buSzPts val="1300"/>
              <a:buChar char="●"/>
            </a:pPr>
            <a:r>
              <a:rPr lang="id"/>
              <a:t>MySQL Workbench adalah aplikasi gratis</a:t>
            </a:r>
            <a:endParaRPr/>
          </a:p>
          <a:p>
            <a:pPr indent="-311150" lvl="0" marL="457200" rtl="0" algn="l">
              <a:lnSpc>
                <a:spcPct val="115000"/>
              </a:lnSpc>
              <a:spcBef>
                <a:spcPts val="0"/>
              </a:spcBef>
              <a:spcAft>
                <a:spcPts val="0"/>
              </a:spcAft>
              <a:buSzPts val="1300"/>
              <a:buChar char="●"/>
            </a:pPr>
            <a:r>
              <a:rPr lang="id"/>
              <a:t>Aplikasi MySQL Workbench sangat mempermudah kita melakukan manajemen data di MySQL karena berbasis Desktop</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https://www.mysql.com/products/workbench/</a:t>
            </a:r>
            <a:r>
              <a:rPr lang="id"/>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JetBrains DataGrip</a:t>
            </a:r>
            <a:endParaRPr/>
          </a:p>
        </p:txBody>
      </p:sp>
      <p:sp>
        <p:nvSpPr>
          <p:cNvPr id="256" name="Google Shape;256;p4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DataGrip adalah aplikasi Database Client yang berbayar</a:t>
            </a:r>
            <a:endParaRPr/>
          </a:p>
          <a:p>
            <a:pPr indent="-311150" lvl="0" marL="457200" rtl="0" algn="l">
              <a:lnSpc>
                <a:spcPct val="115000"/>
              </a:lnSpc>
              <a:spcBef>
                <a:spcPts val="0"/>
              </a:spcBef>
              <a:spcAft>
                <a:spcPts val="0"/>
              </a:spcAft>
              <a:buSzPts val="1300"/>
              <a:buChar char="●"/>
            </a:pPr>
            <a:r>
              <a:rPr lang="id"/>
              <a:t>DataGrip mendukung banyak sekali DBMS sehingga kita cukup menggunakan DataGrip untuk manajemen semua database yang kita gunakan</a:t>
            </a:r>
            <a:endParaRPr/>
          </a:p>
          <a:p>
            <a:pPr indent="-311150" lvl="0" marL="457200" rtl="0" algn="l">
              <a:lnSpc>
                <a:spcPct val="115000"/>
              </a:lnSpc>
              <a:spcBef>
                <a:spcPts val="0"/>
              </a:spcBef>
              <a:spcAft>
                <a:spcPts val="0"/>
              </a:spcAft>
              <a:buSzPts val="1300"/>
              <a:buChar char="●"/>
            </a:pPr>
            <a:r>
              <a:rPr lang="id"/>
              <a:t>Selain mendukung Relational DBMS, DataGrip juga mendukung DBMS yang NoSQL seperti MongoDB, Cassandra, dan lain-lain</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https://www.jetbrains.com/datagrip/</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Database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Database</a:t>
            </a:r>
            <a:endParaRPr/>
          </a:p>
        </p:txBody>
      </p:sp>
      <p:sp>
        <p:nvSpPr>
          <p:cNvPr id="267" name="Google Shape;267;p4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Database adalah tempat kita menyimpan table di MySQL</a:t>
            </a:r>
            <a:endParaRPr/>
          </a:p>
          <a:p>
            <a:pPr indent="-311150" lvl="0" marL="457200" rtl="0" algn="l">
              <a:lnSpc>
                <a:spcPct val="115000"/>
              </a:lnSpc>
              <a:spcBef>
                <a:spcPts val="0"/>
              </a:spcBef>
              <a:spcAft>
                <a:spcPts val="0"/>
              </a:spcAft>
              <a:buSzPts val="1300"/>
              <a:buChar char="●"/>
            </a:pPr>
            <a:r>
              <a:rPr lang="id"/>
              <a:t>Jika kita misalkan table di MySQL adalah sebuah file, maka database adalah folder nya, dimana kita bisa menyimpan banyak table di sebuah database</a:t>
            </a:r>
            <a:endParaRPr/>
          </a:p>
          <a:p>
            <a:pPr indent="-311150" lvl="0" marL="457200" rtl="0" algn="l">
              <a:lnSpc>
                <a:spcPct val="115000"/>
              </a:lnSpc>
              <a:spcBef>
                <a:spcPts val="0"/>
              </a:spcBef>
              <a:spcAft>
                <a:spcPts val="0"/>
              </a:spcAft>
              <a:buSzPts val="1300"/>
              <a:buChar char="●"/>
            </a:pPr>
            <a:r>
              <a:rPr lang="id"/>
              <a:t>Biasanya pembuatan kita akan membuat satu database untuk satu jenis aplikasi, walaupun satu aplikasi bisa menggunakan lebih dari satu database, namun lumrahnya, satu aplikasi akan menggunakan satu database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9"/>
          <p:cNvPicPr preferRelativeResize="0"/>
          <p:nvPr/>
        </p:nvPicPr>
        <p:blipFill rotWithShape="1">
          <a:blip r:embed="rId3">
            <a:alphaModFix/>
          </a:blip>
          <a:srcRect b="0" l="0" r="0" t="0"/>
          <a:stretch/>
        </p:blipFill>
        <p:spPr>
          <a:xfrm>
            <a:off x="486057" y="533300"/>
            <a:ext cx="8171900" cy="45708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Melihat Semua Database di MySQL</a:t>
            </a:r>
            <a:endParaRPr/>
          </a:p>
        </p:txBody>
      </p:sp>
      <p:sp>
        <p:nvSpPr>
          <p:cNvPr id="278" name="Google Shape;278;p5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show databases;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Membuat Database</a:t>
            </a:r>
            <a:endParaRPr/>
          </a:p>
        </p:txBody>
      </p:sp>
      <p:sp>
        <p:nvSpPr>
          <p:cNvPr id="284" name="Google Shape;284;p5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create database nama_database;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Memilih Database</a:t>
            </a:r>
            <a:endParaRPr/>
          </a:p>
        </p:txBody>
      </p:sp>
      <p:sp>
        <p:nvSpPr>
          <p:cNvPr id="290" name="Google Shape;290;p5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use nama_database;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Menghapus Database</a:t>
            </a:r>
            <a:endParaRPr/>
          </a:p>
        </p:txBody>
      </p:sp>
      <p:sp>
        <p:nvSpPr>
          <p:cNvPr id="296" name="Google Shape;296;p5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drop database nama_database;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Agenda</a:t>
            </a:r>
            <a:endParaRPr/>
          </a:p>
        </p:txBody>
      </p:sp>
      <p:sp>
        <p:nvSpPr>
          <p:cNvPr id="144" name="Google Shape;144;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Pengenalan MySQL</a:t>
            </a:r>
            <a:endParaRPr/>
          </a:p>
          <a:p>
            <a:pPr indent="-311150" lvl="0" marL="457200" rtl="0" algn="l">
              <a:lnSpc>
                <a:spcPct val="115000"/>
              </a:lnSpc>
              <a:spcBef>
                <a:spcPts val="0"/>
              </a:spcBef>
              <a:spcAft>
                <a:spcPts val="0"/>
              </a:spcAft>
              <a:buSzPts val="1300"/>
              <a:buChar char="●"/>
            </a:pPr>
            <a:r>
              <a:rPr lang="id"/>
              <a:t>Menginstall MySQL</a:t>
            </a:r>
            <a:endParaRPr/>
          </a:p>
          <a:p>
            <a:pPr indent="-311150" lvl="0" marL="457200" rtl="0" algn="l">
              <a:lnSpc>
                <a:spcPct val="115000"/>
              </a:lnSpc>
              <a:spcBef>
                <a:spcPts val="0"/>
              </a:spcBef>
              <a:spcAft>
                <a:spcPts val="0"/>
              </a:spcAft>
              <a:buSzPts val="1300"/>
              <a:buChar char="●"/>
            </a:pPr>
            <a:r>
              <a:rPr lang="id"/>
              <a:t>Tipe Data</a:t>
            </a:r>
            <a:endParaRPr/>
          </a:p>
          <a:p>
            <a:pPr indent="-311150" lvl="0" marL="457200" rtl="0" algn="l">
              <a:lnSpc>
                <a:spcPct val="115000"/>
              </a:lnSpc>
              <a:spcBef>
                <a:spcPts val="0"/>
              </a:spcBef>
              <a:spcAft>
                <a:spcPts val="0"/>
              </a:spcAft>
              <a:buSzPts val="1300"/>
              <a:buChar char="●"/>
            </a:pPr>
            <a:r>
              <a:rPr lang="id"/>
              <a:t>Database,Table</a:t>
            </a:r>
            <a:endParaRPr/>
          </a:p>
          <a:p>
            <a:pPr indent="-311150" lvl="0" marL="457200" rtl="0" algn="l">
              <a:lnSpc>
                <a:spcPct val="115000"/>
              </a:lnSpc>
              <a:spcBef>
                <a:spcPts val="0"/>
              </a:spcBef>
              <a:spcAft>
                <a:spcPts val="0"/>
              </a:spcAft>
              <a:buSzPts val="1300"/>
              <a:buChar char="●"/>
            </a:pPr>
            <a:r>
              <a:rPr lang="id"/>
              <a:t>Insert, Update, Delete, Select</a:t>
            </a:r>
            <a:endParaRPr/>
          </a:p>
          <a:p>
            <a:pPr indent="-311150" lvl="0" marL="457200" rtl="0" algn="l">
              <a:lnSpc>
                <a:spcPct val="115000"/>
              </a:lnSpc>
              <a:spcBef>
                <a:spcPts val="0"/>
              </a:spcBef>
              <a:spcAft>
                <a:spcPts val="0"/>
              </a:spcAft>
              <a:buSzPts val="1300"/>
              <a:buChar char="●"/>
            </a:pPr>
            <a:r>
              <a:rPr lang="id"/>
              <a:t>Transaction</a:t>
            </a:r>
            <a:endParaRPr/>
          </a:p>
          <a:p>
            <a:pPr indent="-311150" lvl="0" marL="457200" rtl="0" algn="l">
              <a:lnSpc>
                <a:spcPct val="115000"/>
              </a:lnSpc>
              <a:spcBef>
                <a:spcPts val="0"/>
              </a:spcBef>
              <a:spcAft>
                <a:spcPts val="0"/>
              </a:spcAft>
              <a:buSzPts val="1300"/>
              <a:buChar char="●"/>
            </a:pPr>
            <a:r>
              <a:rPr lang="id"/>
              <a:t>Table Relationship</a:t>
            </a:r>
            <a:endParaRPr/>
          </a:p>
          <a:p>
            <a:pPr indent="-311150" lvl="0" marL="457200" rtl="0" algn="l">
              <a:lnSpc>
                <a:spcPct val="115000"/>
              </a:lnSpc>
              <a:spcBef>
                <a:spcPts val="0"/>
              </a:spcBef>
              <a:spcAft>
                <a:spcPts val="0"/>
              </a:spcAft>
              <a:buSzPts val="1300"/>
              <a:buChar char="●"/>
            </a:pPr>
            <a:r>
              <a:rPr lang="id"/>
              <a:t>Join</a:t>
            </a:r>
            <a:endParaRPr/>
          </a:p>
          <a:p>
            <a:pPr indent="-311150" lvl="0" marL="457200" rtl="0" algn="l">
              <a:lnSpc>
                <a:spcPct val="115000"/>
              </a:lnSpc>
              <a:spcBef>
                <a:spcPts val="0"/>
              </a:spcBef>
              <a:spcAft>
                <a:spcPts val="0"/>
              </a:spcAft>
              <a:buSzPts val="1300"/>
              <a:buChar char="●"/>
            </a:pPr>
            <a:r>
              <a:rPr lang="id"/>
              <a:t>Dan lain-lain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Tipe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a:t>
            </a:r>
            <a:endParaRPr/>
          </a:p>
        </p:txBody>
      </p:sp>
      <p:sp>
        <p:nvSpPr>
          <p:cNvPr id="307" name="Google Shape;307;p5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Saat kita membuat tabel di Excel, kita bisa menentukan tipe data apa yang kita masukkan ke tiap kolom di Excel</a:t>
            </a:r>
            <a:endParaRPr/>
          </a:p>
          <a:p>
            <a:pPr indent="-311150" lvl="0" marL="457200" rtl="0" algn="l">
              <a:lnSpc>
                <a:spcPct val="115000"/>
              </a:lnSpc>
              <a:spcBef>
                <a:spcPts val="0"/>
              </a:spcBef>
              <a:spcAft>
                <a:spcPts val="0"/>
              </a:spcAft>
              <a:buSzPts val="1300"/>
              <a:buChar char="●"/>
            </a:pPr>
            <a:r>
              <a:rPr lang="id"/>
              <a:t>Di MySQL, kita juga bisa menentukan tipe data tiap kolom yang kita buat di sebuah tabel</a:t>
            </a:r>
            <a:endParaRPr/>
          </a:p>
          <a:p>
            <a:pPr indent="-311150" lvl="0" marL="457200" rtl="0" algn="l">
              <a:lnSpc>
                <a:spcPct val="115000"/>
              </a:lnSpc>
              <a:spcBef>
                <a:spcPts val="0"/>
              </a:spcBef>
              <a:spcAft>
                <a:spcPts val="0"/>
              </a:spcAft>
              <a:buSzPts val="1300"/>
              <a:buChar char="●"/>
            </a:pPr>
            <a:r>
              <a:rPr lang="id"/>
              <a:t>Ada banyak sekali tipe data yang tersedia di MySQL, dari yang sederhana, sampai yang kompleks.</a:t>
            </a:r>
            <a:endParaRPr/>
          </a:p>
          <a:p>
            <a:pPr indent="-311150" lvl="0" marL="457200" rtl="0" algn="l">
              <a:lnSpc>
                <a:spcPct val="115000"/>
              </a:lnSpc>
              <a:spcBef>
                <a:spcPts val="0"/>
              </a:spcBef>
              <a:spcAft>
                <a:spcPts val="0"/>
              </a:spcAft>
              <a:buSzPts val="1300"/>
              <a:buChar char="●"/>
            </a:pPr>
            <a:r>
              <a:rPr lang="id"/>
              <a:t>Biasanya kita akan menggunakan tipe data sesuai dengan kebutuhan kolom yang perlu kita buat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per Kolom</a:t>
            </a:r>
            <a:endParaRPr/>
          </a:p>
        </p:txBody>
      </p:sp>
      <p:graphicFrame>
        <p:nvGraphicFramePr>
          <p:cNvPr id="313" name="Google Shape;313;p56"/>
          <p:cNvGraphicFramePr/>
          <p:nvPr/>
        </p:nvGraphicFramePr>
        <p:xfrm>
          <a:off x="952500" y="2290225"/>
          <a:ext cx="3000000" cy="3000000"/>
        </p:xfrm>
        <a:graphic>
          <a:graphicData uri="http://schemas.openxmlformats.org/drawingml/2006/table">
            <a:tbl>
              <a:tblPr>
                <a:noFill/>
                <a:tableStyleId>{F9580032-113F-418C-867B-C09DE4E26E63}</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Id (number)</a:t>
                      </a:r>
                      <a:endParaRPr sz="1400" u="none" cap="none" strike="noStrike"/>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Nama (text)</a:t>
                      </a:r>
                      <a:endParaRPr sz="1400" u="none" cap="none" strike="noStrike"/>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Harga (number)</a:t>
                      </a:r>
                      <a:endParaRPr sz="1400" u="none" cap="none" strike="noStrike"/>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Jumlah (number)</a:t>
                      </a:r>
                      <a:endParaRPr sz="1400" u="none" cap="none" strike="noStrike"/>
                    </a:p>
                  </a:txBody>
                  <a:tcPr marT="91425" marB="91425" marR="91425" marL="91425">
                    <a:solidFill>
                      <a:srgbClr val="B7B7B7"/>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Apel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5000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Jeruk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Semangka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10000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50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t>
                      </a:r>
                      <a:endParaRPr sz="1400" u="none" cap="none" strike="noStrike"/>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Tipe Data Number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Number</a:t>
            </a:r>
            <a:endParaRPr/>
          </a:p>
        </p:txBody>
      </p:sp>
      <p:sp>
        <p:nvSpPr>
          <p:cNvPr id="324" name="Google Shape;324;p5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Secara garis besar, tipe data number di MySQL ada dua jenis;</a:t>
            </a:r>
            <a:endParaRPr/>
          </a:p>
          <a:p>
            <a:pPr indent="-311150" lvl="0" marL="457200" rtl="0" algn="l">
              <a:lnSpc>
                <a:spcPct val="115000"/>
              </a:lnSpc>
              <a:spcBef>
                <a:spcPts val="0"/>
              </a:spcBef>
              <a:spcAft>
                <a:spcPts val="0"/>
              </a:spcAft>
              <a:buSzPts val="1300"/>
              <a:buChar char="●"/>
            </a:pPr>
            <a:r>
              <a:rPr lang="id"/>
              <a:t>Integer, atau tipe number bilangan bulat</a:t>
            </a:r>
            <a:endParaRPr/>
          </a:p>
          <a:p>
            <a:pPr indent="-311150" lvl="0" marL="457200" rtl="0" algn="l">
              <a:lnSpc>
                <a:spcPct val="115000"/>
              </a:lnSpc>
              <a:spcBef>
                <a:spcPts val="0"/>
              </a:spcBef>
              <a:spcAft>
                <a:spcPts val="0"/>
              </a:spcAft>
              <a:buSzPts val="1300"/>
              <a:buChar char="●"/>
            </a:pPr>
            <a:r>
              <a:rPr lang="id"/>
              <a:t>Floating Point, atau tipe data number pecahan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Integer</a:t>
            </a:r>
            <a:endParaRPr/>
          </a:p>
        </p:txBody>
      </p:sp>
      <p:pic>
        <p:nvPicPr>
          <p:cNvPr id="330" name="Google Shape;330;p59"/>
          <p:cNvPicPr preferRelativeResize="0"/>
          <p:nvPr/>
        </p:nvPicPr>
        <p:blipFill rotWithShape="1">
          <a:blip r:embed="rId3">
            <a:alphaModFix/>
          </a:blip>
          <a:srcRect b="0" l="0" r="0" t="0"/>
          <a:stretch/>
        </p:blipFill>
        <p:spPr>
          <a:xfrm>
            <a:off x="152400" y="2006250"/>
            <a:ext cx="8839199" cy="239597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Floating Point</a:t>
            </a:r>
            <a:endParaRPr/>
          </a:p>
        </p:txBody>
      </p:sp>
      <p:pic>
        <p:nvPicPr>
          <p:cNvPr id="336" name="Google Shape;336;p60"/>
          <p:cNvPicPr preferRelativeResize="0"/>
          <p:nvPr/>
        </p:nvPicPr>
        <p:blipFill rotWithShape="1">
          <a:blip r:embed="rId3">
            <a:alphaModFix/>
          </a:blip>
          <a:srcRect b="0" l="0" r="0" t="0"/>
          <a:stretch/>
        </p:blipFill>
        <p:spPr>
          <a:xfrm>
            <a:off x="152400" y="2006250"/>
            <a:ext cx="8839200" cy="163658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DECIMAL</a:t>
            </a:r>
            <a:endParaRPr/>
          </a:p>
        </p:txBody>
      </p:sp>
      <p:sp>
        <p:nvSpPr>
          <p:cNvPr id="342" name="Google Shape;342;p6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Selain Integer dan Floating Point, di MySQL terdapat tipe data DECIMAL</a:t>
            </a:r>
            <a:endParaRPr/>
          </a:p>
          <a:p>
            <a:pPr indent="-311150" lvl="0" marL="457200" rtl="0" algn="l">
              <a:lnSpc>
                <a:spcPct val="115000"/>
              </a:lnSpc>
              <a:spcBef>
                <a:spcPts val="0"/>
              </a:spcBef>
              <a:spcAft>
                <a:spcPts val="0"/>
              </a:spcAft>
              <a:buSzPts val="1300"/>
              <a:buChar char="●"/>
            </a:pPr>
            <a:r>
              <a:rPr lang="id"/>
              <a:t>Ini tipe data number khusus yang bisa ditentukan jumlah precision dan scale nya</a:t>
            </a:r>
            <a:endParaRPr/>
          </a:p>
        </p:txBody>
      </p:sp>
      <p:graphicFrame>
        <p:nvGraphicFramePr>
          <p:cNvPr id="343" name="Google Shape;343;p61"/>
          <p:cNvGraphicFramePr/>
          <p:nvPr/>
        </p:nvGraphicFramePr>
        <p:xfrm>
          <a:off x="952500" y="2891775"/>
          <a:ext cx="3000000" cy="3000000"/>
        </p:xfrm>
        <a:graphic>
          <a:graphicData uri="http://schemas.openxmlformats.org/drawingml/2006/table">
            <a:tbl>
              <a:tblPr>
                <a:noFill/>
                <a:tableStyleId>{F9580032-113F-418C-867B-C09DE4E26E63}</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DECIMAL</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Min</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Max</a:t>
                      </a:r>
                      <a:endParaRPr sz="14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DECIMAL(5, 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999.99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DECIMAL(5, 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99999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DECIMAL(3,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DECIMAL(3)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999</a:t>
                      </a:r>
                      <a:endParaRPr sz="1400" u="none" cap="none" strike="noStrike"/>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Number Attribute</a:t>
            </a:r>
            <a:endParaRPr/>
          </a:p>
        </p:txBody>
      </p:sp>
      <p:pic>
        <p:nvPicPr>
          <p:cNvPr id="349" name="Google Shape;349;p62"/>
          <p:cNvPicPr preferRelativeResize="0"/>
          <p:nvPr/>
        </p:nvPicPr>
        <p:blipFill rotWithShape="1">
          <a:blip r:embed="rId3">
            <a:alphaModFix/>
          </a:blip>
          <a:srcRect b="0" l="0" r="0" t="0"/>
          <a:stretch/>
        </p:blipFill>
        <p:spPr>
          <a:xfrm>
            <a:off x="152400" y="2006250"/>
            <a:ext cx="8839200" cy="107755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Tipe Data String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Pengenalan Sistem Basis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String</a:t>
            </a:r>
            <a:endParaRPr/>
          </a:p>
        </p:txBody>
      </p:sp>
      <p:sp>
        <p:nvSpPr>
          <p:cNvPr id="360" name="Google Shape;360;p6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Selain number, biasanya kita sering menyimpan data di dalam tabel dalam bentuk tulisan</a:t>
            </a:r>
            <a:endParaRPr/>
          </a:p>
          <a:p>
            <a:pPr indent="-311150" lvl="0" marL="457200" rtl="0" algn="l">
              <a:lnSpc>
                <a:spcPct val="115000"/>
              </a:lnSpc>
              <a:spcBef>
                <a:spcPts val="0"/>
              </a:spcBef>
              <a:spcAft>
                <a:spcPts val="0"/>
              </a:spcAft>
              <a:buSzPts val="1300"/>
              <a:buChar char="●"/>
            </a:pPr>
            <a:r>
              <a:rPr lang="id"/>
              <a:t>Tipe data ini namanya tipe data String atau Text</a:t>
            </a:r>
            <a:endParaRPr/>
          </a:p>
          <a:p>
            <a:pPr indent="-311150" lvl="0" marL="457200" rtl="0" algn="l">
              <a:lnSpc>
                <a:spcPct val="115000"/>
              </a:lnSpc>
              <a:spcBef>
                <a:spcPts val="0"/>
              </a:spcBef>
              <a:spcAft>
                <a:spcPts val="0"/>
              </a:spcAft>
              <a:buSzPts val="1300"/>
              <a:buChar char="●"/>
            </a:pPr>
            <a:r>
              <a:rPr lang="id"/>
              <a:t>Ada banyak tipe data String di MySQL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CHAR dan VARCHAR</a:t>
            </a:r>
            <a:endParaRPr/>
          </a:p>
        </p:txBody>
      </p:sp>
      <p:sp>
        <p:nvSpPr>
          <p:cNvPr id="366" name="Google Shape;366;p6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Pertama tipe data String di MySQL adalah CHAR dan VARCHAR</a:t>
            </a:r>
            <a:endParaRPr/>
          </a:p>
          <a:p>
            <a:pPr indent="-311150" lvl="0" marL="457200" rtl="0" algn="l">
              <a:lnSpc>
                <a:spcPct val="115000"/>
              </a:lnSpc>
              <a:spcBef>
                <a:spcPts val="0"/>
              </a:spcBef>
              <a:spcAft>
                <a:spcPts val="0"/>
              </a:spcAft>
              <a:buSzPts val="1300"/>
              <a:buChar char="●"/>
            </a:pPr>
            <a:r>
              <a:rPr lang="id"/>
              <a:t>Kita bisa menentukan jumlah panjang maksimal karakter yang bisa ditampung oleh CHAR dan VARCHAR dengan menggunakan kurung buka lalu masukan jumlah maksimal karakter dan diakhiri kurung tutup</a:t>
            </a:r>
            <a:endParaRPr/>
          </a:p>
          <a:p>
            <a:pPr indent="-311150" lvl="0" marL="457200" rtl="0" algn="l">
              <a:lnSpc>
                <a:spcPct val="115000"/>
              </a:lnSpc>
              <a:spcBef>
                <a:spcPts val="0"/>
              </a:spcBef>
              <a:spcAft>
                <a:spcPts val="0"/>
              </a:spcAft>
              <a:buSzPts val="1300"/>
              <a:buChar char="●"/>
            </a:pPr>
            <a:r>
              <a:rPr lang="id"/>
              <a:t>Misal, CHAR(10) atau VARCHAR(10) artinya tipe data String dengan maksimal jumlah karakternya adalah 10 karakter</a:t>
            </a:r>
            <a:endParaRPr/>
          </a:p>
          <a:p>
            <a:pPr indent="-311150" lvl="0" marL="457200" rtl="0" algn="l">
              <a:lnSpc>
                <a:spcPct val="115000"/>
              </a:lnSpc>
              <a:spcBef>
                <a:spcPts val="0"/>
              </a:spcBef>
              <a:spcAft>
                <a:spcPts val="0"/>
              </a:spcAft>
              <a:buSzPts val="1300"/>
              <a:buChar char="●"/>
            </a:pPr>
            <a:r>
              <a:rPr lang="id"/>
              <a:t>Maksimum ukuran CHAR atau VARCHAR adalah 65535 karakter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Perbedaan CHAR dan VARCHAR</a:t>
            </a:r>
            <a:endParaRPr/>
          </a:p>
        </p:txBody>
      </p:sp>
      <p:pic>
        <p:nvPicPr>
          <p:cNvPr id="372" name="Google Shape;372;p66"/>
          <p:cNvPicPr preferRelativeResize="0"/>
          <p:nvPr/>
        </p:nvPicPr>
        <p:blipFill rotWithShape="1">
          <a:blip r:embed="rId3">
            <a:alphaModFix/>
          </a:blip>
          <a:srcRect b="0" l="0" r="0" t="0"/>
          <a:stretch/>
        </p:blipFill>
        <p:spPr>
          <a:xfrm>
            <a:off x="152400" y="2006250"/>
            <a:ext cx="8839200" cy="218333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TEXT</a:t>
            </a:r>
            <a:endParaRPr/>
          </a:p>
        </p:txBody>
      </p:sp>
      <p:sp>
        <p:nvSpPr>
          <p:cNvPr id="378" name="Google Shape;378;p6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Selain CHAR dan VARCHAR, tipe data String yang lainnya adalah TEXT</a:t>
            </a:r>
            <a:endParaRPr/>
          </a:p>
          <a:p>
            <a:pPr indent="-311150" lvl="0" marL="457200" rtl="0" algn="l">
              <a:lnSpc>
                <a:spcPct val="115000"/>
              </a:lnSpc>
              <a:spcBef>
                <a:spcPts val="0"/>
              </a:spcBef>
              <a:spcAft>
                <a:spcPts val="0"/>
              </a:spcAft>
              <a:buSzPts val="1300"/>
              <a:buChar char="●"/>
            </a:pPr>
            <a:r>
              <a:rPr lang="id"/>
              <a:t>Berbeda dengan CHAR dan VARCHAR yang kita bisa tentukan panjang maksimum nya, TEXT tidak sudah memiliki maksimum  panjang nya</a:t>
            </a:r>
            <a:endParaRPr/>
          </a:p>
          <a:p>
            <a:pPr indent="-311150" lvl="0" marL="457200" rtl="0" algn="l">
              <a:lnSpc>
                <a:spcPct val="115000"/>
              </a:lnSpc>
              <a:spcBef>
                <a:spcPts val="0"/>
              </a:spcBef>
              <a:spcAft>
                <a:spcPts val="0"/>
              </a:spcAft>
              <a:buSzPts val="1300"/>
              <a:buChar char="●"/>
            </a:pPr>
            <a:r>
              <a:rPr lang="id"/>
              <a:t>Terdapat 4 tipe data TEXT</a:t>
            </a:r>
            <a:endParaRPr/>
          </a:p>
          <a:p>
            <a:pPr indent="-298450" lvl="1" marL="914400" rtl="0" algn="l">
              <a:lnSpc>
                <a:spcPct val="115000"/>
              </a:lnSpc>
              <a:spcBef>
                <a:spcPts val="0"/>
              </a:spcBef>
              <a:spcAft>
                <a:spcPts val="0"/>
              </a:spcAft>
              <a:buSzPts val="1100"/>
              <a:buChar char="○"/>
            </a:pPr>
            <a:r>
              <a:rPr lang="id"/>
              <a:t>TINYTEXT dengan maksimum 255 karakter (~256 bytes)</a:t>
            </a:r>
            <a:endParaRPr/>
          </a:p>
          <a:p>
            <a:pPr indent="-298450" lvl="1" marL="914400" rtl="0" algn="l">
              <a:lnSpc>
                <a:spcPct val="115000"/>
              </a:lnSpc>
              <a:spcBef>
                <a:spcPts val="0"/>
              </a:spcBef>
              <a:spcAft>
                <a:spcPts val="0"/>
              </a:spcAft>
              <a:buSzPts val="1100"/>
              <a:buChar char="○"/>
            </a:pPr>
            <a:r>
              <a:rPr lang="id"/>
              <a:t>TEXT dengan maksimum 65535 karakter ( ~64 kb)</a:t>
            </a:r>
            <a:endParaRPr/>
          </a:p>
          <a:p>
            <a:pPr indent="-298450" lvl="1" marL="914400" rtl="0" algn="l">
              <a:lnSpc>
                <a:spcPct val="115000"/>
              </a:lnSpc>
              <a:spcBef>
                <a:spcPts val="0"/>
              </a:spcBef>
              <a:spcAft>
                <a:spcPts val="0"/>
              </a:spcAft>
              <a:buSzPts val="1100"/>
              <a:buChar char="○"/>
            </a:pPr>
            <a:r>
              <a:rPr lang="id"/>
              <a:t>MEDIUMTEXT dengan maksimum 16777215 karakter (~16MB)</a:t>
            </a:r>
            <a:endParaRPr/>
          </a:p>
          <a:p>
            <a:pPr indent="-298450" lvl="1" marL="914400" rtl="0" algn="l">
              <a:lnSpc>
                <a:spcPct val="115000"/>
              </a:lnSpc>
              <a:spcBef>
                <a:spcPts val="0"/>
              </a:spcBef>
              <a:spcAft>
                <a:spcPts val="0"/>
              </a:spcAft>
              <a:buSzPts val="1100"/>
              <a:buChar char="○"/>
            </a:pPr>
            <a:r>
              <a:rPr lang="id"/>
              <a:t>dan LONGTEXT dengan maksimum 4294967295 karakter (~4GB)</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ENUM</a:t>
            </a:r>
            <a:endParaRPr/>
          </a:p>
        </p:txBody>
      </p:sp>
      <p:sp>
        <p:nvSpPr>
          <p:cNvPr id="384" name="Google Shape;384;p6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ENUM adalah tipe data String yang bisa kita tentukan pilihan pilihannya</a:t>
            </a:r>
            <a:endParaRPr/>
          </a:p>
          <a:p>
            <a:pPr indent="-311150" lvl="0" marL="457200" rtl="0" algn="l">
              <a:lnSpc>
                <a:spcPct val="115000"/>
              </a:lnSpc>
              <a:spcBef>
                <a:spcPts val="0"/>
              </a:spcBef>
              <a:spcAft>
                <a:spcPts val="0"/>
              </a:spcAft>
              <a:buSzPts val="1300"/>
              <a:buChar char="●"/>
            </a:pPr>
            <a:r>
              <a:rPr lang="id"/>
              <a:t>Misal kita bisa membuat </a:t>
            </a:r>
            <a:endParaRPr/>
          </a:p>
          <a:p>
            <a:pPr indent="-298450" lvl="1" marL="914400" rtl="0" algn="l">
              <a:lnSpc>
                <a:spcPct val="115000"/>
              </a:lnSpc>
              <a:spcBef>
                <a:spcPts val="0"/>
              </a:spcBef>
              <a:spcAft>
                <a:spcPts val="0"/>
              </a:spcAft>
              <a:buSzPts val="1100"/>
              <a:buChar char="○"/>
            </a:pPr>
            <a:r>
              <a:rPr lang="id"/>
              <a:t>ENUM(‘Pria’, ‘Wanita’), artinya hanya bisa menerima data Pria atau Wanita</a:t>
            </a:r>
            <a:endParaRPr/>
          </a:p>
          <a:p>
            <a:pPr indent="-298450" lvl="1" marL="914400" rtl="0" algn="l">
              <a:lnSpc>
                <a:spcPct val="115000"/>
              </a:lnSpc>
              <a:spcBef>
                <a:spcPts val="0"/>
              </a:spcBef>
              <a:spcAft>
                <a:spcPts val="0"/>
              </a:spcAft>
              <a:buSzPts val="1100"/>
              <a:buChar char="○"/>
            </a:pPr>
            <a:r>
              <a:rPr lang="id"/>
              <a:t>ENUM(‘Programmer’, ‘Zaman’, ‘Now’), artinya hanya bisa menerima data Programmer, Zaman atau Now</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Tipe Data Date dan Time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Date dan Time</a:t>
            </a:r>
            <a:endParaRPr/>
          </a:p>
        </p:txBody>
      </p:sp>
      <p:sp>
        <p:nvSpPr>
          <p:cNvPr id="395" name="Google Shape;395;p7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Selain tipe data Number dan String, biasanya kadang kita sering menyimpan data waktu atau tanggal</a:t>
            </a:r>
            <a:endParaRPr/>
          </a:p>
          <a:p>
            <a:pPr indent="-311150" lvl="0" marL="457200" rtl="0" algn="l">
              <a:lnSpc>
                <a:spcPct val="115000"/>
              </a:lnSpc>
              <a:spcBef>
                <a:spcPts val="0"/>
              </a:spcBef>
              <a:spcAft>
                <a:spcPts val="0"/>
              </a:spcAft>
              <a:buSzPts val="1300"/>
              <a:buChar char="●"/>
            </a:pPr>
            <a:r>
              <a:rPr lang="id"/>
              <a:t>Sebenarnya bisa kita gunakan String untuk menyimpan data waktu atau tanggal, namun itu tidak di rekomendasikan, karena akan menyulitkan kita ketika nanti butuh melakukan manipulasi waktu atau tanggal di MySQL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Jenis-Jenis Tipe Data Date dan Time</a:t>
            </a:r>
            <a:endParaRPr/>
          </a:p>
        </p:txBody>
      </p:sp>
      <p:graphicFrame>
        <p:nvGraphicFramePr>
          <p:cNvPr id="401" name="Google Shape;401;p71"/>
          <p:cNvGraphicFramePr/>
          <p:nvPr/>
        </p:nvGraphicFramePr>
        <p:xfrm>
          <a:off x="952500" y="2190750"/>
          <a:ext cx="3000000" cy="3000000"/>
        </p:xfrm>
        <a:graphic>
          <a:graphicData uri="http://schemas.openxmlformats.org/drawingml/2006/table">
            <a:tbl>
              <a:tblPr>
                <a:noFill/>
                <a:tableStyleId>{F9580032-113F-418C-867B-C09DE4E26E63}</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Tipe Data Date dan Time</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Format</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Contoh</a:t>
                      </a:r>
                      <a:endParaRPr sz="14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DATE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YYYY-MM-DD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2020-10-10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DATETIME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YYYY-MM-DD HH:MM:SS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2020-10-10 10:10:10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TIMESTAMP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YYYY-MM-DD HH:MM:SS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2020-10-10 10:10:10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TIME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HH:MM:SS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10:10:10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YYYY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2020</a:t>
                      </a:r>
                      <a:endParaRPr sz="1400" u="none" cap="none" strike="noStrike"/>
                    </a:p>
                  </a:txBody>
                  <a:tcPr marT="91425" marB="91425" marR="91425" marL="91425"/>
                </a:tc>
              </a:tr>
            </a:tbl>
          </a:graphicData>
        </a:graphic>
      </p:graphicFrame>
      <p:sp>
        <p:nvSpPr>
          <p:cNvPr id="402" name="Google Shape;402;p71"/>
          <p:cNvSpPr txBox="1"/>
          <p:nvPr/>
        </p:nvSpPr>
        <p:spPr>
          <a:xfrm>
            <a:off x="0" y="0"/>
            <a:ext cx="9144000" cy="4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sng" cap="none" strike="noStrike">
                <a:solidFill>
                  <a:schemeClr val="hlink"/>
                </a:solidFill>
                <a:latin typeface="Arial"/>
                <a:ea typeface="Arial"/>
                <a:cs typeface="Arial"/>
                <a:sym typeface="Arial"/>
                <a:hlinkClick r:id="rId3"/>
              </a:rPr>
              <a:t>https://stackoverflow.com/questions/409286/should-i-use-the-datetime-or-timestamp-data-type-in-mysql</a:t>
            </a:r>
            <a:r>
              <a:rPr b="0" i="0" lang="id"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Tipe Data Boolean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Tipe Data Boolean</a:t>
            </a:r>
            <a:endParaRPr/>
          </a:p>
        </p:txBody>
      </p:sp>
      <p:sp>
        <p:nvSpPr>
          <p:cNvPr id="413" name="Google Shape;413;p7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BOOLEAN adalah tipe data kebenaran, yang artinya datanya hanya ada dua jenis, benar atau salah</a:t>
            </a:r>
            <a:endParaRPr/>
          </a:p>
          <a:p>
            <a:pPr indent="-311150" lvl="0" marL="457200" rtl="0" algn="l">
              <a:lnSpc>
                <a:spcPct val="115000"/>
              </a:lnSpc>
              <a:spcBef>
                <a:spcPts val="0"/>
              </a:spcBef>
              <a:spcAft>
                <a:spcPts val="0"/>
              </a:spcAft>
              <a:buSzPts val="1300"/>
              <a:buChar char="●"/>
            </a:pPr>
            <a:r>
              <a:rPr lang="id"/>
              <a:t>Benar direpresentasikan dengan data TRUE, sedangkan salah direpresentasikan dengan data FALSE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Pengenalan Database Management System</a:t>
            </a:r>
            <a:endParaRPr/>
          </a:p>
        </p:txBody>
      </p:sp>
      <p:sp>
        <p:nvSpPr>
          <p:cNvPr id="155" name="Google Shape;155;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DBMS adalah aplikasi yang digunakan untuk me-manage data</a:t>
            </a:r>
            <a:endParaRPr/>
          </a:p>
          <a:p>
            <a:pPr indent="-311150" lvl="0" marL="457200" rtl="0" algn="l">
              <a:lnSpc>
                <a:spcPct val="115000"/>
              </a:lnSpc>
              <a:spcBef>
                <a:spcPts val="0"/>
              </a:spcBef>
              <a:spcAft>
                <a:spcPts val="0"/>
              </a:spcAft>
              <a:buSzPts val="1300"/>
              <a:buChar char="●"/>
            </a:pPr>
            <a:r>
              <a:rPr lang="id"/>
              <a:t>Tanpa menggunakan DBMS, untuk me-manage data, seperti data produk, data customer, data penjualan, kita harus simpan dalam bentuk file (misal seperti ketika menggunakan Excel)</a:t>
            </a:r>
            <a:endParaRPr/>
          </a:p>
          <a:p>
            <a:pPr indent="-311150" lvl="0" marL="457200" rtl="0" algn="l">
              <a:lnSpc>
                <a:spcPct val="115000"/>
              </a:lnSpc>
              <a:spcBef>
                <a:spcPts val="0"/>
              </a:spcBef>
              <a:spcAft>
                <a:spcPts val="0"/>
              </a:spcAft>
              <a:buSzPts val="1300"/>
              <a:buChar char="●"/>
            </a:pPr>
            <a:r>
              <a:rPr lang="id"/>
              <a:t>DBMS biasanya berjalan sebagai aplikasi server yang digunakan untuk me-manage data, kita hanya tinggal memberi perintah ke DBMS untuk melakukan proses manajemen datanya, seperti menambah, mengubah, menghapus atau mengambil data</a:t>
            </a:r>
            <a:endParaRPr/>
          </a:p>
          <a:p>
            <a:pPr indent="-311150" lvl="0" marL="457200" rtl="0" algn="l">
              <a:lnSpc>
                <a:spcPct val="115000"/>
              </a:lnSpc>
              <a:spcBef>
                <a:spcPts val="0"/>
              </a:spcBef>
              <a:spcAft>
                <a:spcPts val="0"/>
              </a:spcAft>
              <a:buSzPts val="1300"/>
              <a:buChar char="●"/>
            </a:pPr>
            <a:r>
              <a:rPr lang="id"/>
              <a:t>Contoh DBMS yang populer seperti MySQL, PostgreSQL, MongoDB, Oracle, 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Tipe Data Lainnya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Dan Lain-Lain</a:t>
            </a:r>
            <a:endParaRPr/>
          </a:p>
        </p:txBody>
      </p:sp>
      <p:sp>
        <p:nvSpPr>
          <p:cNvPr id="424" name="Google Shape;424;p7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Sebenarnya masih banyak jenis tipe data yang lain yang didukung oleh MySQL, namun itu bisa kita pelajari jika memang ada kebutuhan spesifik</a:t>
            </a:r>
            <a:endParaRPr/>
          </a:p>
          <a:p>
            <a:pPr indent="-311150" lvl="0" marL="457200" rtl="0" algn="l">
              <a:lnSpc>
                <a:spcPct val="115000"/>
              </a:lnSpc>
              <a:spcBef>
                <a:spcPts val="0"/>
              </a:spcBef>
              <a:spcAft>
                <a:spcPts val="0"/>
              </a:spcAft>
              <a:buSzPts val="1300"/>
              <a:buChar char="●"/>
            </a:pPr>
            <a:r>
              <a:rPr lang="id"/>
              <a:t>Seperti misal tipe data BLOB, SPATIAL, JSON, SET dan lain-lain</a:t>
            </a:r>
            <a:endParaRPr/>
          </a:p>
          <a:p>
            <a:pPr indent="-311150" lvl="0" marL="457200" rtl="0" algn="l">
              <a:lnSpc>
                <a:spcPct val="115000"/>
              </a:lnSpc>
              <a:spcBef>
                <a:spcPts val="0"/>
              </a:spcBef>
              <a:spcAft>
                <a:spcPts val="0"/>
              </a:spcAft>
              <a:buSzPts val="1300"/>
              <a:buChar char="●"/>
            </a:pPr>
            <a:r>
              <a:rPr lang="id" u="sng">
                <a:solidFill>
                  <a:schemeClr val="hlink"/>
                </a:solidFill>
                <a:hlinkClick r:id="rId3"/>
              </a:rPr>
              <a:t>https://dev.mysql.com/doc/refman/8.0/en/data-types.html</a:t>
            </a:r>
            <a:r>
              <a:rPr lang="id"/>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Table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Table</a:t>
            </a:r>
            <a:endParaRPr/>
          </a:p>
        </p:txBody>
      </p:sp>
      <p:sp>
        <p:nvSpPr>
          <p:cNvPr id="435" name="Google Shape;435;p7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Data biasanya disimpan di dalam tabel di MySQL</a:t>
            </a:r>
            <a:endParaRPr/>
          </a:p>
          <a:p>
            <a:pPr indent="-311150" lvl="0" marL="457200" rtl="0" algn="l">
              <a:lnSpc>
                <a:spcPct val="115000"/>
              </a:lnSpc>
              <a:spcBef>
                <a:spcPts val="0"/>
              </a:spcBef>
              <a:spcAft>
                <a:spcPts val="0"/>
              </a:spcAft>
              <a:buSzPts val="1300"/>
              <a:buChar char="●"/>
            </a:pPr>
            <a:r>
              <a:rPr lang="id"/>
              <a:t>Tiap tabel biasanya menyimpan satu jenis data, misal ketika kita membuat aplikasi toko online, kita akan membuat tabel barang, tabel pelanggan, tabel penjual, dan lain-lain</a:t>
            </a:r>
            <a:endParaRPr/>
          </a:p>
          <a:p>
            <a:pPr indent="-311150" lvl="0" marL="457200" rtl="0" algn="l">
              <a:lnSpc>
                <a:spcPct val="115000"/>
              </a:lnSpc>
              <a:spcBef>
                <a:spcPts val="0"/>
              </a:spcBef>
              <a:spcAft>
                <a:spcPts val="0"/>
              </a:spcAft>
              <a:buSzPts val="1300"/>
              <a:buChar char="●"/>
            </a:pPr>
            <a:r>
              <a:rPr lang="id"/>
              <a:t>Sebelum kita bisa memasukkan data ke tabel, kita wajib terlebih dahulu membuat tabelnya terlebih dahulu</a:t>
            </a:r>
            <a:endParaRPr/>
          </a:p>
          <a:p>
            <a:pPr indent="-311150" lvl="0" marL="457200" rtl="0" algn="l">
              <a:lnSpc>
                <a:spcPct val="115000"/>
              </a:lnSpc>
              <a:spcBef>
                <a:spcPts val="0"/>
              </a:spcBef>
              <a:spcAft>
                <a:spcPts val="0"/>
              </a:spcAft>
              <a:buSzPts val="1300"/>
              <a:buChar char="●"/>
            </a:pPr>
            <a:r>
              <a:rPr lang="id"/>
              <a:t>Dan tiap tabel yang kita buat, wajib ditentukan kolom-kolom nya, dan tipe data tiap kolom nya</a:t>
            </a:r>
            <a:endParaRPr/>
          </a:p>
          <a:p>
            <a:pPr indent="-311150" lvl="0" marL="457200" rtl="0" algn="l">
              <a:lnSpc>
                <a:spcPct val="115000"/>
              </a:lnSpc>
              <a:spcBef>
                <a:spcPts val="0"/>
              </a:spcBef>
              <a:spcAft>
                <a:spcPts val="0"/>
              </a:spcAft>
              <a:buSzPts val="1300"/>
              <a:buChar char="●"/>
            </a:pPr>
            <a:r>
              <a:rPr lang="id"/>
              <a:t>Kita juga bisa mengubah tabel yang sudah terlanjur dibuat, seperti menambah kolom baru, mengubah kolom yang sudah ada, atau menghapus kolom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Storage Engines</a:t>
            </a:r>
            <a:endParaRPr/>
          </a:p>
        </p:txBody>
      </p:sp>
      <p:sp>
        <p:nvSpPr>
          <p:cNvPr id="441" name="Google Shape;441;p7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memiliki berbagai cara melakukan pengolahan data, hal ini disebut Storage Engines.</a:t>
            </a:r>
            <a:endParaRPr/>
          </a:p>
          <a:p>
            <a:pPr indent="-311150" lvl="0" marL="457200" rtl="0" algn="l">
              <a:lnSpc>
                <a:spcPct val="115000"/>
              </a:lnSpc>
              <a:spcBef>
                <a:spcPts val="0"/>
              </a:spcBef>
              <a:spcAft>
                <a:spcPts val="0"/>
              </a:spcAft>
              <a:buSzPts val="1300"/>
              <a:buChar char="●"/>
            </a:pPr>
            <a:r>
              <a:rPr lang="id"/>
              <a:t>Saat ini, yang biasa dan populer digunakan adalah InnoDB</a:t>
            </a:r>
            <a:endParaRPr/>
          </a:p>
          <a:p>
            <a:pPr indent="-311150" lvl="0" marL="457200" rtl="0" algn="l">
              <a:lnSpc>
                <a:spcPct val="115000"/>
              </a:lnSpc>
              <a:spcBef>
                <a:spcPts val="0"/>
              </a:spcBef>
              <a:spcAft>
                <a:spcPts val="0"/>
              </a:spcAft>
              <a:buSzPts val="1300"/>
              <a:buChar char="●"/>
            </a:pPr>
            <a:r>
              <a:rPr lang="id"/>
              <a:t>Untuk melihat storage engines apa saja yang terdapat di MySQL, kita bisa menggunakan perintah : SHOW ENGINES;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Daftar Storage Engines</a:t>
            </a:r>
            <a:endParaRPr/>
          </a:p>
        </p:txBody>
      </p:sp>
      <p:pic>
        <p:nvPicPr>
          <p:cNvPr id="447" name="Google Shape;447;p79"/>
          <p:cNvPicPr preferRelativeResize="0"/>
          <p:nvPr/>
        </p:nvPicPr>
        <p:blipFill rotWithShape="1">
          <a:blip r:embed="rId3">
            <a:alphaModFix/>
          </a:blip>
          <a:srcRect b="0" l="0" r="0" t="0"/>
          <a:stretch/>
        </p:blipFill>
        <p:spPr>
          <a:xfrm>
            <a:off x="152400" y="2006250"/>
            <a:ext cx="8839200" cy="237297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Melihat Table</a:t>
            </a:r>
            <a:endParaRPr/>
          </a:p>
        </p:txBody>
      </p:sp>
      <p:sp>
        <p:nvSpPr>
          <p:cNvPr id="453" name="Google Shape;453;p8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SHOW TABLES;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Membuat Table</a:t>
            </a:r>
            <a:endParaRPr/>
          </a:p>
        </p:txBody>
      </p:sp>
      <p:pic>
        <p:nvPicPr>
          <p:cNvPr id="459" name="Google Shape;459;p81"/>
          <p:cNvPicPr preferRelativeResize="0"/>
          <p:nvPr/>
        </p:nvPicPr>
        <p:blipFill rotWithShape="1">
          <a:blip r:embed="rId3">
            <a:alphaModFix/>
          </a:blip>
          <a:srcRect b="0" l="0" r="0" t="0"/>
          <a:stretch/>
        </p:blipFill>
        <p:spPr>
          <a:xfrm>
            <a:off x="152400" y="2006250"/>
            <a:ext cx="8622900"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Melihat Struktur Table</a:t>
            </a:r>
            <a:endParaRPr/>
          </a:p>
        </p:txBody>
      </p:sp>
      <p:sp>
        <p:nvSpPr>
          <p:cNvPr id="465" name="Google Shape;465;p8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id"/>
              <a:t>DESCRIBE nama_tabel;</a:t>
            </a:r>
            <a:endParaRPr/>
          </a:p>
          <a:p>
            <a:pPr indent="0" lvl="0" marL="0" rtl="0" algn="l">
              <a:lnSpc>
                <a:spcPct val="115000"/>
              </a:lnSpc>
              <a:spcBef>
                <a:spcPts val="1600"/>
              </a:spcBef>
              <a:spcAft>
                <a:spcPts val="0"/>
              </a:spcAft>
              <a:buSzPts val="1300"/>
              <a:buNone/>
            </a:pPr>
            <a:r>
              <a:rPr lang="id"/>
              <a:t>DESC nama_tabel;</a:t>
            </a:r>
            <a:endParaRPr/>
          </a:p>
          <a:p>
            <a:pPr indent="0" lvl="0" marL="0" rtl="0" algn="l">
              <a:lnSpc>
                <a:spcPct val="115000"/>
              </a:lnSpc>
              <a:spcBef>
                <a:spcPts val="1600"/>
              </a:spcBef>
              <a:spcAft>
                <a:spcPts val="1600"/>
              </a:spcAft>
              <a:buSzPts val="1300"/>
              <a:buNone/>
            </a:pPr>
            <a:r>
              <a:rPr lang="id"/>
              <a:t>SHOW CREATE TABLE nama_tabel;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Mengubah Table</a:t>
            </a:r>
            <a:endParaRPr/>
          </a:p>
        </p:txBody>
      </p:sp>
      <p:pic>
        <p:nvPicPr>
          <p:cNvPr id="471" name="Google Shape;471;p83"/>
          <p:cNvPicPr preferRelativeResize="0"/>
          <p:nvPr/>
        </p:nvPicPr>
        <p:blipFill rotWithShape="1">
          <a:blip r:embed="rId3">
            <a:alphaModFix/>
          </a:blip>
          <a:srcRect b="0" l="0" r="0" t="0"/>
          <a:stretch/>
        </p:blipFill>
        <p:spPr>
          <a:xfrm>
            <a:off x="152400" y="2006250"/>
            <a:ext cx="8839202" cy="23465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Pengenalan Relational Database</a:t>
            </a:r>
            <a:endParaRPr/>
          </a:p>
        </p:txBody>
      </p:sp>
      <p:sp>
        <p:nvSpPr>
          <p:cNvPr id="161" name="Google Shape;161;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Ada banyak sekali jenis-jenis DBMS, seperti Relational Database, Document Database, Key-Value Database, dan lain-lain</a:t>
            </a:r>
            <a:endParaRPr/>
          </a:p>
          <a:p>
            <a:pPr indent="-311150" lvl="0" marL="457200" rtl="0" algn="l">
              <a:lnSpc>
                <a:spcPct val="115000"/>
              </a:lnSpc>
              <a:spcBef>
                <a:spcPts val="0"/>
              </a:spcBef>
              <a:spcAft>
                <a:spcPts val="0"/>
              </a:spcAft>
              <a:buSzPts val="1300"/>
              <a:buChar char="●"/>
            </a:pPr>
            <a:r>
              <a:rPr lang="id"/>
              <a:t>Namun yang masih populer dan kebanyakan orang gunakan adalah relational database</a:t>
            </a:r>
            <a:endParaRPr/>
          </a:p>
          <a:p>
            <a:pPr indent="-311150" lvl="0" marL="457200" rtl="0" algn="l">
              <a:lnSpc>
                <a:spcPct val="115000"/>
              </a:lnSpc>
              <a:spcBef>
                <a:spcPts val="0"/>
              </a:spcBef>
              <a:spcAft>
                <a:spcPts val="0"/>
              </a:spcAft>
              <a:buSzPts val="1300"/>
              <a:buChar char="●"/>
            </a:pPr>
            <a:r>
              <a:rPr lang="id"/>
              <a:t>Relational database cukup mudah dimengerti dan dipelajari karena kita sudah terbiasa menyimpan data dalam bentuk tabular (tabel) seperti di Microsoft Excel atau di Google Doc Spreadsheet</a:t>
            </a:r>
            <a:endParaRPr/>
          </a:p>
          <a:p>
            <a:pPr indent="-311150" lvl="0" marL="457200" rtl="0" algn="l">
              <a:lnSpc>
                <a:spcPct val="115000"/>
              </a:lnSpc>
              <a:spcBef>
                <a:spcPts val="0"/>
              </a:spcBef>
              <a:spcAft>
                <a:spcPts val="0"/>
              </a:spcAft>
              <a:buSzPts val="1300"/>
              <a:buChar char="●"/>
            </a:pPr>
            <a:r>
              <a:rPr lang="id"/>
              <a:t>Selain itu relational database memiliki perintah standard menggunakan SQL, sehingga kita mudah ketika ingin berganti-ganti aplikasi database (seperti MySQL, Oracle, PostgreSQL dan lain-lain)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Null adalah nilai ketika kita tidak mengisi data ke dalam kolom</a:t>
            </a:r>
            <a:endParaRPr/>
          </a:p>
          <a:p>
            <a:pPr indent="-311150" lvl="0" marL="457200" rtl="0" algn="l">
              <a:lnSpc>
                <a:spcPct val="115000"/>
              </a:lnSpc>
              <a:spcBef>
                <a:spcPts val="0"/>
              </a:spcBef>
              <a:spcAft>
                <a:spcPts val="0"/>
              </a:spcAft>
              <a:buSzPts val="1300"/>
              <a:buChar char="●"/>
            </a:pPr>
            <a:r>
              <a:rPr lang="id"/>
              <a:t>Secara default, saat kita membuat kolom, kolom tersebut bisa bernilai NULL, jika kita tidak ingin menerima nilai NULL, kita bisa menambahkan NOT NULL ketika pembuatan kolom nya</a:t>
            </a:r>
            <a:endParaRPr/>
          </a:p>
        </p:txBody>
      </p:sp>
      <p:sp>
        <p:nvSpPr>
          <p:cNvPr id="477" name="Google Shape;477;p8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Null Value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Default Value</a:t>
            </a:r>
            <a:endParaRPr/>
          </a:p>
        </p:txBody>
      </p:sp>
      <p:sp>
        <p:nvSpPr>
          <p:cNvPr id="483" name="Google Shape;483;p8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Saat kita menyimpan data ke dalam tabel, lalu kita hanya menyimpan beberapa kolom (tidak semuanya), kolom yang tidak kita beri nilai secara default nilainya adalah NULL</a:t>
            </a:r>
            <a:endParaRPr/>
          </a:p>
          <a:p>
            <a:pPr indent="-311150" lvl="0" marL="457200" rtl="0" algn="l">
              <a:lnSpc>
                <a:spcPct val="115000"/>
              </a:lnSpc>
              <a:spcBef>
                <a:spcPts val="0"/>
              </a:spcBef>
              <a:spcAft>
                <a:spcPts val="0"/>
              </a:spcAft>
              <a:buSzPts val="1300"/>
              <a:buChar char="●"/>
            </a:pPr>
            <a:r>
              <a:rPr lang="id"/>
              <a:t>Jika kita ingin mengubah default value nya, kita bisa menambahkan perintah DEFAULT NILAI ketika pembuatan kolom nya</a:t>
            </a:r>
            <a:endParaRPr/>
          </a:p>
          <a:p>
            <a:pPr indent="-311150" lvl="0" marL="457200" rtl="0" algn="l">
              <a:lnSpc>
                <a:spcPct val="115000"/>
              </a:lnSpc>
              <a:spcBef>
                <a:spcPts val="0"/>
              </a:spcBef>
              <a:spcAft>
                <a:spcPts val="0"/>
              </a:spcAft>
              <a:buSzPts val="1300"/>
              <a:buChar char="●"/>
            </a:pPr>
            <a:r>
              <a:rPr lang="id"/>
              <a:t>Khusus tipe data DATETIME atau TIMESTAMP, jika kita ingin menggunakan default value dengan nilai waktu saat ini, kita bisa gunakan kata kunci CURRENT_TIMESTAMP</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Membuat Ulang Table</a:t>
            </a:r>
            <a:endParaRPr/>
          </a:p>
        </p:txBody>
      </p:sp>
      <p:sp>
        <p:nvSpPr>
          <p:cNvPr id="489" name="Google Shape;489;p8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TRUNCATE nama_tabel;</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Menghapus Table</a:t>
            </a:r>
            <a:endParaRPr/>
          </a:p>
        </p:txBody>
      </p:sp>
      <p:sp>
        <p:nvSpPr>
          <p:cNvPr id="495" name="Google Shape;495;p8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id"/>
              <a:t>DROP TABLE nama_tabel;</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Insert Data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Insert Data</a:t>
            </a:r>
            <a:endParaRPr/>
          </a:p>
        </p:txBody>
      </p:sp>
      <p:sp>
        <p:nvSpPr>
          <p:cNvPr id="506" name="Google Shape;506;p8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Sebelum kita meng memasukkan data kedalam tabel, tabel harus dibuat terlebih dahulu</a:t>
            </a:r>
            <a:endParaRPr/>
          </a:p>
          <a:p>
            <a:pPr indent="-311150" lvl="0" marL="457200" rtl="0" algn="l">
              <a:lnSpc>
                <a:spcPct val="115000"/>
              </a:lnSpc>
              <a:spcBef>
                <a:spcPts val="0"/>
              </a:spcBef>
              <a:spcAft>
                <a:spcPts val="0"/>
              </a:spcAft>
              <a:buSzPts val="1300"/>
              <a:buChar char="●"/>
            </a:pPr>
            <a:r>
              <a:rPr lang="id"/>
              <a:t>Kita bisa menyebutkan kolom mana yang ingin kita isi, jika kita tidak menyebutkan kolom nya, artinya kolom tersebut tidak akan kita isi, dan secara otomatis kolom yang tidak kita isi, nilainya akan NULL, kecuali memiliki DEFAULT VALUE</a:t>
            </a:r>
            <a:endParaRPr/>
          </a:p>
          <a:p>
            <a:pPr indent="-311150" lvl="0" marL="457200" rtl="0" algn="l">
              <a:lnSpc>
                <a:spcPct val="115000"/>
              </a:lnSpc>
              <a:spcBef>
                <a:spcPts val="0"/>
              </a:spcBef>
              <a:spcAft>
                <a:spcPts val="0"/>
              </a:spcAft>
              <a:buSzPts val="1300"/>
              <a:buChar char="●"/>
            </a:pPr>
            <a:r>
              <a:rPr lang="id"/>
              <a:t>Untuk memasukkan data kedalam tabel, kita bisa menggunakan perintah SQL yang bernama INSERT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9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Membuat Tabel Produk</a:t>
            </a:r>
            <a:endParaRPr/>
          </a:p>
        </p:txBody>
      </p:sp>
      <p:pic>
        <p:nvPicPr>
          <p:cNvPr id="512" name="Google Shape;512;p90"/>
          <p:cNvPicPr preferRelativeResize="0"/>
          <p:nvPr/>
        </p:nvPicPr>
        <p:blipFill rotWithShape="1">
          <a:blip r:embed="rId3">
            <a:alphaModFix/>
          </a:blip>
          <a:srcRect b="0" l="0" r="0" t="0"/>
          <a:stretch/>
        </p:blipFill>
        <p:spPr>
          <a:xfrm>
            <a:off x="152400" y="2006250"/>
            <a:ext cx="8689230" cy="2984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Memasukkan Data</a:t>
            </a:r>
            <a:endParaRPr/>
          </a:p>
        </p:txBody>
      </p:sp>
      <p:pic>
        <p:nvPicPr>
          <p:cNvPr id="518" name="Google Shape;518;p91"/>
          <p:cNvPicPr preferRelativeResize="0"/>
          <p:nvPr/>
        </p:nvPicPr>
        <p:blipFill rotWithShape="1">
          <a:blip r:embed="rId3">
            <a:alphaModFix/>
          </a:blip>
          <a:srcRect b="0" l="0" r="0" t="0"/>
          <a:stretch/>
        </p:blipFill>
        <p:spPr>
          <a:xfrm>
            <a:off x="152400" y="2006250"/>
            <a:ext cx="8839197" cy="182588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Memasukkan Beberapa Data Sekaligus</a:t>
            </a:r>
            <a:endParaRPr/>
          </a:p>
        </p:txBody>
      </p:sp>
      <p:pic>
        <p:nvPicPr>
          <p:cNvPr id="524" name="Google Shape;524;p92"/>
          <p:cNvPicPr preferRelativeResize="0"/>
          <p:nvPr/>
        </p:nvPicPr>
        <p:blipFill rotWithShape="1">
          <a:blip r:embed="rId3">
            <a:alphaModFix/>
          </a:blip>
          <a:srcRect b="0" l="0" r="0" t="0"/>
          <a:stretch/>
        </p:blipFill>
        <p:spPr>
          <a:xfrm>
            <a:off x="152400" y="2006250"/>
            <a:ext cx="8839198" cy="189249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Select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Cara Kerja DBMS</a:t>
            </a:r>
            <a:endParaRPr/>
          </a:p>
        </p:txBody>
      </p:sp>
      <p:pic>
        <p:nvPicPr>
          <p:cNvPr id="167" name="Google Shape;167;p31"/>
          <p:cNvPicPr preferRelativeResize="0"/>
          <p:nvPr/>
        </p:nvPicPr>
        <p:blipFill rotWithShape="1">
          <a:blip r:embed="rId3">
            <a:alphaModFix/>
          </a:blip>
          <a:srcRect b="0" l="0" r="0" t="0"/>
          <a:stretch/>
        </p:blipFill>
        <p:spPr>
          <a:xfrm>
            <a:off x="152400" y="2006250"/>
            <a:ext cx="8839202" cy="278831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Select Data</a:t>
            </a:r>
            <a:endParaRPr/>
          </a:p>
        </p:txBody>
      </p:sp>
      <p:sp>
        <p:nvSpPr>
          <p:cNvPr id="535" name="Google Shape;535;p9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Untuk mengambil data di tabel, kita bisa menggunakan SQL dengan kata kunci SELECT</a:t>
            </a:r>
            <a:endParaRPr/>
          </a:p>
          <a:p>
            <a:pPr indent="-311150" lvl="0" marL="457200" rtl="0" algn="l">
              <a:lnSpc>
                <a:spcPct val="115000"/>
              </a:lnSpc>
              <a:spcBef>
                <a:spcPts val="0"/>
              </a:spcBef>
              <a:spcAft>
                <a:spcPts val="0"/>
              </a:spcAft>
              <a:buSzPts val="1300"/>
              <a:buChar char="●"/>
            </a:pPr>
            <a:r>
              <a:rPr lang="id"/>
              <a:t>SELECT bisa digunakan untuk mengambil semua kolom yang ada di tabel, atau sebagian kolom saja</a:t>
            </a:r>
            <a:endParaRPr/>
          </a:p>
          <a:p>
            <a:pPr indent="-311150" lvl="0" marL="457200" rtl="0" algn="l">
              <a:lnSpc>
                <a:spcPct val="115000"/>
              </a:lnSpc>
              <a:spcBef>
                <a:spcPts val="0"/>
              </a:spcBef>
              <a:spcAft>
                <a:spcPts val="0"/>
              </a:spcAft>
              <a:buSzPts val="1300"/>
              <a:buChar char="●"/>
            </a:pPr>
            <a:r>
              <a:rPr lang="id"/>
              <a:t>Jika kita ingin mengambil semua kolom, kita bisa gunakan karakter * (bintang)</a:t>
            </a:r>
            <a:endParaRPr/>
          </a:p>
          <a:p>
            <a:pPr indent="-311150" lvl="0" marL="457200" rtl="0" algn="l">
              <a:lnSpc>
                <a:spcPct val="115000"/>
              </a:lnSpc>
              <a:spcBef>
                <a:spcPts val="0"/>
              </a:spcBef>
              <a:spcAft>
                <a:spcPts val="0"/>
              </a:spcAft>
              <a:buSzPts val="1300"/>
              <a:buChar char="●"/>
            </a:pPr>
            <a:r>
              <a:rPr lang="id"/>
              <a:t>Jika kita hanya ingin mengambil beberapa kolom saja, kita bisa sebutkan nama-nama kolom yang ingin kita ambil datanya</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Mengambil Data</a:t>
            </a:r>
            <a:endParaRPr/>
          </a:p>
        </p:txBody>
      </p:sp>
      <p:pic>
        <p:nvPicPr>
          <p:cNvPr id="541" name="Google Shape;541;p95"/>
          <p:cNvPicPr preferRelativeResize="0"/>
          <p:nvPr/>
        </p:nvPicPr>
        <p:blipFill rotWithShape="1">
          <a:blip r:embed="rId3">
            <a:alphaModFix/>
          </a:blip>
          <a:srcRect b="0" l="0" r="0" t="0"/>
          <a:stretch/>
        </p:blipFill>
        <p:spPr>
          <a:xfrm>
            <a:off x="152400" y="2006250"/>
            <a:ext cx="8839198" cy="162856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Primary Key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Primary Key</a:t>
            </a:r>
            <a:endParaRPr/>
          </a:p>
        </p:txBody>
      </p:sp>
      <p:sp>
        <p:nvSpPr>
          <p:cNvPr id="552" name="Google Shape;552;p9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Saat kita membuat tabel, idealnya tiap tabel memiliki Primary Key</a:t>
            </a:r>
            <a:endParaRPr/>
          </a:p>
          <a:p>
            <a:pPr indent="-311150" lvl="0" marL="457200" rtl="0" algn="l">
              <a:lnSpc>
                <a:spcPct val="115000"/>
              </a:lnSpc>
              <a:spcBef>
                <a:spcPts val="0"/>
              </a:spcBef>
              <a:spcAft>
                <a:spcPts val="0"/>
              </a:spcAft>
              <a:buSzPts val="1300"/>
              <a:buChar char="●"/>
            </a:pPr>
            <a:r>
              <a:rPr lang="id"/>
              <a:t>Primary key adalah sebuah kolom yang kita tunjuk sebagai id dari tabel tersebut</a:t>
            </a:r>
            <a:endParaRPr/>
          </a:p>
          <a:p>
            <a:pPr indent="-311150" lvl="0" marL="457200" rtl="0" algn="l">
              <a:lnSpc>
                <a:spcPct val="115000"/>
              </a:lnSpc>
              <a:spcBef>
                <a:spcPts val="0"/>
              </a:spcBef>
              <a:spcAft>
                <a:spcPts val="0"/>
              </a:spcAft>
              <a:buSzPts val="1300"/>
              <a:buChar char="●"/>
            </a:pPr>
            <a:r>
              <a:rPr lang="id"/>
              <a:t>Primary key adalah identitas untuk tiap baris data di dalam tabel</a:t>
            </a:r>
            <a:endParaRPr/>
          </a:p>
          <a:p>
            <a:pPr indent="-311150" lvl="0" marL="457200" rtl="0" algn="l">
              <a:lnSpc>
                <a:spcPct val="115000"/>
              </a:lnSpc>
              <a:spcBef>
                <a:spcPts val="0"/>
              </a:spcBef>
              <a:spcAft>
                <a:spcPts val="0"/>
              </a:spcAft>
              <a:buSzPts val="1300"/>
              <a:buChar char="●"/>
            </a:pPr>
            <a:r>
              <a:rPr lang="id"/>
              <a:t>Primary key harus unik, tidak boleh ada data dengan primary key yang sama</a:t>
            </a:r>
            <a:endParaRPr/>
          </a:p>
          <a:p>
            <a:pPr indent="-311150" lvl="0" marL="457200" rtl="0" algn="l">
              <a:lnSpc>
                <a:spcPct val="115000"/>
              </a:lnSpc>
              <a:spcBef>
                <a:spcPts val="0"/>
              </a:spcBef>
              <a:spcAft>
                <a:spcPts val="0"/>
              </a:spcAft>
              <a:buSzPts val="1300"/>
              <a:buChar char="●"/>
            </a:pPr>
            <a:r>
              <a:rPr lang="id"/>
              <a:t>Kita bisa menunjuk kolom yang akan kita jadikan primary key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Primary Key di Multiple Column</a:t>
            </a:r>
            <a:endParaRPr/>
          </a:p>
        </p:txBody>
      </p:sp>
      <p:sp>
        <p:nvSpPr>
          <p:cNvPr id="558" name="Google Shape;558;p9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Kita bisa membuat primary key dengan kombinasi beberapa kolom</a:t>
            </a:r>
            <a:endParaRPr/>
          </a:p>
          <a:p>
            <a:pPr indent="-311150" lvl="0" marL="457200" rtl="0" algn="l">
              <a:lnSpc>
                <a:spcPct val="115000"/>
              </a:lnSpc>
              <a:spcBef>
                <a:spcPts val="0"/>
              </a:spcBef>
              <a:spcAft>
                <a:spcPts val="0"/>
              </a:spcAft>
              <a:buSzPts val="1300"/>
              <a:buChar char="●"/>
            </a:pPr>
            <a:r>
              <a:rPr lang="id"/>
              <a:t>Namun disarankan untuk tetap menggunakan satu kolom ketika membuat primary key</a:t>
            </a:r>
            <a:endParaRPr/>
          </a:p>
          <a:p>
            <a:pPr indent="-311150" lvl="0" marL="457200" rtl="0" algn="l">
              <a:lnSpc>
                <a:spcPct val="115000"/>
              </a:lnSpc>
              <a:spcBef>
                <a:spcPts val="0"/>
              </a:spcBef>
              <a:spcAft>
                <a:spcPts val="0"/>
              </a:spcAft>
              <a:buSzPts val="1300"/>
              <a:buChar char="●"/>
            </a:pPr>
            <a:r>
              <a:rPr lang="id"/>
              <a:t>Kecuali ada kasus khusus, seperti membuat tabel yang berelasi MANY TO MANY (yang nanti akan kita bahas)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Menambah Primary Key Ketika Membuat Tabel</a:t>
            </a:r>
            <a:endParaRPr/>
          </a:p>
        </p:txBody>
      </p:sp>
      <p:pic>
        <p:nvPicPr>
          <p:cNvPr id="564" name="Google Shape;564;p99"/>
          <p:cNvPicPr preferRelativeResize="0"/>
          <p:nvPr/>
        </p:nvPicPr>
        <p:blipFill rotWithShape="1">
          <a:blip r:embed="rId3">
            <a:alphaModFix/>
          </a:blip>
          <a:srcRect b="0" l="0" r="0" t="0"/>
          <a:stretch/>
        </p:blipFill>
        <p:spPr>
          <a:xfrm>
            <a:off x="152400" y="2006250"/>
            <a:ext cx="7579507" cy="29848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0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Menambah Primary Key di Tabel</a:t>
            </a:r>
            <a:endParaRPr/>
          </a:p>
        </p:txBody>
      </p:sp>
      <p:pic>
        <p:nvPicPr>
          <p:cNvPr id="570" name="Google Shape;570;p100"/>
          <p:cNvPicPr preferRelativeResize="0"/>
          <p:nvPr/>
        </p:nvPicPr>
        <p:blipFill rotWithShape="1">
          <a:blip r:embed="rId3">
            <a:alphaModFix/>
          </a:blip>
          <a:srcRect b="0" l="0" r="0" t="0"/>
          <a:stretch/>
        </p:blipFill>
        <p:spPr>
          <a:xfrm>
            <a:off x="152400" y="2006250"/>
            <a:ext cx="8839201" cy="186844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Where Clause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Where Clause</a:t>
            </a:r>
            <a:endParaRPr/>
          </a:p>
        </p:txBody>
      </p:sp>
      <p:sp>
        <p:nvSpPr>
          <p:cNvPr id="581" name="Google Shape;581;p10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Saat mengambil data menggunakan perintah SQL SELECT, kadang kita ingin melakukan pencarian data</a:t>
            </a:r>
            <a:endParaRPr/>
          </a:p>
          <a:p>
            <a:pPr indent="-311150" lvl="0" marL="457200" rtl="0" algn="l">
              <a:lnSpc>
                <a:spcPct val="115000"/>
              </a:lnSpc>
              <a:spcBef>
                <a:spcPts val="0"/>
              </a:spcBef>
              <a:spcAft>
                <a:spcPts val="0"/>
              </a:spcAft>
              <a:buSzPts val="1300"/>
              <a:buChar char="●"/>
            </a:pPr>
            <a:r>
              <a:rPr lang="id"/>
              <a:t>Misal, kita ingin mengambil data barang yang harganya 1jt, atau mengambil data barang yang quantity nya 0 (stok nya kosong)</a:t>
            </a:r>
            <a:endParaRPr/>
          </a:p>
          <a:p>
            <a:pPr indent="-311150" lvl="0" marL="457200" rtl="0" algn="l">
              <a:lnSpc>
                <a:spcPct val="115000"/>
              </a:lnSpc>
              <a:spcBef>
                <a:spcPts val="0"/>
              </a:spcBef>
              <a:spcAft>
                <a:spcPts val="0"/>
              </a:spcAft>
              <a:buSzPts val="1300"/>
              <a:buChar char="●"/>
            </a:pPr>
            <a:r>
              <a:rPr lang="id"/>
              <a:t>Hal ini bisa kita lakukan dengan WHERE clause setelah perintah SELECT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Data</a:t>
            </a:r>
            <a:endParaRPr/>
          </a:p>
        </p:txBody>
      </p:sp>
      <p:pic>
        <p:nvPicPr>
          <p:cNvPr id="587" name="Google Shape;587;p103"/>
          <p:cNvPicPr preferRelativeResize="0"/>
          <p:nvPr/>
        </p:nvPicPr>
        <p:blipFill rotWithShape="1">
          <a:blip r:embed="rId3">
            <a:alphaModFix/>
          </a:blip>
          <a:srcRect b="0" l="0" r="0" t="0"/>
          <a:stretch/>
        </p:blipFill>
        <p:spPr>
          <a:xfrm>
            <a:off x="152400" y="2006250"/>
            <a:ext cx="8839202" cy="19324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Database Client</a:t>
            </a:r>
            <a:endParaRPr/>
          </a:p>
        </p:txBody>
      </p:sp>
      <p:sp>
        <p:nvSpPr>
          <p:cNvPr id="173" name="Google Shape;173;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Database client adalah aplikasi yang digunakan untuk berkomunikasi dengan DBMS</a:t>
            </a:r>
            <a:endParaRPr/>
          </a:p>
          <a:p>
            <a:pPr indent="-311150" lvl="0" marL="457200" rtl="0" algn="l">
              <a:lnSpc>
                <a:spcPct val="115000"/>
              </a:lnSpc>
              <a:spcBef>
                <a:spcPts val="0"/>
              </a:spcBef>
              <a:spcAft>
                <a:spcPts val="0"/>
              </a:spcAft>
              <a:buSzPts val="1300"/>
              <a:buChar char="●"/>
            </a:pPr>
            <a:r>
              <a:rPr lang="id"/>
              <a:t>Biasanya DBMS sudah menyediakan database client sederhana yang bisa kita gunakan untuk berkomunikasi dengan DBMS agar lebih mudah</a:t>
            </a:r>
            <a:endParaRPr/>
          </a:p>
          <a:p>
            <a:pPr indent="-311150" lvl="0" marL="457200" rtl="0" algn="l">
              <a:lnSpc>
                <a:spcPct val="115000"/>
              </a:lnSpc>
              <a:spcBef>
                <a:spcPts val="0"/>
              </a:spcBef>
              <a:spcAft>
                <a:spcPts val="0"/>
              </a:spcAft>
              <a:buSzPts val="1300"/>
              <a:buChar char="●"/>
            </a:pPr>
            <a:r>
              <a:rPr lang="id"/>
              <a:t>Atau kita bisa membuat aplikasi untuk berkomunikasi dengan DBMS, misal membuat aplikasi database client menggunakan Java, PHP atau bahasa pemrograman lainnya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Update Data</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Update Data</a:t>
            </a:r>
            <a:endParaRPr/>
          </a:p>
        </p:txBody>
      </p:sp>
      <p:sp>
        <p:nvSpPr>
          <p:cNvPr id="598" name="Google Shape;598;p10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Untuk mengubah data di tabel, kita bisa menggunakan perintah SQL UPDATE</a:t>
            </a:r>
            <a:endParaRPr/>
          </a:p>
          <a:p>
            <a:pPr indent="-311150" lvl="0" marL="457200" rtl="0" algn="l">
              <a:lnSpc>
                <a:spcPct val="115000"/>
              </a:lnSpc>
              <a:spcBef>
                <a:spcPts val="0"/>
              </a:spcBef>
              <a:spcAft>
                <a:spcPts val="0"/>
              </a:spcAft>
              <a:buSzPts val="1300"/>
              <a:buChar char="●"/>
            </a:pPr>
            <a:r>
              <a:rPr lang="id"/>
              <a:t>Saat menggunakan SQL UPDATE, kita harus memberi tahu data mana yang akan di update dengan WHERE clause</a:t>
            </a:r>
            <a:endParaRPr/>
          </a:p>
          <a:p>
            <a:pPr indent="-311150" lvl="0" marL="457200" rtl="0" algn="l">
              <a:lnSpc>
                <a:spcPct val="115000"/>
              </a:lnSpc>
              <a:spcBef>
                <a:spcPts val="0"/>
              </a:spcBef>
              <a:spcAft>
                <a:spcPts val="0"/>
              </a:spcAft>
              <a:buSzPts val="1300"/>
              <a:buChar char="●"/>
            </a:pPr>
            <a:r>
              <a:rPr lang="id"/>
              <a:t>Hati-hati ketika meng-update data di table, jika sampai WHERE clause nya salah, bisa-bisa kita malah meng-update seluruh data di tabel</a:t>
            </a:r>
            <a:endParaRPr/>
          </a:p>
          <a:p>
            <a:pPr indent="-311150" lvl="0" marL="457200" rtl="0" algn="l">
              <a:lnSpc>
                <a:spcPct val="115000"/>
              </a:lnSpc>
              <a:spcBef>
                <a:spcPts val="0"/>
              </a:spcBef>
              <a:spcAft>
                <a:spcPts val="0"/>
              </a:spcAft>
              <a:buSzPts val="1300"/>
              <a:buChar char="●"/>
            </a:pPr>
            <a:r>
              <a:rPr lang="id"/>
              <a:t>Untuk update, kita harus beritahu, kolom mana yang akan di update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Menambah Kolom Kategori</a:t>
            </a:r>
            <a:endParaRPr/>
          </a:p>
        </p:txBody>
      </p:sp>
      <p:pic>
        <p:nvPicPr>
          <p:cNvPr id="604" name="Google Shape;604;p106"/>
          <p:cNvPicPr preferRelativeResize="0"/>
          <p:nvPr/>
        </p:nvPicPr>
        <p:blipFill rotWithShape="1">
          <a:blip r:embed="rId3">
            <a:alphaModFix/>
          </a:blip>
          <a:srcRect b="0" l="0" r="0" t="0"/>
          <a:stretch/>
        </p:blipFill>
        <p:spPr>
          <a:xfrm>
            <a:off x="152400" y="2006250"/>
            <a:ext cx="8839202" cy="2072302"/>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Mengubah Satu Kolom</a:t>
            </a:r>
            <a:endParaRPr/>
          </a:p>
        </p:txBody>
      </p:sp>
      <p:pic>
        <p:nvPicPr>
          <p:cNvPr id="610" name="Google Shape;610;p107"/>
          <p:cNvPicPr preferRelativeResize="0"/>
          <p:nvPr/>
        </p:nvPicPr>
        <p:blipFill rotWithShape="1">
          <a:blip r:embed="rId3">
            <a:alphaModFix/>
          </a:blip>
          <a:srcRect b="0" l="0" r="0" t="0"/>
          <a:stretch/>
        </p:blipFill>
        <p:spPr>
          <a:xfrm>
            <a:off x="152400" y="2006250"/>
            <a:ext cx="8839200" cy="187290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Mengubah Beberapa Kolom</a:t>
            </a:r>
            <a:endParaRPr/>
          </a:p>
        </p:txBody>
      </p:sp>
      <p:pic>
        <p:nvPicPr>
          <p:cNvPr id="616" name="Google Shape;616;p108"/>
          <p:cNvPicPr preferRelativeResize="0"/>
          <p:nvPr/>
        </p:nvPicPr>
        <p:blipFill rotWithShape="1">
          <a:blip r:embed="rId3">
            <a:alphaModFix/>
          </a:blip>
          <a:srcRect b="0" l="0" r="0" t="0"/>
          <a:stretch/>
        </p:blipFill>
        <p:spPr>
          <a:xfrm>
            <a:off x="152400" y="2006250"/>
            <a:ext cx="8839202" cy="1938062"/>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Mengubah Dengan Value di Kolom</a:t>
            </a:r>
            <a:endParaRPr/>
          </a:p>
        </p:txBody>
      </p:sp>
      <p:pic>
        <p:nvPicPr>
          <p:cNvPr id="622" name="Google Shape;622;p109"/>
          <p:cNvPicPr preferRelativeResize="0"/>
          <p:nvPr/>
        </p:nvPicPr>
        <p:blipFill rotWithShape="1">
          <a:blip r:embed="rId3">
            <a:alphaModFix/>
          </a:blip>
          <a:srcRect b="0" l="0" r="0" t="0"/>
          <a:stretch/>
        </p:blipFill>
        <p:spPr>
          <a:xfrm>
            <a:off x="152400" y="2006250"/>
            <a:ext cx="8839201" cy="177719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1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Delete Data</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Delete Data</a:t>
            </a:r>
            <a:endParaRPr/>
          </a:p>
        </p:txBody>
      </p:sp>
      <p:sp>
        <p:nvSpPr>
          <p:cNvPr id="633" name="Google Shape;633;p1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Setelah kita tahu cara menambah, mengubah dan mengambil data di tabel, terakhir yang perlu kita ketahui adalah menghapus data di table</a:t>
            </a:r>
            <a:endParaRPr/>
          </a:p>
          <a:p>
            <a:pPr indent="-311150" lvl="0" marL="457200" rtl="0" algn="l">
              <a:lnSpc>
                <a:spcPct val="115000"/>
              </a:lnSpc>
              <a:spcBef>
                <a:spcPts val="0"/>
              </a:spcBef>
              <a:spcAft>
                <a:spcPts val="0"/>
              </a:spcAft>
              <a:buSzPts val="1300"/>
              <a:buChar char="●"/>
            </a:pPr>
            <a:r>
              <a:rPr lang="id"/>
              <a:t>Untuk menghapus data di table, kita bisa menggunakan perintah SQL DELETE</a:t>
            </a:r>
            <a:endParaRPr/>
          </a:p>
          <a:p>
            <a:pPr indent="-311150" lvl="0" marL="457200" rtl="0" algn="l">
              <a:lnSpc>
                <a:spcPct val="115000"/>
              </a:lnSpc>
              <a:spcBef>
                <a:spcPts val="0"/>
              </a:spcBef>
              <a:spcAft>
                <a:spcPts val="0"/>
              </a:spcAft>
              <a:buSzPts val="1300"/>
              <a:buChar char="●"/>
            </a:pPr>
            <a:r>
              <a:rPr lang="id"/>
              <a:t>Perintah SQL DELETE sama seperti UPDATE, kita perlu memberi tahu data mana yang akan di hapus dengan WHERE clause</a:t>
            </a:r>
            <a:endParaRPr/>
          </a:p>
          <a:p>
            <a:pPr indent="-311150" lvl="0" marL="457200" rtl="0" algn="l">
              <a:lnSpc>
                <a:spcPct val="115000"/>
              </a:lnSpc>
              <a:spcBef>
                <a:spcPts val="0"/>
              </a:spcBef>
              <a:spcAft>
                <a:spcPts val="0"/>
              </a:spcAft>
              <a:buSzPts val="1300"/>
              <a:buChar char="●"/>
            </a:pPr>
            <a:r>
              <a:rPr lang="id"/>
              <a:t>Dan hati-hati, jangan sampai salah menentukan WHERE clause, karena jika salah, bisa-bisa kita akan menghapus seluruh data di table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Menghapus Data</a:t>
            </a:r>
            <a:endParaRPr/>
          </a:p>
        </p:txBody>
      </p:sp>
      <p:pic>
        <p:nvPicPr>
          <p:cNvPr id="639" name="Google Shape;639;p112"/>
          <p:cNvPicPr preferRelativeResize="0"/>
          <p:nvPr/>
        </p:nvPicPr>
        <p:blipFill rotWithShape="1">
          <a:blip r:embed="rId3">
            <a:alphaModFix/>
          </a:blip>
          <a:srcRect b="0" l="0" r="0" t="0"/>
          <a:stretch/>
        </p:blipFill>
        <p:spPr>
          <a:xfrm>
            <a:off x="152400" y="2006250"/>
            <a:ext cx="8839200" cy="155376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1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Alias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Database File</a:t>
            </a:r>
            <a:endParaRPr/>
          </a:p>
        </p:txBody>
      </p:sp>
      <p:sp>
        <p:nvSpPr>
          <p:cNvPr id="179" name="Google Shape;179;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Mayoritas DBMS menyimpan datanya di file, walaupun ada beberapa database yang hanya menyimpan datanya di memory (RAM)</a:t>
            </a:r>
            <a:endParaRPr/>
          </a:p>
          <a:p>
            <a:pPr indent="-311150" lvl="0" marL="457200" rtl="0" algn="l">
              <a:lnSpc>
                <a:spcPct val="115000"/>
              </a:lnSpc>
              <a:spcBef>
                <a:spcPts val="0"/>
              </a:spcBef>
              <a:spcAft>
                <a:spcPts val="0"/>
              </a:spcAft>
              <a:buSzPts val="1300"/>
              <a:buChar char="●"/>
            </a:pPr>
            <a:r>
              <a:rPr lang="id"/>
              <a:t>Namun jangan berpikir file database yang disimpan berupa file seperti Excel atau CSV (Comma Separated Value), tapi jauh lebih kompleks</a:t>
            </a:r>
            <a:endParaRPr/>
          </a:p>
          <a:p>
            <a:pPr indent="-311150" lvl="0" marL="457200" rtl="0" algn="l">
              <a:lnSpc>
                <a:spcPct val="115000"/>
              </a:lnSpc>
              <a:spcBef>
                <a:spcPts val="0"/>
              </a:spcBef>
              <a:spcAft>
                <a:spcPts val="0"/>
              </a:spcAft>
              <a:buSzPts val="1300"/>
              <a:buChar char="●"/>
            </a:pPr>
            <a:r>
              <a:rPr lang="id"/>
              <a:t>Database File akan di optimasi oleh DBMS agar mempermudah DBMS dalam manajemen datanya, seperti insert, update, delete dan select</a:t>
            </a:r>
            <a:endParaRPr/>
          </a:p>
          <a:p>
            <a:pPr indent="-311150" lvl="0" marL="457200" rtl="0" algn="l">
              <a:lnSpc>
                <a:spcPct val="115000"/>
              </a:lnSpc>
              <a:spcBef>
                <a:spcPts val="0"/>
              </a:spcBef>
              <a:spcAft>
                <a:spcPts val="0"/>
              </a:spcAft>
              <a:buSzPts val="1300"/>
              <a:buChar char="●"/>
            </a:pPr>
            <a:r>
              <a:rPr lang="id"/>
              <a:t>Tiap DBMS biasanya memiliki cara masing-masing mengelola Database File nya, dan kita tidak perlu harus tau, karena yang kita perlu tahu hanya cara berkomunikasi ke DBMS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Alias</a:t>
            </a:r>
            <a:endParaRPr/>
          </a:p>
        </p:txBody>
      </p:sp>
      <p:sp>
        <p:nvSpPr>
          <p:cNvPr id="650" name="Google Shape;650;p1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MySQL memiliki fitur untuk melakukan alias untuk kolom dan tabel</a:t>
            </a:r>
            <a:endParaRPr/>
          </a:p>
          <a:p>
            <a:pPr indent="-311150" lvl="0" marL="457200" rtl="0" algn="l">
              <a:lnSpc>
                <a:spcPct val="115000"/>
              </a:lnSpc>
              <a:spcBef>
                <a:spcPts val="0"/>
              </a:spcBef>
              <a:spcAft>
                <a:spcPts val="0"/>
              </a:spcAft>
              <a:buSzPts val="1300"/>
              <a:buChar char="●"/>
            </a:pPr>
            <a:r>
              <a:rPr lang="id"/>
              <a:t>Alias berguna jika kita ingin mengubah nama kolom atau nama tabel ketika melakukan SELECT data</a:t>
            </a:r>
            <a:endParaRPr/>
          </a:p>
          <a:p>
            <a:pPr indent="-311150" lvl="0" marL="457200" rtl="0" algn="l">
              <a:lnSpc>
                <a:spcPct val="115000"/>
              </a:lnSpc>
              <a:spcBef>
                <a:spcPts val="0"/>
              </a:spcBef>
              <a:spcAft>
                <a:spcPts val="0"/>
              </a:spcAft>
              <a:buSzPts val="1300"/>
              <a:buChar char="●"/>
            </a:pPr>
            <a:r>
              <a:rPr lang="id"/>
              <a:t>Mungkin saat ini alias untuk tabel tidak terlalu terlihat gunanya, tapi nanti ketika kita telah mempelajari tentang JOIN, maka fitur alias untuk tabel sangat berguna sekali</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Alias untuk Kolom</a:t>
            </a:r>
            <a:endParaRPr/>
          </a:p>
        </p:txBody>
      </p:sp>
      <p:pic>
        <p:nvPicPr>
          <p:cNvPr id="656" name="Google Shape;656;p115"/>
          <p:cNvPicPr preferRelativeResize="0"/>
          <p:nvPr/>
        </p:nvPicPr>
        <p:blipFill rotWithShape="1">
          <a:blip r:embed="rId3">
            <a:alphaModFix/>
          </a:blip>
          <a:srcRect b="0" l="0" r="0" t="0"/>
          <a:stretch/>
        </p:blipFill>
        <p:spPr>
          <a:xfrm>
            <a:off x="152400" y="2006250"/>
            <a:ext cx="8839199" cy="2859071"/>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Alias untuk Tabel</a:t>
            </a:r>
            <a:endParaRPr/>
          </a:p>
        </p:txBody>
      </p:sp>
      <p:pic>
        <p:nvPicPr>
          <p:cNvPr id="662" name="Google Shape;662;p116"/>
          <p:cNvPicPr preferRelativeResize="0"/>
          <p:nvPr/>
        </p:nvPicPr>
        <p:blipFill rotWithShape="1">
          <a:blip r:embed="rId3">
            <a:alphaModFix/>
          </a:blip>
          <a:srcRect b="0" l="0" r="0" t="0"/>
          <a:stretch/>
        </p:blipFill>
        <p:spPr>
          <a:xfrm>
            <a:off x="152400" y="2006250"/>
            <a:ext cx="8839199" cy="284831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id"/>
              <a:t>Where Operator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Where Operator</a:t>
            </a:r>
            <a:endParaRPr/>
          </a:p>
        </p:txBody>
      </p:sp>
      <p:sp>
        <p:nvSpPr>
          <p:cNvPr id="673" name="Google Shape;673;p1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Sebelumnya di materi where clause kita sudah menggunakan operator = (sama dengan)</a:t>
            </a:r>
            <a:endParaRPr/>
          </a:p>
          <a:p>
            <a:pPr indent="-311150" lvl="0" marL="457200" rtl="0" algn="l">
              <a:lnSpc>
                <a:spcPct val="115000"/>
              </a:lnSpc>
              <a:spcBef>
                <a:spcPts val="0"/>
              </a:spcBef>
              <a:spcAft>
                <a:spcPts val="0"/>
              </a:spcAft>
              <a:buSzPts val="1300"/>
              <a:buChar char="●"/>
            </a:pPr>
            <a:r>
              <a:rPr lang="id"/>
              <a:t>Sebenarnya sangat banyak sekali operator yang bisa kita gunakan ketika menggunakan where clause</a:t>
            </a:r>
            <a:endParaRPr/>
          </a:p>
          <a:p>
            <a:pPr indent="-311150" lvl="0" marL="457200" rtl="0" algn="l">
              <a:lnSpc>
                <a:spcPct val="115000"/>
              </a:lnSpc>
              <a:spcBef>
                <a:spcPts val="0"/>
              </a:spcBef>
              <a:spcAft>
                <a:spcPts val="0"/>
              </a:spcAft>
              <a:buSzPts val="1300"/>
              <a:buChar char="●"/>
            </a:pPr>
            <a:r>
              <a:rPr lang="id"/>
              <a:t>Sekarang kita akan bahas satu per satu</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Operator Perbandingan</a:t>
            </a:r>
            <a:endParaRPr/>
          </a:p>
        </p:txBody>
      </p:sp>
      <p:graphicFrame>
        <p:nvGraphicFramePr>
          <p:cNvPr id="679" name="Google Shape;679;p119"/>
          <p:cNvGraphicFramePr/>
          <p:nvPr/>
        </p:nvGraphicFramePr>
        <p:xfrm>
          <a:off x="954300" y="2048975"/>
          <a:ext cx="3000000" cy="3000000"/>
        </p:xfrm>
        <a:graphic>
          <a:graphicData uri="http://schemas.openxmlformats.org/drawingml/2006/table">
            <a:tbl>
              <a:tblPr>
                <a:noFill/>
                <a:tableStyleId>{F9580032-113F-418C-867B-C09DE4E26E63}</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Operator</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Keterangan</a:t>
                      </a:r>
                      <a:endParaRPr sz="14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Sama dengan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&lt;&gt; atau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Tidak sama dengan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Kurang dari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Kurang dari atau sama dengan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&gt;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Lebih dari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&gt;=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Lebih dari atau sama dengan</a:t>
                      </a:r>
                      <a:endParaRPr sz="1400" u="none" cap="none" strike="noStrike"/>
                    </a:p>
                  </a:txBody>
                  <a:tcPr marT="91425" marB="91425" marR="91425" marL="91425"/>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Data dengan Operator Perbandingan</a:t>
            </a:r>
            <a:endParaRPr/>
          </a:p>
        </p:txBody>
      </p:sp>
      <p:pic>
        <p:nvPicPr>
          <p:cNvPr id="685" name="Google Shape;685;p120"/>
          <p:cNvPicPr preferRelativeResize="0"/>
          <p:nvPr/>
        </p:nvPicPr>
        <p:blipFill rotWithShape="1">
          <a:blip r:embed="rId3">
            <a:alphaModFix/>
          </a:blip>
          <a:srcRect b="0" l="0" r="0" t="0"/>
          <a:stretch/>
        </p:blipFill>
        <p:spPr>
          <a:xfrm>
            <a:off x="152400" y="2006250"/>
            <a:ext cx="8839200" cy="1306333"/>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AND dan OR Operator</a:t>
            </a:r>
            <a:endParaRPr/>
          </a:p>
        </p:txBody>
      </p:sp>
      <p:sp>
        <p:nvSpPr>
          <p:cNvPr id="691" name="Google Shape;691;p1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id"/>
              <a:t>Kadang kita ingin mencari data dengan beberapa gabungan kondisi, kita bisa menggunakan operator AND dan OR</a:t>
            </a:r>
            <a:endParaRPr/>
          </a:p>
          <a:p>
            <a:pPr indent="-311150" lvl="0" marL="457200" rtl="0" algn="l">
              <a:lnSpc>
                <a:spcPct val="115000"/>
              </a:lnSpc>
              <a:spcBef>
                <a:spcPts val="0"/>
              </a:spcBef>
              <a:spcAft>
                <a:spcPts val="0"/>
              </a:spcAft>
              <a:buSzPts val="1300"/>
              <a:buChar char="●"/>
            </a:pPr>
            <a:r>
              <a:rPr lang="id"/>
              <a:t>AND dan OR digunakan untuk menggabungkan beberapa dua operator</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Hasil Operator AND </a:t>
            </a:r>
            <a:endParaRPr/>
          </a:p>
        </p:txBody>
      </p:sp>
      <p:graphicFrame>
        <p:nvGraphicFramePr>
          <p:cNvPr id="697" name="Google Shape;697;p122"/>
          <p:cNvGraphicFramePr/>
          <p:nvPr/>
        </p:nvGraphicFramePr>
        <p:xfrm>
          <a:off x="952500" y="2190750"/>
          <a:ext cx="3000000" cy="3000000"/>
        </p:xfrm>
        <a:graphic>
          <a:graphicData uri="http://schemas.openxmlformats.org/drawingml/2006/table">
            <a:tbl>
              <a:tblPr>
                <a:noFill/>
                <a:tableStyleId>{F9580032-113F-418C-867B-C09DE4E26E63}</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 Operator 1</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Operator</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 Operator 2</a:t>
                      </a:r>
                      <a:endParaRPr sz="14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Hasil Akhir</a:t>
                      </a:r>
                      <a:endParaRPr sz="14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AND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AND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Benar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AND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AND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id" sz="1400" u="none" cap="none" strike="noStrike"/>
                        <a:t>Salah</a:t>
                      </a:r>
                      <a:endParaRPr sz="1400" u="none" cap="none" strike="noStrike"/>
                    </a:p>
                  </a:txBody>
                  <a:tcPr marT="91425" marB="91425" marR="91425" marL="91425"/>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id"/>
              <a:t>Mencari Data dengan Operator AND</a:t>
            </a:r>
            <a:endParaRPr/>
          </a:p>
        </p:txBody>
      </p:sp>
      <p:pic>
        <p:nvPicPr>
          <p:cNvPr id="703" name="Google Shape;703;p123"/>
          <p:cNvPicPr preferRelativeResize="0"/>
          <p:nvPr/>
        </p:nvPicPr>
        <p:blipFill rotWithShape="1">
          <a:blip r:embed="rId3">
            <a:alphaModFix/>
          </a:blip>
          <a:srcRect b="0" l="0" r="0" t="0"/>
          <a:stretch/>
        </p:blipFill>
        <p:spPr>
          <a:xfrm>
            <a:off x="152400" y="2006250"/>
            <a:ext cx="8839199" cy="22065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