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3" r:id="rId10"/>
    <p:sldId id="274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68" r:id="rId19"/>
    <p:sldId id="269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E3920-214F-4D0E-9DAC-C206EFA48CE3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9921-4EFA-4C23-9E6A-553B00999C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358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039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19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7752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32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296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0793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8763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749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406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0079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83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23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523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691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27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932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824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45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9921-4EFA-4C23-9E6A-553B00999CF6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5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637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8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85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584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219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48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485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8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73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609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332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810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6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875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82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73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58AF-E0DE-4DA6-BC11-90050C6E55D6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15E7F0-5125-475D-B5FE-6207837C2D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02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6948" y="362464"/>
            <a:ext cx="5568780" cy="866657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Bancarios</a:t>
            </a:r>
            <a:endParaRPr lang="es-A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73" y="1382801"/>
            <a:ext cx="9836131" cy="52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4100" y="378939"/>
            <a:ext cx="7536593" cy="18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consumidores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usuarios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Art. 1384 – 1389 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CCyCN</a:t>
            </a:r>
            <a:endParaRPr lang="es-A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1246445" y="2505075"/>
            <a:ext cx="9767544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b="1" dirty="0" smtClean="0"/>
              <a:t>Obligaciones</a:t>
            </a:r>
            <a:endParaRPr lang="es-AR" dirty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1246445" y="3274798"/>
            <a:ext cx="9767544" cy="143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AR" sz="1400" dirty="0"/>
              <a:t>El Banco debe suministrar información suficiente para que el cliente pueda comparar las distintas ofertas de créditos</a:t>
            </a:r>
            <a:r>
              <a:rPr lang="es-AR" sz="1400" dirty="0" smtClean="0"/>
              <a:t>.</a:t>
            </a:r>
          </a:p>
          <a:p>
            <a:pPr lvl="1"/>
            <a:r>
              <a:rPr lang="es-AR" sz="1400" dirty="0" smtClean="0"/>
              <a:t>Si el banco rechaza un pedido de crédito por información negativa debe informar al consumidor del resultado y la fuente de donde se obtuvo la información.</a:t>
            </a:r>
            <a:endParaRPr lang="es-AR" sz="1400" dirty="0"/>
          </a:p>
          <a:p>
            <a:pPr marL="0" indent="0">
              <a:buFont typeface="Wingdings 3" charset="2"/>
              <a:buNone/>
            </a:pP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s-AR" dirty="0"/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1246445" y="4713073"/>
            <a:ext cx="9767544" cy="159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 smtClean="0"/>
              <a:t>Contenido</a:t>
            </a:r>
          </a:p>
          <a:p>
            <a:pPr lvl="1"/>
            <a:r>
              <a:rPr lang="es-AR" sz="1400" dirty="0" smtClean="0"/>
              <a:t>Son nulos los contratos de crédito que no tienen información sobre el tipo y partes del contrato, importe total del financiamiento, costo financiero total y condiciones de desembolso y reembolso.</a:t>
            </a:r>
          </a:p>
          <a:p>
            <a:pPr lvl="1"/>
            <a:r>
              <a:rPr lang="es-AR" sz="1400" dirty="0" smtClean="0"/>
              <a:t>No se puede exigir al consumidor un monto no previsto en el contrato ni cobrar comisión o costo por servicio no prestado</a:t>
            </a:r>
            <a:endParaRPr lang="es-AR" sz="1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88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7435" y="387177"/>
            <a:ext cx="6349030" cy="1301579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Depósito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</a:t>
            </a:r>
            <a:endParaRPr lang="es-A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46445" y="2183027"/>
            <a:ext cx="9767544" cy="3472822"/>
          </a:xfrm>
        </p:spPr>
        <p:txBody>
          <a:bodyPr/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caracteristicas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10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3165" y="378939"/>
            <a:ext cx="7197528" cy="18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Cuenta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corriente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caja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ahorro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1983 – 1407 </a:t>
            </a:r>
            <a:r>
              <a:rPr lang="en-US" sz="31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CCyCN</a:t>
            </a:r>
            <a:endParaRPr lang="es-AR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46445" y="2268752"/>
            <a:ext cx="9767544" cy="4170148"/>
          </a:xfrm>
        </p:spPr>
        <p:txBody>
          <a:bodyPr>
            <a:normAutofit fontScale="25000" lnSpcReduction="20000"/>
          </a:bodyPr>
          <a:lstStyle/>
          <a:p>
            <a:r>
              <a:rPr lang="en-US" sz="5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5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1393 - Definición</a:t>
            </a:r>
            <a:r>
              <a:rPr lang="es-AR" sz="5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s-AR" sz="5500" i="1" dirty="0"/>
              <a:t>“La cuenta corriente bancaria es el contrato por el cual el banco se compromete a inscribir diariamente, y por su orden, los créditos y débitos, de modo de mantener un saldo actualizado y en disponibilidad del cuenta-</a:t>
            </a:r>
            <a:r>
              <a:rPr lang="es-AR" sz="5500" i="1" dirty="0" err="1"/>
              <a:t>correntista</a:t>
            </a:r>
            <a:r>
              <a:rPr lang="es-AR" sz="5500" i="1" dirty="0"/>
              <a:t> y, en su caso, a prestar un servicio de caja</a:t>
            </a:r>
            <a:r>
              <a:rPr lang="es-AR" sz="5500" i="1" dirty="0" smtClean="0"/>
              <a:t>”</a:t>
            </a:r>
          </a:p>
          <a:p>
            <a:pPr marL="0" indent="0">
              <a:buNone/>
            </a:pPr>
            <a:endParaRPr lang="es-AR" sz="5500" i="1" dirty="0" smtClean="0"/>
          </a:p>
          <a:p>
            <a:r>
              <a:rPr lang="es-AR" sz="5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Partes</a:t>
            </a:r>
            <a:r>
              <a:rPr lang="es-AR" sz="5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s-AR" sz="5500" dirty="0" smtClean="0"/>
              <a:t>El Banco </a:t>
            </a:r>
            <a:r>
              <a:rPr lang="es-AR" sz="5500" dirty="0"/>
              <a:t>y el cuentacorrentista</a:t>
            </a:r>
            <a:r>
              <a:rPr lang="es-AR" sz="5500" dirty="0" smtClean="0"/>
              <a:t>.</a:t>
            </a:r>
          </a:p>
          <a:p>
            <a:pPr marL="0" indent="0">
              <a:buNone/>
            </a:pPr>
            <a:endParaRPr lang="en-US" sz="5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5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Cierre de la cuenta:</a:t>
            </a:r>
            <a:r>
              <a:rPr lang="es-AR" sz="5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s-AR" sz="5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s-AR" sz="5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a)decisión </a:t>
            </a:r>
            <a:r>
              <a:rPr lang="es-AR" sz="5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unilateral de cualquiera de las partes </a:t>
            </a:r>
            <a:endParaRPr lang="es-AR" sz="5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s-AR" sz="5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b)quiebra</a:t>
            </a:r>
            <a:r>
              <a:rPr lang="es-AR" sz="5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muerte o incapacidad del cliente </a:t>
            </a:r>
            <a:endParaRPr lang="es-AR" sz="5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s-AR" sz="5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c)revocación </a:t>
            </a:r>
            <a:r>
              <a:rPr lang="es-AR" sz="5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autorización para funcionar, quiebra o liquidación del banco. </a:t>
            </a:r>
            <a:endParaRPr lang="es-AR" sz="5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s-AR" sz="5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5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Propiedad de los fondos </a:t>
            </a:r>
            <a:endParaRPr lang="es-AR" sz="5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s-AR" sz="5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5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Compensación de saldos</a:t>
            </a: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91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3165" y="378939"/>
            <a:ext cx="7197528" cy="1301579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Préstamo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descuento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</a:t>
            </a:r>
            <a:endParaRPr lang="es-A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46445" y="2183027"/>
            <a:ext cx="9767544" cy="3472822"/>
          </a:xfrm>
        </p:spPr>
        <p:txBody>
          <a:bodyPr/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caracteristicas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83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3165" y="378939"/>
            <a:ext cx="7197528" cy="1301579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Apertura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crédito</a:t>
            </a:r>
            <a:endParaRPr lang="es-A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46445" y="2183027"/>
            <a:ext cx="9767544" cy="3472822"/>
          </a:xfrm>
        </p:spPr>
        <p:txBody>
          <a:bodyPr/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caracteristicas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6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8358" y="378939"/>
            <a:ext cx="7965988" cy="13015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Servicio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AR" sz="3100" b="1" dirty="0"/>
              <a:t>Arts. 1413 – 1417 </a:t>
            </a:r>
            <a:r>
              <a:rPr lang="es-AR" sz="3100" b="1" dirty="0" err="1"/>
              <a:t>CCyCN</a:t>
            </a:r>
            <a:endParaRPr lang="es-A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46445" y="1924050"/>
            <a:ext cx="9767544" cy="1438275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Concepto</a:t>
            </a:r>
            <a:r>
              <a:rPr lang="es-AR" sz="2000" dirty="0" smtClean="0"/>
              <a:t>  </a:t>
            </a:r>
          </a:p>
          <a:p>
            <a:pPr marL="457200" lvl="1" indent="0">
              <a:buNone/>
            </a:pPr>
            <a:r>
              <a:rPr lang="es-AR" sz="1800" dirty="0" smtClean="0"/>
              <a:t>Es </a:t>
            </a:r>
            <a:r>
              <a:rPr lang="es-AR" sz="1800" dirty="0"/>
              <a:t>un contrato por el cual el banco cede a un cliente por determinado plazo, el uso de un cofre o una caja de seguridad, instalada en el edificio donde el banco desarrolla sus </a:t>
            </a:r>
            <a:r>
              <a:rPr lang="es-AR" sz="1800" dirty="0" smtClean="0"/>
              <a:t>actividades</a:t>
            </a:r>
          </a:p>
          <a:p>
            <a:pPr marL="0" indent="0">
              <a:buNone/>
            </a:pP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contenido 4"/>
          <p:cNvSpPr txBox="1">
            <a:spLocks/>
          </p:cNvSpPr>
          <p:nvPr/>
        </p:nvSpPr>
        <p:spPr>
          <a:xfrm>
            <a:off x="1246445" y="3467100"/>
            <a:ext cx="9767544" cy="143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 smtClean="0"/>
              <a:t>Las Partes</a:t>
            </a:r>
            <a:r>
              <a:rPr lang="es-AR" sz="2000" dirty="0" smtClean="0"/>
              <a:t>  </a:t>
            </a:r>
          </a:p>
          <a:p>
            <a:pPr marL="457200" lvl="1" indent="0">
              <a:buFont typeface="Wingdings 3" charset="2"/>
              <a:buNone/>
            </a:pPr>
            <a:r>
              <a:rPr lang="es-AR" sz="1800" dirty="0" smtClean="0"/>
              <a:t>El Banco – Prestador del servicio</a:t>
            </a:r>
          </a:p>
          <a:p>
            <a:pPr marL="457200" lvl="1" indent="0">
              <a:buFont typeface="Wingdings 3" charset="2"/>
              <a:buNone/>
            </a:pPr>
            <a:r>
              <a:rPr lang="es-AR" sz="1800" dirty="0" smtClean="0"/>
              <a:t>Usuario – Persona humana, jurídica o una unión de personas.</a:t>
            </a:r>
          </a:p>
          <a:p>
            <a:pPr marL="0" indent="0">
              <a:buFont typeface="Wingdings 3" charset="2"/>
              <a:buNone/>
            </a:pP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00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8358" y="378939"/>
            <a:ext cx="7965988" cy="13015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Servicio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AR" sz="3100" b="1" dirty="0"/>
              <a:t>Arts. 1413 – 1417 </a:t>
            </a:r>
            <a:r>
              <a:rPr lang="es-AR" sz="3100" b="1" dirty="0" err="1"/>
              <a:t>CCyCN</a:t>
            </a:r>
            <a:endParaRPr lang="es-A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46445" y="1924050"/>
            <a:ext cx="9767544" cy="495300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Obligaciones de las partes</a:t>
            </a: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1246445" y="2505075"/>
            <a:ext cx="9767544" cy="158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1" dirty="0" smtClean="0"/>
              <a:t>Del Banco</a:t>
            </a:r>
          </a:p>
          <a:p>
            <a:pPr lvl="1"/>
            <a:r>
              <a:rPr lang="es-ES_tradnl" sz="1400" dirty="0" smtClean="0"/>
              <a:t>Entregar la caja de seguridad vacía y sin llaves.</a:t>
            </a:r>
          </a:p>
          <a:p>
            <a:pPr lvl="1"/>
            <a:r>
              <a:rPr lang="es-ES_tradnl" sz="1400" dirty="0" smtClean="0"/>
              <a:t>Vigilar y custodiar la caja fuerte.</a:t>
            </a:r>
          </a:p>
          <a:p>
            <a:pPr lvl="1"/>
            <a:r>
              <a:rPr lang="es-ES_tradnl" sz="1400" dirty="0" smtClean="0"/>
              <a:t>En caso de sospecha debe revisar las cosas que pondrá el cliente en la caja.</a:t>
            </a:r>
            <a:endParaRPr lang="en-US" sz="1400" dirty="0" smtClean="0"/>
          </a:p>
          <a:p>
            <a:pPr marL="0" indent="0">
              <a:buFont typeface="Wingdings 3" charset="2"/>
              <a:buNone/>
            </a:pPr>
            <a:endParaRPr lang="es-AR" dirty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1246445" y="4082107"/>
            <a:ext cx="9767544" cy="158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1" dirty="0" smtClean="0"/>
              <a:t>Del cliente</a:t>
            </a:r>
          </a:p>
          <a:p>
            <a:pPr lvl="1"/>
            <a:r>
              <a:rPr lang="es-ES_tradnl" sz="1400" dirty="0" smtClean="0"/>
              <a:t>Pagar el precio, usar la caja correctamente y en horarios adecuados.</a:t>
            </a:r>
          </a:p>
          <a:p>
            <a:pPr lvl="1"/>
            <a:r>
              <a:rPr lang="es-ES_tradnl" sz="1400" dirty="0" smtClean="0"/>
              <a:t>Finalizado el contrato, devolver la llave y vaciar la caja.</a:t>
            </a:r>
          </a:p>
          <a:p>
            <a:pPr lvl="1"/>
            <a:r>
              <a:rPr lang="es-ES_tradnl" sz="1400" dirty="0" smtClean="0"/>
              <a:t>Si pierde la llave debe notificar al banco y abonar los gastos que ocasione.</a:t>
            </a:r>
            <a:endParaRPr lang="en-US" sz="1400" dirty="0" smtClean="0"/>
          </a:p>
          <a:p>
            <a:pPr marL="0" indent="0">
              <a:buFont typeface="Wingdings 3" charset="2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69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8358" y="378939"/>
            <a:ext cx="7965988" cy="13015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Servicio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AR" sz="3100" b="1" dirty="0"/>
              <a:t>Arts. 1413 – 1417 </a:t>
            </a:r>
            <a:r>
              <a:rPr lang="es-AR" sz="3100" b="1" dirty="0" err="1"/>
              <a:t>CCyCN</a:t>
            </a:r>
            <a:endParaRPr lang="es-AR" sz="3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1246445" y="1962150"/>
            <a:ext cx="9767544" cy="408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1" dirty="0" smtClean="0"/>
              <a:t>Particularidades</a:t>
            </a:r>
          </a:p>
          <a:p>
            <a:endParaRPr lang="es-ES_tradnl" sz="2000" b="1" dirty="0" smtClean="0"/>
          </a:p>
          <a:p>
            <a:pPr lvl="1"/>
            <a:r>
              <a:rPr lang="es-ES_tradnl" sz="1400" dirty="0" smtClean="0"/>
              <a:t>Si el cliente no paga, luego de dar aviso y ante escribano, podrá abrirse la caja.</a:t>
            </a:r>
          </a:p>
          <a:p>
            <a:pPr lvl="1"/>
            <a:r>
              <a:rPr lang="es-ES_tradnl" sz="1400" dirty="0" smtClean="0"/>
              <a:t>Cuando el cliente no paga, tiene deposito en el banco, éste podrá cobrarse de ellos.</a:t>
            </a:r>
          </a:p>
          <a:p>
            <a:pPr lvl="1"/>
            <a:r>
              <a:rPr lang="es-ES_tradnl" sz="1400" dirty="0" smtClean="0"/>
              <a:t>El banco no es responsable por caso fortuito externo a su actividad, ni por vicio propio de las cosas guardadas.</a:t>
            </a:r>
          </a:p>
          <a:p>
            <a:pPr lvl="1"/>
            <a:r>
              <a:rPr lang="es-ES_tradnl" sz="1400" dirty="0" smtClean="0"/>
              <a:t>La clausula que exime de responsabilidad al prestador se tiene por no escrita, pero es </a:t>
            </a:r>
            <a:r>
              <a:rPr lang="es-ES_tradnl" sz="1400" dirty="0" err="1" smtClean="0"/>
              <a:t>válidad</a:t>
            </a:r>
            <a:r>
              <a:rPr lang="es-ES_tradnl" sz="1400" dirty="0" smtClean="0"/>
              <a:t> la clausula que la limita hasta un monto máximo solo si el usuario es debidamente informado y el limite no desnaturaliza las obligaciones del prestador.</a:t>
            </a:r>
          </a:p>
          <a:p>
            <a:pPr lvl="1"/>
            <a:r>
              <a:rPr lang="es-ES_tradnl" sz="1400" dirty="0" smtClean="0"/>
              <a:t>La prueba del contenido de la caja de seguridad puede hacerse por cualquier medio.</a:t>
            </a:r>
            <a:endParaRPr lang="en-US" sz="1400" dirty="0" smtClean="0"/>
          </a:p>
          <a:p>
            <a:pPr marL="0" indent="0">
              <a:buFont typeface="Wingdings 3" charset="2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82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1569" y="387177"/>
            <a:ext cx="5799437" cy="1301579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Custodia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títulos</a:t>
            </a:r>
            <a:endParaRPr lang="es-A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46445" y="2183027"/>
            <a:ext cx="9767544" cy="3472822"/>
          </a:xfrm>
        </p:spPr>
        <p:txBody>
          <a:bodyPr/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caracteristicas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6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363382" y="2051220"/>
            <a:ext cx="5203970" cy="18535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Muchas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Gracias </a:t>
            </a:r>
          </a:p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todos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todas</a:t>
            </a:r>
            <a:endParaRPr lang="es-A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85121" y="481913"/>
            <a:ext cx="5568780" cy="866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Bancarios</a:t>
            </a:r>
            <a:endParaRPr lang="es-A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363382" y="4460788"/>
            <a:ext cx="5203970" cy="18535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Yamila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Sofia, Maria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ose, Victoria,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Ailen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Edgardo y Carlos</a:t>
            </a:r>
          </a:p>
          <a:p>
            <a:pPr algn="ctr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Comisión</a:t>
            </a:r>
            <a:r>
              <a:rPr lang="en-US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7206</a:t>
            </a:r>
            <a:endParaRPr lang="es-A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1421" y="528345"/>
            <a:ext cx="6287464" cy="89989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poco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historia</a:t>
            </a:r>
            <a:endParaRPr lang="es-AR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38206" y="2226276"/>
            <a:ext cx="9846889" cy="1655913"/>
          </a:xfrm>
        </p:spPr>
        <p:txBody>
          <a:bodyPr>
            <a:normAutofit/>
          </a:bodyPr>
          <a:lstStyle/>
          <a:p>
            <a:r>
              <a:rPr lang="es-AR" sz="2400" dirty="0"/>
              <a:t>El nacimiento de los bancos es casi tan antiguo como la aparición de las organizaciones humanas.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47" y="3384884"/>
            <a:ext cx="4680260" cy="3090056"/>
          </a:xfrm>
          <a:prstGeom prst="rect">
            <a:avLst/>
          </a:prstGeom>
        </p:spPr>
      </p:pic>
      <p:sp>
        <p:nvSpPr>
          <p:cNvPr id="6" name="Marcador de contenido 4"/>
          <p:cNvSpPr txBox="1">
            <a:spLocks/>
          </p:cNvSpPr>
          <p:nvPr/>
        </p:nvSpPr>
        <p:spPr>
          <a:xfrm>
            <a:off x="1238207" y="3852273"/>
            <a:ext cx="5515520" cy="248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2.000 A.C 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fenicios</a:t>
            </a:r>
            <a:r>
              <a:rPr lang="en-US" sz="2400" dirty="0" smtClean="0"/>
              <a:t> </a:t>
            </a:r>
            <a:r>
              <a:rPr lang="en-US" sz="2400" dirty="0" err="1" smtClean="0"/>
              <a:t>hacían</a:t>
            </a:r>
            <a:r>
              <a:rPr lang="en-US" sz="2400" dirty="0" smtClean="0"/>
              <a:t> </a:t>
            </a:r>
            <a:r>
              <a:rPr lang="en-US" sz="2400" dirty="0" err="1" smtClean="0"/>
              <a:t>préstamos</a:t>
            </a:r>
            <a:r>
              <a:rPr lang="en-US" sz="2400" dirty="0" smtClean="0"/>
              <a:t> de </a:t>
            </a:r>
            <a:r>
              <a:rPr lang="en-US" sz="2400" dirty="0" err="1" smtClean="0"/>
              <a:t>granos</a:t>
            </a:r>
            <a:r>
              <a:rPr lang="en-US" sz="2400" dirty="0" smtClean="0"/>
              <a:t> a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agricultores</a:t>
            </a:r>
            <a:r>
              <a:rPr lang="en-US" sz="2400" dirty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598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1421" y="528345"/>
            <a:ext cx="6287464" cy="89989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poco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historia</a:t>
            </a:r>
            <a:endParaRPr lang="es-AR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83369" y="1973179"/>
            <a:ext cx="9930063" cy="1219199"/>
          </a:xfrm>
        </p:spPr>
        <p:txBody>
          <a:bodyPr>
            <a:noAutofit/>
          </a:bodyPr>
          <a:lstStyle/>
          <a:p>
            <a:r>
              <a:rPr lang="en-US" sz="2400" dirty="0" smtClean="0"/>
              <a:t>Durante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imperios</a:t>
            </a:r>
            <a:r>
              <a:rPr lang="en-US" sz="2400" dirty="0"/>
              <a:t> </a:t>
            </a:r>
            <a:r>
              <a:rPr lang="en-US" sz="2400" dirty="0" smtClean="0"/>
              <a:t>de la </a:t>
            </a:r>
            <a:r>
              <a:rPr lang="en-US" sz="2400" dirty="0" err="1" smtClean="0"/>
              <a:t>antiguedad</a:t>
            </a:r>
            <a:r>
              <a:rPr lang="en-US" sz="2400" dirty="0" smtClean="0"/>
              <a:t>, </a:t>
            </a:r>
            <a:r>
              <a:rPr lang="en-US" sz="2400" dirty="0" err="1" smtClean="0"/>
              <a:t>griegos</a:t>
            </a:r>
            <a:r>
              <a:rPr lang="en-US" sz="2400" dirty="0" smtClean="0"/>
              <a:t> y </a:t>
            </a:r>
            <a:r>
              <a:rPr lang="en-US" sz="2400" dirty="0" err="1" smtClean="0"/>
              <a:t>romanos</a:t>
            </a:r>
            <a:r>
              <a:rPr lang="en-US" sz="2400" dirty="0" smtClean="0"/>
              <a:t>,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prestamistas</a:t>
            </a:r>
            <a:r>
              <a:rPr lang="en-US" sz="2400" dirty="0" smtClean="0"/>
              <a:t> </a:t>
            </a:r>
            <a:r>
              <a:rPr lang="en-US" sz="2400" dirty="0" err="1" smtClean="0"/>
              <a:t>hacían</a:t>
            </a:r>
            <a:r>
              <a:rPr lang="en-US" sz="2400" dirty="0" smtClean="0"/>
              <a:t> </a:t>
            </a:r>
            <a:r>
              <a:rPr lang="en-US" sz="2400" dirty="0" err="1" smtClean="0"/>
              <a:t>empréstitos</a:t>
            </a:r>
            <a:r>
              <a:rPr lang="en-US" sz="2400" dirty="0" smtClean="0"/>
              <a:t>, </a:t>
            </a:r>
            <a:r>
              <a:rPr lang="en-US" sz="2400" dirty="0" err="1" smtClean="0"/>
              <a:t>además</a:t>
            </a:r>
            <a:r>
              <a:rPr lang="en-US" sz="2400" dirty="0" smtClean="0"/>
              <a:t> de que </a:t>
            </a:r>
            <a:r>
              <a:rPr lang="en-US" sz="2400" dirty="0" err="1" smtClean="0"/>
              <a:t>cambiaban</a:t>
            </a:r>
            <a:r>
              <a:rPr lang="en-US" sz="2400" dirty="0" smtClean="0"/>
              <a:t> </a:t>
            </a:r>
            <a:r>
              <a:rPr lang="en-US" sz="2400" dirty="0" err="1" smtClean="0"/>
              <a:t>dinero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s-AR" sz="2400" dirty="0"/>
          </a:p>
        </p:txBody>
      </p:sp>
      <p:pic>
        <p:nvPicPr>
          <p:cNvPr id="5" name="Imagen 4" descr="“El prestamista y su esposa”, (1514) del artista flamenco Quentin Massys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84" y="2920148"/>
            <a:ext cx="2342148" cy="24066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3"/>
          <p:cNvSpPr txBox="1">
            <a:spLocks/>
          </p:cNvSpPr>
          <p:nvPr/>
        </p:nvSpPr>
        <p:spPr>
          <a:xfrm>
            <a:off x="1283369" y="3605869"/>
            <a:ext cx="7459579" cy="1307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600" dirty="0"/>
              <a:t>La Banca, </a:t>
            </a:r>
            <a:r>
              <a:rPr lang="es-AR" sz="2600" dirty="0" smtClean="0"/>
              <a:t>como lo </a:t>
            </a:r>
            <a:r>
              <a:rPr lang="es-AR" sz="2600" dirty="0"/>
              <a:t>que actualmente conocemos, surgió en Italia a principios del Renacimiento, sobre todo en las poderosas ciudades del norte, como Venecia, </a:t>
            </a:r>
            <a:r>
              <a:rPr lang="es-AR" sz="2600" dirty="0" smtClean="0"/>
              <a:t>Florencia. </a:t>
            </a:r>
            <a:endParaRPr lang="en-US" sz="2600" dirty="0" smtClean="0"/>
          </a:p>
          <a:p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27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6948" y="362464"/>
            <a:ext cx="5568780" cy="866657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Bancarios</a:t>
            </a:r>
            <a:endParaRPr lang="es-A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contenido 3"/>
          <p:cNvSpPr txBox="1">
            <a:spLocks/>
          </p:cNvSpPr>
          <p:nvPr/>
        </p:nvSpPr>
        <p:spPr>
          <a:xfrm>
            <a:off x="1306306" y="1229121"/>
            <a:ext cx="9930063" cy="5364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SIGLO XVI Comenzó a surgir una banca privada dirigida al comercio</a:t>
            </a:r>
            <a:r>
              <a:rPr lang="es-A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A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SIGLO </a:t>
            </a:r>
            <a:r>
              <a:rPr lang="es-A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XVII LAS INSTITUCIONES EN EUROPA SE DEDICARON -Al cambio de moneda. -Las operaciones masivas de depósito y préstamo. -los bancos privados emiten sus propios billetes</a:t>
            </a:r>
            <a:r>
              <a:rPr lang="es-A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INGLATERRA </a:t>
            </a:r>
            <a:r>
              <a:rPr lang="es-A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 </a:t>
            </a:r>
            <a:r>
              <a:rPr lang="es-A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PRIMER BANCO CENTRAL -Administrar las reservas del gobierno. -Emisión de billetes </a:t>
            </a:r>
            <a:r>
              <a:rPr lang="es-A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Poner </a:t>
            </a:r>
            <a:r>
              <a:rPr lang="es-A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orden en el mercado</a:t>
            </a:r>
            <a:r>
              <a:rPr lang="es-A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s-A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SIGLO </a:t>
            </a:r>
            <a:r>
              <a:rPr lang="es-A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XIX Todos los países adoptaron la modalidad de tener un banco central. -Que se encargue de cuidar las reservas -Emitir la moneda legal.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4413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6948" y="362464"/>
            <a:ext cx="5568780" cy="866657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Bancarios</a:t>
            </a:r>
            <a:endParaRPr lang="es-A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46445" y="1878227"/>
            <a:ext cx="9767544" cy="3864847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1935 –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Nace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Banco Central de la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República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Argentina (BCRA). </a:t>
            </a:r>
          </a:p>
          <a:p>
            <a:endParaRPr lang="en-US" sz="9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funciones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cuentan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emisión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billetes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monedas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regulación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cantidad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crédito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dinero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acumulación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reservas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internacionales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control del Sistema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en-US" sz="9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1946 – </a:t>
            </a:r>
            <a:r>
              <a:rPr lang="en-US" sz="9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Nacionalización</a:t>
            </a:r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BCRA.   </a:t>
            </a:r>
          </a:p>
          <a:p>
            <a:pPr marL="0" indent="0">
              <a:buNone/>
            </a:pPr>
            <a:endParaRPr lang="en-US" sz="3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53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9663" y="362464"/>
            <a:ext cx="7587915" cy="13700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Bancarios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Disposiciones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generales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A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46445" y="1878227"/>
            <a:ext cx="9767544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sz="3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Ámbito</a:t>
            </a:r>
          </a:p>
          <a:p>
            <a:pPr marL="0" indent="0">
              <a:buNone/>
            </a:pPr>
            <a:endParaRPr lang="es-A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Ley 21.526 de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Entidades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Financieras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Regula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celabrados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entre las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entidades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comprendidas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y con las personas y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entidades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públicas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privadas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comprendidas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legislación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cuando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BCRA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disponga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dicha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sea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aplicable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03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9663" y="362464"/>
            <a:ext cx="7587915" cy="18663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Bancarios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Disposiciones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generales</a:t>
            </a: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Art.  1378 – 1383 </a:t>
            </a:r>
            <a:r>
              <a:rPr lang="en-US" sz="31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CCyCN</a:t>
            </a:r>
            <a:endParaRPr lang="es-AR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46445" y="2078252"/>
            <a:ext cx="9767544" cy="44844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</a:t>
            </a: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Debe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intrumentarse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escrito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conforme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3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medios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regulados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</a:t>
            </a:r>
            <a:r>
              <a:rPr lang="en-US" sz="3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CCyC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</a:p>
          <a:p>
            <a:pPr marL="0" indent="0">
              <a:buNone/>
            </a:pP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s-A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Publicidad, propuestas y documentación </a:t>
            </a:r>
            <a:r>
              <a:rPr lang="es-AR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contractual</a:t>
            </a:r>
          </a:p>
          <a:p>
            <a:pPr marL="0" indent="0">
              <a:buNone/>
            </a:pPr>
            <a:endParaRPr lang="es-A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Debe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informar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clara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la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tasa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interés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Gastos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Comisiones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demás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condiciones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económicas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servicios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ofrecidos</a:t>
            </a:r>
            <a:r>
              <a:rPr lang="en-US" sz="3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3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Derecho a </a:t>
            </a:r>
            <a:r>
              <a:rPr lang="en-US" sz="3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rescindir</a:t>
            </a:r>
            <a:r>
              <a:rPr lang="en-US" sz="3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</a:t>
            </a:r>
            <a:r>
              <a:rPr lang="en-US" sz="3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</a:t>
            </a:r>
            <a:r>
              <a:rPr lang="en-US" sz="3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3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cualquier</a:t>
            </a:r>
            <a:r>
              <a:rPr lang="en-US" sz="3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momento</a:t>
            </a:r>
            <a:r>
              <a:rPr lang="en-US" sz="3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acuerdo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la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clasificación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realizada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BCRA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debe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indicarse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operación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corresponde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la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cartera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commercial o de </a:t>
            </a:r>
            <a:r>
              <a:rPr lang="en-US" sz="3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consumo</a:t>
            </a:r>
            <a:r>
              <a:rPr lang="en-US" sz="3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3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63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4100" y="378939"/>
            <a:ext cx="7536593" cy="18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consumidores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usuarios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Art. 1384 – 1389 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CCyCN</a:t>
            </a:r>
            <a:endParaRPr lang="es-A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08624" y="2354477"/>
            <a:ext cx="9767544" cy="3541498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</a:t>
            </a:r>
            <a:endParaRPr lang="en-US" sz="5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s-ES" sz="2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ARTICULO 1384</a:t>
            </a:r>
            <a:r>
              <a:rPr lang="es-E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nos dice:</a:t>
            </a:r>
            <a:r>
              <a:rPr lang="es-ES" sz="2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“APLICACION. Las disposiciones relativas a los contratos de consumo son aplicables a los contratos bancarios de conformidad con los dispuesto en el articulo 1093"</a:t>
            </a:r>
            <a:r>
              <a:rPr lang="es-E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 acuerdo con este articulo, se aplicaran a los contratos bancarios celebrados con </a:t>
            </a:r>
            <a:r>
              <a:rPr lang="es-ES" sz="2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cosumidores</a:t>
            </a:r>
            <a:r>
              <a:rPr lang="es-E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usuarios finales que hallan  tenido por finalidad uso privado, familiar o social sin importar si el cliente es una </a:t>
            </a:r>
            <a:r>
              <a:rPr lang="es-ES" sz="2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pérsona</a:t>
            </a:r>
            <a:r>
              <a:rPr lang="es-E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juridica</a:t>
            </a:r>
            <a:r>
              <a:rPr lang="es-E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una persona humana,  todas las disposiciones aplicables a los contratos de consumo  en general y no solo se aplicaran a los nominados por el </a:t>
            </a:r>
            <a:r>
              <a:rPr lang="es-ES" sz="2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Codigo</a:t>
            </a:r>
            <a:r>
              <a:rPr lang="es-E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Civil y Comercial de la </a:t>
            </a:r>
            <a:r>
              <a:rPr lang="es-ES" sz="2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Nacion</a:t>
            </a:r>
            <a:r>
              <a:rPr lang="es-E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concordancia de la Ley 24.240, Ley de Defensa al Consumidor,  artículo 36.</a:t>
            </a:r>
            <a:endParaRPr lang="en-US" sz="2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09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4100" y="378939"/>
            <a:ext cx="7536593" cy="1804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Contrato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bancario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consumidores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usuarios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Art. 1384 – 1389 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CCyCN</a:t>
            </a:r>
            <a:endParaRPr lang="es-A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1246445" y="2505075"/>
            <a:ext cx="9767544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b="1" dirty="0" smtClean="0"/>
              <a:t>Características fundamentales</a:t>
            </a:r>
          </a:p>
          <a:p>
            <a:pPr marL="0" indent="0">
              <a:buFont typeface="Wingdings 3" charset="2"/>
              <a:buNone/>
            </a:pPr>
            <a:endParaRPr lang="es-AR" dirty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1246445" y="3274798"/>
            <a:ext cx="9767544" cy="143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 smtClean="0"/>
              <a:t>Las Partes</a:t>
            </a:r>
            <a:r>
              <a:rPr lang="es-AR" sz="2000" dirty="0" smtClean="0"/>
              <a:t>  </a:t>
            </a:r>
          </a:p>
          <a:p>
            <a:pPr marL="457200" lvl="1" indent="0">
              <a:buFont typeface="Wingdings 3" charset="2"/>
              <a:buNone/>
            </a:pPr>
            <a:r>
              <a:rPr lang="es-AR" sz="1800" dirty="0" smtClean="0"/>
              <a:t>El Banco – Prestador del servicio</a:t>
            </a:r>
          </a:p>
          <a:p>
            <a:pPr marL="457200" lvl="1" indent="0">
              <a:buFont typeface="Wingdings 3" charset="2"/>
              <a:buNone/>
            </a:pPr>
            <a:r>
              <a:rPr lang="es-AR" sz="1800" dirty="0" smtClean="0"/>
              <a:t>consumidor  – Persona humana, jurídica o una unión de personas.</a:t>
            </a:r>
          </a:p>
          <a:p>
            <a:pPr marL="0" indent="0">
              <a:buFont typeface="Wingdings 3" charset="2"/>
              <a:buNone/>
            </a:pP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s-AR" dirty="0"/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1246445" y="4713073"/>
            <a:ext cx="9767544" cy="143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b="1" dirty="0" smtClean="0"/>
              <a:t>Objeto</a:t>
            </a:r>
          </a:p>
          <a:p>
            <a:pPr marL="0" indent="0">
              <a:buNone/>
            </a:pPr>
            <a:r>
              <a:rPr lang="es-AR" sz="2400" b="1" dirty="0"/>
              <a:t>	</a:t>
            </a:r>
            <a:r>
              <a:rPr lang="es-AR" dirty="0"/>
              <a:t>Es la </a:t>
            </a:r>
            <a:r>
              <a:rPr lang="es-AR" dirty="0" smtClean="0"/>
              <a:t>adquisición, uso o goce por parte del consumidor de los bienes o servicios de la empresa productora o prestadora, y su uso debe ser privado, familiar o social sin vinculo con su actividad.</a:t>
            </a:r>
            <a:endParaRPr lang="es-AR" dirty="0"/>
          </a:p>
          <a:p>
            <a:pPr marL="0" indent="0">
              <a:buFont typeface="Wingdings 3" charset="2"/>
              <a:buNone/>
            </a:pP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2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1197</Words>
  <Application>Microsoft Office PowerPoint</Application>
  <PresentationFormat>Panorámica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Tahoma</vt:lpstr>
      <vt:lpstr>Wingdings 3</vt:lpstr>
      <vt:lpstr>Espiral</vt:lpstr>
      <vt:lpstr>Contratos Bancarios</vt:lpstr>
      <vt:lpstr>Un poco de historia</vt:lpstr>
      <vt:lpstr>Un poco de historia</vt:lpstr>
      <vt:lpstr>Contratos Bancarios</vt:lpstr>
      <vt:lpstr>Contratos Bancarios</vt:lpstr>
      <vt:lpstr>Contratos Bancarios  Disposiciones generales </vt:lpstr>
      <vt:lpstr>Contratos Bancarios  Disposiciones generales Art.  1378 – 1383 CCyCN</vt:lpstr>
      <vt:lpstr>Contrato bancario con consumidores y usuarios Art. 1384 – 1389 CCyCN</vt:lpstr>
      <vt:lpstr>Contrato bancario con consumidores y usuarios Art. 1384 – 1389 CCyCN</vt:lpstr>
      <vt:lpstr>Contrato bancario con consumidores y usuarios Art. 1384 – 1389 CCyCN</vt:lpstr>
      <vt:lpstr>Depósito bancario</vt:lpstr>
      <vt:lpstr>Cuenta corriente y caja de ahorro Art 1983 – 1407 CCyCN</vt:lpstr>
      <vt:lpstr>Préstamo y descuento bancario</vt:lpstr>
      <vt:lpstr>Apertura de crédito</vt:lpstr>
      <vt:lpstr>Servicio de caja de seguridad Arts. 1413 – 1417 CCyCN</vt:lpstr>
      <vt:lpstr>Servicio de caja de seguridad Arts. 1413 – 1417 CCyCN</vt:lpstr>
      <vt:lpstr>Servicio de caja de seguridad Arts. 1413 – 1417 CCyCN</vt:lpstr>
      <vt:lpstr>Custodia de títulos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Contratos Bancarios</dc:title>
  <dc:creator>carlos Kozlowski</dc:creator>
  <cp:lastModifiedBy>Kozlowski Carlos Oscar</cp:lastModifiedBy>
  <cp:revision>41</cp:revision>
  <dcterms:created xsi:type="dcterms:W3CDTF">2022-04-16T22:37:50Z</dcterms:created>
  <dcterms:modified xsi:type="dcterms:W3CDTF">2022-04-27T05:42:08Z</dcterms:modified>
</cp:coreProperties>
</file>