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5" r:id="rId2"/>
    <p:sldId id="256" r:id="rId3"/>
    <p:sldId id="257" r:id="rId4"/>
    <p:sldId id="281" r:id="rId5"/>
    <p:sldId id="259" r:id="rId6"/>
    <p:sldId id="260" r:id="rId7"/>
    <p:sldId id="261" r:id="rId8"/>
    <p:sldId id="262" r:id="rId9"/>
    <p:sldId id="263" r:id="rId10"/>
    <p:sldId id="264" r:id="rId11"/>
    <p:sldId id="265" r:id="rId12"/>
    <p:sldId id="266" r:id="rId13"/>
    <p:sldId id="267" r:id="rId14"/>
    <p:sldId id="284" r:id="rId15"/>
    <p:sldId id="283" r:id="rId16"/>
    <p:sldId id="268" r:id="rId17"/>
    <p:sldId id="269" r:id="rId18"/>
    <p:sldId id="270" r:id="rId19"/>
    <p:sldId id="271" r:id="rId20"/>
    <p:sldId id="282" r:id="rId21"/>
    <p:sldId id="272" r:id="rId22"/>
    <p:sldId id="273" r:id="rId23"/>
    <p:sldId id="274" r:id="rId24"/>
    <p:sldId id="275" r:id="rId25"/>
    <p:sldId id="276" r:id="rId26"/>
    <p:sldId id="277" r:id="rId27"/>
    <p:sldId id="278"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68" d="100"/>
          <a:sy n="6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774069" y="891862"/>
            <a:ext cx="8915399" cy="2262781"/>
          </a:xfrm>
        </p:spPr>
        <p:txBody>
          <a:bodyPr/>
          <a:lstStyle/>
          <a:p>
            <a:r>
              <a:rPr lang="es-AR" u="sng" dirty="0" smtClean="0"/>
              <a:t>UNIDAD 13</a:t>
            </a:r>
            <a:endParaRPr lang="es-AR" u="sng" dirty="0"/>
          </a:p>
        </p:txBody>
      </p:sp>
    </p:spTree>
    <p:extLst>
      <p:ext uri="{BB962C8B-B14F-4D97-AF65-F5344CB8AC3E}">
        <p14:creationId xmlns:p14="http://schemas.microsoft.com/office/powerpoint/2010/main" xmlns="" val="2155523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279577" y="1484784"/>
            <a:ext cx="7543801" cy="4023360"/>
          </a:xfrm>
        </p:spPr>
        <p:txBody>
          <a:bodyPr/>
          <a:lstStyle/>
          <a:p>
            <a:r>
              <a:rPr lang="es-AR" b="1" u="sng" dirty="0"/>
              <a:t>CUENTA CORRIENTE BANCARIA:</a:t>
            </a:r>
            <a:endParaRPr lang="es-AR" dirty="0"/>
          </a:p>
          <a:p>
            <a:r>
              <a:rPr lang="es-AR" dirty="0"/>
              <a:t>ARTICULO 1393.- La cuenta corriente bancaria es el contrato por el cual el banco se compromete a inscribir diariamente, y por su orden, los créditos y débitos, de modo de mantener un saldo actualizado y en disponibilidad del cuentacorrentista y, en su caso, a prestar un servicio de caja. Si el contrato incluye el servicio de cheques, el banco debe entregárselos al cuentacorrentista a su pedido.</a:t>
            </a:r>
          </a:p>
          <a:p>
            <a:r>
              <a:rPr lang="es-AR" b="1" dirty="0"/>
              <a:t>Otros servicios</a:t>
            </a:r>
            <a:r>
              <a:rPr lang="es-AR" dirty="0"/>
              <a:t>. El banco debe prestar los demás servicios relacionados con la cuenta que resulten de la convención, de las reglamentaciones, o de los usos y prácticas.</a:t>
            </a:r>
          </a:p>
          <a:p>
            <a:endParaRPr lang="es-AR" dirty="0"/>
          </a:p>
        </p:txBody>
      </p:sp>
    </p:spTree>
    <p:extLst>
      <p:ext uri="{BB962C8B-B14F-4D97-AF65-F5344CB8AC3E}">
        <p14:creationId xmlns:p14="http://schemas.microsoft.com/office/powerpoint/2010/main" xmlns="" val="333029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847528" y="980729"/>
            <a:ext cx="8229600" cy="5649491"/>
          </a:xfrm>
        </p:spPr>
        <p:txBody>
          <a:bodyPr>
            <a:normAutofit lnSpcReduction="10000"/>
          </a:bodyPr>
          <a:lstStyle/>
          <a:p>
            <a:pPr marL="0" indent="0">
              <a:buNone/>
            </a:pPr>
            <a:endParaRPr lang="es-AR" dirty="0"/>
          </a:p>
          <a:p>
            <a:pPr marL="0" indent="0">
              <a:buNone/>
            </a:pPr>
            <a:r>
              <a:rPr lang="es-AR" b="1" u="sng" dirty="0" smtClean="0"/>
              <a:t>PRINCIPALES CARACTERÍSTICAS</a:t>
            </a:r>
          </a:p>
          <a:p>
            <a:pPr marL="0" indent="0">
              <a:buNone/>
            </a:pPr>
            <a:r>
              <a:rPr lang="es-AR" dirty="0" smtClean="0"/>
              <a:t>Servicio </a:t>
            </a:r>
            <a:r>
              <a:rPr lang="es-AR" dirty="0"/>
              <a:t>de cheques. Si el contrato incluye el servicio de cheques, el banco debe entregar al cuentacorrentista, a su solicitud, los formularios correspondientes.</a:t>
            </a:r>
          </a:p>
          <a:p>
            <a:pPr lvl="0"/>
            <a:r>
              <a:rPr lang="es-AR" dirty="0"/>
              <a:t>Intereses. El saldo deudor de la cuenta corriente genera intereses, que se capitalizan trimestralmente, excepto que lo contrario resulte de la reglamentación, de la convención o de los usos. Las partes pueden convenir que el saldo acreedor de la cuenta corriente genere intereses capitalizables en los períodos y a la tasa que libremente pacten.</a:t>
            </a:r>
          </a:p>
          <a:p>
            <a:pPr lvl="0"/>
            <a:r>
              <a:rPr lang="es-AR" dirty="0" smtClean="0"/>
              <a:t>Solidaridad</a:t>
            </a:r>
            <a:r>
              <a:rPr lang="es-AR" dirty="0"/>
              <a:t>. En las cuentas a nombre de dos o más personas los titulares son solidariamente responsables frente al banco por los saldos que arrojen.</a:t>
            </a:r>
          </a:p>
          <a:p>
            <a:pPr lvl="0"/>
            <a:r>
              <a:rPr lang="es-AR" dirty="0" smtClean="0"/>
              <a:t>Propiedad </a:t>
            </a:r>
            <a:r>
              <a:rPr lang="es-AR" dirty="0"/>
              <a:t>de los fondos. Excepto prueba en contrario, se presume que la propiedad de los fondos existentes en la cuenta abierta, conjunta o indistintamente, a nombre de más de una persona pertenece a los titulares por partes iguales.</a:t>
            </a:r>
          </a:p>
          <a:p>
            <a:endParaRPr lang="es-AR" dirty="0"/>
          </a:p>
        </p:txBody>
      </p:sp>
    </p:spTree>
    <p:extLst>
      <p:ext uri="{BB962C8B-B14F-4D97-AF65-F5344CB8AC3E}">
        <p14:creationId xmlns:p14="http://schemas.microsoft.com/office/powerpoint/2010/main" xmlns="" val="23645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063552" y="692696"/>
            <a:ext cx="8229600" cy="4680520"/>
          </a:xfrm>
        </p:spPr>
        <p:txBody>
          <a:bodyPr>
            <a:noAutofit/>
          </a:bodyPr>
          <a:lstStyle/>
          <a:p>
            <a:pPr marL="0" indent="0">
              <a:buNone/>
            </a:pPr>
            <a:r>
              <a:rPr lang="es-AR" b="1" u="sng" dirty="0"/>
              <a:t>Resúmenes.</a:t>
            </a:r>
            <a:r>
              <a:rPr lang="es-AR" dirty="0"/>
              <a:t> Excepto que resulten plazos distintos de las reglamentaciones, de la convención o de los usos:</a:t>
            </a:r>
          </a:p>
          <a:p>
            <a:pPr marL="0" indent="0">
              <a:buNone/>
            </a:pPr>
            <a:endParaRPr lang="es-AR" dirty="0" smtClean="0"/>
          </a:p>
          <a:p>
            <a:pPr marL="0" indent="0">
              <a:buNone/>
            </a:pPr>
            <a:r>
              <a:rPr lang="es-AR" dirty="0" smtClean="0"/>
              <a:t>a</a:t>
            </a:r>
            <a:r>
              <a:rPr lang="es-AR" dirty="0"/>
              <a:t>) el banco debe remitir al cuentacorrentista dentro de los ocho días de finalizado cada mes, un extracto de los movimientos de cuenta y los saldos que resultan de cada crédito y débito;</a:t>
            </a:r>
          </a:p>
          <a:p>
            <a:pPr marL="0" indent="0">
              <a:buNone/>
            </a:pPr>
            <a:r>
              <a:rPr lang="es-AR" dirty="0"/>
              <a:t>b) el resumen se presume aceptado si el cuentacorrentista no lo observa dentro de los diez días de su recepción o alega no haberlo recibido, pero deja transcurrir treinta días desde el vencimiento del plazo en que el banco debe enviarlo, sin reclamarlo</a:t>
            </a:r>
            <a:r>
              <a:rPr lang="es-AR" dirty="0" smtClean="0"/>
              <a:t>.</a:t>
            </a:r>
          </a:p>
          <a:p>
            <a:pPr marL="0" indent="0">
              <a:buNone/>
            </a:pPr>
            <a:r>
              <a:rPr lang="es-AR" dirty="0" smtClean="0"/>
              <a:t>Las </a:t>
            </a:r>
            <a:r>
              <a:rPr lang="es-AR" dirty="0"/>
              <a:t>comunicaciones previstas en este artículo deben efectuarse en la forma que disponga la reglamentación, que puede considerar la utilización de medios mecánicos, electrónicos, de computación u otros.</a:t>
            </a:r>
          </a:p>
          <a:p>
            <a:endParaRPr lang="es-AR" dirty="0"/>
          </a:p>
        </p:txBody>
      </p:sp>
    </p:spTree>
    <p:extLst>
      <p:ext uri="{BB962C8B-B14F-4D97-AF65-F5344CB8AC3E}">
        <p14:creationId xmlns:p14="http://schemas.microsoft.com/office/powerpoint/2010/main" xmlns="" val="3897403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7200" u="sng" dirty="0">
                <a:solidFill>
                  <a:srgbClr val="FF0000"/>
                </a:solidFill>
              </a:rPr>
              <a:t>PLAN DE AHORRO</a:t>
            </a:r>
          </a:p>
        </p:txBody>
      </p:sp>
      <p:sp>
        <p:nvSpPr>
          <p:cNvPr id="3" name="Rectángulo 2"/>
          <p:cNvSpPr/>
          <p:nvPr/>
        </p:nvSpPr>
        <p:spPr>
          <a:xfrm>
            <a:off x="1558345" y="2163651"/>
            <a:ext cx="9852338" cy="1200329"/>
          </a:xfrm>
          <a:prstGeom prst="rect">
            <a:avLst/>
          </a:prstGeom>
        </p:spPr>
        <p:txBody>
          <a:bodyPr wrap="square">
            <a:spAutoFit/>
          </a:bodyPr>
          <a:lstStyle/>
          <a:p>
            <a:r>
              <a:rPr lang="es-AR" dirty="0"/>
              <a:t>Mediante </a:t>
            </a:r>
            <a:r>
              <a:rPr lang="es-AR" b="1" dirty="0"/>
              <a:t>la Resolución General 26/2004, es a Inspección General de Justicia </a:t>
            </a:r>
            <a:r>
              <a:rPr lang="es-AR" dirty="0"/>
              <a:t>quien </a:t>
            </a:r>
            <a:r>
              <a:rPr lang="es-AR" b="1" dirty="0"/>
              <a:t>regula y otorga las autorizaciones </a:t>
            </a:r>
            <a:r>
              <a:rPr lang="es-AR" dirty="0"/>
              <a:t>para funcionar, y quien ejerce el control permanente de los </a:t>
            </a:r>
            <a:r>
              <a:rPr lang="es-AR" b="1" dirty="0"/>
              <a:t>planes de ahorro</a:t>
            </a:r>
            <a:r>
              <a:rPr lang="es-AR" dirty="0"/>
              <a:t> y las evaluaciones que debe hacer una entidad que se dedica a la </a:t>
            </a:r>
            <a:r>
              <a:rPr lang="es-AR" b="1" dirty="0"/>
              <a:t>actividad.</a:t>
            </a:r>
          </a:p>
        </p:txBody>
      </p:sp>
    </p:spTree>
    <p:extLst>
      <p:ext uri="{BB962C8B-B14F-4D97-AF65-F5344CB8AC3E}">
        <p14:creationId xmlns:p14="http://schemas.microsoft.com/office/powerpoint/2010/main" xmlns="" val="836983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84101" y="399245"/>
            <a:ext cx="9920511" cy="5511977"/>
          </a:xfrm>
        </p:spPr>
        <p:txBody>
          <a:bodyPr>
            <a:normAutofit fontScale="92500" lnSpcReduction="10000"/>
          </a:bodyPr>
          <a:lstStyle/>
          <a:p>
            <a:pPr marL="0" indent="0">
              <a:buNone/>
            </a:pPr>
            <a:r>
              <a:rPr lang="es-AR" b="1" u="sng" dirty="0" smtClean="0"/>
              <a:t>Partes </a:t>
            </a:r>
            <a:r>
              <a:rPr lang="es-AR" b="1" u="sng" dirty="0"/>
              <a:t>Intervinientes son</a:t>
            </a:r>
            <a:r>
              <a:rPr lang="es-AR" dirty="0"/>
              <a:t>: la </a:t>
            </a:r>
            <a:r>
              <a:rPr lang="es-AR" b="1" dirty="0"/>
              <a:t>Sociedad Emisora</a:t>
            </a:r>
            <a:r>
              <a:rPr lang="es-AR" dirty="0"/>
              <a:t>, y los </a:t>
            </a:r>
            <a:r>
              <a:rPr lang="es-AR" b="1" dirty="0"/>
              <a:t>Suscriptores </a:t>
            </a:r>
            <a:r>
              <a:rPr lang="es-AR" dirty="0"/>
              <a:t>que se integran en grupos de ahorro. </a:t>
            </a:r>
            <a:endParaRPr lang="es-AR" dirty="0" smtClean="0"/>
          </a:p>
          <a:p>
            <a:r>
              <a:rPr lang="es-AR" dirty="0" smtClean="0"/>
              <a:t>Con </a:t>
            </a:r>
            <a:r>
              <a:rPr lang="es-AR" dirty="0"/>
              <a:t>el </a:t>
            </a:r>
            <a:r>
              <a:rPr lang="es-AR" b="1" dirty="0" smtClean="0"/>
              <a:t>OBJETO de </a:t>
            </a:r>
            <a:r>
              <a:rPr lang="es-AR" b="1" dirty="0"/>
              <a:t>la recaudación de cada grupo </a:t>
            </a:r>
            <a:r>
              <a:rPr lang="es-AR" dirty="0"/>
              <a:t>la entidad emisora está obligada a </a:t>
            </a:r>
            <a:r>
              <a:rPr lang="es-AR" b="1" dirty="0"/>
              <a:t>entregar el bien </a:t>
            </a:r>
            <a:r>
              <a:rPr lang="es-AR" dirty="0"/>
              <a:t>comprometido a uno de los adjudicatarios del grupo, quien de todos modos debe </a:t>
            </a:r>
            <a:r>
              <a:rPr lang="es-AR" b="1" dirty="0"/>
              <a:t>continuar con el pago de las cuotas a fin de que no se perjudique el sistema de comercialización.-</a:t>
            </a:r>
          </a:p>
          <a:p>
            <a:pPr marL="0" indent="0">
              <a:buNone/>
            </a:pPr>
            <a:endParaRPr lang="es-AR" dirty="0"/>
          </a:p>
          <a:p>
            <a:pPr marL="0" indent="0">
              <a:buNone/>
            </a:pPr>
            <a:r>
              <a:rPr lang="es-AR" b="1" u="sng" dirty="0"/>
              <a:t>CONTRATO DE AHORRO </a:t>
            </a:r>
            <a:r>
              <a:rPr lang="es-AR" b="1" u="sng" dirty="0" smtClean="0"/>
              <a:t>PREVIO- CONCEPTO-PARTES</a:t>
            </a:r>
            <a:endParaRPr lang="es-AR" u="sng" dirty="0"/>
          </a:p>
          <a:p>
            <a:r>
              <a:rPr lang="es-AR" dirty="0"/>
              <a:t>El contrato de ahorro previo es un contrato </a:t>
            </a:r>
            <a:r>
              <a:rPr lang="es-AR" b="1" dirty="0"/>
              <a:t>multilateral</a:t>
            </a:r>
            <a:r>
              <a:rPr lang="es-AR" dirty="0"/>
              <a:t> celebrado </a:t>
            </a:r>
            <a:r>
              <a:rPr lang="es-AR" dirty="0" smtClean="0"/>
              <a:t>entre:</a:t>
            </a:r>
          </a:p>
          <a:p>
            <a:r>
              <a:rPr lang="es-AR" dirty="0" smtClean="0"/>
              <a:t> </a:t>
            </a:r>
            <a:r>
              <a:rPr lang="es-AR" dirty="0"/>
              <a:t>una sociedad ( anónima o cooperativa ) autorizada por el organismo estatal que ejerza el control de las personas jurídicas (en CABA es la IGJ), denominado </a:t>
            </a:r>
            <a:r>
              <a:rPr lang="es-AR" b="1" dirty="0"/>
              <a:t>SOCIEDAD ADMINISTRADORA</a:t>
            </a:r>
            <a:r>
              <a:rPr lang="es-AR" dirty="0"/>
              <a:t>, </a:t>
            </a:r>
          </a:p>
          <a:p>
            <a:r>
              <a:rPr lang="es-AR" b="1" dirty="0" smtClean="0"/>
              <a:t>personas </a:t>
            </a:r>
            <a:r>
              <a:rPr lang="es-AR" b="1" dirty="0"/>
              <a:t>físicas o jurídicas determinadas</a:t>
            </a:r>
            <a:r>
              <a:rPr lang="es-AR" dirty="0"/>
              <a:t> (denominados AHORRISTAS que constituyen un grupo) con el </a:t>
            </a:r>
            <a:r>
              <a:rPr lang="es-AR" b="1" dirty="0"/>
              <a:t>objeto de realizar un ahorro previo para un fin determinado, </a:t>
            </a:r>
            <a:r>
              <a:rPr lang="es-AR" dirty="0"/>
              <a:t>por el cual la sociedad administradora se compromete a administrar el patrimonio del grupo, por mandato de cada suscriptor ahorristas, y a </a:t>
            </a:r>
            <a:r>
              <a:rPr lang="es-AR" b="1" dirty="0"/>
              <a:t>adjudicar la cosa objeto del contrato en los tiempos y modos acordados, al cumplirse la condición a la cual se encontraba subordinada tal obligación</a:t>
            </a:r>
            <a:r>
              <a:rPr lang="es-AR" dirty="0"/>
              <a:t>, a cambio de la contraprestación del ahorrista de </a:t>
            </a:r>
            <a:r>
              <a:rPr lang="es-AR" b="1" dirty="0"/>
              <a:t>abonar una remuneración</a:t>
            </a:r>
            <a:r>
              <a:rPr lang="es-AR" dirty="0"/>
              <a:t> - honorario o comisión a la sociedad administradora</a:t>
            </a:r>
            <a:r>
              <a:rPr lang="es-AR" dirty="0" smtClean="0"/>
              <a:t>.</a:t>
            </a:r>
            <a:endParaRPr lang="es-AR" dirty="0"/>
          </a:p>
        </p:txBody>
      </p:sp>
    </p:spTree>
    <p:extLst>
      <p:ext uri="{BB962C8B-B14F-4D97-AF65-F5344CB8AC3E}">
        <p14:creationId xmlns:p14="http://schemas.microsoft.com/office/powerpoint/2010/main" xmlns="" val="66409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38451" y="1347989"/>
            <a:ext cx="8915400" cy="3777622"/>
          </a:xfrm>
        </p:spPr>
        <p:txBody>
          <a:bodyPr>
            <a:normAutofit fontScale="92500" lnSpcReduction="10000"/>
          </a:bodyPr>
          <a:lstStyle/>
          <a:p>
            <a:r>
              <a:rPr lang="es-AR" b="1" dirty="0"/>
              <a:t>PARTES </a:t>
            </a:r>
            <a:r>
              <a:rPr lang="es-AR" dirty="0" smtClean="0"/>
              <a:t>–</a:t>
            </a:r>
          </a:p>
          <a:p>
            <a:r>
              <a:rPr lang="es-AR" dirty="0" smtClean="0"/>
              <a:t> </a:t>
            </a:r>
            <a:r>
              <a:rPr lang="es-AR" b="1" dirty="0"/>
              <a:t>Ahorristas</a:t>
            </a:r>
            <a:r>
              <a:rPr lang="es-AR" dirty="0"/>
              <a:t>: personas que han suscrito el contrato y pagan cuotas adquiriendo el derecho a participar del sorteo (azar) o de la licitación del bien (el ahorrista que más dinero ofrece por el bien a licitar, se lo lleva</a:t>
            </a:r>
            <a:r>
              <a:rPr lang="es-AR" dirty="0" smtClean="0"/>
              <a:t>).</a:t>
            </a:r>
          </a:p>
          <a:p>
            <a:r>
              <a:rPr lang="es-AR" b="1" dirty="0" smtClean="0"/>
              <a:t>Empresa </a:t>
            </a:r>
            <a:r>
              <a:rPr lang="es-AR" b="1" dirty="0"/>
              <a:t>organizadora del círculo</a:t>
            </a:r>
            <a:r>
              <a:rPr lang="es-AR" dirty="0"/>
              <a:t>: organiza el círculo, cobra las cuotas y entrega el bien a quien gane el sorteo o la licitación. </a:t>
            </a:r>
            <a:endParaRPr lang="es-AR" dirty="0" smtClean="0"/>
          </a:p>
          <a:p>
            <a:pPr marL="0" indent="0">
              <a:buNone/>
            </a:pPr>
            <a:r>
              <a:rPr lang="es-AR" b="1" u="sng" dirty="0" smtClean="0"/>
              <a:t>Para </a:t>
            </a:r>
            <a:r>
              <a:rPr lang="es-AR" b="1" u="sng" dirty="0"/>
              <a:t>qué sirve? </a:t>
            </a:r>
            <a:r>
              <a:rPr lang="es-AR" dirty="0"/>
              <a:t>Para que la persona que no tiene toda la plata junta, no tenga que esperar a reuniría para comprar el bien o tenga que pagar hasta la última cuota antes de tomar posesión del mismo. A la empresa organizadora, le proporciona gran cantidad de dinero para reinvertir (dar en préstamo a terceros o producir más mercadería) sin tener que pagar impuestos, sin ningún costo. Además sabe de antemano qué bienes, en qué momento y cuántos tiene que fabricar, evitando la sobreproducción; por otra parte, gana intereses por la financiación.</a:t>
            </a:r>
          </a:p>
          <a:p>
            <a:endParaRPr lang="es-AR" dirty="0"/>
          </a:p>
        </p:txBody>
      </p:sp>
    </p:spTree>
    <p:extLst>
      <p:ext uri="{BB962C8B-B14F-4D97-AF65-F5344CB8AC3E}">
        <p14:creationId xmlns:p14="http://schemas.microsoft.com/office/powerpoint/2010/main" xmlns="" val="151566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00011" y="579549"/>
            <a:ext cx="9804601" cy="5331673"/>
          </a:xfrm>
        </p:spPr>
        <p:txBody>
          <a:bodyPr>
            <a:normAutofit/>
          </a:bodyPr>
          <a:lstStyle/>
          <a:p>
            <a:r>
              <a:rPr lang="es-AR" b="1" dirty="0"/>
              <a:t>CARACTERES:</a:t>
            </a:r>
            <a:endParaRPr lang="es-AR" dirty="0"/>
          </a:p>
          <a:p>
            <a:pPr lvl="0"/>
            <a:r>
              <a:rPr lang="es-AR" dirty="0"/>
              <a:t>Es multilateral genera relaciones entre la Sociedad Administradora y el Grupo de Ahorristas, y entre los Ahorristas de un mismo grupo entre sí.</a:t>
            </a:r>
          </a:p>
          <a:p>
            <a:pPr lvl="0"/>
            <a:r>
              <a:rPr lang="es-AR" dirty="0"/>
              <a:t>Es un </a:t>
            </a:r>
            <a:r>
              <a:rPr lang="es-AR" b="1" dirty="0"/>
              <a:t>contrato conexo </a:t>
            </a:r>
            <a:r>
              <a:rPr lang="es-AR" dirty="0"/>
              <a:t>porque entre todos los contratos entrelazados entre sí se </a:t>
            </a:r>
            <a:r>
              <a:rPr lang="es-AR" dirty="0" smtClean="0"/>
              <a:t>permite </a:t>
            </a:r>
            <a:r>
              <a:rPr lang="es-AR" dirty="0"/>
              <a:t>la formación de un grupo, lo que al tener un fin específico, contiene un contrato entre el fabricante o importador de la cosa a adjudicar, sus distribuidores, y los ahorristas mandantes. </a:t>
            </a:r>
          </a:p>
          <a:p>
            <a:pPr lvl="0"/>
            <a:r>
              <a:rPr lang="es-AR" dirty="0"/>
              <a:t>Es un contrato </a:t>
            </a:r>
            <a:r>
              <a:rPr lang="es-AR" dirty="0" smtClean="0"/>
              <a:t>oneroso</a:t>
            </a:r>
          </a:p>
          <a:p>
            <a:pPr lvl="0"/>
            <a:r>
              <a:rPr lang="es-AR" dirty="0" smtClean="0"/>
              <a:t>Típico</a:t>
            </a:r>
          </a:p>
          <a:p>
            <a:pPr lvl="0"/>
            <a:r>
              <a:rPr lang="es-AR" dirty="0" smtClean="0"/>
              <a:t>Es </a:t>
            </a:r>
            <a:r>
              <a:rPr lang="es-AR" dirty="0"/>
              <a:t>un típico contrato de consumo, toda vez que los ahorristas imprimen a la adquisición por este sistema la finalidad de disposición final para su uso personal.</a:t>
            </a:r>
          </a:p>
          <a:p>
            <a:pPr lvl="0"/>
            <a:r>
              <a:rPr lang="es-AR" dirty="0"/>
              <a:t>Es un contrato de </a:t>
            </a:r>
            <a:r>
              <a:rPr lang="es-AR" dirty="0" smtClean="0"/>
              <a:t>adhesión</a:t>
            </a:r>
          </a:p>
          <a:p>
            <a:pPr lvl="0"/>
            <a:r>
              <a:rPr lang="es-AR" dirty="0" smtClean="0"/>
              <a:t>formal </a:t>
            </a:r>
            <a:endParaRPr lang="es-AR" dirty="0"/>
          </a:p>
          <a:p>
            <a:pPr lvl="0"/>
            <a:r>
              <a:rPr lang="es-AR" dirty="0" smtClean="0"/>
              <a:t>ejecución </a:t>
            </a:r>
            <a:r>
              <a:rPr lang="es-AR" dirty="0"/>
              <a:t>continuada</a:t>
            </a:r>
            <a:r>
              <a:rPr lang="es-AR" dirty="0" smtClean="0"/>
              <a:t>.</a:t>
            </a:r>
            <a:endParaRPr lang="es-AR" dirty="0"/>
          </a:p>
        </p:txBody>
      </p:sp>
    </p:spTree>
    <p:extLst>
      <p:ext uri="{BB962C8B-B14F-4D97-AF65-F5344CB8AC3E}">
        <p14:creationId xmlns:p14="http://schemas.microsoft.com/office/powerpoint/2010/main" xmlns="" val="1506524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96784" y="1309352"/>
            <a:ext cx="8915400" cy="3777622"/>
          </a:xfrm>
        </p:spPr>
        <p:txBody>
          <a:bodyPr/>
          <a:lstStyle/>
          <a:p>
            <a:r>
              <a:rPr lang="es-AR" b="1" dirty="0"/>
              <a:t>OBLIGACIONES DE LAS PARTES</a:t>
            </a:r>
            <a:endParaRPr lang="es-AR" dirty="0"/>
          </a:p>
          <a:p>
            <a:r>
              <a:rPr lang="es-AR" dirty="0"/>
              <a:t>DEL SUSCRIPTOR</a:t>
            </a:r>
          </a:p>
          <a:p>
            <a:r>
              <a:rPr lang="es-AR" dirty="0"/>
              <a:t>1) Abonar la cuota parte de capital más gastos, comisiones, etc., en el tiempo y forma pactadas.</a:t>
            </a:r>
          </a:p>
          <a:p>
            <a:r>
              <a:rPr lang="es-AR" dirty="0"/>
              <a:t>2) Colaborar al sostenimiento del grupo a través del pago de un fondo de morosidades.</a:t>
            </a:r>
          </a:p>
          <a:p>
            <a:r>
              <a:rPr lang="es-AR" dirty="0"/>
              <a:t>3) Permanecer en el grupo hasta el cumplimiento del término de su constitución y su conclusión por vencimiento del plan de cuotas.</a:t>
            </a:r>
          </a:p>
          <a:p>
            <a:endParaRPr lang="es-AR" dirty="0"/>
          </a:p>
        </p:txBody>
      </p:sp>
    </p:spTree>
    <p:extLst>
      <p:ext uri="{BB962C8B-B14F-4D97-AF65-F5344CB8AC3E}">
        <p14:creationId xmlns:p14="http://schemas.microsoft.com/office/powerpoint/2010/main" xmlns="" val="2023036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19707" y="729801"/>
            <a:ext cx="9517487" cy="5510013"/>
          </a:xfrm>
        </p:spPr>
        <p:txBody>
          <a:bodyPr>
            <a:normAutofit fontScale="25000" lnSpcReduction="20000"/>
          </a:bodyPr>
          <a:lstStyle/>
          <a:p>
            <a:pPr marL="0" indent="0">
              <a:buNone/>
            </a:pPr>
            <a:r>
              <a:rPr lang="es-AR" sz="8000" b="1" u="sng" dirty="0">
                <a:latin typeface="Calibri" panose="020F0502020204030204" pitchFamily="34" charset="0"/>
                <a:cs typeface="Calibri" panose="020F0502020204030204" pitchFamily="34" charset="0"/>
              </a:rPr>
              <a:t>OBLIGACIONES DE LA SOCIEDAD ADMINISTRADORA</a:t>
            </a:r>
            <a:endParaRPr lang="es-AR" sz="8000" u="sng" dirty="0">
              <a:latin typeface="Calibri" panose="020F0502020204030204" pitchFamily="34" charset="0"/>
              <a:cs typeface="Calibri" panose="020F0502020204030204" pitchFamily="34" charset="0"/>
            </a:endParaRPr>
          </a:p>
          <a:p>
            <a:r>
              <a:rPr lang="es-AR" sz="8000" dirty="0">
                <a:latin typeface="Calibri" panose="020F0502020204030204" pitchFamily="34" charset="0"/>
                <a:cs typeface="Calibri" panose="020F0502020204030204" pitchFamily="34" charset="0"/>
              </a:rPr>
              <a:t>1) Recaudar el ahorro que el suscriptor deposita a los fines del cumplimiento del contrato, e integrarlo a la masa del grupo.</a:t>
            </a:r>
          </a:p>
          <a:p>
            <a:r>
              <a:rPr lang="es-AR" sz="8000" dirty="0">
                <a:latin typeface="Calibri" panose="020F0502020204030204" pitchFamily="34" charset="0"/>
                <a:cs typeface="Calibri" panose="020F0502020204030204" pitchFamily="34" charset="0"/>
              </a:rPr>
              <a:t>2) Administrar con prudencia los bienes cuyo depósito se les encomienda.</a:t>
            </a:r>
          </a:p>
          <a:p>
            <a:r>
              <a:rPr lang="es-AR" sz="8000" dirty="0">
                <a:latin typeface="Calibri" panose="020F0502020204030204" pitchFamily="34" charset="0"/>
                <a:cs typeface="Calibri" panose="020F0502020204030204" pitchFamily="34" charset="0"/>
              </a:rPr>
              <a:t>3) Llevar sus libros contables de acuerdo a lo exigido por la ley, y rendir cuentas del ejercicio del mandato conferido a los suscriptores.</a:t>
            </a:r>
          </a:p>
          <a:p>
            <a:r>
              <a:rPr lang="es-AR" sz="8000" dirty="0">
                <a:latin typeface="Calibri" panose="020F0502020204030204" pitchFamily="34" charset="0"/>
                <a:cs typeface="Calibri" panose="020F0502020204030204" pitchFamily="34" charset="0"/>
              </a:rPr>
              <a:t>4) Realizar los sorteos y licitaciones, y adjudicar el bien objeto del contrato a los beneficiados.</a:t>
            </a:r>
          </a:p>
          <a:p>
            <a:r>
              <a:rPr lang="es-AR" sz="8000" dirty="0">
                <a:latin typeface="Calibri" panose="020F0502020204030204" pitchFamily="34" charset="0"/>
                <a:cs typeface="Calibri" panose="020F0502020204030204" pitchFamily="34" charset="0"/>
              </a:rPr>
              <a:t>5) Cumplir con los recaudos legales.</a:t>
            </a:r>
          </a:p>
          <a:p>
            <a:r>
              <a:rPr lang="es-AR" sz="8000" dirty="0">
                <a:latin typeface="Calibri" panose="020F0502020204030204" pitchFamily="34" charset="0"/>
                <a:cs typeface="Calibri" panose="020F0502020204030204" pitchFamily="34" charset="0"/>
              </a:rPr>
              <a:t>6) Ofertar solamente planes autorizados.</a:t>
            </a:r>
          </a:p>
          <a:p>
            <a:r>
              <a:rPr lang="es-AR" sz="8000" dirty="0">
                <a:latin typeface="Calibri" panose="020F0502020204030204" pitchFamily="34" charset="0"/>
                <a:cs typeface="Calibri" panose="020F0502020204030204" pitchFamily="34" charset="0"/>
              </a:rPr>
              <a:t>7) Reembolsar todos los importes percibidos a título de multas e intereses por mora a prorrata entre los suscriptores de un mismo plan.</a:t>
            </a:r>
          </a:p>
          <a:p>
            <a:r>
              <a:rPr lang="es-AR" sz="8000" dirty="0">
                <a:latin typeface="Calibri" panose="020F0502020204030204" pitchFamily="34" charset="0"/>
                <a:cs typeface="Calibri" panose="020F0502020204030204" pitchFamily="34" charset="0"/>
              </a:rPr>
              <a:t>8) Informar a los Ahorristas de cualquier novedad (extinción, modificación, encarecimiento) respecto del bien o fin determinado, objeto del contrato, o de cualquier contingencia que comprometa al grupo de ahorristas.</a:t>
            </a:r>
          </a:p>
          <a:p>
            <a:r>
              <a:rPr lang="es-AR" sz="8000" dirty="0">
                <a:latin typeface="Calibri" panose="020F0502020204030204" pitchFamily="34" charset="0"/>
                <a:cs typeface="Calibri" panose="020F0502020204030204" pitchFamily="34" charset="0"/>
              </a:rPr>
              <a:t>9) Abstenerse de modificar las condiciones contractuales durante su vigencia.</a:t>
            </a:r>
          </a:p>
          <a:p>
            <a:endParaRPr lang="es-AR" dirty="0"/>
          </a:p>
        </p:txBody>
      </p:sp>
    </p:spTree>
    <p:extLst>
      <p:ext uri="{BB962C8B-B14F-4D97-AF65-F5344CB8AC3E}">
        <p14:creationId xmlns:p14="http://schemas.microsoft.com/office/powerpoint/2010/main" xmlns="" val="3617213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241482" y="1244958"/>
            <a:ext cx="8915400" cy="3777622"/>
          </a:xfrm>
        </p:spPr>
        <p:txBody>
          <a:bodyPr/>
          <a:lstStyle/>
          <a:p>
            <a:pPr marL="0" indent="0">
              <a:buNone/>
            </a:pPr>
            <a:r>
              <a:rPr lang="es-AR" b="1" u="sng" dirty="0"/>
              <a:t>PARTICULARIDADES</a:t>
            </a:r>
            <a:endParaRPr lang="es-AR" u="sng" dirty="0"/>
          </a:p>
          <a:p>
            <a:r>
              <a:rPr lang="es-AR" dirty="0"/>
              <a:t>En caso de que los ahorristas desistan, la empresa no se perjudica porque como sólo le va a devolver la cuota pura, ya tiene los costos cubiertos, quedándose con una parte del dinero:</a:t>
            </a:r>
          </a:p>
          <a:p>
            <a:r>
              <a:rPr lang="es-AR" dirty="0"/>
              <a:t>- cuota total - cuota pura = intereses con los que se queda. (Con el ejemplo antes citado sería: 1.000 es la cuota pura, la total sería sumándole los gastos de seguro, de intereses por financiación, </a:t>
            </a:r>
            <a:r>
              <a:rPr lang="es-AR" dirty="0" err="1"/>
              <a:t>etc</a:t>
            </a:r>
            <a:r>
              <a:rPr lang="es-AR" dirty="0"/>
              <a:t>).</a:t>
            </a:r>
          </a:p>
          <a:p>
            <a:endParaRPr lang="es-AR" dirty="0"/>
          </a:p>
        </p:txBody>
      </p:sp>
    </p:spTree>
    <p:extLst>
      <p:ext uri="{BB962C8B-B14F-4D97-AF65-F5344CB8AC3E}">
        <p14:creationId xmlns:p14="http://schemas.microsoft.com/office/powerpoint/2010/main" xmlns="" val="95777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FB5C9BA-C9AD-4D47-868A-BC045595E7A3}"/>
              </a:ext>
            </a:extLst>
          </p:cNvPr>
          <p:cNvSpPr>
            <a:spLocks noGrp="1"/>
          </p:cNvSpPr>
          <p:nvPr>
            <p:ph type="ctrTitle"/>
          </p:nvPr>
        </p:nvSpPr>
        <p:spPr>
          <a:xfrm>
            <a:off x="1860930" y="135543"/>
            <a:ext cx="8915399" cy="818796"/>
          </a:xfrm>
        </p:spPr>
        <p:txBody>
          <a:bodyPr>
            <a:noAutofit/>
          </a:bodyPr>
          <a:lstStyle/>
          <a:p>
            <a:pPr algn="ctr"/>
            <a:r>
              <a:rPr lang="es-ES" sz="6000" b="1" dirty="0" smtClean="0">
                <a:solidFill>
                  <a:srgbClr val="FF0000"/>
                </a:solidFill>
                <a:latin typeface="Calibri" panose="020F0502020204030204" pitchFamily="34" charset="0"/>
                <a:cs typeface="Calibri" panose="020F0502020204030204" pitchFamily="34" charset="0"/>
              </a:rPr>
              <a:t>APERTURA DE CREDITO</a:t>
            </a:r>
            <a:endParaRPr lang="es-ES" sz="6000" b="1" dirty="0">
              <a:solidFill>
                <a:srgbClr val="FF0000"/>
              </a:solidFill>
              <a:latin typeface="Calibri" panose="020F0502020204030204" pitchFamily="34" charset="0"/>
              <a:cs typeface="Calibri" panose="020F0502020204030204" pitchFamily="34" charset="0"/>
            </a:endParaRPr>
          </a:p>
        </p:txBody>
      </p:sp>
      <p:sp>
        <p:nvSpPr>
          <p:cNvPr id="3" name="Subtítulo 2">
            <a:extLst>
              <a:ext uri="{FF2B5EF4-FFF2-40B4-BE49-F238E27FC236}">
                <a16:creationId xmlns="" xmlns:a16="http://schemas.microsoft.com/office/drawing/2014/main" id="{99C529A9-2398-40BA-8761-CDE3438C54AC}"/>
              </a:ext>
            </a:extLst>
          </p:cNvPr>
          <p:cNvSpPr>
            <a:spLocks noGrp="1"/>
          </p:cNvSpPr>
          <p:nvPr>
            <p:ph type="subTitle" idx="1"/>
          </p:nvPr>
        </p:nvSpPr>
        <p:spPr>
          <a:xfrm>
            <a:off x="841572" y="1060057"/>
            <a:ext cx="11134640" cy="6166131"/>
          </a:xfrm>
        </p:spPr>
        <p:txBody>
          <a:bodyPr>
            <a:normAutofit/>
          </a:bodyPr>
          <a:lstStyle/>
          <a:p>
            <a:r>
              <a:rPr lang="es-ES" sz="2000" dirty="0">
                <a:latin typeface="Calibri" panose="020F0502020204030204" pitchFamily="34" charset="0"/>
                <a:cs typeface="Calibri" panose="020F0502020204030204" pitchFamily="34" charset="0"/>
              </a:rPr>
              <a:t>El </a:t>
            </a:r>
            <a:r>
              <a:rPr lang="es-ES" sz="2000" b="1" dirty="0">
                <a:latin typeface="Calibri" panose="020F0502020204030204" pitchFamily="34" charset="0"/>
                <a:cs typeface="Calibri" panose="020F0502020204030204" pitchFamily="34" charset="0"/>
              </a:rPr>
              <a:t>art. 1410 del CCCN, </a:t>
            </a:r>
            <a:r>
              <a:rPr lang="es-ES" sz="2000" dirty="0">
                <a:latin typeface="Calibri" panose="020F0502020204030204" pitchFamily="34" charset="0"/>
                <a:cs typeface="Calibri" panose="020F0502020204030204" pitchFamily="34" charset="0"/>
              </a:rPr>
              <a:t>nos define a la apertura de crédito cuando “…el banco se obliga, a cambio de una remuneración en la moneda de la misma especie de la obligación principal, conforme con lo pactado, a mantener a disposición de otra persona un crédito de dinero, dentro del límite acordado y por un tiempo fijo o indeterminado; si no se expresa la duración de la disponibilidad, se considera de plazo indeterminado”.</a:t>
            </a:r>
          </a:p>
          <a:p>
            <a:endParaRPr lang="es-ES" sz="2000" dirty="0">
              <a:latin typeface="Calibri" panose="020F0502020204030204" pitchFamily="34" charset="0"/>
              <a:cs typeface="Calibri" panose="020F0502020204030204" pitchFamily="34" charset="0"/>
            </a:endParaRPr>
          </a:p>
          <a:p>
            <a:r>
              <a:rPr lang="es-ES" sz="2000" dirty="0">
                <a:latin typeface="Calibri" panose="020F0502020204030204" pitchFamily="34" charset="0"/>
                <a:cs typeface="Calibri" panose="020F0502020204030204" pitchFamily="34" charset="0"/>
              </a:rPr>
              <a:t>Esta obligación se extinguirá por el uso de dicho crédito excepto la </a:t>
            </a:r>
            <a:r>
              <a:rPr lang="es-ES" sz="2000" dirty="0" err="1">
                <a:latin typeface="Calibri" panose="020F0502020204030204" pitchFamily="34" charset="0"/>
                <a:cs typeface="Calibri" panose="020F0502020204030204" pitchFamily="34" charset="0"/>
              </a:rPr>
              <a:t>pactación</a:t>
            </a:r>
            <a:r>
              <a:rPr lang="es-ES" sz="2000" dirty="0">
                <a:latin typeface="Calibri" panose="020F0502020204030204" pitchFamily="34" charset="0"/>
                <a:cs typeface="Calibri" panose="020F0502020204030204" pitchFamily="34" charset="0"/>
              </a:rPr>
              <a:t> de reembolsos (permiten utilizar nuevamente el crédito disponible) hechos por el acreditado estén disponibles mientras exista el contrato o que sea su vencimiento. (</a:t>
            </a:r>
            <a:r>
              <a:rPr lang="es-ES" sz="2000" b="1" dirty="0">
                <a:latin typeface="Calibri" panose="020F0502020204030204" pitchFamily="34" charset="0"/>
                <a:cs typeface="Calibri" panose="020F0502020204030204" pitchFamily="34" charset="0"/>
              </a:rPr>
              <a:t>art. 1411 CCCN).</a:t>
            </a:r>
          </a:p>
          <a:p>
            <a:endParaRPr lang="es-ES" sz="2000" dirty="0">
              <a:latin typeface="Calibri" panose="020F0502020204030204" pitchFamily="34" charset="0"/>
              <a:cs typeface="Calibri" panose="020F0502020204030204" pitchFamily="34" charset="0"/>
            </a:endParaRPr>
          </a:p>
          <a:p>
            <a:endParaRPr lang="es-ES" sz="2000" dirty="0">
              <a:latin typeface="Calibri" panose="020F0502020204030204" pitchFamily="34" charset="0"/>
              <a:cs typeface="Calibri" panose="020F0502020204030204" pitchFamily="34" charset="0"/>
            </a:endParaRPr>
          </a:p>
          <a:p>
            <a:endParaRPr lang="es-ES" sz="2000" dirty="0">
              <a:latin typeface="Calibri" panose="020F0502020204030204" pitchFamily="34" charset="0"/>
              <a:cs typeface="Calibri" panose="020F0502020204030204" pitchFamily="34" charset="0"/>
            </a:endParaRPr>
          </a:p>
          <a:p>
            <a:r>
              <a:rPr lang="es-ES" sz="2000" dirty="0">
                <a:latin typeface="Calibri" panose="020F0502020204030204" pitchFamily="34" charset="0"/>
                <a:cs typeface="Calibri" panose="020F0502020204030204" pitchFamily="34" charset="0"/>
              </a:rPr>
              <a:t>“La disponibilidad no puede ser invocada por terceros, no es embargable, ni puede ser utilizada para compensar cualquier otra obligación del acreditado” </a:t>
            </a:r>
            <a:r>
              <a:rPr lang="es-ES" sz="2000" b="1" dirty="0">
                <a:latin typeface="Calibri" panose="020F0502020204030204" pitchFamily="34" charset="0"/>
                <a:cs typeface="Calibri" panose="020F0502020204030204" pitchFamily="34" charset="0"/>
              </a:rPr>
              <a:t>art. 1412 CCCN. </a:t>
            </a:r>
          </a:p>
        </p:txBody>
      </p:sp>
    </p:spTree>
    <p:extLst>
      <p:ext uri="{BB962C8B-B14F-4D97-AF65-F5344CB8AC3E}">
        <p14:creationId xmlns:p14="http://schemas.microsoft.com/office/powerpoint/2010/main" xmlns="" val="608822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12135" y="553792"/>
            <a:ext cx="9392477" cy="5357430"/>
          </a:xfrm>
        </p:spPr>
        <p:txBody>
          <a:bodyPr/>
          <a:lstStyle/>
          <a:p>
            <a:pPr marL="0" indent="0">
              <a:buNone/>
            </a:pPr>
            <a:r>
              <a:rPr lang="es-AR" b="1" u="sng" dirty="0"/>
              <a:t>DIFERENTES FORMAS DE ADJUDICARSE EL BIEN</a:t>
            </a:r>
          </a:p>
          <a:p>
            <a:r>
              <a:rPr lang="es-AR" dirty="0"/>
              <a:t>- Licitación ganadora: el que ofrece pagar la mayor cantidad de cuotas, se lleva el bien y luego sigue pagando las restantes cuotas.</a:t>
            </a:r>
          </a:p>
          <a:p>
            <a:r>
              <a:rPr lang="es-AR" dirty="0"/>
              <a:t>-Adelantamiento de cuotas: consiste en pagar las cuotas restantes, todas juntas, llevándose el bien.</a:t>
            </a:r>
          </a:p>
          <a:p>
            <a:pPr marL="0" indent="0">
              <a:buNone/>
            </a:pPr>
            <a:endParaRPr lang="es-AR" dirty="0"/>
          </a:p>
          <a:p>
            <a:pPr marL="0" indent="0">
              <a:buNone/>
            </a:pPr>
            <a:r>
              <a:rPr lang="es-AR" b="1" u="sng" dirty="0"/>
              <a:t>SORTEO</a:t>
            </a:r>
          </a:p>
          <a:p>
            <a:r>
              <a:rPr lang="es-AR" dirty="0"/>
              <a:t>Es por azar, simplemente con salir sorteado, se lleva el bien y sigue pagando las cuotas.</a:t>
            </a:r>
          </a:p>
          <a:p>
            <a:r>
              <a:rPr lang="es-AR" dirty="0"/>
              <a:t>- Vencimiento del plazo: se termina el contrato porque se pagaron todas las cuotas.</a:t>
            </a:r>
          </a:p>
          <a:p>
            <a:r>
              <a:rPr lang="es-AR" dirty="0"/>
              <a:t>Cuanto más corto sea el plazo, es más barato, ya que los intereses y gastos suelen ser muy altos. Generalmente, el ahorrista que no puede seguir pagando, en lugar de desistir (perdiendo los intereses) vende el plan.</a:t>
            </a:r>
          </a:p>
        </p:txBody>
      </p:sp>
    </p:spTree>
    <p:extLst>
      <p:ext uri="{BB962C8B-B14F-4D97-AF65-F5344CB8AC3E}">
        <p14:creationId xmlns:p14="http://schemas.microsoft.com/office/powerpoint/2010/main" xmlns="" val="2606395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AR" sz="6600" b="1" dirty="0">
                <a:solidFill>
                  <a:srgbClr val="FF0000"/>
                </a:solidFill>
                <a:latin typeface="+mn-lt"/>
              </a:rPr>
              <a:t>IMPORTANTE FALLO JUDICIAL BENEFICIA A CLIENTES DE BANCOS</a:t>
            </a:r>
          </a:p>
        </p:txBody>
      </p:sp>
      <p:sp>
        <p:nvSpPr>
          <p:cNvPr id="3" name="Subtítulo 2"/>
          <p:cNvSpPr>
            <a:spLocks noGrp="1"/>
          </p:cNvSpPr>
          <p:nvPr>
            <p:ph type="subTitle" idx="1"/>
          </p:nvPr>
        </p:nvSpPr>
        <p:spPr/>
        <p:txBody>
          <a:bodyPr>
            <a:normAutofit/>
          </a:bodyPr>
          <a:lstStyle/>
          <a:p>
            <a:r>
              <a:rPr lang="es-AR" dirty="0" smtClean="0">
                <a:latin typeface="+mn-lt"/>
              </a:rPr>
              <a:t>Por la Ley de Defensa del Consumidor se permitió revisar el saldo de una cuenta corriente pese a haber expirado el plazo para impugnar liquidaciones</a:t>
            </a:r>
            <a:endParaRPr lang="es-AR" dirty="0">
              <a:latin typeface="+mn-lt"/>
            </a:endParaRPr>
          </a:p>
        </p:txBody>
      </p:sp>
    </p:spTree>
    <p:extLst>
      <p:ext uri="{BB962C8B-B14F-4D97-AF65-F5344CB8AC3E}">
        <p14:creationId xmlns:p14="http://schemas.microsoft.com/office/powerpoint/2010/main" xmlns="" val="2036386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b="1" dirty="0" smtClean="0"/>
              <a:t>“</a:t>
            </a:r>
            <a:r>
              <a:rPr lang="es-AR" b="1" dirty="0" err="1" smtClean="0"/>
              <a:t>Daboul</a:t>
            </a:r>
            <a:r>
              <a:rPr lang="es-AR" b="1" dirty="0" smtClean="0"/>
              <a:t>, Juan Elías C/ Banco </a:t>
            </a:r>
            <a:r>
              <a:rPr lang="es-AR" b="1" dirty="0" err="1" smtClean="0"/>
              <a:t>Itau</a:t>
            </a:r>
            <a:r>
              <a:rPr lang="es-AR" b="1" dirty="0" smtClean="0"/>
              <a:t> Buen </a:t>
            </a:r>
            <a:r>
              <a:rPr lang="es-AR" b="1" dirty="0" err="1" smtClean="0"/>
              <a:t>Ayre</a:t>
            </a:r>
            <a:r>
              <a:rPr lang="es-AR" b="1" dirty="0" smtClean="0"/>
              <a:t> S.A. S/Ordinario</a:t>
            </a:r>
            <a:r>
              <a:rPr lang="es-AR" dirty="0" smtClean="0"/>
              <a:t>”</a:t>
            </a:r>
            <a:endParaRPr lang="es-AR" dirty="0"/>
          </a:p>
        </p:txBody>
      </p:sp>
      <p:sp>
        <p:nvSpPr>
          <p:cNvPr id="3" name="Marcador de contenido 2"/>
          <p:cNvSpPr>
            <a:spLocks noGrp="1"/>
          </p:cNvSpPr>
          <p:nvPr>
            <p:ph idx="1"/>
          </p:nvPr>
        </p:nvSpPr>
        <p:spPr>
          <a:xfrm>
            <a:off x="2346960" y="1988840"/>
            <a:ext cx="7543801" cy="4023360"/>
          </a:xfrm>
        </p:spPr>
        <p:txBody>
          <a:bodyPr>
            <a:normAutofit/>
          </a:bodyPr>
          <a:lstStyle/>
          <a:p>
            <a:pPr marL="0" indent="0">
              <a:buNone/>
            </a:pPr>
            <a:r>
              <a:rPr lang="es-AR" dirty="0" smtClean="0"/>
              <a:t>La cámara comercial decreto la nulidad de una sentencia que hizo lugar al cobro ejecutivo del saldo deudor de una cuenta corriente bancaria, fundándose en la Ley de Defensa del Consumidor</a:t>
            </a:r>
          </a:p>
          <a:p>
            <a:pPr marL="0" indent="0">
              <a:buNone/>
            </a:pPr>
            <a:endParaRPr lang="es-AR" dirty="0" smtClean="0"/>
          </a:p>
          <a:p>
            <a:pPr marL="0" indent="0">
              <a:buNone/>
            </a:pPr>
            <a:r>
              <a:rPr lang="es-AR" dirty="0" smtClean="0"/>
              <a:t>El fallo resulta importante para los clientes de bancos porque establece que aquella ley es aplicable a servicios brindados por las entidades financieras, resaltando el dispar poder de negociación existente entre los bancos y los consumidores al momento de contratar esos servicios</a:t>
            </a:r>
            <a:endParaRPr lang="es-AR" dirty="0"/>
          </a:p>
        </p:txBody>
      </p:sp>
    </p:spTree>
    <p:extLst>
      <p:ext uri="{BB962C8B-B14F-4D97-AF65-F5344CB8AC3E}">
        <p14:creationId xmlns:p14="http://schemas.microsoft.com/office/powerpoint/2010/main" xmlns="" val="191630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contenido 8"/>
          <p:cNvSpPr>
            <a:spLocks noGrp="1"/>
          </p:cNvSpPr>
          <p:nvPr>
            <p:ph idx="1"/>
          </p:nvPr>
        </p:nvSpPr>
        <p:spPr>
          <a:xfrm>
            <a:off x="2152650" y="1832825"/>
            <a:ext cx="7900384" cy="3657148"/>
          </a:xfrm>
        </p:spPr>
        <p:txBody>
          <a:bodyPr>
            <a:normAutofit/>
          </a:bodyPr>
          <a:lstStyle/>
          <a:p>
            <a:r>
              <a:rPr lang="es-AR" dirty="0" smtClean="0"/>
              <a:t>En ese juicio, el cliente solicito la nulidad de la sentencia del juicio ejecutivo, la revisión del saldo deudor de su cuenta bancaria y daños y perjuicios derivados del accionar del banco, </a:t>
            </a:r>
            <a:r>
              <a:rPr lang="es-AR" b="1" dirty="0" smtClean="0"/>
              <a:t>al pretender cobrar una deuda inexistente por tratarse de una cuenta corriente que había sido cerrada</a:t>
            </a:r>
          </a:p>
          <a:p>
            <a:r>
              <a:rPr lang="es-AR" dirty="0" smtClean="0"/>
              <a:t>El juez de primera instancia rechazo la demanda, considerando que no había quedado demostrado el cierre formal de la cuenta corriente y sostenía además que la revisión resultaba improcedente por falta de observación oportuna a las liquidaciones </a:t>
            </a:r>
          </a:p>
          <a:p>
            <a:pPr marL="0" indent="0">
              <a:buNone/>
            </a:pPr>
            <a:r>
              <a:rPr lang="es-AR" dirty="0" smtClean="0"/>
              <a:t>Se apela el fallo de primera instancia</a:t>
            </a:r>
            <a:endParaRPr lang="es-AR" dirty="0"/>
          </a:p>
        </p:txBody>
      </p:sp>
    </p:spTree>
    <p:extLst>
      <p:ext uri="{BB962C8B-B14F-4D97-AF65-F5344CB8AC3E}">
        <p14:creationId xmlns:p14="http://schemas.microsoft.com/office/powerpoint/2010/main" xmlns="" val="404080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97300" y="1658961"/>
            <a:ext cx="8042051" cy="3831013"/>
          </a:xfrm>
        </p:spPr>
        <p:txBody>
          <a:bodyPr>
            <a:normAutofit/>
          </a:bodyPr>
          <a:lstStyle/>
          <a:p>
            <a:r>
              <a:rPr lang="es-AR" dirty="0" smtClean="0"/>
              <a:t>La cámara considero que el cuestionamiento de la existencia de la cuenta corriente y la revisión de su saldo deudor importaba avanzar sobre la necesidad de probar la conformidad de ese saldo para que proceda la acción ejecutiva intentada.</a:t>
            </a:r>
          </a:p>
          <a:p>
            <a:r>
              <a:rPr lang="es-AR" dirty="0" smtClean="0"/>
              <a:t>En tal sentido los jueces establecieron que era la institución bancaria la que debía probarla existencia de la cuenta corriente y el saldo deudor exigible por causa de ella.</a:t>
            </a:r>
          </a:p>
          <a:p>
            <a:r>
              <a:rPr lang="es-AR" dirty="0" smtClean="0"/>
              <a:t>Los dijeron que el contrato de la cuenta corriente bancaria clasificaba dentro de la categoría de los </a:t>
            </a:r>
            <a:r>
              <a:rPr lang="es-AR" b="1" u="sng" dirty="0" smtClean="0"/>
              <a:t>contratos de consumo, </a:t>
            </a:r>
            <a:r>
              <a:rPr lang="es-AR" dirty="0" smtClean="0"/>
              <a:t>por tal motivo resultan aplicables las disposiciones de la Ley de Defensa del Consumidor</a:t>
            </a:r>
            <a:endParaRPr lang="es-AR" b="1" u="sng" dirty="0" smtClean="0"/>
          </a:p>
          <a:p>
            <a:endParaRPr lang="es-AR" b="1" u="sng" dirty="0"/>
          </a:p>
        </p:txBody>
      </p:sp>
    </p:spTree>
    <p:extLst>
      <p:ext uri="{BB962C8B-B14F-4D97-AF65-F5344CB8AC3E}">
        <p14:creationId xmlns:p14="http://schemas.microsoft.com/office/powerpoint/2010/main" xmlns="" val="3436083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52650" y="1707257"/>
            <a:ext cx="7886700" cy="3782717"/>
          </a:xfrm>
        </p:spPr>
        <p:txBody>
          <a:bodyPr>
            <a:normAutofit/>
          </a:bodyPr>
          <a:lstStyle/>
          <a:p>
            <a:r>
              <a:rPr lang="es-AR" dirty="0" smtClean="0"/>
              <a:t>El tribunal hacia hincapié en que la inexperiencia del consumidor, traducida en ineptitud comerciales y la falta de habitualidad en el intercambio ponen en desventaja al consumidor que si bien, había transcurrido el plazo legal para impugnar el saldo de la cuenta corriente, el banco dentro de los 30 días de vencido el plazo debía haber reformulado el reclamo.</a:t>
            </a:r>
          </a:p>
          <a:p>
            <a:r>
              <a:rPr lang="es-AR" dirty="0" smtClean="0"/>
              <a:t>Por lo tanto el tribunal resuelve que el banco no había aportado pruebas fehacientes que lograran acreditar el crédito invocado</a:t>
            </a:r>
          </a:p>
          <a:p>
            <a:r>
              <a:rPr lang="es-AR" dirty="0" smtClean="0"/>
              <a:t>Se concedió a la parte actora una indemnización por daño moral de $20.000.-</a:t>
            </a:r>
          </a:p>
          <a:p>
            <a:pPr marL="0" indent="0">
              <a:buNone/>
            </a:pPr>
            <a:endParaRPr lang="es-AR" dirty="0"/>
          </a:p>
        </p:txBody>
      </p:sp>
    </p:spTree>
    <p:extLst>
      <p:ext uri="{BB962C8B-B14F-4D97-AF65-F5344CB8AC3E}">
        <p14:creationId xmlns:p14="http://schemas.microsoft.com/office/powerpoint/2010/main" xmlns="" val="218170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52650" y="1726574"/>
            <a:ext cx="7886700" cy="3763398"/>
          </a:xfrm>
        </p:spPr>
        <p:txBody>
          <a:bodyPr>
            <a:normAutofit/>
          </a:bodyPr>
          <a:lstStyle/>
          <a:p>
            <a:r>
              <a:rPr lang="es-AR" dirty="0" smtClean="0"/>
              <a:t>Eduardo </a:t>
            </a:r>
            <a:r>
              <a:rPr lang="es-AR" dirty="0" err="1" smtClean="0"/>
              <a:t>Dubois</a:t>
            </a:r>
            <a:r>
              <a:rPr lang="es-AR" dirty="0" smtClean="0"/>
              <a:t>, ex juez comercial y actual consulto </a:t>
            </a:r>
            <a:r>
              <a:rPr lang="es-AR" dirty="0" err="1" smtClean="0"/>
              <a:t>juridico</a:t>
            </a:r>
            <a:r>
              <a:rPr lang="es-AR" dirty="0" smtClean="0"/>
              <a:t> indico que este fallo sienta nuevos criterios y tendencias que comienzan a imponerse en la jurisprudencia comercial, comienza a aflorar en la doctrina la revisión del saldo deudor pese a haberse expirado el plazo para impugnar la liquidación, se sostenía que no puede homologarse la creación de duda inexistente por el mero hecho que el cliente no impugne a tiempo</a:t>
            </a:r>
            <a:endParaRPr lang="es-AR" dirty="0"/>
          </a:p>
        </p:txBody>
      </p:sp>
    </p:spTree>
    <p:extLst>
      <p:ext uri="{BB962C8B-B14F-4D97-AF65-F5344CB8AC3E}">
        <p14:creationId xmlns:p14="http://schemas.microsoft.com/office/powerpoint/2010/main" xmlns="" val="2246127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dirty="0" smtClean="0">
                <a:latin typeface="+mn-lt"/>
              </a:rPr>
              <a:t>B.R.R. C/Banco de la Provincia de Tierra del Fuego y Otros S/ Daños y perjuicios – 04/12/018</a:t>
            </a:r>
            <a:endParaRPr lang="es-AR" dirty="0">
              <a:latin typeface="+mn-lt"/>
            </a:endParaRPr>
          </a:p>
        </p:txBody>
      </p:sp>
      <p:sp>
        <p:nvSpPr>
          <p:cNvPr id="3" name="Marcador de contenido 2"/>
          <p:cNvSpPr>
            <a:spLocks noGrp="1"/>
          </p:cNvSpPr>
          <p:nvPr>
            <p:ph idx="1"/>
          </p:nvPr>
        </p:nvSpPr>
        <p:spPr>
          <a:xfrm>
            <a:off x="2152650" y="2125267"/>
            <a:ext cx="7886700" cy="3364706"/>
          </a:xfrm>
        </p:spPr>
        <p:txBody>
          <a:bodyPr>
            <a:normAutofit fontScale="92500"/>
          </a:bodyPr>
          <a:lstStyle/>
          <a:p>
            <a:r>
              <a:rPr lang="es-AR" dirty="0" smtClean="0"/>
              <a:t>Demanda promovida contra un banco por los daños ocasionados al accionante por la apertura por parte de un tercero de una cuenta con firma apócrifa.</a:t>
            </a:r>
          </a:p>
          <a:p>
            <a:endParaRPr lang="es-AR" dirty="0"/>
          </a:p>
          <a:p>
            <a:pPr marL="0" indent="0">
              <a:buNone/>
            </a:pPr>
            <a:r>
              <a:rPr lang="es-AR" dirty="0" smtClean="0"/>
              <a:t>Consecuencias: Juicios Ejecutivos en su contra, embargo de haberes.</a:t>
            </a:r>
          </a:p>
          <a:p>
            <a:pPr marL="0" indent="0">
              <a:buNone/>
            </a:pPr>
            <a:endParaRPr lang="es-AR" dirty="0"/>
          </a:p>
          <a:p>
            <a:pPr marL="0" indent="0">
              <a:buNone/>
            </a:pPr>
            <a:endParaRPr lang="es-AR" dirty="0" smtClean="0"/>
          </a:p>
          <a:p>
            <a:pPr marL="0" indent="0">
              <a:buNone/>
            </a:pPr>
            <a:endParaRPr lang="es-AR" dirty="0"/>
          </a:p>
          <a:p>
            <a:pPr marL="0" indent="0">
              <a:buNone/>
            </a:pPr>
            <a:r>
              <a:rPr lang="es-AR" dirty="0" smtClean="0"/>
              <a:t>NEGLIGENCIA DE LA ENTIDAD BANCARIA: Incumplimiento de recaudos</a:t>
            </a:r>
          </a:p>
          <a:p>
            <a:endParaRPr lang="es-AR" dirty="0"/>
          </a:p>
        </p:txBody>
      </p:sp>
      <p:sp>
        <p:nvSpPr>
          <p:cNvPr id="4" name="Flecha abajo 3"/>
          <p:cNvSpPr/>
          <p:nvPr/>
        </p:nvSpPr>
        <p:spPr>
          <a:xfrm>
            <a:off x="5429520" y="2820004"/>
            <a:ext cx="1332963" cy="5988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350"/>
          </a:p>
        </p:txBody>
      </p:sp>
      <p:sp>
        <p:nvSpPr>
          <p:cNvPr id="5" name="Flecha abajo 4"/>
          <p:cNvSpPr/>
          <p:nvPr/>
        </p:nvSpPr>
        <p:spPr>
          <a:xfrm>
            <a:off x="5524499" y="3996476"/>
            <a:ext cx="1237982" cy="7920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350"/>
          </a:p>
        </p:txBody>
      </p:sp>
    </p:spTree>
    <p:extLst>
      <p:ext uri="{BB962C8B-B14F-4D97-AF65-F5344CB8AC3E}">
        <p14:creationId xmlns:p14="http://schemas.microsoft.com/office/powerpoint/2010/main" xmlns="" val="1227316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26276" y="1131095"/>
            <a:ext cx="8013074" cy="836959"/>
          </a:xfrm>
        </p:spPr>
        <p:txBody>
          <a:bodyPr>
            <a:normAutofit fontScale="90000"/>
          </a:bodyPr>
          <a:lstStyle/>
          <a:p>
            <a:r>
              <a:rPr lang="es-AR" b="1" dirty="0" smtClean="0">
                <a:latin typeface="+mn-lt"/>
              </a:rPr>
              <a:t>B.R.R. C/Banco de la Provincia de Tierra del Fuego y Otros S/ Daños y perjuicios – 04/12/018</a:t>
            </a:r>
            <a:endParaRPr lang="es-AR" b="1" dirty="0">
              <a:latin typeface="+mn-lt"/>
            </a:endParaRPr>
          </a:p>
        </p:txBody>
      </p:sp>
      <p:sp>
        <p:nvSpPr>
          <p:cNvPr id="3" name="Marcador de contenido 2"/>
          <p:cNvSpPr>
            <a:spLocks noGrp="1"/>
          </p:cNvSpPr>
          <p:nvPr>
            <p:ph idx="1"/>
          </p:nvPr>
        </p:nvSpPr>
        <p:spPr>
          <a:xfrm>
            <a:off x="2026276" y="2451011"/>
            <a:ext cx="8013074" cy="3038962"/>
          </a:xfrm>
        </p:spPr>
        <p:txBody>
          <a:bodyPr/>
          <a:lstStyle/>
          <a:p>
            <a:r>
              <a:rPr lang="es-AR" dirty="0" smtClean="0"/>
              <a:t>Por tal motivo se sentencia al banco reintegrar dichas sumas de dineros embargadas, por tratarse de una consecuencia mediata de su accionar.</a:t>
            </a:r>
            <a:endParaRPr lang="es-AR" dirty="0"/>
          </a:p>
        </p:txBody>
      </p:sp>
    </p:spTree>
    <p:extLst>
      <p:ext uri="{BB962C8B-B14F-4D97-AF65-F5344CB8AC3E}">
        <p14:creationId xmlns:p14="http://schemas.microsoft.com/office/powerpoint/2010/main" xmlns="" val="102790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32D6A652-37A8-4E59-9B03-3E7ACE2051F4}"/>
              </a:ext>
            </a:extLst>
          </p:cNvPr>
          <p:cNvSpPr>
            <a:spLocks noGrp="1"/>
          </p:cNvSpPr>
          <p:nvPr>
            <p:ph idx="1"/>
          </p:nvPr>
        </p:nvSpPr>
        <p:spPr>
          <a:xfrm>
            <a:off x="56644" y="97104"/>
            <a:ext cx="12135356" cy="6760896"/>
          </a:xfrm>
        </p:spPr>
        <p:txBody>
          <a:bodyPr>
            <a:normAutofit/>
          </a:bodyPr>
          <a:lstStyle/>
          <a:p>
            <a:r>
              <a:rPr lang="es-ES" dirty="0">
                <a:solidFill>
                  <a:srgbClr val="FF0000"/>
                </a:solidFill>
              </a:rPr>
              <a:t>Este se trata de un contrato bilateral, oneroso (donde las partes asumen obligación reciprocas), definitivo ya que tiene su propia función cuyo objeto será la disponibilidad de dinero por parte del banco. Además, es un contrato autónomo y principal ya que no depende de otro, pero se puede combinar con otros tipos de contrato como la cuenta corriente.</a:t>
            </a:r>
          </a:p>
          <a:p>
            <a:r>
              <a:rPr lang="es-ES" b="1" dirty="0"/>
              <a:t>Obligaciones de las partes:</a:t>
            </a:r>
          </a:p>
          <a:p>
            <a:r>
              <a:rPr lang="es-ES" b="1" dirty="0"/>
              <a:t>El banco tiene 3:</a:t>
            </a:r>
          </a:p>
          <a:p>
            <a:r>
              <a:rPr lang="es-ES" b="1" dirty="0"/>
              <a:t>1. </a:t>
            </a:r>
            <a:r>
              <a:rPr lang="es-ES" b="1" u="sng" dirty="0"/>
              <a:t>Abrir el crédito por el monto contenido: </a:t>
            </a:r>
            <a:r>
              <a:rPr lang="es-ES" dirty="0"/>
              <a:t>Poner la suma de dinero disponible para que el cliente pueda utilizarla dentro de su plazo y forma convenida.</a:t>
            </a:r>
          </a:p>
          <a:p>
            <a:r>
              <a:rPr lang="es-ES" b="1" dirty="0"/>
              <a:t>2. </a:t>
            </a:r>
            <a:r>
              <a:rPr lang="es-ES" b="1" u="sng" dirty="0"/>
              <a:t>Mantener el crédito por el tiempo estipulado, </a:t>
            </a:r>
            <a:r>
              <a:rPr lang="es-ES" dirty="0"/>
              <a:t>cuando sea sumas grandes el banco fijará el plazo que podrá utilizarla y vencido se extingue su obligación. </a:t>
            </a:r>
          </a:p>
          <a:p>
            <a:r>
              <a:rPr lang="es-ES" b="1" dirty="0"/>
              <a:t>3. </a:t>
            </a:r>
            <a:r>
              <a:rPr lang="es-ES" b="1" u="sng" dirty="0"/>
              <a:t>Otras obligaciones que asuma el banco en el contrato: </a:t>
            </a:r>
            <a:r>
              <a:rPr lang="es-ES" dirty="0"/>
              <a:t>Estas pueden ser respecto a la modalidad de operativa de utilización del crédito por parte del cliente.</a:t>
            </a:r>
          </a:p>
          <a:p>
            <a:r>
              <a:rPr lang="es-ES" b="1" dirty="0"/>
              <a:t>El cliente también tiene 3:</a:t>
            </a:r>
          </a:p>
          <a:p>
            <a:r>
              <a:rPr lang="es-ES" b="1" dirty="0"/>
              <a:t>1. </a:t>
            </a:r>
            <a:r>
              <a:rPr lang="es-ES" b="1" u="sng" dirty="0"/>
              <a:t>Pagar la comisión de apertura al perfeccionarse el contrato</a:t>
            </a:r>
            <a:r>
              <a:rPr lang="es-ES" dirty="0"/>
              <a:t>: La contrae independientemente de si utiliza o no el crédito abierto a favor suyo. </a:t>
            </a:r>
          </a:p>
          <a:p>
            <a:r>
              <a:rPr lang="es-ES" b="1" dirty="0"/>
              <a:t>2. </a:t>
            </a:r>
            <a:r>
              <a:rPr lang="es-ES" b="1" u="sng" dirty="0"/>
              <a:t>Restituir el capital en los plazos y la moneda pactada: </a:t>
            </a:r>
            <a:r>
              <a:rPr lang="es-ES" dirty="0"/>
              <a:t>Esta depende de si el cliente realizo utilizaciones del crédito y en ese caso tendrá que reintegrar el capital que utilizo, en tiempo y forma.</a:t>
            </a:r>
          </a:p>
          <a:p>
            <a:r>
              <a:rPr lang="es-ES" b="1" dirty="0"/>
              <a:t>3. </a:t>
            </a:r>
            <a:r>
              <a:rPr lang="es-ES" b="1" u="sng" dirty="0"/>
              <a:t>Pagar los intereses: </a:t>
            </a:r>
            <a:r>
              <a:rPr lang="es-ES" dirty="0"/>
              <a:t>Si utilizo el crédito, también debe de pagar intereses compensatorios por el tiempo y monto utilizado, según lo que se convino. Por lo tanto si no lo utilizo no deberá intereses. </a:t>
            </a:r>
          </a:p>
          <a:p>
            <a:endParaRPr lang="es-ES" dirty="0"/>
          </a:p>
        </p:txBody>
      </p:sp>
    </p:spTree>
    <p:extLst>
      <p:ext uri="{BB962C8B-B14F-4D97-AF65-F5344CB8AC3E}">
        <p14:creationId xmlns:p14="http://schemas.microsoft.com/office/powerpoint/2010/main" xmlns="" val="19633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12694" y="1628663"/>
            <a:ext cx="8911687" cy="1280890"/>
          </a:xfrm>
        </p:spPr>
        <p:txBody>
          <a:bodyPr/>
          <a:lstStyle/>
          <a:p>
            <a:r>
              <a:rPr lang="es-AR" b="1" u="sng" dirty="0">
                <a:solidFill>
                  <a:srgbClr val="FF0000"/>
                </a:solidFill>
              </a:rPr>
              <a:t>CUENTA CORRIENTE</a:t>
            </a:r>
            <a:endParaRPr lang="es-AR" b="1" u="sng" dirty="0"/>
          </a:p>
        </p:txBody>
      </p:sp>
      <p:sp>
        <p:nvSpPr>
          <p:cNvPr id="3" name="Marcador de contenido 2"/>
          <p:cNvSpPr>
            <a:spLocks noGrp="1"/>
          </p:cNvSpPr>
          <p:nvPr>
            <p:ph idx="1"/>
          </p:nvPr>
        </p:nvSpPr>
        <p:spPr>
          <a:xfrm>
            <a:off x="2112694" y="3357095"/>
            <a:ext cx="8915400" cy="3777622"/>
          </a:xfrm>
        </p:spPr>
        <p:txBody>
          <a:bodyPr/>
          <a:lstStyle/>
          <a:p>
            <a:pPr marL="0" indent="0">
              <a:buNone/>
            </a:pPr>
            <a:r>
              <a:rPr lang="es-AR" b="1" dirty="0" smtClean="0"/>
              <a:t>Definición</a:t>
            </a:r>
            <a:r>
              <a:rPr lang="es-AR" dirty="0"/>
              <a:t>. Cuenta corriente es el contrato por el cual dos partes se comprometen a inscribir en una cuenta las remesas recíprocas que se efectúen y se obligan a no exigir ni disponer de los créditos resultantes de ellas hasta el final de un período, a cuyo vencimiento se compensan, haciéndose exigible y disponible el saldo que resulte.</a:t>
            </a:r>
          </a:p>
          <a:p>
            <a:endParaRPr lang="es-AR" dirty="0"/>
          </a:p>
        </p:txBody>
      </p:sp>
    </p:spTree>
    <p:extLst>
      <p:ext uri="{BB962C8B-B14F-4D97-AF65-F5344CB8AC3E}">
        <p14:creationId xmlns:p14="http://schemas.microsoft.com/office/powerpoint/2010/main" xmlns="" val="134604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516980" y="897889"/>
            <a:ext cx="8424936" cy="5016758"/>
          </a:xfrm>
          <a:prstGeom prst="rect">
            <a:avLst/>
          </a:prstGeom>
          <a:noFill/>
        </p:spPr>
        <p:txBody>
          <a:bodyPr wrap="square" rtlCol="0">
            <a:spAutoFit/>
          </a:bodyPr>
          <a:lstStyle/>
          <a:p>
            <a:r>
              <a:rPr lang="es-AR" sz="2000" b="1" u="sng" dirty="0"/>
              <a:t>Caracteres</a:t>
            </a:r>
            <a:endParaRPr lang="es-AR" sz="2000" b="1" dirty="0"/>
          </a:p>
          <a:p>
            <a:r>
              <a:rPr lang="es-AR" sz="2000" b="1" dirty="0"/>
              <a:t>a) Típico</a:t>
            </a:r>
            <a:r>
              <a:rPr lang="es-AR" sz="2000" dirty="0"/>
              <a:t>: regulado en los art. 1430 y 1431 del </a:t>
            </a:r>
            <a:r>
              <a:rPr lang="es-AR" sz="2000" dirty="0" err="1"/>
              <a:t>CCyCN</a:t>
            </a:r>
            <a:endParaRPr lang="es-AR" sz="2000" dirty="0"/>
          </a:p>
          <a:p>
            <a:r>
              <a:rPr lang="es-AR" sz="2000" b="1" dirty="0"/>
              <a:t>b) Bilateral</a:t>
            </a:r>
            <a:r>
              <a:rPr lang="es-AR" sz="2000" dirty="0"/>
              <a:t>: genera obligaciones recíprocas</a:t>
            </a:r>
          </a:p>
          <a:p>
            <a:r>
              <a:rPr lang="es-AR" sz="2000" b="1" dirty="0"/>
              <a:t>c) Oneroso</a:t>
            </a:r>
            <a:r>
              <a:rPr lang="es-AR" sz="2000" dirty="0"/>
              <a:t>: La naturaleza comercial del contrato y la característica principal que éste posee, implica que las remesas que ingresan a la cuenta produzcan intereses sometidos a la voluntad de las partes </a:t>
            </a:r>
          </a:p>
          <a:p>
            <a:r>
              <a:rPr lang="es-AR" sz="2000" b="1" dirty="0"/>
              <a:t>d) Consensual: </a:t>
            </a:r>
            <a:r>
              <a:rPr lang="es-AR" sz="2000" dirty="0"/>
              <a:t>queda constituido por el consentimiento de las partes y desde que ellas se han manifestado recíprocamente.</a:t>
            </a:r>
          </a:p>
          <a:p>
            <a:r>
              <a:rPr lang="es-AR" sz="2000" b="1" dirty="0"/>
              <a:t>e) Conmutativo</a:t>
            </a:r>
            <a:r>
              <a:rPr lang="es-AR" sz="2000" dirty="0"/>
              <a:t>: ambas partes tienen conocimiento que se devendrá un crédito y un débito</a:t>
            </a:r>
          </a:p>
          <a:p>
            <a:r>
              <a:rPr lang="es-AR" sz="2000" b="1" dirty="0"/>
              <a:t>f) Comercial: </a:t>
            </a:r>
            <a:r>
              <a:rPr lang="es-AR" sz="2000" dirty="0"/>
              <a:t>la cuenta corriente es un acto de comercio</a:t>
            </a:r>
          </a:p>
          <a:p>
            <a:r>
              <a:rPr lang="es-AR" sz="2000" b="1" dirty="0"/>
              <a:t>g) De duración, tracto sucesivo o de ejecución</a:t>
            </a:r>
            <a:r>
              <a:rPr lang="es-AR" sz="2000" dirty="0"/>
              <a:t>: requiere necesariamente de un tiempo para su desenvolvimiento y desarrollo.</a:t>
            </a:r>
          </a:p>
          <a:p>
            <a:r>
              <a:rPr lang="es-AR" sz="2000" b="1" dirty="0"/>
              <a:t>h) No formal</a:t>
            </a:r>
          </a:p>
        </p:txBody>
      </p:sp>
    </p:spTree>
    <p:extLst>
      <p:ext uri="{BB962C8B-B14F-4D97-AF65-F5344CB8AC3E}">
        <p14:creationId xmlns:p14="http://schemas.microsoft.com/office/powerpoint/2010/main" xmlns="" val="175538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063552" y="1484784"/>
            <a:ext cx="8229600" cy="4176464"/>
          </a:xfrm>
        </p:spPr>
        <p:txBody>
          <a:bodyPr>
            <a:normAutofit fontScale="92500" lnSpcReduction="20000"/>
          </a:bodyPr>
          <a:lstStyle/>
          <a:p>
            <a:pPr marL="0" indent="0">
              <a:buNone/>
            </a:pPr>
            <a:r>
              <a:rPr lang="es-AR" sz="2000" b="1" u="sng" dirty="0"/>
              <a:t>Plazos:</a:t>
            </a:r>
          </a:p>
          <a:p>
            <a:pPr marL="0" indent="0">
              <a:buNone/>
            </a:pPr>
            <a:endParaRPr lang="es-AR" sz="2000" dirty="0"/>
          </a:p>
          <a:p>
            <a:r>
              <a:rPr lang="es-AR" sz="2000" dirty="0"/>
              <a:t>Los plazos de duración en el contrato de cuenta corriente, salvo pacto en contrario, son trimestrales, contándose desde el primer día desde la fecha de la firma del contrato (art. 1432 CCC).</a:t>
            </a:r>
          </a:p>
          <a:p>
            <a:r>
              <a:rPr lang="es-AR" sz="2000" dirty="0"/>
              <a:t>En el caso que el contrato no tenga un plazo determinado, la parte que quiera rescindir el contrato ante de su vencimiento puedo hacerlo pero deberá otorgar un preaviso mínimo de diez (10) días a la otra parte de su voluntad de no continuar con el contrato.</a:t>
            </a:r>
          </a:p>
          <a:p>
            <a:r>
              <a:rPr lang="es-AR" sz="2000" dirty="0"/>
              <a:t>Distinto es la situación en el cual sí tenga un plazo determinado, en este caso se prevé la posibilidad de la tácita reconducción, debiendo las partes notificar a través de un medio fehaciente y con una anticipación no menor a diez (10) días.</a:t>
            </a:r>
          </a:p>
          <a:p>
            <a:endParaRPr lang="es-AR" dirty="0"/>
          </a:p>
        </p:txBody>
      </p:sp>
    </p:spTree>
    <p:extLst>
      <p:ext uri="{BB962C8B-B14F-4D97-AF65-F5344CB8AC3E}">
        <p14:creationId xmlns:p14="http://schemas.microsoft.com/office/powerpoint/2010/main" xmlns="" val="3320290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991544" y="404665"/>
            <a:ext cx="8229600" cy="5865515"/>
          </a:xfrm>
        </p:spPr>
        <p:txBody>
          <a:bodyPr>
            <a:noAutofit/>
          </a:bodyPr>
          <a:lstStyle/>
          <a:p>
            <a:pPr marL="0" indent="0">
              <a:buNone/>
            </a:pPr>
            <a:r>
              <a:rPr lang="es-AR" sz="2000" b="1" u="sng" dirty="0"/>
              <a:t>Extinción</a:t>
            </a:r>
          </a:p>
          <a:p>
            <a:pPr marL="0" indent="0">
              <a:buNone/>
            </a:pPr>
            <a:r>
              <a:rPr lang="es-AR" sz="2000" dirty="0"/>
              <a:t>La conclusión definitiva de la cuenta corriente produce de pleno derecho la compensación, cuya consecuencia es la exigibilidad del saldo. Las causales pueden ser:</a:t>
            </a:r>
          </a:p>
          <a:p>
            <a:r>
              <a:rPr lang="es-AR" sz="2000" dirty="0"/>
              <a:t>a) </a:t>
            </a:r>
            <a:r>
              <a:rPr lang="es-AR" sz="2000" i="1" dirty="0"/>
              <a:t>La quiebra, la muerte o la incapacidad de cualquiera de las partes</a:t>
            </a:r>
            <a:r>
              <a:rPr lang="es-AR" sz="2000" dirty="0"/>
              <a:t>: por ser el contrato de cuenta corriente un contrato </a:t>
            </a:r>
            <a:r>
              <a:rPr lang="es-AR" sz="2000" i="1" dirty="0" err="1"/>
              <a:t>intuitu</a:t>
            </a:r>
            <a:r>
              <a:rPr lang="es-AR" sz="2000" i="1" dirty="0"/>
              <a:t> </a:t>
            </a:r>
            <a:r>
              <a:rPr lang="es-AR" sz="2000" i="1" dirty="0" err="1"/>
              <a:t>personae</a:t>
            </a:r>
            <a:r>
              <a:rPr lang="es-AR" sz="2000" dirty="0"/>
              <a:t>, el mismo concluye con la muerte de uno de los </a:t>
            </a:r>
            <a:r>
              <a:rPr lang="es-AR" sz="2000" dirty="0" err="1"/>
              <a:t>correntistas</a:t>
            </a:r>
            <a:r>
              <a:rPr lang="es-AR" sz="2000" dirty="0"/>
              <a:t>. Puede incluirse la incapacidad, la quiebra o cualquier otro suceso legal que prive a alguno de los contratantes de la libre administración de sus bienes o la libre contratación.</a:t>
            </a:r>
          </a:p>
          <a:p>
            <a:r>
              <a:rPr lang="es-AR" sz="2000" dirty="0"/>
              <a:t>b) </a:t>
            </a:r>
            <a:r>
              <a:rPr lang="es-AR" sz="2000" i="1" dirty="0"/>
              <a:t>El vencimiento del plazo o la rescisión</a:t>
            </a:r>
            <a:r>
              <a:rPr lang="es-AR" sz="2000" dirty="0"/>
              <a:t>: el plazo de duración del contrato de cuenta corriente es de tres meses, computándose el primero desde la fecha de celebración del contrato, pero una vez vencido el plazo se admite la tácita reconducción.</a:t>
            </a:r>
          </a:p>
          <a:p>
            <a:endParaRPr lang="es-AR" sz="2000" dirty="0"/>
          </a:p>
        </p:txBody>
      </p:sp>
    </p:spTree>
    <p:extLst>
      <p:ext uri="{BB962C8B-B14F-4D97-AF65-F5344CB8AC3E}">
        <p14:creationId xmlns:p14="http://schemas.microsoft.com/office/powerpoint/2010/main" xmlns="" val="239460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847528" y="1772816"/>
            <a:ext cx="8229600" cy="5328592"/>
          </a:xfrm>
        </p:spPr>
        <p:txBody>
          <a:bodyPr>
            <a:normAutofit/>
          </a:bodyPr>
          <a:lstStyle/>
          <a:p>
            <a:r>
              <a:rPr lang="es-AR" dirty="0" smtClean="0"/>
              <a:t>c) El </a:t>
            </a:r>
            <a:r>
              <a:rPr lang="es-AR" i="1" dirty="0" smtClean="0"/>
              <a:t>embargo del saldo (el caso previsto en el art. 1436 del CCC)</a:t>
            </a:r>
            <a:r>
              <a:rPr lang="es-AR" dirty="0" smtClean="0"/>
              <a:t>: el embargo trabado sobre el saldo de la cuenta sólo tiene carácter eventual, debido a que el mismo es efectivo hasta que pueda liquidarse la cuenta y rescindirse el contrato. Sólo queda facultado para rescindir el contrato, el cuentacorrentista que haya notificado por medio fehaciente al otro del embargo.</a:t>
            </a:r>
          </a:p>
          <a:p>
            <a:r>
              <a:rPr lang="es-AR" dirty="0" smtClean="0"/>
              <a:t>d) </a:t>
            </a:r>
            <a:r>
              <a:rPr lang="es-AR" i="1" dirty="0" smtClean="0"/>
              <a:t>De pleno derecho, pasado dos periodos completos o el lapso de un año, el que fuere menor, sin que las partes hubieran efectuado ninguna remesa con aplicación al contrato, excepto pacto en contrario</a:t>
            </a:r>
            <a:r>
              <a:rPr lang="es-AR" dirty="0" smtClean="0"/>
              <a:t>: este principio tiene su excepción en que si existe pacto en contrario de las partes de continuar con el contrato aun habiendo vencido los plazos prima la autonomía de la voluntad y la contratación continúa sin computar los plazos.</a:t>
            </a:r>
          </a:p>
          <a:p>
            <a:r>
              <a:rPr lang="es-AR" dirty="0" smtClean="0"/>
              <a:t>e) </a:t>
            </a:r>
            <a:r>
              <a:rPr lang="es-AR" i="1" dirty="0" smtClean="0"/>
              <a:t>Por las demás causales previstas en el contrato o en las leyes particulares.</a:t>
            </a:r>
            <a:endParaRPr lang="es-AR" dirty="0" smtClean="0"/>
          </a:p>
          <a:p>
            <a:endParaRPr lang="es-AR" dirty="0"/>
          </a:p>
        </p:txBody>
      </p:sp>
    </p:spTree>
    <p:extLst>
      <p:ext uri="{BB962C8B-B14F-4D97-AF65-F5344CB8AC3E}">
        <p14:creationId xmlns:p14="http://schemas.microsoft.com/office/powerpoint/2010/main" xmlns="" val="125957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35560" y="1484784"/>
            <a:ext cx="8229600" cy="2592288"/>
          </a:xfrm>
        </p:spPr>
        <p:txBody>
          <a:bodyPr>
            <a:noAutofit/>
          </a:bodyPr>
          <a:lstStyle/>
          <a:p>
            <a:pPr marL="0" indent="0">
              <a:buNone/>
            </a:pPr>
            <a:r>
              <a:rPr lang="es-AR" b="1" u="sng" dirty="0"/>
              <a:t>CUENTA SIMPLE O DE GESTION</a:t>
            </a:r>
            <a:endParaRPr lang="es-AR" dirty="0"/>
          </a:p>
          <a:p>
            <a:pPr marL="0" indent="0">
              <a:buNone/>
            </a:pPr>
            <a:r>
              <a:rPr lang="es-AR" dirty="0"/>
              <a:t>La cuenta simple o de gestión es aquel recurso propio por el cual se registran las facturas, notas de crédito, descuentos, etc., de la relación entre comerciantes, o entre proveedor y comerciante, o bien con clientes habituales. Son cuentas que suelen abrir los comerciantes a los clientes a los que no acostumbran exigir el pago de contado, y la finalidad es la registración de las operaciones para acreditar su existencia y facilitar la organización contable del giro y los balances. Es decir que se trata de una cuestión de organización interna. La cuenta simple o de gestión importa una concesión de crédito no recíproca, a diferencia de lo que es la cuenta corriente típica, pues son cuentas que suelen abrir los comerciantes a los clientes a los que no acostumbran exigir el pago de contado</a:t>
            </a:r>
            <a:r>
              <a:rPr lang="es-AR" dirty="0" smtClean="0"/>
              <a:t>.</a:t>
            </a:r>
            <a:endParaRPr lang="es-AR" dirty="0"/>
          </a:p>
        </p:txBody>
      </p:sp>
    </p:spTree>
    <p:extLst>
      <p:ext uri="{BB962C8B-B14F-4D97-AF65-F5344CB8AC3E}">
        <p14:creationId xmlns:p14="http://schemas.microsoft.com/office/powerpoint/2010/main" xmlns="" val="1847391026"/>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48</TotalTime>
  <Words>2992</Words>
  <Application>Microsoft Office PowerPoint</Application>
  <PresentationFormat>Personalizado</PresentationFormat>
  <Paragraphs>132</Paragraphs>
  <Slides>28</Slides>
  <Notes>0</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Espiral</vt:lpstr>
      <vt:lpstr>UNIDAD 13</vt:lpstr>
      <vt:lpstr>APERTURA DE CREDITO</vt:lpstr>
      <vt:lpstr>Diapositiva 3</vt:lpstr>
      <vt:lpstr>CUENTA CORRIENTE</vt:lpstr>
      <vt:lpstr>Diapositiva 5</vt:lpstr>
      <vt:lpstr>Diapositiva 6</vt:lpstr>
      <vt:lpstr>Diapositiva 7</vt:lpstr>
      <vt:lpstr>Diapositiva 8</vt:lpstr>
      <vt:lpstr>Diapositiva 9</vt:lpstr>
      <vt:lpstr>Diapositiva 10</vt:lpstr>
      <vt:lpstr>Diapositiva 11</vt:lpstr>
      <vt:lpstr>Diapositiva 12</vt:lpstr>
      <vt:lpstr>PLAN DE AHORRO</vt:lpstr>
      <vt:lpstr>Diapositiva 14</vt:lpstr>
      <vt:lpstr>Diapositiva 15</vt:lpstr>
      <vt:lpstr>Diapositiva 16</vt:lpstr>
      <vt:lpstr>Diapositiva 17</vt:lpstr>
      <vt:lpstr>Diapositiva 18</vt:lpstr>
      <vt:lpstr>Diapositiva 19</vt:lpstr>
      <vt:lpstr>Diapositiva 20</vt:lpstr>
      <vt:lpstr>IMPORTANTE FALLO JUDICIAL BENEFICIA A CLIENTES DE BANCOS</vt:lpstr>
      <vt:lpstr>“Daboul, Juan Elías C/ Banco Itau Buen Ayre S.A. S/Ordinario”</vt:lpstr>
      <vt:lpstr>Diapositiva 23</vt:lpstr>
      <vt:lpstr>Diapositiva 24</vt:lpstr>
      <vt:lpstr>Diapositiva 25</vt:lpstr>
      <vt:lpstr>Diapositiva 26</vt:lpstr>
      <vt:lpstr>B.R.R. C/Banco de la Provincia de Tierra del Fuego y Otros S/ Daños y perjuicios – 04/12/018</vt:lpstr>
      <vt:lpstr>B.R.R. C/Banco de la Provincia de Tierra del Fuego y Otros S/ Daños y perjuicios – 04/12/018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Apertura de crédito</dc:title>
  <dc:creator>mer unicorns</dc:creator>
  <cp:lastModifiedBy>USUARIO</cp:lastModifiedBy>
  <cp:revision>7</cp:revision>
  <dcterms:created xsi:type="dcterms:W3CDTF">2019-06-11T17:49:23Z</dcterms:created>
  <dcterms:modified xsi:type="dcterms:W3CDTF">2020-06-03T20:19:52Z</dcterms:modified>
</cp:coreProperties>
</file>