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3" r:id="rId27"/>
    <p:sldId id="281" r:id="rId28"/>
    <p:sldId id="282"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581"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59543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47705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605869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1055512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728749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3552477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770343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405488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387736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DF1269-BF6A-4A93-950D-BC7FB8677EAC}" type="datetimeFigureOut">
              <a:rPr lang="es-AR" smtClean="0"/>
              <a:pPr/>
              <a:t>3/6/2020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149983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0DF1269-BF6A-4A93-950D-BC7FB8677EAC}" type="datetimeFigureOut">
              <a:rPr lang="es-AR" smtClean="0"/>
              <a:pPr/>
              <a:t>3/6/2020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149779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DF1269-BF6A-4A93-950D-BC7FB8677EAC}" type="datetimeFigureOut">
              <a:rPr lang="es-AR" smtClean="0"/>
              <a:pPr/>
              <a:t>3/6/2020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267909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0DF1269-BF6A-4A93-950D-BC7FB8677EAC}" type="datetimeFigureOut">
              <a:rPr lang="es-AR" smtClean="0"/>
              <a:pPr/>
              <a:t>3/6/2020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34856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1269-BF6A-4A93-950D-BC7FB8677EAC}" type="datetimeFigureOut">
              <a:rPr lang="es-AR" smtClean="0"/>
              <a:pPr/>
              <a:t>3/6/2020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315817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DF1269-BF6A-4A93-950D-BC7FB8677EAC}" type="datetimeFigureOut">
              <a:rPr lang="es-AR" smtClean="0"/>
              <a:pPr/>
              <a:t>3/6/2020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18189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DF1269-BF6A-4A93-950D-BC7FB8677EAC}" type="datetimeFigureOut">
              <a:rPr lang="es-AR" smtClean="0"/>
              <a:pPr/>
              <a:t>3/6/2020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232646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DF1269-BF6A-4A93-950D-BC7FB8677EAC}" type="datetimeFigureOut">
              <a:rPr lang="es-AR" smtClean="0"/>
              <a:pPr/>
              <a:t>3/6/2020</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0C9542-03D7-4D63-A46B-58ADE499EE1E}" type="slidenum">
              <a:rPr lang="es-AR" smtClean="0"/>
              <a:pPr/>
              <a:t>‹Nº›</a:t>
            </a:fld>
            <a:endParaRPr lang="es-AR"/>
          </a:p>
        </p:txBody>
      </p:sp>
    </p:spTree>
    <p:extLst>
      <p:ext uri="{BB962C8B-B14F-4D97-AF65-F5344CB8AC3E}">
        <p14:creationId xmlns:p14="http://schemas.microsoft.com/office/powerpoint/2010/main" xmlns="" val="351306148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98460F7-BB5A-4301-A16E-BDE0004E5D1F}"/>
              </a:ext>
            </a:extLst>
          </p:cNvPr>
          <p:cNvSpPr>
            <a:spLocks noGrp="1"/>
          </p:cNvSpPr>
          <p:nvPr>
            <p:ph type="ctrTitle"/>
          </p:nvPr>
        </p:nvSpPr>
        <p:spPr>
          <a:xfrm>
            <a:off x="-728453" y="1480774"/>
            <a:ext cx="10658961" cy="2616199"/>
          </a:xfrm>
        </p:spPr>
        <p:txBody>
          <a:bodyPr>
            <a:normAutofit/>
          </a:bodyPr>
          <a:lstStyle/>
          <a:p>
            <a:r>
              <a:rPr lang="es-AR" sz="6600" dirty="0">
                <a:solidFill>
                  <a:schemeClr val="accent2">
                    <a:lumMod val="75000"/>
                  </a:schemeClr>
                </a:solidFill>
                <a:effectLst>
                  <a:outerShdw blurRad="38100" dist="38100" dir="2700000" algn="tl">
                    <a:srgbClr val="000000">
                      <a:alpha val="43137"/>
                    </a:srgbClr>
                  </a:outerShdw>
                </a:effectLst>
              </a:rPr>
              <a:t>CONTRATOS BANCARIOS</a:t>
            </a:r>
          </a:p>
        </p:txBody>
      </p:sp>
    </p:spTree>
    <p:extLst>
      <p:ext uri="{BB962C8B-B14F-4D97-AF65-F5344CB8AC3E}">
        <p14:creationId xmlns:p14="http://schemas.microsoft.com/office/powerpoint/2010/main" xmlns="" val="339607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5DA1DDBE-8668-4AB1-B314-D2A7C8CA8832}"/>
              </a:ext>
            </a:extLst>
          </p:cNvPr>
          <p:cNvSpPr txBox="1"/>
          <p:nvPr/>
        </p:nvSpPr>
        <p:spPr>
          <a:xfrm>
            <a:off x="3222172" y="304800"/>
            <a:ext cx="6734628" cy="646331"/>
          </a:xfrm>
          <a:prstGeom prst="rect">
            <a:avLst/>
          </a:prstGeom>
          <a:noFill/>
        </p:spPr>
        <p:txBody>
          <a:bodyPr wrap="square" rtlCol="0">
            <a:spAutoFit/>
          </a:bodyPr>
          <a:lstStyle/>
          <a:p>
            <a:r>
              <a:rPr lang="es-AR" sz="3600" u="sng" dirty="0">
                <a:solidFill>
                  <a:schemeClr val="accent2">
                    <a:lumMod val="75000"/>
                  </a:schemeClr>
                </a:solidFill>
              </a:rPr>
              <a:t>Apertura de crédito</a:t>
            </a:r>
          </a:p>
        </p:txBody>
      </p:sp>
      <p:sp>
        <p:nvSpPr>
          <p:cNvPr id="4" name="CuadroTexto 3">
            <a:extLst>
              <a:ext uri="{FF2B5EF4-FFF2-40B4-BE49-F238E27FC236}">
                <a16:creationId xmlns:a16="http://schemas.microsoft.com/office/drawing/2014/main" xmlns="" id="{8FE5CC64-CB07-4075-97D8-B6B4BCD782DF}"/>
              </a:ext>
            </a:extLst>
          </p:cNvPr>
          <p:cNvSpPr txBox="1"/>
          <p:nvPr/>
        </p:nvSpPr>
        <p:spPr>
          <a:xfrm>
            <a:off x="696686" y="1596571"/>
            <a:ext cx="9173028" cy="5293757"/>
          </a:xfrm>
          <a:prstGeom prst="rect">
            <a:avLst/>
          </a:prstGeom>
          <a:noFill/>
        </p:spPr>
        <p:txBody>
          <a:bodyPr wrap="square" rtlCol="0">
            <a:spAutoFit/>
          </a:bodyPr>
          <a:lstStyle/>
          <a:p>
            <a:r>
              <a:rPr lang="es-AR" sz="3200" b="1" i="1" dirty="0"/>
              <a:t>Art. 1410 </a:t>
            </a:r>
            <a:r>
              <a:rPr lang="es-AR" sz="3200" dirty="0"/>
              <a:t>establece que ante la apertura de un crédito, el banco se obliga a cambio de una remuneración en la moneda de la misma especie de la obligación, principal, conforme con lo pactado, a mantener a disposición de otra persona un crédito de dinero, dentro del límite del límite acordado por un tiempo fijo o indeterminado; si no se expresa la duración de la disponibilidad, se considera el plazo indeterminado.  </a:t>
            </a:r>
          </a:p>
          <a:p>
            <a:endParaRPr lang="es-AR" dirty="0"/>
          </a:p>
        </p:txBody>
      </p:sp>
    </p:spTree>
    <p:extLst>
      <p:ext uri="{BB962C8B-B14F-4D97-AF65-F5344CB8AC3E}">
        <p14:creationId xmlns:p14="http://schemas.microsoft.com/office/powerpoint/2010/main" xmlns="" val="11258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6EDECC16-0606-4AEC-B91C-6A819FFAF16F}"/>
              </a:ext>
            </a:extLst>
          </p:cNvPr>
          <p:cNvSpPr txBox="1"/>
          <p:nvPr/>
        </p:nvSpPr>
        <p:spPr>
          <a:xfrm>
            <a:off x="1277256" y="1944915"/>
            <a:ext cx="8374743" cy="2123658"/>
          </a:xfrm>
          <a:prstGeom prst="rect">
            <a:avLst/>
          </a:prstGeom>
          <a:noFill/>
        </p:spPr>
        <p:txBody>
          <a:bodyPr wrap="square" rtlCol="0">
            <a:spAutoFit/>
          </a:bodyPr>
          <a:lstStyle/>
          <a:p>
            <a:pPr algn="ctr"/>
            <a:r>
              <a:rPr lang="es-AR" sz="6600" dirty="0">
                <a:solidFill>
                  <a:schemeClr val="accent2">
                    <a:lumMod val="75000"/>
                  </a:schemeClr>
                </a:solidFill>
                <a:effectLst>
                  <a:outerShdw blurRad="38100" dist="38100" dir="2700000" algn="tl">
                    <a:srgbClr val="000000">
                      <a:alpha val="43137"/>
                    </a:srgbClr>
                  </a:outerShdw>
                </a:effectLst>
              </a:rPr>
              <a:t>Servicio de Caja de Seguridad</a:t>
            </a:r>
          </a:p>
        </p:txBody>
      </p:sp>
    </p:spTree>
    <p:extLst>
      <p:ext uri="{BB962C8B-B14F-4D97-AF65-F5344CB8AC3E}">
        <p14:creationId xmlns:p14="http://schemas.microsoft.com/office/powerpoint/2010/main" xmlns="" val="227577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78949F55-480B-4CA0-AB72-99810AA38A04}"/>
              </a:ext>
            </a:extLst>
          </p:cNvPr>
          <p:cNvSpPr txBox="1"/>
          <p:nvPr/>
        </p:nvSpPr>
        <p:spPr>
          <a:xfrm>
            <a:off x="725715" y="428178"/>
            <a:ext cx="9710057" cy="6001643"/>
          </a:xfrm>
          <a:prstGeom prst="rect">
            <a:avLst/>
          </a:prstGeom>
          <a:noFill/>
        </p:spPr>
        <p:txBody>
          <a:bodyPr wrap="square" rtlCol="0">
            <a:spAutoFit/>
          </a:bodyPr>
          <a:lstStyle/>
          <a:p>
            <a:r>
              <a:rPr lang="es-AR" sz="3200" dirty="0"/>
              <a:t>Es el contrato por medio del cual una parte (entidad bancaria) pone a disposición de la otra parte (cliente), una caja de seguridad individual, dentro del banco, para que guarde los bienes que quiera a cambio de un precio.</a:t>
            </a:r>
          </a:p>
          <a:p>
            <a:endParaRPr lang="es-AR" sz="3200" dirty="0"/>
          </a:p>
          <a:p>
            <a:r>
              <a:rPr lang="es-AR" sz="3200" dirty="0"/>
              <a:t>El banco se encarga de la vigilancia y custodia de la caja, respondiendo frente al usuario por la idoneidad de la custodia de los locales, la integridad de la cajas y el contenido de ellas, conforme con lo pactado y las expectativas creadas en el usuario.</a:t>
            </a:r>
          </a:p>
        </p:txBody>
      </p:sp>
    </p:spTree>
    <p:extLst>
      <p:ext uri="{BB962C8B-B14F-4D97-AF65-F5344CB8AC3E}">
        <p14:creationId xmlns:p14="http://schemas.microsoft.com/office/powerpoint/2010/main" xmlns="" val="243539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65DDCF1D-8044-4F6B-8DC9-BD516AEF9AA0}"/>
              </a:ext>
            </a:extLst>
          </p:cNvPr>
          <p:cNvSpPr txBox="1"/>
          <p:nvPr/>
        </p:nvSpPr>
        <p:spPr>
          <a:xfrm>
            <a:off x="2198914" y="304800"/>
            <a:ext cx="8665029" cy="646331"/>
          </a:xfrm>
          <a:prstGeom prst="rect">
            <a:avLst/>
          </a:prstGeom>
          <a:noFill/>
        </p:spPr>
        <p:txBody>
          <a:bodyPr wrap="square" rtlCol="0">
            <a:spAutoFit/>
          </a:bodyPr>
          <a:lstStyle/>
          <a:p>
            <a:r>
              <a:rPr lang="es-AR" sz="3600" u="sng" dirty="0">
                <a:solidFill>
                  <a:schemeClr val="accent2">
                    <a:lumMod val="75000"/>
                  </a:schemeClr>
                </a:solidFill>
              </a:rPr>
              <a:t>Plazos Cuenta Corriente (art. 1432)</a:t>
            </a:r>
          </a:p>
        </p:txBody>
      </p:sp>
      <p:sp>
        <p:nvSpPr>
          <p:cNvPr id="3" name="CuadroTexto 2">
            <a:extLst>
              <a:ext uri="{FF2B5EF4-FFF2-40B4-BE49-F238E27FC236}">
                <a16:creationId xmlns:a16="http://schemas.microsoft.com/office/drawing/2014/main" xmlns="" id="{ADD87A32-182A-4EA7-879D-27E82EE2E2EC}"/>
              </a:ext>
            </a:extLst>
          </p:cNvPr>
          <p:cNvSpPr txBox="1"/>
          <p:nvPr/>
        </p:nvSpPr>
        <p:spPr>
          <a:xfrm>
            <a:off x="130629" y="951131"/>
            <a:ext cx="11887199" cy="5601533"/>
          </a:xfrm>
          <a:prstGeom prst="rect">
            <a:avLst/>
          </a:prstGeom>
          <a:noFill/>
        </p:spPr>
        <p:txBody>
          <a:bodyPr wrap="square" rtlCol="0">
            <a:spAutoFit/>
          </a:bodyPr>
          <a:lstStyle/>
          <a:p>
            <a:pPr marL="285750" lvl="0" indent="-285750">
              <a:buFont typeface="Wingdings" panose="05000000000000000000" pitchFamily="2" charset="2"/>
              <a:buChar char="Ø"/>
            </a:pPr>
            <a:r>
              <a:rPr lang="es-AR" sz="2000" dirty="0"/>
              <a:t>Los periodos son trimestrales, computándose el primero desde la fecha de celebración del contrato.</a:t>
            </a:r>
            <a:br>
              <a:rPr lang="es-AR" sz="2000" dirty="0"/>
            </a:br>
            <a:endParaRPr lang="es-AR" sz="2000" dirty="0"/>
          </a:p>
          <a:p>
            <a:pPr marL="285750" lvl="0" indent="-285750">
              <a:buFont typeface="Wingdings" panose="05000000000000000000" pitchFamily="2" charset="2"/>
              <a:buChar char="Ø"/>
            </a:pPr>
            <a:r>
              <a:rPr lang="es-AR" sz="2000" dirty="0"/>
              <a:t>El contrato no tiene plazo determinado. En este caso, cualquiera de las partes puede rescindirlo otorgando un pre aviso de NO menor a 10 días, a la otra por medio fehaciente, a cuyo vencimiento se produce el cierro, la compensación y el saldo de la cuenta, pero éste no puede exigirse antes de la fecha en que debe finalizar el periodo que se encuentra en curso, al emitirse el preaviso. </a:t>
            </a:r>
            <a:br>
              <a:rPr lang="es-AR" sz="2000" dirty="0"/>
            </a:br>
            <a:endParaRPr lang="es-AR" sz="2000" dirty="0"/>
          </a:p>
          <a:p>
            <a:pPr marL="285750" lvl="0" indent="-285750">
              <a:buFont typeface="Wingdings" panose="05000000000000000000" pitchFamily="2" charset="2"/>
              <a:buChar char="Ø"/>
            </a:pPr>
            <a:r>
              <a:rPr lang="es-AR" sz="2000" dirty="0"/>
              <a:t>Si el contrato tiene plazo determinado, se renueva por tacita reconducción. Cualquiera de las partes puede avisar con anticipación de diez días al vencimiento, su decisión de no continuarlo o el ejercicio del derecho que se indica  en el inciso B, parte final, de este art. Después del vencimiento del plazo original del contrato. </a:t>
            </a:r>
            <a:br>
              <a:rPr lang="es-AR" sz="2000" dirty="0"/>
            </a:br>
            <a:endParaRPr lang="es-AR" sz="2000" dirty="0"/>
          </a:p>
          <a:p>
            <a:pPr marL="285750" lvl="0" indent="-285750">
              <a:buFont typeface="Wingdings" panose="05000000000000000000" pitchFamily="2" charset="2"/>
              <a:buChar char="Ø"/>
            </a:pPr>
            <a:r>
              <a:rPr lang="es-AR" sz="2000" dirty="0"/>
              <a:t>Si el  contrato continua o se renueva después de un cierre, el saldo de la remesa anterior es considerado la primera remesa del nuevo periodo, excepto que lo contrario resulte de una expresa manifestación de la parte que lleva la cuenta contenida en la comunicación del resumen y saldo del periodo, o de la otra, dentro del plazo del art., primer párrafo. </a:t>
            </a:r>
          </a:p>
          <a:p>
            <a:endParaRPr lang="es-AR" dirty="0"/>
          </a:p>
        </p:txBody>
      </p:sp>
    </p:spTree>
    <p:extLst>
      <p:ext uri="{BB962C8B-B14F-4D97-AF65-F5344CB8AC3E}">
        <p14:creationId xmlns:p14="http://schemas.microsoft.com/office/powerpoint/2010/main" xmlns="" val="146570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6ACBD7CA-54EB-44CF-A3CC-F85B6B07CB36}"/>
              </a:ext>
            </a:extLst>
          </p:cNvPr>
          <p:cNvSpPr txBox="1"/>
          <p:nvPr/>
        </p:nvSpPr>
        <p:spPr>
          <a:xfrm>
            <a:off x="210457" y="776959"/>
            <a:ext cx="11771085" cy="5970865"/>
          </a:xfrm>
          <a:prstGeom prst="rect">
            <a:avLst/>
          </a:prstGeom>
          <a:noFill/>
        </p:spPr>
        <p:txBody>
          <a:bodyPr wrap="square" rtlCol="0">
            <a:spAutoFit/>
          </a:bodyPr>
          <a:lstStyle/>
          <a:p>
            <a:r>
              <a:rPr lang="es-AR" sz="2800" dirty="0"/>
              <a:t>En cuanto a </a:t>
            </a:r>
            <a:r>
              <a:rPr lang="es-AR" sz="2800" b="1" u="sng" dirty="0"/>
              <a:t>INTERESES</a:t>
            </a:r>
            <a:r>
              <a:rPr lang="es-AR" sz="2800" dirty="0"/>
              <a:t>, </a:t>
            </a:r>
            <a:r>
              <a:rPr lang="es-AR" sz="2800" b="1" u="sng" dirty="0"/>
              <a:t>COMISIONES</a:t>
            </a:r>
            <a:r>
              <a:rPr lang="es-AR" sz="2800" dirty="0"/>
              <a:t> Y </a:t>
            </a:r>
            <a:r>
              <a:rPr lang="es-AR" sz="2800" b="1" u="sng" dirty="0"/>
              <a:t>GASTOS</a:t>
            </a:r>
            <a:r>
              <a:rPr lang="es-AR" sz="2800" dirty="0"/>
              <a:t>; el código establece en el Art. 1433 que “</a:t>
            </a:r>
            <a:r>
              <a:rPr lang="es-AR" sz="2800" i="1" dirty="0"/>
              <a:t>Excepto pacto en contrario, se entiende que:</a:t>
            </a:r>
          </a:p>
          <a:p>
            <a:pPr marL="971550" lvl="1" indent="-514350">
              <a:buFont typeface="+mj-lt"/>
              <a:buAutoNum type="alphaLcPeriod"/>
            </a:pPr>
            <a:r>
              <a:rPr lang="es-AR" sz="2800" i="1" dirty="0"/>
              <a:t>Las remesas devengan intereses a la tasa pactada o en su defecto, a la tasa de uso y a falta de esta a la tasa legal. </a:t>
            </a:r>
            <a:br>
              <a:rPr lang="es-AR" sz="2800" i="1" dirty="0"/>
            </a:br>
            <a:endParaRPr lang="es-AR" sz="2800" i="1" dirty="0"/>
          </a:p>
          <a:p>
            <a:pPr marL="971550" lvl="1" indent="-514350">
              <a:buFont typeface="+mj-lt"/>
              <a:buAutoNum type="alphaLcPeriod"/>
            </a:pPr>
            <a:r>
              <a:rPr lang="es-AR" sz="2800" i="1" dirty="0"/>
              <a:t>El saldo se considera capital productivo de intereses, aplicándose a la tasa según el inciso a. </a:t>
            </a:r>
            <a:br>
              <a:rPr lang="es-AR" sz="2800" i="1" dirty="0"/>
            </a:br>
            <a:endParaRPr lang="es-AR" sz="2800" i="1" dirty="0"/>
          </a:p>
          <a:p>
            <a:pPr marL="971550" lvl="1" indent="-514350">
              <a:buFont typeface="+mj-lt"/>
              <a:buAutoNum type="alphaLcPeriod"/>
            </a:pPr>
            <a:r>
              <a:rPr lang="es-AR" sz="2800" i="1" dirty="0"/>
              <a:t>Las partes pueden convenir la capitalización de intereses en plazos inferiores al de un periodo.</a:t>
            </a:r>
            <a:br>
              <a:rPr lang="es-AR" sz="2800" i="1" dirty="0"/>
            </a:br>
            <a:endParaRPr lang="es-AR" sz="2800" i="1" dirty="0"/>
          </a:p>
          <a:p>
            <a:pPr marL="971550" lvl="1" indent="-514350">
              <a:buFont typeface="+mj-lt"/>
              <a:buAutoNum type="alphaLcPeriod"/>
            </a:pPr>
            <a:r>
              <a:rPr lang="es-AR" sz="2800" i="1" dirty="0"/>
              <a:t>Se incluyen en la cuenta, como remesas, las comisiones y gastos vinculados a las operaciones inscriptas</a:t>
            </a:r>
            <a:r>
              <a:rPr lang="es-AR" sz="2800" dirty="0"/>
              <a:t>.” </a:t>
            </a:r>
          </a:p>
          <a:p>
            <a:endParaRPr lang="es-AR" dirty="0"/>
          </a:p>
        </p:txBody>
      </p:sp>
      <p:sp>
        <p:nvSpPr>
          <p:cNvPr id="4" name="CuadroTexto 3">
            <a:extLst>
              <a:ext uri="{FF2B5EF4-FFF2-40B4-BE49-F238E27FC236}">
                <a16:creationId xmlns:a16="http://schemas.microsoft.com/office/drawing/2014/main" xmlns="" id="{EE155471-F445-4628-ACC6-D9187A7EF1A8}"/>
              </a:ext>
            </a:extLst>
          </p:cNvPr>
          <p:cNvSpPr txBox="1"/>
          <p:nvPr/>
        </p:nvSpPr>
        <p:spPr>
          <a:xfrm>
            <a:off x="3381829" y="-58058"/>
            <a:ext cx="8098971" cy="646331"/>
          </a:xfrm>
          <a:prstGeom prst="rect">
            <a:avLst/>
          </a:prstGeom>
          <a:noFill/>
        </p:spPr>
        <p:txBody>
          <a:bodyPr wrap="square" rtlCol="0">
            <a:spAutoFit/>
          </a:bodyPr>
          <a:lstStyle/>
          <a:p>
            <a:r>
              <a:rPr lang="es-AR" sz="3600" u="sng" dirty="0">
                <a:solidFill>
                  <a:schemeClr val="accent2">
                    <a:lumMod val="75000"/>
                  </a:schemeClr>
                </a:solidFill>
              </a:rPr>
              <a:t>Plazos Cuenta Corriente</a:t>
            </a:r>
            <a:endParaRPr lang="es-AR" sz="3600" dirty="0">
              <a:solidFill>
                <a:schemeClr val="accent2">
                  <a:lumMod val="75000"/>
                </a:schemeClr>
              </a:solidFill>
            </a:endParaRPr>
          </a:p>
        </p:txBody>
      </p:sp>
    </p:spTree>
    <p:extLst>
      <p:ext uri="{BB962C8B-B14F-4D97-AF65-F5344CB8AC3E}">
        <p14:creationId xmlns:p14="http://schemas.microsoft.com/office/powerpoint/2010/main" xmlns="" val="324858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29E55245-E4C6-4DCB-8713-58914AFEF436}"/>
              </a:ext>
            </a:extLst>
          </p:cNvPr>
          <p:cNvSpPr txBox="1"/>
          <p:nvPr/>
        </p:nvSpPr>
        <p:spPr>
          <a:xfrm>
            <a:off x="1886857" y="580571"/>
            <a:ext cx="8418286" cy="923330"/>
          </a:xfrm>
          <a:prstGeom prst="rect">
            <a:avLst/>
          </a:prstGeom>
          <a:noFill/>
        </p:spPr>
        <p:txBody>
          <a:bodyPr wrap="square" rtlCol="0">
            <a:spAutoFit/>
          </a:bodyPr>
          <a:lstStyle/>
          <a:p>
            <a:r>
              <a:rPr lang="es-AR" sz="3600" b="1" u="sng" dirty="0">
                <a:solidFill>
                  <a:schemeClr val="accent2">
                    <a:lumMod val="75000"/>
                  </a:schemeClr>
                </a:solidFill>
              </a:rPr>
              <a:t>Extinción del Contrato Bancario</a:t>
            </a:r>
            <a:endParaRPr lang="es-AR" sz="3600" dirty="0">
              <a:solidFill>
                <a:schemeClr val="accent2">
                  <a:lumMod val="75000"/>
                </a:schemeClr>
              </a:solidFill>
            </a:endParaRPr>
          </a:p>
          <a:p>
            <a:endParaRPr lang="es-AR" dirty="0"/>
          </a:p>
        </p:txBody>
      </p:sp>
      <p:sp>
        <p:nvSpPr>
          <p:cNvPr id="3" name="CuadroTexto 2">
            <a:extLst>
              <a:ext uri="{FF2B5EF4-FFF2-40B4-BE49-F238E27FC236}">
                <a16:creationId xmlns:a16="http://schemas.microsoft.com/office/drawing/2014/main" xmlns="" id="{D8963BD9-DBB3-4FC9-8B28-5E34E3A35EE9}"/>
              </a:ext>
            </a:extLst>
          </p:cNvPr>
          <p:cNvSpPr txBox="1"/>
          <p:nvPr/>
        </p:nvSpPr>
        <p:spPr>
          <a:xfrm>
            <a:off x="333829" y="2151727"/>
            <a:ext cx="10595428" cy="2554545"/>
          </a:xfrm>
          <a:prstGeom prst="rect">
            <a:avLst/>
          </a:prstGeom>
          <a:noFill/>
        </p:spPr>
        <p:txBody>
          <a:bodyPr wrap="square" rtlCol="0">
            <a:spAutoFit/>
          </a:bodyPr>
          <a:lstStyle/>
          <a:p>
            <a:pPr marL="742950" lvl="1" indent="-285750">
              <a:buFont typeface="Wingdings" panose="05000000000000000000" pitchFamily="2" charset="2"/>
              <a:buChar char="Ø"/>
            </a:pPr>
            <a:r>
              <a:rPr lang="es-AR" sz="3200" dirty="0"/>
              <a:t>Por cumplimiento de las prestaciones</a:t>
            </a:r>
          </a:p>
          <a:p>
            <a:pPr lvl="1"/>
            <a:endParaRPr lang="es-AR" sz="3200" dirty="0"/>
          </a:p>
          <a:p>
            <a:pPr marL="742950" lvl="1" indent="-285750">
              <a:buFont typeface="Wingdings" panose="05000000000000000000" pitchFamily="2" charset="2"/>
              <a:buChar char="Ø"/>
            </a:pPr>
            <a:r>
              <a:rPr lang="es-AR" sz="3200" dirty="0"/>
              <a:t>Vencimiento del plazo</a:t>
            </a:r>
          </a:p>
          <a:p>
            <a:pPr lvl="1"/>
            <a:endParaRPr lang="es-AR" sz="3200" dirty="0"/>
          </a:p>
          <a:p>
            <a:pPr marL="742950" lvl="1" indent="-285750">
              <a:buFont typeface="Wingdings" panose="05000000000000000000" pitchFamily="2" charset="2"/>
              <a:buChar char="Ø"/>
            </a:pPr>
            <a:r>
              <a:rPr lang="es-AR" sz="3200" dirty="0"/>
              <a:t>Resolución por falta de pago, ej.: caja de seguridad</a:t>
            </a:r>
            <a:endParaRPr lang="es-AR" dirty="0"/>
          </a:p>
        </p:txBody>
      </p:sp>
    </p:spTree>
    <p:extLst>
      <p:ext uri="{BB962C8B-B14F-4D97-AF65-F5344CB8AC3E}">
        <p14:creationId xmlns:p14="http://schemas.microsoft.com/office/powerpoint/2010/main" xmlns="" val="239367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430076AA-50C3-473C-9BB8-2F5B413276C9}"/>
              </a:ext>
            </a:extLst>
          </p:cNvPr>
          <p:cNvSpPr txBox="1"/>
          <p:nvPr/>
        </p:nvSpPr>
        <p:spPr>
          <a:xfrm>
            <a:off x="1981200" y="2217235"/>
            <a:ext cx="8229599" cy="1754326"/>
          </a:xfrm>
          <a:prstGeom prst="rect">
            <a:avLst/>
          </a:prstGeom>
          <a:noFill/>
        </p:spPr>
        <p:txBody>
          <a:bodyPr wrap="square" rtlCol="0">
            <a:spAutoFit/>
          </a:bodyPr>
          <a:lstStyle/>
          <a:p>
            <a:r>
              <a:rPr lang="es-AR" sz="5400" dirty="0">
                <a:solidFill>
                  <a:schemeClr val="accent2">
                    <a:lumMod val="75000"/>
                  </a:schemeClr>
                </a:solidFill>
                <a:effectLst>
                  <a:outerShdw blurRad="38100" dist="38100" dir="2700000" algn="tl">
                    <a:srgbClr val="000000">
                      <a:alpha val="43137"/>
                    </a:srgbClr>
                  </a:outerShdw>
                </a:effectLst>
              </a:rPr>
              <a:t>CONTRATO TARJETA DE CRÉDITO – Ley 25.065</a:t>
            </a:r>
          </a:p>
        </p:txBody>
      </p:sp>
    </p:spTree>
    <p:extLst>
      <p:ext uri="{BB962C8B-B14F-4D97-AF65-F5344CB8AC3E}">
        <p14:creationId xmlns:p14="http://schemas.microsoft.com/office/powerpoint/2010/main" xmlns="" val="120648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3FB4438E-6FDF-4CE0-AABE-72D5DEE162B9}"/>
              </a:ext>
            </a:extLst>
          </p:cNvPr>
          <p:cNvSpPr txBox="1"/>
          <p:nvPr/>
        </p:nvSpPr>
        <p:spPr>
          <a:xfrm>
            <a:off x="377371" y="493486"/>
            <a:ext cx="9666515" cy="3539430"/>
          </a:xfrm>
          <a:prstGeom prst="rect">
            <a:avLst/>
          </a:prstGeom>
          <a:noFill/>
        </p:spPr>
        <p:txBody>
          <a:bodyPr wrap="square" rtlCol="0">
            <a:spAutoFit/>
          </a:bodyPr>
          <a:lstStyle/>
          <a:p>
            <a:r>
              <a:rPr lang="es-AR" sz="2800" dirty="0"/>
              <a:t>El contrato de tarjeta de crédito es aquel por el cual una parte (</a:t>
            </a:r>
            <a:r>
              <a:rPr lang="es-AR" sz="2800" b="1" i="1" dirty="0"/>
              <a:t>empresa</a:t>
            </a:r>
            <a:r>
              <a:rPr lang="es-AR" sz="2800" dirty="0"/>
              <a:t>, que es la emisora de la tarjeta) acuerda con otra parte (</a:t>
            </a:r>
            <a:r>
              <a:rPr lang="es-AR" sz="2800" b="1" i="1" dirty="0"/>
              <a:t>titular</a:t>
            </a:r>
            <a:r>
              <a:rPr lang="es-AR" sz="2800" dirty="0"/>
              <a:t>, </a:t>
            </a:r>
            <a:r>
              <a:rPr lang="es-AR" sz="2800" b="1" i="1" dirty="0"/>
              <a:t>cliente</a:t>
            </a:r>
            <a:r>
              <a:rPr lang="es-AR" sz="2800" dirty="0"/>
              <a:t>), que está abra un crédito a su favor, a través de la emisión de la tarjeta a su nombre, para que por medio de ella pueda adquirir bienes o servicios en determinados locales o comercios adheridos, que son  aquellos que tienen una relación contractual con la empresa emisora.</a:t>
            </a:r>
          </a:p>
        </p:txBody>
      </p:sp>
      <p:pic>
        <p:nvPicPr>
          <p:cNvPr id="2050" name="Picture 2" descr="Resultado de imagen para tarjetas png">
            <a:extLst>
              <a:ext uri="{FF2B5EF4-FFF2-40B4-BE49-F238E27FC236}">
                <a16:creationId xmlns:a16="http://schemas.microsoft.com/office/drawing/2014/main" xmlns="" id="{627FF392-8F24-405C-8FBC-83FB1CA4A9B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89979" y="3755694"/>
            <a:ext cx="2936421" cy="29861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3769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482F669-8E38-4C5E-8866-B775418D3F1A}"/>
              </a:ext>
            </a:extLst>
          </p:cNvPr>
          <p:cNvSpPr txBox="1"/>
          <p:nvPr/>
        </p:nvSpPr>
        <p:spPr>
          <a:xfrm>
            <a:off x="667657" y="508000"/>
            <a:ext cx="8824686" cy="5909310"/>
          </a:xfrm>
          <a:prstGeom prst="rect">
            <a:avLst/>
          </a:prstGeom>
          <a:noFill/>
        </p:spPr>
        <p:txBody>
          <a:bodyPr wrap="square" rtlCol="0">
            <a:spAutoFit/>
          </a:bodyPr>
          <a:lstStyle/>
          <a:p>
            <a:r>
              <a:rPr lang="es-AR" sz="2400" dirty="0"/>
              <a:t>Para la </a:t>
            </a:r>
            <a:r>
              <a:rPr lang="es-AR" sz="2400" b="1" i="1" dirty="0"/>
              <a:t>ley 25.065</a:t>
            </a:r>
            <a:r>
              <a:rPr lang="es-AR" sz="2400" dirty="0"/>
              <a:t>, el régimen de tarjeta de crédito no es un contrato, sino un “</a:t>
            </a:r>
            <a:r>
              <a:rPr lang="es-AR" sz="2400" i="1" dirty="0"/>
              <a:t>sistema de contratos individuales</a:t>
            </a:r>
            <a:r>
              <a:rPr lang="es-AR" sz="2400" dirty="0"/>
              <a:t>” cuya finalidad es:</a:t>
            </a:r>
          </a:p>
          <a:p>
            <a:endParaRPr lang="es-AR" sz="2400" dirty="0"/>
          </a:p>
          <a:p>
            <a:pPr marL="742950" lvl="1" indent="-285750">
              <a:buFont typeface="Wingdings" panose="05000000000000000000" pitchFamily="2" charset="2"/>
              <a:buChar char="Ø"/>
            </a:pPr>
            <a:r>
              <a:rPr lang="es-AR" sz="2400" dirty="0"/>
              <a:t>Posibilitar al usuario efectuar operaciones de compra o locación de bienes o servicios u obras, obtener préstamos y anticipos de dinero del sistema, en los comercios e instituciones adheridos.</a:t>
            </a:r>
            <a:br>
              <a:rPr lang="es-AR" sz="2400" dirty="0"/>
            </a:br>
            <a:endParaRPr lang="es-AR" sz="2400" dirty="0"/>
          </a:p>
          <a:p>
            <a:pPr marL="742950" lvl="1" indent="-285750">
              <a:buFont typeface="Wingdings" panose="05000000000000000000" pitchFamily="2" charset="2"/>
              <a:buChar char="Ø"/>
            </a:pPr>
            <a:r>
              <a:rPr lang="es-AR" sz="2400" dirty="0"/>
              <a:t>Diferir para el titular responsable el pago o las devoluciones a fecha pactada o financiarlo conforme a alguna de las modalidades establecidas en el contrato.</a:t>
            </a:r>
            <a:br>
              <a:rPr lang="es-AR" sz="2400" dirty="0"/>
            </a:br>
            <a:endParaRPr lang="es-AR" sz="2400" dirty="0"/>
          </a:p>
          <a:p>
            <a:pPr marL="742950" lvl="1" indent="-285750">
              <a:buFont typeface="Wingdings" panose="05000000000000000000" pitchFamily="2" charset="2"/>
              <a:buChar char="Ø"/>
            </a:pPr>
            <a:r>
              <a:rPr lang="es-AR" sz="2400" dirty="0"/>
              <a:t>Abonar a los proveedores de bienes o servicios los consumos del usuario en los términos pactados.</a:t>
            </a:r>
          </a:p>
          <a:p>
            <a:endParaRPr lang="es-AR" dirty="0"/>
          </a:p>
        </p:txBody>
      </p:sp>
    </p:spTree>
    <p:extLst>
      <p:ext uri="{BB962C8B-B14F-4D97-AF65-F5344CB8AC3E}">
        <p14:creationId xmlns:p14="http://schemas.microsoft.com/office/powerpoint/2010/main" xmlns="" val="267382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C55FA1C-9658-4F33-B442-4FCB5E985A6E}"/>
              </a:ext>
            </a:extLst>
          </p:cNvPr>
          <p:cNvSpPr txBox="1"/>
          <p:nvPr/>
        </p:nvSpPr>
        <p:spPr>
          <a:xfrm>
            <a:off x="1741714" y="352527"/>
            <a:ext cx="7141028" cy="1938992"/>
          </a:xfrm>
          <a:prstGeom prst="rect">
            <a:avLst/>
          </a:prstGeom>
          <a:noFill/>
        </p:spPr>
        <p:txBody>
          <a:bodyPr wrap="square" rtlCol="0">
            <a:spAutoFit/>
          </a:bodyPr>
          <a:lstStyle/>
          <a:p>
            <a:pPr algn="ctr"/>
            <a:r>
              <a:rPr lang="es-AR" sz="4000" u="sng" dirty="0">
                <a:solidFill>
                  <a:schemeClr val="accent2">
                    <a:lumMod val="75000"/>
                  </a:schemeClr>
                </a:solidFill>
              </a:rPr>
              <a:t>Sujetos del </a:t>
            </a:r>
            <a:br>
              <a:rPr lang="es-AR" sz="4000" u="sng" dirty="0">
                <a:solidFill>
                  <a:schemeClr val="accent2">
                    <a:lumMod val="75000"/>
                  </a:schemeClr>
                </a:solidFill>
              </a:rPr>
            </a:br>
            <a:r>
              <a:rPr lang="es-AR" sz="4000" u="sng" dirty="0">
                <a:solidFill>
                  <a:schemeClr val="accent2">
                    <a:lumMod val="75000"/>
                  </a:schemeClr>
                </a:solidFill>
              </a:rPr>
              <a:t>“Sistema de Tarjeta de Crédito” </a:t>
            </a:r>
          </a:p>
        </p:txBody>
      </p:sp>
      <p:sp>
        <p:nvSpPr>
          <p:cNvPr id="3" name="CuadroTexto 2">
            <a:extLst>
              <a:ext uri="{FF2B5EF4-FFF2-40B4-BE49-F238E27FC236}">
                <a16:creationId xmlns:a16="http://schemas.microsoft.com/office/drawing/2014/main" xmlns="" id="{91E244A7-FA1B-47A2-A0AA-755BE877EFCF}"/>
              </a:ext>
            </a:extLst>
          </p:cNvPr>
          <p:cNvSpPr txBox="1"/>
          <p:nvPr/>
        </p:nvSpPr>
        <p:spPr>
          <a:xfrm>
            <a:off x="1741714" y="2927906"/>
            <a:ext cx="8679542" cy="2831544"/>
          </a:xfrm>
          <a:prstGeom prst="rect">
            <a:avLst/>
          </a:prstGeom>
          <a:noFill/>
        </p:spPr>
        <p:txBody>
          <a:bodyPr wrap="square" rtlCol="0">
            <a:spAutoFit/>
          </a:bodyPr>
          <a:lstStyle/>
          <a:p>
            <a:pPr marL="285750" lvl="0" indent="-285750">
              <a:buFont typeface="Wingdings" panose="05000000000000000000" pitchFamily="2" charset="2"/>
              <a:buChar char="ü"/>
            </a:pPr>
            <a:r>
              <a:rPr lang="es-AR" sz="3200" dirty="0"/>
              <a:t>Emisor</a:t>
            </a:r>
            <a:br>
              <a:rPr lang="es-AR" sz="3200" dirty="0"/>
            </a:br>
            <a:endParaRPr lang="es-AR" sz="3200" dirty="0"/>
          </a:p>
          <a:p>
            <a:pPr marL="285750" lvl="0" indent="-285750">
              <a:buFont typeface="Wingdings" panose="05000000000000000000" pitchFamily="2" charset="2"/>
              <a:buChar char="ü"/>
            </a:pPr>
            <a:r>
              <a:rPr lang="es-AR" sz="3200" dirty="0"/>
              <a:t>Usuario</a:t>
            </a:r>
            <a:br>
              <a:rPr lang="es-AR" sz="3200" dirty="0"/>
            </a:br>
            <a:endParaRPr lang="es-AR" sz="3200" dirty="0"/>
          </a:p>
          <a:p>
            <a:pPr marL="285750" lvl="0" indent="-285750">
              <a:buFont typeface="Wingdings" panose="05000000000000000000" pitchFamily="2" charset="2"/>
              <a:buChar char="ü"/>
            </a:pPr>
            <a:r>
              <a:rPr lang="es-AR" sz="3200" dirty="0"/>
              <a:t>Comerciante o proveedor</a:t>
            </a:r>
          </a:p>
          <a:p>
            <a:endParaRPr lang="es-AR" dirty="0"/>
          </a:p>
        </p:txBody>
      </p:sp>
      <p:pic>
        <p:nvPicPr>
          <p:cNvPr id="3074" name="Picture 2" descr="Resultado de imagen para tarjeta de crÃ©dito">
            <a:extLst>
              <a:ext uri="{FF2B5EF4-FFF2-40B4-BE49-F238E27FC236}">
                <a16:creationId xmlns:a16="http://schemas.microsoft.com/office/drawing/2014/main" xmlns="" id="{6A6A3A43-F6D6-4B5A-96FD-3336E5C1C61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22057" y="2291519"/>
            <a:ext cx="6096000" cy="2857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7816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A21076D-490E-4DD4-8CC1-0EAC3CAA6397}"/>
              </a:ext>
            </a:extLst>
          </p:cNvPr>
          <p:cNvSpPr>
            <a:spLocks noGrp="1"/>
          </p:cNvSpPr>
          <p:nvPr>
            <p:ph type="title"/>
          </p:nvPr>
        </p:nvSpPr>
        <p:spPr>
          <a:xfrm>
            <a:off x="3095397" y="281272"/>
            <a:ext cx="10018713" cy="1752599"/>
          </a:xfrm>
        </p:spPr>
        <p:txBody>
          <a:bodyPr>
            <a:normAutofit/>
          </a:bodyPr>
          <a:lstStyle/>
          <a:p>
            <a:r>
              <a:rPr lang="es-AR" sz="4400" u="sng" dirty="0">
                <a:solidFill>
                  <a:schemeClr val="accent2">
                    <a:lumMod val="75000"/>
                  </a:schemeClr>
                </a:solidFill>
              </a:rPr>
              <a:t>Ámbito de aplicación</a:t>
            </a:r>
          </a:p>
        </p:txBody>
      </p:sp>
      <p:pic>
        <p:nvPicPr>
          <p:cNvPr id="1026" name="Picture 2" descr="Imagen relacionada">
            <a:extLst>
              <a:ext uri="{FF2B5EF4-FFF2-40B4-BE49-F238E27FC236}">
                <a16:creationId xmlns:a16="http://schemas.microsoft.com/office/drawing/2014/main" xmlns="" id="{B8D4BA78-25FA-46FB-8C64-4C10B141C4B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16574" y="1527629"/>
            <a:ext cx="4675426" cy="31242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uadroTexto 3">
            <a:extLst>
              <a:ext uri="{FF2B5EF4-FFF2-40B4-BE49-F238E27FC236}">
                <a16:creationId xmlns:a16="http://schemas.microsoft.com/office/drawing/2014/main" xmlns="" id="{DC44028E-D988-4238-AD92-2AF1EA6C4CB7}"/>
              </a:ext>
            </a:extLst>
          </p:cNvPr>
          <p:cNvSpPr txBox="1"/>
          <p:nvPr/>
        </p:nvSpPr>
        <p:spPr>
          <a:xfrm>
            <a:off x="690442" y="1589314"/>
            <a:ext cx="7518401" cy="4308872"/>
          </a:xfrm>
          <a:prstGeom prst="rect">
            <a:avLst/>
          </a:prstGeom>
          <a:noFill/>
        </p:spPr>
        <p:txBody>
          <a:bodyPr wrap="square" rtlCol="0">
            <a:spAutoFit/>
          </a:bodyPr>
          <a:lstStyle/>
          <a:p>
            <a:r>
              <a:rPr lang="es-AR" sz="3200" dirty="0"/>
              <a:t>Se aplican a los contratos celebrados con las entidades comprendidas en las normativas sobre entidades financieras reguladas por la ley 21.256, y con las personas y entidades públicas y privadas no comprendidas en esa legislación cuando el BCRA disponga que dicha norma les sea aplicable.</a:t>
            </a:r>
          </a:p>
          <a:p>
            <a:endParaRPr lang="es-AR" dirty="0"/>
          </a:p>
        </p:txBody>
      </p:sp>
    </p:spTree>
    <p:extLst>
      <p:ext uri="{BB962C8B-B14F-4D97-AF65-F5344CB8AC3E}">
        <p14:creationId xmlns:p14="http://schemas.microsoft.com/office/powerpoint/2010/main" xmlns="" val="765597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C39D99E8-6C53-4382-B1A5-B37FAEA635CB}"/>
              </a:ext>
            </a:extLst>
          </p:cNvPr>
          <p:cNvSpPr txBox="1"/>
          <p:nvPr/>
        </p:nvSpPr>
        <p:spPr>
          <a:xfrm>
            <a:off x="2133600" y="1596571"/>
            <a:ext cx="7924800" cy="4308872"/>
          </a:xfrm>
          <a:prstGeom prst="rect">
            <a:avLst/>
          </a:prstGeom>
          <a:noFill/>
        </p:spPr>
        <p:txBody>
          <a:bodyPr wrap="square" rtlCol="0">
            <a:spAutoFit/>
          </a:bodyPr>
          <a:lstStyle/>
          <a:p>
            <a:pPr marL="1200150" lvl="2" indent="-285750" algn="just">
              <a:buFont typeface="Wingdings" panose="05000000000000000000" pitchFamily="2" charset="2"/>
              <a:buChar char="Ø"/>
            </a:pPr>
            <a:r>
              <a:rPr lang="es-AR" sz="3200" dirty="0"/>
              <a:t>Oneroso </a:t>
            </a:r>
          </a:p>
          <a:p>
            <a:pPr marL="1200150" lvl="2" indent="-285750" algn="just">
              <a:buFont typeface="Wingdings" panose="05000000000000000000" pitchFamily="2" charset="2"/>
              <a:buChar char="Ø"/>
            </a:pPr>
            <a:r>
              <a:rPr lang="es-AR" sz="3200" dirty="0"/>
              <a:t>Plurilateral </a:t>
            </a:r>
          </a:p>
          <a:p>
            <a:pPr marL="1200150" lvl="2" indent="-285750" algn="just">
              <a:buFont typeface="Wingdings" panose="05000000000000000000" pitchFamily="2" charset="2"/>
              <a:buChar char="Ø"/>
            </a:pPr>
            <a:r>
              <a:rPr lang="es-AR" sz="3200" dirty="0"/>
              <a:t>Consensual</a:t>
            </a:r>
          </a:p>
          <a:p>
            <a:pPr marL="1200150" lvl="2" indent="-285750" algn="just">
              <a:buFont typeface="Wingdings" panose="05000000000000000000" pitchFamily="2" charset="2"/>
              <a:buChar char="Ø"/>
            </a:pPr>
            <a:r>
              <a:rPr lang="es-AR" sz="3200" dirty="0"/>
              <a:t>Conmutativo</a:t>
            </a:r>
          </a:p>
          <a:p>
            <a:pPr marL="1200150" lvl="2" indent="-285750" algn="just">
              <a:buFont typeface="Wingdings" panose="05000000000000000000" pitchFamily="2" charset="2"/>
              <a:buChar char="Ø"/>
            </a:pPr>
            <a:r>
              <a:rPr lang="es-AR" sz="3200" dirty="0"/>
              <a:t>Nominado</a:t>
            </a:r>
          </a:p>
          <a:p>
            <a:pPr marL="1200150" lvl="2" indent="-285750" algn="just">
              <a:buFont typeface="Wingdings" panose="05000000000000000000" pitchFamily="2" charset="2"/>
              <a:buChar char="Ø"/>
            </a:pPr>
            <a:r>
              <a:rPr lang="es-AR" sz="3200" dirty="0"/>
              <a:t>De tracto sucesivo</a:t>
            </a:r>
          </a:p>
          <a:p>
            <a:pPr marL="1200150" lvl="2" indent="-285750" algn="just">
              <a:buFont typeface="Wingdings" panose="05000000000000000000" pitchFamily="2" charset="2"/>
              <a:buChar char="Ø"/>
            </a:pPr>
            <a:r>
              <a:rPr lang="es-AR" sz="3200" dirty="0"/>
              <a:t>De empresa</a:t>
            </a:r>
          </a:p>
          <a:p>
            <a:pPr marL="1200150" lvl="2" indent="-285750" algn="just">
              <a:buFont typeface="Wingdings" panose="05000000000000000000" pitchFamily="2" charset="2"/>
              <a:buChar char="Ø"/>
            </a:pPr>
            <a:r>
              <a:rPr lang="es-AR" sz="3200" dirty="0"/>
              <a:t>De adhesión </a:t>
            </a:r>
          </a:p>
          <a:p>
            <a:endParaRPr lang="es-AR" dirty="0"/>
          </a:p>
        </p:txBody>
      </p:sp>
      <p:sp>
        <p:nvSpPr>
          <p:cNvPr id="3" name="CuadroTexto 2">
            <a:extLst>
              <a:ext uri="{FF2B5EF4-FFF2-40B4-BE49-F238E27FC236}">
                <a16:creationId xmlns:a16="http://schemas.microsoft.com/office/drawing/2014/main" xmlns="" id="{16230E6B-CC39-40F8-9DCE-4609F17C26A0}"/>
              </a:ext>
            </a:extLst>
          </p:cNvPr>
          <p:cNvSpPr txBox="1"/>
          <p:nvPr/>
        </p:nvSpPr>
        <p:spPr>
          <a:xfrm>
            <a:off x="1959429" y="203200"/>
            <a:ext cx="7344228" cy="923330"/>
          </a:xfrm>
          <a:prstGeom prst="rect">
            <a:avLst/>
          </a:prstGeom>
          <a:noFill/>
        </p:spPr>
        <p:txBody>
          <a:bodyPr wrap="square" rtlCol="0">
            <a:spAutoFit/>
          </a:bodyPr>
          <a:lstStyle/>
          <a:p>
            <a:pPr algn="ctr"/>
            <a:r>
              <a:rPr lang="es-AR" sz="3600" b="1" u="sng" dirty="0">
                <a:solidFill>
                  <a:schemeClr val="accent2">
                    <a:lumMod val="75000"/>
                  </a:schemeClr>
                </a:solidFill>
              </a:rPr>
              <a:t>CARACTERES</a:t>
            </a:r>
            <a:endParaRPr lang="es-AR" sz="3600" dirty="0">
              <a:solidFill>
                <a:schemeClr val="accent2">
                  <a:lumMod val="75000"/>
                </a:schemeClr>
              </a:solidFill>
            </a:endParaRPr>
          </a:p>
          <a:p>
            <a:endParaRPr lang="es-AR" dirty="0"/>
          </a:p>
        </p:txBody>
      </p:sp>
    </p:spTree>
    <p:extLst>
      <p:ext uri="{BB962C8B-B14F-4D97-AF65-F5344CB8AC3E}">
        <p14:creationId xmlns:p14="http://schemas.microsoft.com/office/powerpoint/2010/main" xmlns="" val="2324530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AF6BC2BC-7421-434E-B636-182B07D7185B}"/>
              </a:ext>
            </a:extLst>
          </p:cNvPr>
          <p:cNvSpPr txBox="1"/>
          <p:nvPr/>
        </p:nvSpPr>
        <p:spPr>
          <a:xfrm>
            <a:off x="362857" y="275771"/>
            <a:ext cx="9289143" cy="923330"/>
          </a:xfrm>
          <a:prstGeom prst="rect">
            <a:avLst/>
          </a:prstGeom>
          <a:noFill/>
        </p:spPr>
        <p:txBody>
          <a:bodyPr wrap="square" rtlCol="0">
            <a:spAutoFit/>
          </a:bodyPr>
          <a:lstStyle/>
          <a:p>
            <a:r>
              <a:rPr lang="es-AR" sz="3600" b="1" u="sng" dirty="0">
                <a:solidFill>
                  <a:schemeClr val="accent2">
                    <a:lumMod val="75000"/>
                  </a:schemeClr>
                </a:solidFill>
              </a:rPr>
              <a:t>PARTES DE LOS CONTRATOS INDIVIDUALES</a:t>
            </a:r>
            <a:r>
              <a:rPr lang="es-AR" dirty="0"/>
              <a:t/>
            </a:r>
            <a:br>
              <a:rPr lang="es-AR" dirty="0"/>
            </a:br>
            <a:endParaRPr lang="es-AR" dirty="0"/>
          </a:p>
        </p:txBody>
      </p:sp>
      <p:sp>
        <p:nvSpPr>
          <p:cNvPr id="3" name="CuadroTexto 2">
            <a:extLst>
              <a:ext uri="{FF2B5EF4-FFF2-40B4-BE49-F238E27FC236}">
                <a16:creationId xmlns:a16="http://schemas.microsoft.com/office/drawing/2014/main" xmlns="" id="{92526CAB-1599-4E8D-8B9E-29AFBAB5AE1E}"/>
              </a:ext>
            </a:extLst>
          </p:cNvPr>
          <p:cNvSpPr txBox="1"/>
          <p:nvPr/>
        </p:nvSpPr>
        <p:spPr>
          <a:xfrm>
            <a:off x="537029" y="1445845"/>
            <a:ext cx="9390743" cy="4801314"/>
          </a:xfrm>
          <a:prstGeom prst="rect">
            <a:avLst/>
          </a:prstGeom>
          <a:noFill/>
        </p:spPr>
        <p:txBody>
          <a:bodyPr wrap="square" rtlCol="0">
            <a:spAutoFit/>
          </a:bodyPr>
          <a:lstStyle/>
          <a:p>
            <a:pPr lvl="0"/>
            <a:r>
              <a:rPr lang="es-AR" sz="2800" i="1" u="sng" dirty="0"/>
              <a:t>Emisor</a:t>
            </a:r>
            <a:r>
              <a:rPr lang="es-AR" sz="2800" dirty="0"/>
              <a:t>: entidad financiera, comercial o bancaria que emite tarjetas de crédito, o que haga efectivo el pago.</a:t>
            </a:r>
            <a:br>
              <a:rPr lang="es-AR" sz="2800" dirty="0"/>
            </a:br>
            <a:endParaRPr lang="es-AR" sz="2800" dirty="0"/>
          </a:p>
          <a:p>
            <a:pPr lvl="0"/>
            <a:r>
              <a:rPr lang="es-AR" sz="2800" i="1" u="sng" dirty="0"/>
              <a:t>Titular de la tarjeta de crédito</a:t>
            </a:r>
            <a:r>
              <a:rPr lang="es-AR" sz="2800" dirty="0"/>
              <a:t>: aquel que está habilitado para el uso de la tarjeta y quien se hace responsable de todos los cargos y consumos realizados personalmente o por los autorizados por el mismo.</a:t>
            </a:r>
            <a:br>
              <a:rPr lang="es-AR" sz="2800" dirty="0"/>
            </a:br>
            <a:endParaRPr lang="es-AR" sz="2800" dirty="0"/>
          </a:p>
          <a:p>
            <a:pPr lvl="0"/>
            <a:r>
              <a:rPr lang="es-AR" sz="3200" dirty="0"/>
              <a:t/>
            </a:r>
            <a:br>
              <a:rPr lang="es-AR" sz="3200" dirty="0"/>
            </a:br>
            <a:endParaRPr lang="es-AR" sz="3200" dirty="0"/>
          </a:p>
          <a:p>
            <a:endParaRPr lang="es-AR" dirty="0"/>
          </a:p>
        </p:txBody>
      </p:sp>
    </p:spTree>
    <p:extLst>
      <p:ext uri="{BB962C8B-B14F-4D97-AF65-F5344CB8AC3E}">
        <p14:creationId xmlns:p14="http://schemas.microsoft.com/office/powerpoint/2010/main" xmlns="" val="2643282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AF6BC2BC-7421-434E-B636-182B07D7185B}"/>
              </a:ext>
            </a:extLst>
          </p:cNvPr>
          <p:cNvSpPr txBox="1"/>
          <p:nvPr/>
        </p:nvSpPr>
        <p:spPr>
          <a:xfrm>
            <a:off x="362857" y="275771"/>
            <a:ext cx="9289143" cy="923330"/>
          </a:xfrm>
          <a:prstGeom prst="rect">
            <a:avLst/>
          </a:prstGeom>
          <a:noFill/>
        </p:spPr>
        <p:txBody>
          <a:bodyPr wrap="square" rtlCol="0">
            <a:spAutoFit/>
          </a:bodyPr>
          <a:lstStyle/>
          <a:p>
            <a:r>
              <a:rPr lang="es-AR" sz="3600" b="1" u="sng" dirty="0">
                <a:solidFill>
                  <a:schemeClr val="accent2">
                    <a:lumMod val="75000"/>
                  </a:schemeClr>
                </a:solidFill>
              </a:rPr>
              <a:t>PARTES DE LOS CONTRATOS INDIVIDUALES</a:t>
            </a:r>
            <a:r>
              <a:rPr lang="es-AR" dirty="0"/>
              <a:t/>
            </a:r>
            <a:br>
              <a:rPr lang="es-AR" dirty="0"/>
            </a:br>
            <a:endParaRPr lang="es-AR" dirty="0"/>
          </a:p>
        </p:txBody>
      </p:sp>
      <p:sp>
        <p:nvSpPr>
          <p:cNvPr id="3" name="CuadroTexto 2">
            <a:extLst>
              <a:ext uri="{FF2B5EF4-FFF2-40B4-BE49-F238E27FC236}">
                <a16:creationId xmlns:a16="http://schemas.microsoft.com/office/drawing/2014/main" xmlns="" id="{92526CAB-1599-4E8D-8B9E-29AFBAB5AE1E}"/>
              </a:ext>
            </a:extLst>
          </p:cNvPr>
          <p:cNvSpPr txBox="1"/>
          <p:nvPr/>
        </p:nvSpPr>
        <p:spPr>
          <a:xfrm>
            <a:off x="362857" y="1199101"/>
            <a:ext cx="9985828" cy="5816977"/>
          </a:xfrm>
          <a:prstGeom prst="rect">
            <a:avLst/>
          </a:prstGeom>
          <a:noFill/>
        </p:spPr>
        <p:txBody>
          <a:bodyPr wrap="square" rtlCol="0">
            <a:spAutoFit/>
          </a:bodyPr>
          <a:lstStyle/>
          <a:p>
            <a:pPr lvl="0"/>
            <a:r>
              <a:rPr lang="es-AR" sz="2400" i="1" u="sng" dirty="0"/>
              <a:t>Usuario, titular adicional, o beneficiario de extensiones</a:t>
            </a:r>
            <a:r>
              <a:rPr lang="es-AR" sz="2400" dirty="0"/>
              <a:t>: aquel que está autorizado por el titular para realizar operaciones con tarjeta de crédito, quien el emisor le entrega un instrumento de idénticas características que al titular.</a:t>
            </a:r>
            <a:br>
              <a:rPr lang="es-AR" sz="2400" dirty="0"/>
            </a:br>
            <a:endParaRPr lang="es-AR" sz="2400" dirty="0"/>
          </a:p>
          <a:p>
            <a:pPr lvl="0"/>
            <a:r>
              <a:rPr lang="es-AR" sz="2400" i="1" u="sng" dirty="0"/>
              <a:t>Tarjeta de débito</a:t>
            </a:r>
            <a:r>
              <a:rPr lang="es-AR" sz="2400" dirty="0"/>
              <a:t>: aquella que las instituciones bancarias entregan a sus clientes para que al efectuar compras o locaciones, los importes de las mismas sean debitados directamente de una cuenta de ahorro o corriente bancaria del titular.</a:t>
            </a:r>
            <a:br>
              <a:rPr lang="es-AR" sz="2400" dirty="0"/>
            </a:br>
            <a:endParaRPr lang="es-AR" sz="2400" dirty="0"/>
          </a:p>
          <a:p>
            <a:pPr lvl="0"/>
            <a:r>
              <a:rPr lang="es-AR" sz="2400" i="1" u="sng" dirty="0"/>
              <a:t>Proveedor o comercio adherido</a:t>
            </a:r>
            <a:r>
              <a:rPr lang="es-AR" sz="2400" dirty="0"/>
              <a:t>: aquel en virtud del contrato celebrado con el emisor, proporciona bienes, obras o servicios al usuario aceptando percibir el importe mediante el sistema de tarjeta de crédito. </a:t>
            </a:r>
            <a:r>
              <a:rPr lang="es-AR" dirty="0"/>
              <a:t/>
            </a:r>
            <a:br>
              <a:rPr lang="es-AR" dirty="0"/>
            </a:br>
            <a:endParaRPr lang="es-AR" dirty="0"/>
          </a:p>
          <a:p>
            <a:endParaRPr lang="es-AR" dirty="0"/>
          </a:p>
        </p:txBody>
      </p:sp>
    </p:spTree>
    <p:extLst>
      <p:ext uri="{BB962C8B-B14F-4D97-AF65-F5344CB8AC3E}">
        <p14:creationId xmlns:p14="http://schemas.microsoft.com/office/powerpoint/2010/main" xmlns="" val="3163279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9A2E4204-546E-49A7-84B0-8634C30FBFB5}"/>
              </a:ext>
            </a:extLst>
          </p:cNvPr>
          <p:cNvSpPr txBox="1"/>
          <p:nvPr/>
        </p:nvSpPr>
        <p:spPr>
          <a:xfrm>
            <a:off x="333829" y="957943"/>
            <a:ext cx="10130971" cy="5816977"/>
          </a:xfrm>
          <a:prstGeom prst="rect">
            <a:avLst/>
          </a:prstGeom>
          <a:noFill/>
        </p:spPr>
        <p:txBody>
          <a:bodyPr wrap="square" rtlCol="0">
            <a:spAutoFit/>
          </a:bodyPr>
          <a:lstStyle/>
          <a:p>
            <a:r>
              <a:rPr lang="es-AR" b="1" u="sng" dirty="0"/>
              <a:t/>
            </a:r>
            <a:br>
              <a:rPr lang="es-AR" b="1" u="sng" dirty="0"/>
            </a:br>
            <a:r>
              <a:rPr lang="es-AR" sz="2400" dirty="0"/>
              <a:t>El contrato de emisión de tarjeta de crédito deberá reunir las siguientes condiciones:</a:t>
            </a:r>
          </a:p>
          <a:p>
            <a:pPr marL="342900" lvl="0" indent="-342900">
              <a:buFont typeface="Wingdings" panose="05000000000000000000" pitchFamily="2" charset="2"/>
              <a:buChar char="Ø"/>
            </a:pPr>
            <a:r>
              <a:rPr lang="es-AR" sz="2400" dirty="0"/>
              <a:t>Debe ser redactado por escrito, mas allá que pueda establecerse por medios electrónicos o digitales.</a:t>
            </a:r>
            <a:br>
              <a:rPr lang="es-AR" sz="2400" dirty="0"/>
            </a:br>
            <a:endParaRPr lang="es-AR" sz="2400" dirty="0"/>
          </a:p>
          <a:p>
            <a:pPr marL="342900" lvl="0" indent="-342900">
              <a:buFont typeface="Wingdings" panose="05000000000000000000" pitchFamily="2" charset="2"/>
              <a:buChar char="Ø"/>
            </a:pPr>
            <a:r>
              <a:rPr lang="es-AR" sz="2400" dirty="0"/>
              <a:t>El contrato deberá redactarse claramente y con tipografía fácilmente legible a simple vista.</a:t>
            </a:r>
            <a:br>
              <a:rPr lang="es-AR" sz="2400" dirty="0"/>
            </a:br>
            <a:endParaRPr lang="es-AR" sz="2400" dirty="0"/>
          </a:p>
          <a:p>
            <a:pPr marL="342900" lvl="0" indent="-342900">
              <a:buFont typeface="Wingdings" panose="05000000000000000000" pitchFamily="2" charset="2"/>
              <a:buChar char="Ø"/>
            </a:pPr>
            <a:r>
              <a:rPr lang="es-AR" sz="2400" dirty="0"/>
              <a:t>Las cláusulas que generen responsabilidad para el titular adherente deben estar redactadas mediante el empleo de caracteres destacados o subrayados.</a:t>
            </a:r>
            <a:br>
              <a:rPr lang="es-AR" sz="2400" dirty="0"/>
            </a:br>
            <a:endParaRPr lang="es-AR" sz="2400" dirty="0"/>
          </a:p>
          <a:p>
            <a:pPr marL="342900" lvl="0" indent="-342900">
              <a:buFont typeface="Wingdings" panose="05000000000000000000" pitchFamily="2" charset="2"/>
              <a:buChar char="Ø"/>
            </a:pPr>
            <a:r>
              <a:rPr lang="es-AR" sz="2400" dirty="0"/>
              <a:t>Los contratos tipo que utilice el emisor deben estar debidamente autorizados y registrados por la autoridad de aplicación</a:t>
            </a:r>
          </a:p>
          <a:p>
            <a:endParaRPr lang="es-AR" dirty="0"/>
          </a:p>
        </p:txBody>
      </p:sp>
      <p:sp>
        <p:nvSpPr>
          <p:cNvPr id="3" name="CuadroTexto 2">
            <a:extLst>
              <a:ext uri="{FF2B5EF4-FFF2-40B4-BE49-F238E27FC236}">
                <a16:creationId xmlns:a16="http://schemas.microsoft.com/office/drawing/2014/main" xmlns="" id="{4622F51B-4C62-40E8-8CDF-A9A11E9D400A}"/>
              </a:ext>
            </a:extLst>
          </p:cNvPr>
          <p:cNvSpPr txBox="1"/>
          <p:nvPr/>
        </p:nvSpPr>
        <p:spPr>
          <a:xfrm>
            <a:off x="2569028" y="311612"/>
            <a:ext cx="7895772" cy="646331"/>
          </a:xfrm>
          <a:prstGeom prst="rect">
            <a:avLst/>
          </a:prstGeom>
          <a:noFill/>
        </p:spPr>
        <p:txBody>
          <a:bodyPr wrap="square" rtlCol="0">
            <a:spAutoFit/>
          </a:bodyPr>
          <a:lstStyle/>
          <a:p>
            <a:r>
              <a:rPr lang="es-AR" sz="3600" b="1" u="sng" dirty="0">
                <a:solidFill>
                  <a:schemeClr val="accent2">
                    <a:lumMod val="75000"/>
                  </a:schemeClr>
                </a:solidFill>
              </a:rPr>
              <a:t>FORMAS DEL CONTRATO</a:t>
            </a:r>
            <a:endParaRPr lang="es-AR" sz="3600" dirty="0">
              <a:solidFill>
                <a:schemeClr val="accent2">
                  <a:lumMod val="75000"/>
                </a:schemeClr>
              </a:solidFill>
            </a:endParaRPr>
          </a:p>
        </p:txBody>
      </p:sp>
    </p:spTree>
    <p:extLst>
      <p:ext uri="{BB962C8B-B14F-4D97-AF65-F5344CB8AC3E}">
        <p14:creationId xmlns:p14="http://schemas.microsoft.com/office/powerpoint/2010/main" xmlns="" val="258970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50F1EF7C-D6FD-4ED9-81D0-AB206C792506}"/>
              </a:ext>
            </a:extLst>
          </p:cNvPr>
          <p:cNvSpPr txBox="1"/>
          <p:nvPr/>
        </p:nvSpPr>
        <p:spPr>
          <a:xfrm>
            <a:off x="1538514" y="2641600"/>
            <a:ext cx="8534400" cy="3385542"/>
          </a:xfrm>
          <a:prstGeom prst="rect">
            <a:avLst/>
          </a:prstGeom>
          <a:noFill/>
        </p:spPr>
        <p:txBody>
          <a:bodyPr wrap="square" rtlCol="0">
            <a:spAutoFit/>
          </a:bodyPr>
          <a:lstStyle/>
          <a:p>
            <a:r>
              <a:rPr lang="es-AR" dirty="0"/>
              <a:t/>
            </a:r>
            <a:br>
              <a:rPr lang="es-AR" dirty="0"/>
            </a:br>
            <a:endParaRPr lang="es-AR" dirty="0"/>
          </a:p>
          <a:p>
            <a:pPr marL="285750" lvl="0" indent="-285750">
              <a:buFont typeface="Wingdings" panose="05000000000000000000" pitchFamily="2" charset="2"/>
              <a:buChar char="Ø"/>
            </a:pPr>
            <a:r>
              <a:rPr lang="es-AR" sz="3200" dirty="0"/>
              <a:t>Solo cuando se firma el mismo</a:t>
            </a:r>
            <a:br>
              <a:rPr lang="es-AR" sz="3200" dirty="0"/>
            </a:br>
            <a:endParaRPr lang="es-AR" sz="3200" dirty="0"/>
          </a:p>
          <a:p>
            <a:pPr marL="285750" lvl="0" indent="-285750">
              <a:buFont typeface="Wingdings" panose="05000000000000000000" pitchFamily="2" charset="2"/>
              <a:buChar char="Ø"/>
            </a:pPr>
            <a:r>
              <a:rPr lang="es-AR" sz="3200" dirty="0"/>
              <a:t>Se emiten las respectivas tarjetas</a:t>
            </a:r>
            <a:br>
              <a:rPr lang="es-AR" sz="3200" dirty="0"/>
            </a:br>
            <a:endParaRPr lang="es-AR" sz="3200" dirty="0"/>
          </a:p>
          <a:p>
            <a:pPr marL="285750" lvl="0" indent="-285750">
              <a:buFont typeface="Wingdings" panose="05000000000000000000" pitchFamily="2" charset="2"/>
              <a:buChar char="Ø"/>
            </a:pPr>
            <a:r>
              <a:rPr lang="es-AR" sz="3200" dirty="0"/>
              <a:t>El titular las recibe de conformidad</a:t>
            </a:r>
          </a:p>
          <a:p>
            <a:endParaRPr lang="es-AR" dirty="0"/>
          </a:p>
        </p:txBody>
      </p:sp>
      <p:sp>
        <p:nvSpPr>
          <p:cNvPr id="3" name="CuadroTexto 2">
            <a:extLst>
              <a:ext uri="{FF2B5EF4-FFF2-40B4-BE49-F238E27FC236}">
                <a16:creationId xmlns:a16="http://schemas.microsoft.com/office/drawing/2014/main" xmlns="" id="{68268F65-06E7-4439-8F5E-C4F6B3CBAF5C}"/>
              </a:ext>
            </a:extLst>
          </p:cNvPr>
          <p:cNvSpPr txBox="1"/>
          <p:nvPr/>
        </p:nvSpPr>
        <p:spPr>
          <a:xfrm>
            <a:off x="319313" y="391886"/>
            <a:ext cx="9463315" cy="1754326"/>
          </a:xfrm>
          <a:prstGeom prst="rect">
            <a:avLst/>
          </a:prstGeom>
          <a:noFill/>
        </p:spPr>
        <p:txBody>
          <a:bodyPr wrap="square" rtlCol="0">
            <a:spAutoFit/>
          </a:bodyPr>
          <a:lstStyle/>
          <a:p>
            <a:r>
              <a:rPr lang="es-AR" sz="3600" b="1" u="sng" dirty="0">
                <a:solidFill>
                  <a:schemeClr val="accent2">
                    <a:lumMod val="75000"/>
                  </a:schemeClr>
                </a:solidFill>
              </a:rPr>
              <a:t>El contrato de tarjeta de crédito entre el emisor y el titular queda perfeccionado de la siguiente manera:</a:t>
            </a:r>
          </a:p>
        </p:txBody>
      </p:sp>
    </p:spTree>
    <p:extLst>
      <p:ext uri="{BB962C8B-B14F-4D97-AF65-F5344CB8AC3E}">
        <p14:creationId xmlns:p14="http://schemas.microsoft.com/office/powerpoint/2010/main" xmlns="" val="3540914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A94FF352-E64C-426B-81BA-2D3C340143B3}"/>
              </a:ext>
            </a:extLst>
          </p:cNvPr>
          <p:cNvSpPr txBox="1"/>
          <p:nvPr/>
        </p:nvSpPr>
        <p:spPr>
          <a:xfrm>
            <a:off x="783771" y="1567541"/>
            <a:ext cx="9100458" cy="4585871"/>
          </a:xfrm>
          <a:prstGeom prst="rect">
            <a:avLst/>
          </a:prstGeom>
          <a:noFill/>
        </p:spPr>
        <p:txBody>
          <a:bodyPr wrap="square" rtlCol="0">
            <a:spAutoFit/>
          </a:bodyPr>
          <a:lstStyle/>
          <a:p>
            <a:r>
              <a:rPr lang="es-AR" dirty="0"/>
              <a:t/>
            </a:r>
            <a:br>
              <a:rPr lang="es-AR" dirty="0"/>
            </a:br>
            <a:r>
              <a:rPr lang="es-AR" sz="3200" i="1" u="sng" dirty="0"/>
              <a:t>Concluye la relación contractual cuando</a:t>
            </a:r>
            <a:r>
              <a:rPr lang="es-AR" sz="3200" dirty="0"/>
              <a:t>:</a:t>
            </a:r>
            <a:br>
              <a:rPr lang="es-AR" sz="3200" dirty="0"/>
            </a:br>
            <a:endParaRPr lang="es-AR" sz="3200" dirty="0"/>
          </a:p>
          <a:p>
            <a:pPr marL="914400" lvl="1" indent="-457200">
              <a:buFont typeface="Arial" panose="020B0604020202020204" pitchFamily="34" charset="0"/>
              <a:buChar char="•"/>
            </a:pPr>
            <a:r>
              <a:rPr lang="es-AR" sz="3200" dirty="0"/>
              <a:t>No se opera la recepción de las tarjetas de crédito renovadas por parte del titular.</a:t>
            </a:r>
            <a:br>
              <a:rPr lang="es-AR" sz="3200" dirty="0"/>
            </a:br>
            <a:endParaRPr lang="es-AR" sz="3200" dirty="0"/>
          </a:p>
          <a:p>
            <a:pPr marL="914400" lvl="1" indent="-457200">
              <a:buFont typeface="Arial" panose="020B0604020202020204" pitchFamily="34" charset="0"/>
              <a:buChar char="•"/>
            </a:pPr>
            <a:r>
              <a:rPr lang="es-AR" sz="3200" dirty="0"/>
              <a:t>Cuando el titular comunica al emisor su voluntad de resolver la relación en cualquier momento por medio fehaciente.</a:t>
            </a:r>
          </a:p>
          <a:p>
            <a:endParaRPr lang="es-AR" dirty="0"/>
          </a:p>
        </p:txBody>
      </p:sp>
      <p:sp>
        <p:nvSpPr>
          <p:cNvPr id="3" name="CuadroTexto 2">
            <a:extLst>
              <a:ext uri="{FF2B5EF4-FFF2-40B4-BE49-F238E27FC236}">
                <a16:creationId xmlns:a16="http://schemas.microsoft.com/office/drawing/2014/main" xmlns="" id="{8FFFF4D3-71CF-4DA2-B67A-156D88C085E1}"/>
              </a:ext>
            </a:extLst>
          </p:cNvPr>
          <p:cNvSpPr txBox="1"/>
          <p:nvPr/>
        </p:nvSpPr>
        <p:spPr>
          <a:xfrm>
            <a:off x="232228" y="449943"/>
            <a:ext cx="9840686" cy="646331"/>
          </a:xfrm>
          <a:prstGeom prst="rect">
            <a:avLst/>
          </a:prstGeom>
          <a:noFill/>
        </p:spPr>
        <p:txBody>
          <a:bodyPr wrap="square" rtlCol="0">
            <a:spAutoFit/>
          </a:bodyPr>
          <a:lstStyle/>
          <a:p>
            <a:r>
              <a:rPr lang="es-AR" sz="3600" b="1" u="sng" dirty="0">
                <a:solidFill>
                  <a:schemeClr val="accent2">
                    <a:lumMod val="75000"/>
                  </a:schemeClr>
                </a:solidFill>
              </a:rPr>
              <a:t>EXTINCIÓN DE LA RELACIÓN CONTRACTUAL</a:t>
            </a:r>
            <a:endParaRPr lang="es-AR" sz="3600" dirty="0">
              <a:solidFill>
                <a:schemeClr val="accent2">
                  <a:lumMod val="75000"/>
                </a:schemeClr>
              </a:solidFill>
            </a:endParaRPr>
          </a:p>
        </p:txBody>
      </p:sp>
    </p:spTree>
    <p:extLst>
      <p:ext uri="{BB962C8B-B14F-4D97-AF65-F5344CB8AC3E}">
        <p14:creationId xmlns:p14="http://schemas.microsoft.com/office/powerpoint/2010/main" xmlns="" val="972719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897DE82C-B5E4-4274-9645-1B83B0FCB677}"/>
              </a:ext>
            </a:extLst>
          </p:cNvPr>
          <p:cNvSpPr txBox="1"/>
          <p:nvPr/>
        </p:nvSpPr>
        <p:spPr>
          <a:xfrm>
            <a:off x="2757714" y="271919"/>
            <a:ext cx="7576457" cy="646331"/>
          </a:xfrm>
          <a:prstGeom prst="rect">
            <a:avLst/>
          </a:prstGeom>
          <a:noFill/>
        </p:spPr>
        <p:txBody>
          <a:bodyPr wrap="square" rtlCol="0">
            <a:spAutoFit/>
          </a:bodyPr>
          <a:lstStyle/>
          <a:p>
            <a:r>
              <a:rPr lang="es-AR" sz="3600" u="sng" dirty="0">
                <a:solidFill>
                  <a:schemeClr val="accent2">
                    <a:lumMod val="75000"/>
                  </a:schemeClr>
                </a:solidFill>
              </a:rPr>
              <a:t>El resumen de cuenta</a:t>
            </a:r>
          </a:p>
        </p:txBody>
      </p:sp>
      <p:sp>
        <p:nvSpPr>
          <p:cNvPr id="3" name="CuadroTexto 2">
            <a:extLst>
              <a:ext uri="{FF2B5EF4-FFF2-40B4-BE49-F238E27FC236}">
                <a16:creationId xmlns:a16="http://schemas.microsoft.com/office/drawing/2014/main" xmlns="" id="{39B3DF2B-185C-48F2-A910-123C20DF59E0}"/>
              </a:ext>
            </a:extLst>
          </p:cNvPr>
          <p:cNvSpPr txBox="1"/>
          <p:nvPr/>
        </p:nvSpPr>
        <p:spPr>
          <a:xfrm>
            <a:off x="275771" y="918250"/>
            <a:ext cx="9956800" cy="5509200"/>
          </a:xfrm>
          <a:prstGeom prst="rect">
            <a:avLst/>
          </a:prstGeom>
          <a:noFill/>
        </p:spPr>
        <p:txBody>
          <a:bodyPr wrap="square" rtlCol="0">
            <a:spAutoFit/>
          </a:bodyPr>
          <a:lstStyle/>
          <a:p>
            <a:r>
              <a:rPr lang="es-AR" sz="3200" dirty="0"/>
              <a:t>Debe contener obligatoriamente:</a:t>
            </a:r>
            <a:br>
              <a:rPr lang="es-AR" sz="3200" dirty="0"/>
            </a:br>
            <a:endParaRPr lang="es-AR" sz="3200" dirty="0"/>
          </a:p>
          <a:p>
            <a:pPr lvl="1">
              <a:buFont typeface="Wingdings" panose="05000000000000000000" pitchFamily="2" charset="2"/>
              <a:buChar char="v"/>
            </a:pPr>
            <a:r>
              <a:rPr lang="es-AR" sz="3200" dirty="0"/>
              <a:t>La identificación del emisor; titular y los titulares adicionales;</a:t>
            </a:r>
          </a:p>
          <a:p>
            <a:pPr lvl="1">
              <a:buFont typeface="Wingdings" panose="05000000000000000000" pitchFamily="2" charset="2"/>
              <a:buChar char="v"/>
            </a:pPr>
            <a:r>
              <a:rPr lang="es-AR" sz="3200" dirty="0"/>
              <a:t>La fecha de cierre contable del resumen actual y del cierre posterior; la fecha de cada operación;</a:t>
            </a:r>
          </a:p>
          <a:p>
            <a:pPr lvl="1">
              <a:buFont typeface="Wingdings" panose="05000000000000000000" pitchFamily="2" charset="2"/>
              <a:buChar char="v"/>
            </a:pPr>
            <a:r>
              <a:rPr lang="es-AR" sz="3200" dirty="0"/>
              <a:t>El número de identificación de la constancia con que se instrumentó la operación; la identificación del proveedor e importe de cada operación.</a:t>
            </a:r>
          </a:p>
          <a:p>
            <a:pPr lvl="1">
              <a:buFont typeface="Wingdings" panose="05000000000000000000" pitchFamily="2" charset="2"/>
              <a:buChar char="v"/>
            </a:pPr>
            <a:r>
              <a:rPr lang="es-AR" sz="3200" dirty="0"/>
              <a:t>Límite de compra; El monto hasta el que se otorga crédito;</a:t>
            </a:r>
            <a:endParaRPr lang="es-AR" dirty="0"/>
          </a:p>
        </p:txBody>
      </p:sp>
    </p:spTree>
    <p:extLst>
      <p:ext uri="{BB962C8B-B14F-4D97-AF65-F5344CB8AC3E}">
        <p14:creationId xmlns:p14="http://schemas.microsoft.com/office/powerpoint/2010/main" xmlns="" val="518378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897DE82C-B5E4-4274-9645-1B83B0FCB677}"/>
              </a:ext>
            </a:extLst>
          </p:cNvPr>
          <p:cNvSpPr txBox="1"/>
          <p:nvPr/>
        </p:nvSpPr>
        <p:spPr>
          <a:xfrm>
            <a:off x="2757714" y="271919"/>
            <a:ext cx="7576457" cy="646331"/>
          </a:xfrm>
          <a:prstGeom prst="rect">
            <a:avLst/>
          </a:prstGeom>
          <a:noFill/>
        </p:spPr>
        <p:txBody>
          <a:bodyPr wrap="square" rtlCol="0">
            <a:spAutoFit/>
          </a:bodyPr>
          <a:lstStyle/>
          <a:p>
            <a:r>
              <a:rPr lang="es-AR" sz="3600" u="sng" dirty="0">
                <a:solidFill>
                  <a:schemeClr val="accent2">
                    <a:lumMod val="75000"/>
                  </a:schemeClr>
                </a:solidFill>
              </a:rPr>
              <a:t>El resumen de cuenta</a:t>
            </a:r>
          </a:p>
        </p:txBody>
      </p:sp>
      <p:sp>
        <p:nvSpPr>
          <p:cNvPr id="3" name="CuadroTexto 2">
            <a:extLst>
              <a:ext uri="{FF2B5EF4-FFF2-40B4-BE49-F238E27FC236}">
                <a16:creationId xmlns:a16="http://schemas.microsoft.com/office/drawing/2014/main" xmlns="" id="{39B3DF2B-185C-48F2-A910-123C20DF59E0}"/>
              </a:ext>
            </a:extLst>
          </p:cNvPr>
          <p:cNvSpPr txBox="1"/>
          <p:nvPr/>
        </p:nvSpPr>
        <p:spPr>
          <a:xfrm>
            <a:off x="275771" y="918250"/>
            <a:ext cx="10464800" cy="5293757"/>
          </a:xfrm>
          <a:prstGeom prst="rect">
            <a:avLst/>
          </a:prstGeom>
          <a:noFill/>
        </p:spPr>
        <p:txBody>
          <a:bodyPr wrap="square" rtlCol="0">
            <a:spAutoFit/>
          </a:bodyPr>
          <a:lstStyle/>
          <a:p>
            <a:r>
              <a:rPr lang="es-AR" sz="3200" dirty="0"/>
              <a:t>Debe contener obligatoriamente:</a:t>
            </a:r>
            <a:br>
              <a:rPr lang="es-AR" sz="3200" dirty="0"/>
            </a:br>
            <a:endParaRPr lang="es-AR" sz="3200" dirty="0"/>
          </a:p>
          <a:p>
            <a:pPr lvl="1">
              <a:buFont typeface="Wingdings" panose="05000000000000000000" pitchFamily="2" charset="2"/>
              <a:buChar char="v"/>
            </a:pPr>
            <a:r>
              <a:rPr lang="es-AR" sz="3200" dirty="0"/>
              <a:t>Tasa de interés compensatorio o financiero pactado; y fecha desde la que se aplica.</a:t>
            </a:r>
          </a:p>
          <a:p>
            <a:pPr lvl="1">
              <a:buFont typeface="Wingdings" panose="05000000000000000000" pitchFamily="2" charset="2"/>
              <a:buChar char="v"/>
            </a:pPr>
            <a:r>
              <a:rPr lang="es-AR" sz="3200" dirty="0"/>
              <a:t>El monto del pago mínimo y los montos adeudados de periodos anteriores;</a:t>
            </a:r>
          </a:p>
          <a:p>
            <a:pPr lvl="1">
              <a:buFont typeface="Wingdings" panose="05000000000000000000" pitchFamily="2" charset="2"/>
              <a:buChar char="v"/>
            </a:pPr>
            <a:r>
              <a:rPr lang="es-AR" sz="3200" dirty="0"/>
              <a:t>Plazo para cuestionar el resumen;</a:t>
            </a:r>
          </a:p>
          <a:p>
            <a:pPr lvl="1">
              <a:buFont typeface="Wingdings" panose="05000000000000000000" pitchFamily="2" charset="2"/>
              <a:buChar char="v"/>
            </a:pPr>
            <a:r>
              <a:rPr lang="es-AR" sz="3200" dirty="0"/>
              <a:t>Montos y concepto detallado.</a:t>
            </a:r>
          </a:p>
          <a:p>
            <a:pPr lvl="1">
              <a:buFont typeface="Wingdings" panose="05000000000000000000" pitchFamily="2" charset="2"/>
              <a:buChar char="v"/>
            </a:pPr>
            <a:r>
              <a:rPr lang="es-AR" sz="3200" dirty="0"/>
              <a:t>Recepción del resumen en domicilio o correo electrónico.</a:t>
            </a:r>
          </a:p>
          <a:p>
            <a:endParaRPr lang="es-AR" dirty="0"/>
          </a:p>
        </p:txBody>
      </p:sp>
    </p:spTree>
    <p:extLst>
      <p:ext uri="{BB962C8B-B14F-4D97-AF65-F5344CB8AC3E}">
        <p14:creationId xmlns:p14="http://schemas.microsoft.com/office/powerpoint/2010/main" xmlns="" val="2883504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070D6D6A-A37B-4491-98A7-AC3D77179B9B}"/>
              </a:ext>
            </a:extLst>
          </p:cNvPr>
          <p:cNvSpPr txBox="1"/>
          <p:nvPr/>
        </p:nvSpPr>
        <p:spPr>
          <a:xfrm>
            <a:off x="304800" y="994674"/>
            <a:ext cx="10247086" cy="6041503"/>
          </a:xfrm>
          <a:prstGeom prst="rect">
            <a:avLst/>
          </a:prstGeom>
          <a:noFill/>
        </p:spPr>
        <p:txBody>
          <a:bodyPr wrap="square" rtlCol="0">
            <a:spAutoFit/>
          </a:bodyPr>
          <a:lstStyle/>
          <a:p>
            <a:r>
              <a:rPr lang="es-AR" dirty="0"/>
              <a:t/>
            </a:r>
            <a:br>
              <a:rPr lang="es-AR" dirty="0"/>
            </a:br>
            <a:r>
              <a:rPr lang="es-AR" sz="2400" b="1" i="1" dirty="0"/>
              <a:t>Art. 45 de la ley 25.065 </a:t>
            </a:r>
            <a:r>
              <a:rPr lang="es-AR" sz="2400" dirty="0">
                <a:sym typeface="Wingdings" panose="05000000000000000000" pitchFamily="2" charset="2"/>
              </a:rPr>
              <a:t></a:t>
            </a:r>
            <a:r>
              <a:rPr lang="es-AR" sz="2400" dirty="0"/>
              <a:t> el titular que hubiese satisfecho sus obligaciones respecto del emisor, queda liberado frente al comerciante o proveedor. </a:t>
            </a:r>
            <a:br>
              <a:rPr lang="es-AR" sz="2400" dirty="0"/>
            </a:br>
            <a:r>
              <a:rPr lang="es-AR" sz="2400" dirty="0"/>
              <a:t/>
            </a:r>
            <a:br>
              <a:rPr lang="es-AR" sz="2400" dirty="0"/>
            </a:br>
            <a:r>
              <a:rPr lang="es-AR" sz="2400" dirty="0"/>
              <a:t>Este artículo se complementa con la disposición del art 2 inc. f) donde establece que </a:t>
            </a:r>
            <a:r>
              <a:rPr lang="es-AR" sz="2400" i="1" dirty="0"/>
              <a:t>el proveedor o comerciante adherido al sistema acepta percibir el importe de la operación que los vincula directamente, mediante el sistema de tarjeta de crédito</a:t>
            </a:r>
            <a:r>
              <a:rPr lang="es-AR" sz="2400" dirty="0"/>
              <a:t>.</a:t>
            </a:r>
            <a:br>
              <a:rPr lang="es-AR" sz="2400" dirty="0"/>
            </a:br>
            <a:r>
              <a:rPr lang="es-AR" sz="2400" dirty="0"/>
              <a:t/>
            </a:r>
            <a:br>
              <a:rPr lang="es-AR" sz="2400" dirty="0"/>
            </a:br>
            <a:r>
              <a:rPr lang="es-AR" sz="2400" dirty="0"/>
              <a:t>Eso supone que el adherido aceptará no percibir dinero del usuario, sino que simplemente bastará con que este último satisfaga la condiciones contractualmente pactadas para el ejercicio de sus derechos, para que la prestación a su respecto se considere cumplida.</a:t>
            </a:r>
            <a:br>
              <a:rPr lang="es-AR" sz="2400" dirty="0"/>
            </a:br>
            <a:endParaRPr lang="es-AR" sz="2400" dirty="0"/>
          </a:p>
          <a:p>
            <a:endParaRPr lang="es-AR" dirty="0"/>
          </a:p>
        </p:txBody>
      </p:sp>
      <p:sp>
        <p:nvSpPr>
          <p:cNvPr id="3" name="CuadroTexto 2">
            <a:extLst>
              <a:ext uri="{FF2B5EF4-FFF2-40B4-BE49-F238E27FC236}">
                <a16:creationId xmlns:a16="http://schemas.microsoft.com/office/drawing/2014/main" xmlns="" id="{6DCB46E8-7A2E-45AA-BB1B-EBC89EF4182A}"/>
              </a:ext>
            </a:extLst>
          </p:cNvPr>
          <p:cNvSpPr txBox="1"/>
          <p:nvPr/>
        </p:nvSpPr>
        <p:spPr>
          <a:xfrm>
            <a:off x="754744" y="348343"/>
            <a:ext cx="8331200" cy="646331"/>
          </a:xfrm>
          <a:prstGeom prst="rect">
            <a:avLst/>
          </a:prstGeom>
          <a:noFill/>
        </p:spPr>
        <p:txBody>
          <a:bodyPr wrap="square" rtlCol="0">
            <a:spAutoFit/>
          </a:bodyPr>
          <a:lstStyle/>
          <a:p>
            <a:r>
              <a:rPr lang="es-AR" sz="3600" b="1" u="sng" dirty="0">
                <a:solidFill>
                  <a:schemeClr val="accent2">
                    <a:lumMod val="75000"/>
                  </a:schemeClr>
                </a:solidFill>
              </a:rPr>
              <a:t>LIBERACIÓN DEL USUARIO – EL PAGO</a:t>
            </a:r>
            <a:r>
              <a:rPr lang="es-AR" sz="3600" dirty="0">
                <a:solidFill>
                  <a:schemeClr val="accent2">
                    <a:lumMod val="75000"/>
                  </a:schemeClr>
                </a:solidFill>
              </a:rPr>
              <a:t>.</a:t>
            </a:r>
          </a:p>
        </p:txBody>
      </p:sp>
    </p:spTree>
    <p:extLst>
      <p:ext uri="{BB962C8B-B14F-4D97-AF65-F5344CB8AC3E}">
        <p14:creationId xmlns:p14="http://schemas.microsoft.com/office/powerpoint/2010/main" xmlns="" val="4246206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C494D51-C734-4C1E-BD5B-4ABC6D1352E7}"/>
              </a:ext>
            </a:extLst>
          </p:cNvPr>
          <p:cNvSpPr txBox="1"/>
          <p:nvPr/>
        </p:nvSpPr>
        <p:spPr>
          <a:xfrm>
            <a:off x="1915886" y="391886"/>
            <a:ext cx="7257143" cy="646331"/>
          </a:xfrm>
          <a:prstGeom prst="rect">
            <a:avLst/>
          </a:prstGeom>
          <a:noFill/>
        </p:spPr>
        <p:txBody>
          <a:bodyPr wrap="square" rtlCol="0">
            <a:spAutoFit/>
          </a:bodyPr>
          <a:lstStyle/>
          <a:p>
            <a:r>
              <a:rPr lang="es-AR" sz="3600" u="sng" dirty="0">
                <a:solidFill>
                  <a:schemeClr val="accent2">
                    <a:lumMod val="75000"/>
                  </a:schemeClr>
                </a:solidFill>
              </a:rPr>
              <a:t>La responsabilidad del emisor</a:t>
            </a:r>
          </a:p>
        </p:txBody>
      </p:sp>
      <p:sp>
        <p:nvSpPr>
          <p:cNvPr id="3" name="CuadroTexto 2">
            <a:extLst>
              <a:ext uri="{FF2B5EF4-FFF2-40B4-BE49-F238E27FC236}">
                <a16:creationId xmlns:a16="http://schemas.microsoft.com/office/drawing/2014/main" xmlns="" id="{E6154470-5843-449F-9A68-4719E3002C04}"/>
              </a:ext>
            </a:extLst>
          </p:cNvPr>
          <p:cNvSpPr txBox="1"/>
          <p:nvPr/>
        </p:nvSpPr>
        <p:spPr>
          <a:xfrm>
            <a:off x="355599" y="1318022"/>
            <a:ext cx="10377715" cy="5539978"/>
          </a:xfrm>
          <a:prstGeom prst="rect">
            <a:avLst/>
          </a:prstGeom>
          <a:noFill/>
        </p:spPr>
        <p:txBody>
          <a:bodyPr wrap="square" rtlCol="0">
            <a:spAutoFit/>
          </a:bodyPr>
          <a:lstStyle/>
          <a:p>
            <a:pPr>
              <a:buFont typeface="Wingdings" panose="05000000000000000000" pitchFamily="2" charset="2"/>
              <a:buChar char="v"/>
            </a:pPr>
            <a:r>
              <a:rPr lang="es-AR" sz="2800" dirty="0"/>
              <a:t>El artículo 43 de la ley 25.065 dispone que el emisor es ajeno a las eventuales controversias entre el usuario y/o proveedores.</a:t>
            </a:r>
            <a:br>
              <a:rPr lang="es-AR" sz="2800" dirty="0"/>
            </a:br>
            <a:endParaRPr lang="es-AR" sz="2800" dirty="0"/>
          </a:p>
          <a:p>
            <a:pPr>
              <a:buFont typeface="Wingdings" panose="05000000000000000000" pitchFamily="2" charset="2"/>
              <a:buChar char="v"/>
            </a:pPr>
            <a:r>
              <a:rPr lang="es-AR" sz="2800" dirty="0"/>
              <a:t>Excepción: cuando el emisor hubiese promocionado el producto o al proveedor.</a:t>
            </a:r>
            <a:br>
              <a:rPr lang="es-AR" sz="2800" dirty="0"/>
            </a:br>
            <a:endParaRPr lang="es-AR" sz="2800" dirty="0"/>
          </a:p>
          <a:p>
            <a:pPr>
              <a:buFont typeface="Wingdings" panose="05000000000000000000" pitchFamily="2" charset="2"/>
              <a:buChar char="v"/>
            </a:pPr>
            <a:r>
              <a:rPr lang="es-AR" sz="2800" dirty="0"/>
              <a:t>Si la actividad empeñosamente desplegada por el emisor convenció al usuario de que convenía contratar y, fundamentalmente, su prestigio suscitó dicha adhesión, pareciera que la regla </a:t>
            </a:r>
            <a:r>
              <a:rPr lang="es-AR" sz="2800" dirty="0" err="1"/>
              <a:t>exonerativa</a:t>
            </a:r>
            <a:r>
              <a:rPr lang="es-AR" sz="2800" dirty="0"/>
              <a:t> cede y se impone responsabilizar a quien permitió o favoreció dicho consumo.</a:t>
            </a:r>
          </a:p>
          <a:p>
            <a:endParaRPr lang="es-AR" dirty="0"/>
          </a:p>
        </p:txBody>
      </p:sp>
    </p:spTree>
    <p:extLst>
      <p:ext uri="{BB962C8B-B14F-4D97-AF65-F5344CB8AC3E}">
        <p14:creationId xmlns:p14="http://schemas.microsoft.com/office/powerpoint/2010/main" xmlns="" val="172646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3971DD8C-41BA-4B8B-86AD-F7948C1DC5D8}"/>
              </a:ext>
            </a:extLst>
          </p:cNvPr>
          <p:cNvSpPr txBox="1"/>
          <p:nvPr/>
        </p:nvSpPr>
        <p:spPr>
          <a:xfrm>
            <a:off x="823685" y="227612"/>
            <a:ext cx="10544629" cy="646331"/>
          </a:xfrm>
          <a:prstGeom prst="rect">
            <a:avLst/>
          </a:prstGeom>
          <a:noFill/>
        </p:spPr>
        <p:txBody>
          <a:bodyPr wrap="square" rtlCol="0">
            <a:spAutoFit/>
          </a:bodyPr>
          <a:lstStyle/>
          <a:p>
            <a:r>
              <a:rPr lang="es-AR" sz="3600" u="sng" dirty="0">
                <a:solidFill>
                  <a:schemeClr val="accent2">
                    <a:lumMod val="75000"/>
                  </a:schemeClr>
                </a:solidFill>
              </a:rPr>
              <a:t>Comunicación de las Entidades Bancarias</a:t>
            </a:r>
            <a:endParaRPr lang="es-AR" sz="3600" dirty="0">
              <a:solidFill>
                <a:schemeClr val="accent2">
                  <a:lumMod val="75000"/>
                </a:schemeClr>
              </a:solidFill>
            </a:endParaRPr>
          </a:p>
        </p:txBody>
      </p:sp>
      <p:sp>
        <p:nvSpPr>
          <p:cNvPr id="3" name="CuadroTexto 2">
            <a:extLst>
              <a:ext uri="{FF2B5EF4-FFF2-40B4-BE49-F238E27FC236}">
                <a16:creationId xmlns:a16="http://schemas.microsoft.com/office/drawing/2014/main" xmlns="" id="{0367F99C-8C7E-4F27-A7B7-3E3BB964A082}"/>
              </a:ext>
            </a:extLst>
          </p:cNvPr>
          <p:cNvSpPr txBox="1"/>
          <p:nvPr/>
        </p:nvSpPr>
        <p:spPr>
          <a:xfrm>
            <a:off x="415637" y="1109023"/>
            <a:ext cx="11596254" cy="6130983"/>
          </a:xfrm>
          <a:prstGeom prst="rect">
            <a:avLst/>
          </a:prstGeom>
          <a:noFill/>
        </p:spPr>
        <p:txBody>
          <a:bodyPr wrap="square" rtlCol="0">
            <a:spAutoFit/>
          </a:bodyPr>
          <a:lstStyle/>
          <a:p>
            <a:r>
              <a:rPr lang="es-AR" sz="2400" dirty="0"/>
              <a:t>Beben informar en sus anuncios, en forma clara: </a:t>
            </a:r>
            <a:br>
              <a:rPr lang="es-AR" sz="2400" dirty="0"/>
            </a:br>
            <a:endParaRPr lang="es-AR" sz="2400" dirty="0"/>
          </a:p>
          <a:p>
            <a:pPr marL="800100" lvl="1" indent="-342900">
              <a:buFont typeface="Arial" panose="020B0604020202020204" pitchFamily="34" charset="0"/>
              <a:buChar char="•"/>
            </a:pPr>
            <a:r>
              <a:rPr lang="es-AR" sz="2400" dirty="0"/>
              <a:t>La tasa de interés </a:t>
            </a:r>
          </a:p>
          <a:p>
            <a:pPr marL="800100" lvl="1" indent="-342900">
              <a:buFont typeface="Arial" panose="020B0604020202020204" pitchFamily="34" charset="0"/>
              <a:buChar char="•"/>
            </a:pPr>
            <a:r>
              <a:rPr lang="es-AR" sz="2400" dirty="0"/>
              <a:t>Gastos</a:t>
            </a:r>
          </a:p>
          <a:p>
            <a:pPr marL="800100" lvl="1" indent="-342900">
              <a:buFont typeface="Arial" panose="020B0604020202020204" pitchFamily="34" charset="0"/>
              <a:buChar char="•"/>
            </a:pPr>
            <a:r>
              <a:rPr lang="es-AR" sz="2400" dirty="0"/>
              <a:t>Comisiones</a:t>
            </a:r>
          </a:p>
          <a:p>
            <a:pPr marL="800100" lvl="1" indent="-342900">
              <a:buFont typeface="Arial" panose="020B0604020202020204" pitchFamily="34" charset="0"/>
              <a:buChar char="•"/>
            </a:pPr>
            <a:r>
              <a:rPr lang="es-AR" sz="2400" dirty="0"/>
              <a:t>Demás condiciones económicas de las operaciones y servicios ofrecidos.</a:t>
            </a:r>
            <a:br>
              <a:rPr lang="es-AR" sz="2400" dirty="0"/>
            </a:br>
            <a:r>
              <a:rPr lang="es-AR" sz="2400" dirty="0"/>
              <a:t> </a:t>
            </a:r>
          </a:p>
          <a:p>
            <a:endParaRPr lang="es-AR" sz="2400" dirty="0"/>
          </a:p>
          <a:p>
            <a:r>
              <a:rPr lang="es-AR" sz="2400" dirty="0"/>
              <a:t>Debe comunicar en forma clara, escrita o por medios electrónico:</a:t>
            </a:r>
          </a:p>
          <a:p>
            <a:endParaRPr lang="es-AR" sz="2400" dirty="0"/>
          </a:p>
          <a:p>
            <a:pPr marL="800100" lvl="1" indent="-342900">
              <a:buFont typeface="Arial" panose="020B0604020202020204" pitchFamily="34" charset="0"/>
              <a:buChar char="•"/>
            </a:pPr>
            <a:r>
              <a:rPr lang="es-AR" sz="2400" dirty="0"/>
              <a:t>el desenvolvimiento de las operaciones correspondientes a contratos de plazo indeterminado o de plazo mayor a un año</a:t>
            </a:r>
            <a:br>
              <a:rPr lang="es-AR" sz="2400" dirty="0"/>
            </a:br>
            <a:r>
              <a:rPr lang="es-AR" sz="2400" dirty="0"/>
              <a:t/>
            </a:r>
            <a:br>
              <a:rPr lang="es-AR" sz="2400" dirty="0"/>
            </a:br>
            <a:r>
              <a:rPr lang="es-AR" sz="2400" dirty="0"/>
              <a:t/>
            </a:r>
            <a:br>
              <a:rPr lang="es-AR" sz="2400" dirty="0"/>
            </a:br>
            <a:endParaRPr lang="es-AR" sz="2400" dirty="0"/>
          </a:p>
          <a:p>
            <a:endParaRPr lang="es-AR" dirty="0"/>
          </a:p>
        </p:txBody>
      </p:sp>
    </p:spTree>
    <p:extLst>
      <p:ext uri="{BB962C8B-B14F-4D97-AF65-F5344CB8AC3E}">
        <p14:creationId xmlns:p14="http://schemas.microsoft.com/office/powerpoint/2010/main" xmlns="" val="154036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6F832C1-BCA3-428A-A74C-CEC34D6DDE5C}"/>
              </a:ext>
            </a:extLst>
          </p:cNvPr>
          <p:cNvSpPr txBox="1"/>
          <p:nvPr/>
        </p:nvSpPr>
        <p:spPr>
          <a:xfrm>
            <a:off x="435428" y="1951672"/>
            <a:ext cx="9071429" cy="2954655"/>
          </a:xfrm>
          <a:prstGeom prst="rect">
            <a:avLst/>
          </a:prstGeom>
          <a:noFill/>
        </p:spPr>
        <p:txBody>
          <a:bodyPr wrap="square" rtlCol="0">
            <a:spAutoFit/>
          </a:bodyPr>
          <a:lstStyle/>
          <a:p>
            <a:r>
              <a:rPr lang="es-AR" sz="2800" dirty="0"/>
              <a:t>Publicidad </a:t>
            </a:r>
            <a:r>
              <a:rPr lang="es-AR" sz="2800" dirty="0">
                <a:sym typeface="Wingdings" panose="05000000000000000000" pitchFamily="2" charset="2"/>
              </a:rPr>
              <a:t></a:t>
            </a:r>
            <a:r>
              <a:rPr lang="es-AR" sz="2800" dirty="0"/>
              <a:t> La publicidad, la propuesta y la documentación contractual deben indicar con precisión y en forma destacada si la operación corresponde a la cartera de consumo o a la cartera comercial, de acuerdo a la clasificación que realiza el Banco Central de la República Argentina. </a:t>
            </a:r>
          </a:p>
          <a:p>
            <a:endParaRPr lang="es-AR" dirty="0"/>
          </a:p>
        </p:txBody>
      </p:sp>
      <p:sp>
        <p:nvSpPr>
          <p:cNvPr id="3" name="CuadroTexto 2">
            <a:extLst>
              <a:ext uri="{FF2B5EF4-FFF2-40B4-BE49-F238E27FC236}">
                <a16:creationId xmlns:a16="http://schemas.microsoft.com/office/drawing/2014/main" xmlns="" id="{E4E6B80B-8CA6-4B39-91A5-31309FED604B}"/>
              </a:ext>
            </a:extLst>
          </p:cNvPr>
          <p:cNvSpPr txBox="1"/>
          <p:nvPr/>
        </p:nvSpPr>
        <p:spPr>
          <a:xfrm>
            <a:off x="435429" y="406400"/>
            <a:ext cx="9361714" cy="923330"/>
          </a:xfrm>
          <a:prstGeom prst="rect">
            <a:avLst/>
          </a:prstGeom>
          <a:noFill/>
        </p:spPr>
        <p:txBody>
          <a:bodyPr wrap="square" rtlCol="0">
            <a:spAutoFit/>
          </a:bodyPr>
          <a:lstStyle/>
          <a:p>
            <a:r>
              <a:rPr lang="es-AR" sz="3600" u="sng" dirty="0">
                <a:solidFill>
                  <a:schemeClr val="accent2">
                    <a:lumMod val="75000"/>
                  </a:schemeClr>
                </a:solidFill>
              </a:rPr>
              <a:t>Comunicación de las Entidades Bancarias</a:t>
            </a:r>
            <a:endParaRPr lang="es-AR" sz="3600" dirty="0">
              <a:solidFill>
                <a:schemeClr val="accent2">
                  <a:lumMod val="75000"/>
                </a:schemeClr>
              </a:solidFill>
            </a:endParaRPr>
          </a:p>
          <a:p>
            <a:endParaRPr lang="es-AR" dirty="0"/>
          </a:p>
        </p:txBody>
      </p:sp>
    </p:spTree>
    <p:extLst>
      <p:ext uri="{BB962C8B-B14F-4D97-AF65-F5344CB8AC3E}">
        <p14:creationId xmlns:p14="http://schemas.microsoft.com/office/powerpoint/2010/main" xmlns="" val="352990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29FA81CB-8B28-4DC0-948C-8FDECA400771}"/>
              </a:ext>
            </a:extLst>
          </p:cNvPr>
          <p:cNvSpPr txBox="1"/>
          <p:nvPr/>
        </p:nvSpPr>
        <p:spPr>
          <a:xfrm>
            <a:off x="1901372" y="261256"/>
            <a:ext cx="7373256" cy="1200329"/>
          </a:xfrm>
          <a:prstGeom prst="rect">
            <a:avLst/>
          </a:prstGeom>
          <a:noFill/>
        </p:spPr>
        <p:txBody>
          <a:bodyPr wrap="square" rtlCol="0">
            <a:spAutoFit/>
          </a:bodyPr>
          <a:lstStyle/>
          <a:p>
            <a:r>
              <a:rPr lang="es-AR" sz="3600" u="sng" dirty="0">
                <a:solidFill>
                  <a:schemeClr val="accent2">
                    <a:lumMod val="75000"/>
                  </a:schemeClr>
                </a:solidFill>
              </a:rPr>
              <a:t>Diferentes contratos de depósitos previstos en el CCyC</a:t>
            </a:r>
            <a:endParaRPr lang="es-AR" sz="3600" dirty="0">
              <a:solidFill>
                <a:schemeClr val="accent2">
                  <a:lumMod val="75000"/>
                </a:schemeClr>
              </a:solidFill>
            </a:endParaRPr>
          </a:p>
        </p:txBody>
      </p:sp>
      <p:sp>
        <p:nvSpPr>
          <p:cNvPr id="3" name="CuadroTexto 2">
            <a:extLst>
              <a:ext uri="{FF2B5EF4-FFF2-40B4-BE49-F238E27FC236}">
                <a16:creationId xmlns:a16="http://schemas.microsoft.com/office/drawing/2014/main" xmlns="" id="{10E26C09-7FAD-494A-8FD9-47399B94AB01}"/>
              </a:ext>
            </a:extLst>
          </p:cNvPr>
          <p:cNvSpPr txBox="1"/>
          <p:nvPr/>
        </p:nvSpPr>
        <p:spPr>
          <a:xfrm>
            <a:off x="2438400" y="2179329"/>
            <a:ext cx="4760685" cy="2246769"/>
          </a:xfrm>
          <a:prstGeom prst="rect">
            <a:avLst/>
          </a:prstGeom>
          <a:noFill/>
        </p:spPr>
        <p:txBody>
          <a:bodyPr wrap="square" rtlCol="0">
            <a:spAutoFit/>
          </a:bodyPr>
          <a:lstStyle/>
          <a:p>
            <a:pPr marL="285750" lvl="0" indent="-285750">
              <a:buFont typeface="Wingdings" panose="05000000000000000000" pitchFamily="2" charset="2"/>
              <a:buChar char="Ø"/>
            </a:pPr>
            <a:r>
              <a:rPr lang="es-AR" sz="2800" dirty="0"/>
              <a:t>Depósito en dinero</a:t>
            </a:r>
            <a:br>
              <a:rPr lang="es-AR" sz="2800" dirty="0"/>
            </a:br>
            <a:endParaRPr lang="es-AR" sz="2800" dirty="0"/>
          </a:p>
          <a:p>
            <a:pPr marL="285750" lvl="0" indent="-285750">
              <a:buFont typeface="Wingdings" panose="05000000000000000000" pitchFamily="2" charset="2"/>
              <a:buChar char="Ø"/>
            </a:pPr>
            <a:r>
              <a:rPr lang="es-AR" sz="2800" dirty="0"/>
              <a:t>Depósito a la vista</a:t>
            </a:r>
            <a:br>
              <a:rPr lang="es-AR" sz="2800" dirty="0"/>
            </a:br>
            <a:endParaRPr lang="es-AR" sz="2800" dirty="0"/>
          </a:p>
          <a:p>
            <a:pPr marL="285750" lvl="0" indent="-285750">
              <a:buFont typeface="Wingdings" panose="05000000000000000000" pitchFamily="2" charset="2"/>
              <a:buChar char="Ø"/>
            </a:pPr>
            <a:r>
              <a:rPr lang="es-AR" sz="2800" dirty="0"/>
              <a:t>Depósito a plazo </a:t>
            </a:r>
          </a:p>
        </p:txBody>
      </p:sp>
      <p:pic>
        <p:nvPicPr>
          <p:cNvPr id="1030" name="Picture 6" descr="Resultado de imagen para codigo civil y comercial png">
            <a:extLst>
              <a:ext uri="{FF2B5EF4-FFF2-40B4-BE49-F238E27FC236}">
                <a16:creationId xmlns:a16="http://schemas.microsoft.com/office/drawing/2014/main" xmlns="" id="{E465DD08-732C-4DFB-B207-34C982CF2CF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43384" y="2997911"/>
            <a:ext cx="3635665" cy="38600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987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227F0C5-AF0A-4D22-821C-581946DAD030}"/>
              </a:ext>
            </a:extLst>
          </p:cNvPr>
          <p:cNvSpPr txBox="1"/>
          <p:nvPr/>
        </p:nvSpPr>
        <p:spPr>
          <a:xfrm>
            <a:off x="1944914" y="1422401"/>
            <a:ext cx="7402286" cy="3693319"/>
          </a:xfrm>
          <a:prstGeom prst="rect">
            <a:avLst/>
          </a:prstGeom>
          <a:noFill/>
        </p:spPr>
        <p:txBody>
          <a:bodyPr wrap="square" rtlCol="0">
            <a:spAutoFit/>
          </a:bodyPr>
          <a:lstStyle/>
          <a:p>
            <a:r>
              <a:rPr lang="es-AR" sz="7200" b="1" dirty="0">
                <a:solidFill>
                  <a:schemeClr val="accent2">
                    <a:lumMod val="75000"/>
                  </a:schemeClr>
                </a:solidFill>
              </a:rPr>
              <a:t>¿Cómo opera la cuenta corriente bancaria?</a:t>
            </a:r>
            <a:endParaRPr lang="es-AR" sz="7200" dirty="0">
              <a:solidFill>
                <a:schemeClr val="accent2">
                  <a:lumMod val="75000"/>
                </a:schemeClr>
              </a:solidFill>
            </a:endParaRPr>
          </a:p>
          <a:p>
            <a:endParaRPr lang="es-AR" dirty="0"/>
          </a:p>
        </p:txBody>
      </p:sp>
    </p:spTree>
    <p:extLst>
      <p:ext uri="{BB962C8B-B14F-4D97-AF65-F5344CB8AC3E}">
        <p14:creationId xmlns:p14="http://schemas.microsoft.com/office/powerpoint/2010/main" xmlns="" val="25242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D979086-BD6D-4692-B91E-9355CCD78DA8}"/>
              </a:ext>
            </a:extLst>
          </p:cNvPr>
          <p:cNvSpPr txBox="1"/>
          <p:nvPr/>
        </p:nvSpPr>
        <p:spPr>
          <a:xfrm>
            <a:off x="899885" y="391886"/>
            <a:ext cx="9347200" cy="7663636"/>
          </a:xfrm>
          <a:prstGeom prst="rect">
            <a:avLst/>
          </a:prstGeom>
          <a:noFill/>
        </p:spPr>
        <p:txBody>
          <a:bodyPr wrap="square" rtlCol="0">
            <a:spAutoFit/>
          </a:bodyPr>
          <a:lstStyle/>
          <a:p>
            <a:r>
              <a:rPr lang="es-AR" sz="3200" dirty="0"/>
              <a:t>Es el contrato por el cual el banco se compromete a inscribir diariamente, y por su orden, los créditos y débitos, de modo de mantener un saldo actualizado y en disponibilidad del cuentacorrentista y, en su caso, a prestar un servicio de caja.</a:t>
            </a:r>
          </a:p>
          <a:p>
            <a:endParaRPr lang="es-AR" sz="3200" dirty="0"/>
          </a:p>
          <a:p>
            <a:endParaRPr lang="es-AR" sz="3200" dirty="0"/>
          </a:p>
          <a:p>
            <a:r>
              <a:rPr lang="es-AR" sz="3200" dirty="0"/>
              <a:t>El banco debe prestar los demás servicios relacionados con la cuenta que resulten de la convención, de las reglamentaciones, o de los usos y prácticas.</a:t>
            </a:r>
          </a:p>
          <a:p>
            <a:endParaRPr lang="es-AR" dirty="0"/>
          </a:p>
          <a:p>
            <a:endParaRPr lang="es-AR" dirty="0"/>
          </a:p>
          <a:p>
            <a:endParaRPr lang="es-AR" dirty="0"/>
          </a:p>
          <a:p>
            <a:endParaRPr lang="es-AR" dirty="0"/>
          </a:p>
          <a:p>
            <a:endParaRPr lang="es-AR" dirty="0"/>
          </a:p>
          <a:p>
            <a:endParaRPr lang="es-AR" dirty="0"/>
          </a:p>
        </p:txBody>
      </p:sp>
    </p:spTree>
    <p:extLst>
      <p:ext uri="{BB962C8B-B14F-4D97-AF65-F5344CB8AC3E}">
        <p14:creationId xmlns:p14="http://schemas.microsoft.com/office/powerpoint/2010/main" xmlns="" val="328491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3B85B9C6-81FA-4D3C-8B9A-6BE2FEC1798C}"/>
              </a:ext>
            </a:extLst>
          </p:cNvPr>
          <p:cNvSpPr txBox="1"/>
          <p:nvPr/>
        </p:nvSpPr>
        <p:spPr>
          <a:xfrm>
            <a:off x="609600" y="1074057"/>
            <a:ext cx="9013371" cy="5539978"/>
          </a:xfrm>
          <a:prstGeom prst="rect">
            <a:avLst/>
          </a:prstGeom>
          <a:noFill/>
        </p:spPr>
        <p:txBody>
          <a:bodyPr wrap="square" rtlCol="0">
            <a:spAutoFit/>
          </a:bodyPr>
          <a:lstStyle/>
          <a:p>
            <a:r>
              <a:rPr lang="es-AR" sz="2400" dirty="0"/>
              <a:t>Art. 1404 establece que la cuenta corriente bancaria se cierra por:</a:t>
            </a:r>
          </a:p>
          <a:p>
            <a:endParaRPr lang="es-AR" sz="2400" dirty="0"/>
          </a:p>
          <a:p>
            <a:pPr marL="742950" lvl="1" indent="-285750">
              <a:buFont typeface="Wingdings" panose="05000000000000000000" pitchFamily="2" charset="2"/>
              <a:buChar char="Ø"/>
            </a:pPr>
            <a:r>
              <a:rPr lang="es-AR" sz="2400" dirty="0"/>
              <a:t>Decisión unilateral de cualquiera de las partes, previo aviso con una anticipación de 10 días, excepto pacto en contrario. </a:t>
            </a:r>
            <a:br>
              <a:rPr lang="es-AR" sz="2400" dirty="0"/>
            </a:br>
            <a:endParaRPr lang="es-AR" sz="2400" dirty="0"/>
          </a:p>
          <a:p>
            <a:pPr marL="742950" lvl="1" indent="-285750">
              <a:buFont typeface="Wingdings" panose="05000000000000000000" pitchFamily="2" charset="2"/>
              <a:buChar char="Ø"/>
            </a:pPr>
            <a:r>
              <a:rPr lang="es-AR" sz="2400" dirty="0"/>
              <a:t>Por quiebra, muerte o incapacidad del cuentacorrentista.</a:t>
            </a:r>
            <a:br>
              <a:rPr lang="es-AR" sz="2400" dirty="0"/>
            </a:br>
            <a:endParaRPr lang="es-AR" sz="2400" dirty="0"/>
          </a:p>
          <a:p>
            <a:pPr marL="742950" lvl="1" indent="-285750">
              <a:buFont typeface="Wingdings" panose="05000000000000000000" pitchFamily="2" charset="2"/>
              <a:buChar char="Ø"/>
            </a:pPr>
            <a:r>
              <a:rPr lang="es-AR" sz="2400" dirty="0"/>
              <a:t>Por revocación de la autorización para funcionar, quiebra o liquidación del banco</a:t>
            </a:r>
            <a:br>
              <a:rPr lang="es-AR" sz="2400" dirty="0"/>
            </a:br>
            <a:endParaRPr lang="es-AR" sz="2400" dirty="0"/>
          </a:p>
          <a:p>
            <a:pPr marL="742950" lvl="1" indent="-285750">
              <a:buFont typeface="Wingdings" panose="05000000000000000000" pitchFamily="2" charset="2"/>
              <a:buChar char="Ø"/>
            </a:pPr>
            <a:r>
              <a:rPr lang="es-AR" sz="2400" dirty="0"/>
              <a:t>Por las demás causales que surjan de la reglamentación o de la convención. </a:t>
            </a:r>
          </a:p>
          <a:p>
            <a:pPr marL="285750" indent="-285750">
              <a:buFont typeface="Arial" panose="020B0604020202020204" pitchFamily="34" charset="0"/>
              <a:buChar char="•"/>
            </a:pPr>
            <a:endParaRPr lang="es-AR" dirty="0"/>
          </a:p>
        </p:txBody>
      </p:sp>
      <p:sp>
        <p:nvSpPr>
          <p:cNvPr id="4" name="CuadroTexto 3">
            <a:extLst>
              <a:ext uri="{FF2B5EF4-FFF2-40B4-BE49-F238E27FC236}">
                <a16:creationId xmlns:a16="http://schemas.microsoft.com/office/drawing/2014/main" xmlns="" id="{FC309EAE-D2D3-4B36-8DF3-BD93E6795BB2}"/>
              </a:ext>
            </a:extLst>
          </p:cNvPr>
          <p:cNvSpPr txBox="1"/>
          <p:nvPr/>
        </p:nvSpPr>
        <p:spPr>
          <a:xfrm>
            <a:off x="856342" y="243965"/>
            <a:ext cx="8519886" cy="923330"/>
          </a:xfrm>
          <a:prstGeom prst="rect">
            <a:avLst/>
          </a:prstGeom>
          <a:noFill/>
        </p:spPr>
        <p:txBody>
          <a:bodyPr wrap="square" rtlCol="0">
            <a:spAutoFit/>
          </a:bodyPr>
          <a:lstStyle/>
          <a:p>
            <a:r>
              <a:rPr lang="es-AR" sz="3600" b="1" u="sng" dirty="0">
                <a:solidFill>
                  <a:schemeClr val="accent2">
                    <a:lumMod val="75000"/>
                  </a:schemeClr>
                </a:solidFill>
              </a:rPr>
              <a:t>Cierre de la cuenta corriente bancaria</a:t>
            </a:r>
            <a:endParaRPr lang="es-AR" sz="3600" dirty="0">
              <a:solidFill>
                <a:schemeClr val="accent2">
                  <a:lumMod val="75000"/>
                </a:schemeClr>
              </a:solidFill>
            </a:endParaRPr>
          </a:p>
          <a:p>
            <a:endParaRPr lang="es-AR" dirty="0"/>
          </a:p>
        </p:txBody>
      </p:sp>
    </p:spTree>
    <p:extLst>
      <p:ext uri="{BB962C8B-B14F-4D97-AF65-F5344CB8AC3E}">
        <p14:creationId xmlns:p14="http://schemas.microsoft.com/office/powerpoint/2010/main" xmlns="" val="52530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EA36EF0C-A450-4586-B98B-843CE31495A0}"/>
              </a:ext>
            </a:extLst>
          </p:cNvPr>
          <p:cNvSpPr txBox="1"/>
          <p:nvPr/>
        </p:nvSpPr>
        <p:spPr>
          <a:xfrm>
            <a:off x="65314" y="217714"/>
            <a:ext cx="12061371" cy="646331"/>
          </a:xfrm>
          <a:prstGeom prst="rect">
            <a:avLst/>
          </a:prstGeom>
          <a:noFill/>
        </p:spPr>
        <p:txBody>
          <a:bodyPr wrap="square" rtlCol="0">
            <a:spAutoFit/>
          </a:bodyPr>
          <a:lstStyle/>
          <a:p>
            <a:r>
              <a:rPr lang="es-AR" sz="3600" u="sng" dirty="0">
                <a:solidFill>
                  <a:schemeClr val="accent2">
                    <a:lumMod val="75000"/>
                  </a:schemeClr>
                </a:solidFill>
              </a:rPr>
              <a:t>Diferencia entre Préstamo Bancario y Descuento Bancario</a:t>
            </a:r>
          </a:p>
        </p:txBody>
      </p:sp>
      <p:sp>
        <p:nvSpPr>
          <p:cNvPr id="4" name="CuadroTexto 3">
            <a:extLst>
              <a:ext uri="{FF2B5EF4-FFF2-40B4-BE49-F238E27FC236}">
                <a16:creationId xmlns:a16="http://schemas.microsoft.com/office/drawing/2014/main" xmlns="" id="{5631DD8A-917F-4AD2-8D47-A84E8F4CD51F}"/>
              </a:ext>
            </a:extLst>
          </p:cNvPr>
          <p:cNvSpPr txBox="1"/>
          <p:nvPr/>
        </p:nvSpPr>
        <p:spPr>
          <a:xfrm>
            <a:off x="537029" y="1248229"/>
            <a:ext cx="11292114" cy="5016758"/>
          </a:xfrm>
          <a:prstGeom prst="rect">
            <a:avLst/>
          </a:prstGeom>
          <a:noFill/>
        </p:spPr>
        <p:txBody>
          <a:bodyPr wrap="square" rtlCol="0">
            <a:spAutoFit/>
          </a:bodyPr>
          <a:lstStyle/>
          <a:p>
            <a:r>
              <a:rPr lang="es-AR" sz="3200" b="1" u="sng" dirty="0"/>
              <a:t>Préstamo Bancario</a:t>
            </a:r>
            <a:r>
              <a:rPr lang="es-AR" sz="3200" dirty="0"/>
              <a:t>: Contrato por el cual el banco se compromete a entregar una suma de dinero, obligándose el </a:t>
            </a:r>
            <a:r>
              <a:rPr lang="es-AR" sz="3200" i="1" dirty="0"/>
              <a:t>prestatario</a:t>
            </a:r>
            <a:r>
              <a:rPr lang="es-AR" sz="3200" dirty="0"/>
              <a:t> a su devolución y al pago de los intereses en la moneda de la misma especie, conforme con lo pactado.</a:t>
            </a:r>
          </a:p>
          <a:p>
            <a:endParaRPr lang="es-AR" sz="3200" dirty="0"/>
          </a:p>
          <a:p>
            <a:endParaRPr lang="es-AR" sz="3200" dirty="0"/>
          </a:p>
          <a:p>
            <a:r>
              <a:rPr lang="es-AR" sz="3200" b="1" u="sng" dirty="0"/>
              <a:t>Descuento bancario</a:t>
            </a:r>
            <a:r>
              <a:rPr lang="es-AR" sz="3200" dirty="0"/>
              <a:t>: contrato por el cual el </a:t>
            </a:r>
            <a:r>
              <a:rPr lang="es-AR" sz="3200" i="1" dirty="0"/>
              <a:t>titular de un crédito contra terceros lo cede al banco </a:t>
            </a:r>
            <a:r>
              <a:rPr lang="es-AR" sz="3200" dirty="0"/>
              <a:t>y éste le anticipa el importe del crédito, en la moneda de la misma especie, conforme con lo pactado</a:t>
            </a:r>
          </a:p>
        </p:txBody>
      </p:sp>
    </p:spTree>
    <p:extLst>
      <p:ext uri="{BB962C8B-B14F-4D97-AF65-F5344CB8AC3E}">
        <p14:creationId xmlns:p14="http://schemas.microsoft.com/office/powerpoint/2010/main" xmlns="" val="3258433966"/>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166</TotalTime>
  <Words>952</Words>
  <Application>Microsoft Office PowerPoint</Application>
  <PresentationFormat>Personalizado</PresentationFormat>
  <Paragraphs>125</Paragraphs>
  <Slides>29</Slides>
  <Notes>0</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Faceta</vt:lpstr>
      <vt:lpstr>CONTRATOS BANCARIOS</vt:lpstr>
      <vt:lpstr>Ámbito de aplicación</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CONTRATOS BANCARIOS</dc:title>
  <dc:creator>Camila Musumeci</dc:creator>
  <cp:lastModifiedBy>USUARIO</cp:lastModifiedBy>
  <cp:revision>19</cp:revision>
  <dcterms:created xsi:type="dcterms:W3CDTF">2019-06-09T21:19:33Z</dcterms:created>
  <dcterms:modified xsi:type="dcterms:W3CDTF">2020-06-03T20:20:31Z</dcterms:modified>
</cp:coreProperties>
</file>