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83E7C4-2A54-4FE4-8C19-0146F117E373}" v="22" dt="2020-06-01T02:58:37.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581"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fy dalorso" userId="7070f23292f0d5a5" providerId="LiveId" clId="{BA83E7C4-2A54-4FE4-8C19-0146F117E373}"/>
    <pc:docChg chg="undo custSel addSld delSld modSld">
      <pc:chgData name="tefy dalorso" userId="7070f23292f0d5a5" providerId="LiveId" clId="{BA83E7C4-2A54-4FE4-8C19-0146F117E373}" dt="2020-06-01T02:58:43.164" v="552" actId="47"/>
      <pc:docMkLst>
        <pc:docMk/>
      </pc:docMkLst>
      <pc:sldChg chg="modSp mod">
        <pc:chgData name="tefy dalorso" userId="7070f23292f0d5a5" providerId="LiveId" clId="{BA83E7C4-2A54-4FE4-8C19-0146F117E373}" dt="2020-06-01T02:34:55.103" v="55" actId="113"/>
        <pc:sldMkLst>
          <pc:docMk/>
          <pc:sldMk cId="4231691822" sldId="267"/>
        </pc:sldMkLst>
        <pc:spChg chg="mod">
          <ac:chgData name="tefy dalorso" userId="7070f23292f0d5a5" providerId="LiveId" clId="{BA83E7C4-2A54-4FE4-8C19-0146F117E373}" dt="2020-06-01T02:33:38.882" v="31" actId="20577"/>
          <ac:spMkLst>
            <pc:docMk/>
            <pc:sldMk cId="4231691822" sldId="267"/>
            <ac:spMk id="2" creationId="{86342875-12C6-409B-8493-53FC15F4E832}"/>
          </ac:spMkLst>
        </pc:spChg>
        <pc:spChg chg="mod">
          <ac:chgData name="tefy dalorso" userId="7070f23292f0d5a5" providerId="LiveId" clId="{BA83E7C4-2A54-4FE4-8C19-0146F117E373}" dt="2020-06-01T02:34:55.103" v="55" actId="113"/>
          <ac:spMkLst>
            <pc:docMk/>
            <pc:sldMk cId="4231691822" sldId="267"/>
            <ac:spMk id="3" creationId="{4C596DA7-2F74-4C4A-A1E5-6537780E5849}"/>
          </ac:spMkLst>
        </pc:spChg>
      </pc:sldChg>
      <pc:sldChg chg="modSp new mod">
        <pc:chgData name="tefy dalorso" userId="7070f23292f0d5a5" providerId="LiveId" clId="{BA83E7C4-2A54-4FE4-8C19-0146F117E373}" dt="2020-06-01T02:37:33.477" v="116" actId="255"/>
        <pc:sldMkLst>
          <pc:docMk/>
          <pc:sldMk cId="1054904407" sldId="268"/>
        </pc:sldMkLst>
        <pc:spChg chg="mod">
          <ac:chgData name="tefy dalorso" userId="7070f23292f0d5a5" providerId="LiveId" clId="{BA83E7C4-2A54-4FE4-8C19-0146F117E373}" dt="2020-06-01T02:35:22.071" v="83" actId="313"/>
          <ac:spMkLst>
            <pc:docMk/>
            <pc:sldMk cId="1054904407" sldId="268"/>
            <ac:spMk id="2" creationId="{BB1DFDCE-E75F-4882-99A3-48531832972A}"/>
          </ac:spMkLst>
        </pc:spChg>
        <pc:spChg chg="mod">
          <ac:chgData name="tefy dalorso" userId="7070f23292f0d5a5" providerId="LiveId" clId="{BA83E7C4-2A54-4FE4-8C19-0146F117E373}" dt="2020-06-01T02:37:33.477" v="116" actId="255"/>
          <ac:spMkLst>
            <pc:docMk/>
            <pc:sldMk cId="1054904407" sldId="268"/>
            <ac:spMk id="3" creationId="{D30C94C4-619F-488F-9FE0-441F942BEFD3}"/>
          </ac:spMkLst>
        </pc:spChg>
      </pc:sldChg>
      <pc:sldChg chg="modSp new mod">
        <pc:chgData name="tefy dalorso" userId="7070f23292f0d5a5" providerId="LiveId" clId="{BA83E7C4-2A54-4FE4-8C19-0146F117E373}" dt="2020-06-01T02:39:26.700" v="174" actId="27636"/>
        <pc:sldMkLst>
          <pc:docMk/>
          <pc:sldMk cId="3736605575" sldId="269"/>
        </pc:sldMkLst>
        <pc:spChg chg="mod">
          <ac:chgData name="tefy dalorso" userId="7070f23292f0d5a5" providerId="LiveId" clId="{BA83E7C4-2A54-4FE4-8C19-0146F117E373}" dt="2020-06-01T02:38:09.886" v="146" actId="20577"/>
          <ac:spMkLst>
            <pc:docMk/>
            <pc:sldMk cId="3736605575" sldId="269"/>
            <ac:spMk id="2" creationId="{C6A7901F-2E9F-4ECF-9D95-CB563B9EF575}"/>
          </ac:spMkLst>
        </pc:spChg>
        <pc:spChg chg="mod">
          <ac:chgData name="tefy dalorso" userId="7070f23292f0d5a5" providerId="LiveId" clId="{BA83E7C4-2A54-4FE4-8C19-0146F117E373}" dt="2020-06-01T02:39:26.700" v="174" actId="27636"/>
          <ac:spMkLst>
            <pc:docMk/>
            <pc:sldMk cId="3736605575" sldId="269"/>
            <ac:spMk id="3" creationId="{612F1C10-561C-40A8-A0E3-00FA408DAFC0}"/>
          </ac:spMkLst>
        </pc:spChg>
      </pc:sldChg>
      <pc:sldChg chg="modSp new mod">
        <pc:chgData name="tefy dalorso" userId="7070f23292f0d5a5" providerId="LiveId" clId="{BA83E7C4-2A54-4FE4-8C19-0146F117E373}" dt="2020-06-01T02:40:15.317" v="213" actId="255"/>
        <pc:sldMkLst>
          <pc:docMk/>
          <pc:sldMk cId="1549538343" sldId="270"/>
        </pc:sldMkLst>
        <pc:spChg chg="mod">
          <ac:chgData name="tefy dalorso" userId="7070f23292f0d5a5" providerId="LiveId" clId="{BA83E7C4-2A54-4FE4-8C19-0146F117E373}" dt="2020-06-01T02:39:40.996" v="204" actId="20577"/>
          <ac:spMkLst>
            <pc:docMk/>
            <pc:sldMk cId="1549538343" sldId="270"/>
            <ac:spMk id="2" creationId="{84DDDEE1-0B2E-463C-84CF-557668405A8D}"/>
          </ac:spMkLst>
        </pc:spChg>
        <pc:spChg chg="mod">
          <ac:chgData name="tefy dalorso" userId="7070f23292f0d5a5" providerId="LiveId" clId="{BA83E7C4-2A54-4FE4-8C19-0146F117E373}" dt="2020-06-01T02:40:15.317" v="213" actId="255"/>
          <ac:spMkLst>
            <pc:docMk/>
            <pc:sldMk cId="1549538343" sldId="270"/>
            <ac:spMk id="3" creationId="{129B0E9E-AFFE-43AA-8111-97B7FD35C60C}"/>
          </ac:spMkLst>
        </pc:spChg>
      </pc:sldChg>
      <pc:sldChg chg="modSp new mod">
        <pc:chgData name="tefy dalorso" userId="7070f23292f0d5a5" providerId="LiveId" clId="{BA83E7C4-2A54-4FE4-8C19-0146F117E373}" dt="2020-06-01T02:41:40.551" v="259" actId="14100"/>
        <pc:sldMkLst>
          <pc:docMk/>
          <pc:sldMk cId="1395985531" sldId="271"/>
        </pc:sldMkLst>
        <pc:spChg chg="mod">
          <ac:chgData name="tefy dalorso" userId="7070f23292f0d5a5" providerId="LiveId" clId="{BA83E7C4-2A54-4FE4-8C19-0146F117E373}" dt="2020-06-01T02:41:22.627" v="256" actId="313"/>
          <ac:spMkLst>
            <pc:docMk/>
            <pc:sldMk cId="1395985531" sldId="271"/>
            <ac:spMk id="2" creationId="{B64339B3-9CDF-42FF-B7C7-E10FE1661FDE}"/>
          </ac:spMkLst>
        </pc:spChg>
        <pc:spChg chg="mod">
          <ac:chgData name="tefy dalorso" userId="7070f23292f0d5a5" providerId="LiveId" clId="{BA83E7C4-2A54-4FE4-8C19-0146F117E373}" dt="2020-06-01T02:41:40.551" v="259" actId="14100"/>
          <ac:spMkLst>
            <pc:docMk/>
            <pc:sldMk cId="1395985531" sldId="271"/>
            <ac:spMk id="3" creationId="{DE59FDFE-FDE6-4A40-8295-4E1C25F79E54}"/>
          </ac:spMkLst>
        </pc:spChg>
      </pc:sldChg>
      <pc:sldChg chg="modSp new mod">
        <pc:chgData name="tefy dalorso" userId="7070f23292f0d5a5" providerId="LiveId" clId="{BA83E7C4-2A54-4FE4-8C19-0146F117E373}" dt="2020-06-01T02:53:57.043" v="548" actId="20577"/>
        <pc:sldMkLst>
          <pc:docMk/>
          <pc:sldMk cId="1252102723" sldId="272"/>
        </pc:sldMkLst>
        <pc:spChg chg="mod">
          <ac:chgData name="tefy dalorso" userId="7070f23292f0d5a5" providerId="LiveId" clId="{BA83E7C4-2A54-4FE4-8C19-0146F117E373}" dt="2020-06-01T02:53:57.043" v="548" actId="20577"/>
          <ac:spMkLst>
            <pc:docMk/>
            <pc:sldMk cId="1252102723" sldId="272"/>
            <ac:spMk id="2" creationId="{B892D414-7F43-4E10-B2AD-89211ED2880D}"/>
          </ac:spMkLst>
        </pc:spChg>
        <pc:spChg chg="mod">
          <ac:chgData name="tefy dalorso" userId="7070f23292f0d5a5" providerId="LiveId" clId="{BA83E7C4-2A54-4FE4-8C19-0146F117E373}" dt="2020-06-01T02:48:20.761" v="361" actId="255"/>
          <ac:spMkLst>
            <pc:docMk/>
            <pc:sldMk cId="1252102723" sldId="272"/>
            <ac:spMk id="3" creationId="{B130B346-161D-4EB9-AE61-BC692D5AA2A5}"/>
          </ac:spMkLst>
        </pc:spChg>
      </pc:sldChg>
      <pc:sldChg chg="modSp new mod">
        <pc:chgData name="tefy dalorso" userId="7070f23292f0d5a5" providerId="LiveId" clId="{BA83E7C4-2A54-4FE4-8C19-0146F117E373}" dt="2020-06-01T02:53:49.571" v="544" actId="20577"/>
        <pc:sldMkLst>
          <pc:docMk/>
          <pc:sldMk cId="3122454170" sldId="273"/>
        </pc:sldMkLst>
        <pc:spChg chg="mod">
          <ac:chgData name="tefy dalorso" userId="7070f23292f0d5a5" providerId="LiveId" clId="{BA83E7C4-2A54-4FE4-8C19-0146F117E373}" dt="2020-06-01T02:53:49.571" v="544" actId="20577"/>
          <ac:spMkLst>
            <pc:docMk/>
            <pc:sldMk cId="3122454170" sldId="273"/>
            <ac:spMk id="2" creationId="{44CBB1E3-0DCD-407E-A236-A1D069D459BB}"/>
          </ac:spMkLst>
        </pc:spChg>
        <pc:spChg chg="mod">
          <ac:chgData name="tefy dalorso" userId="7070f23292f0d5a5" providerId="LiveId" clId="{BA83E7C4-2A54-4FE4-8C19-0146F117E373}" dt="2020-06-01T02:50:03.211" v="452" actId="2711"/>
          <ac:spMkLst>
            <pc:docMk/>
            <pc:sldMk cId="3122454170" sldId="273"/>
            <ac:spMk id="3" creationId="{CD15AFC8-FC9A-4170-B9EB-943E40E8C75F}"/>
          </ac:spMkLst>
        </pc:spChg>
      </pc:sldChg>
      <pc:sldChg chg="modSp new mod">
        <pc:chgData name="tefy dalorso" userId="7070f23292f0d5a5" providerId="LiveId" clId="{BA83E7C4-2A54-4FE4-8C19-0146F117E373}" dt="2020-06-01T02:53:42.287" v="540" actId="20577"/>
        <pc:sldMkLst>
          <pc:docMk/>
          <pc:sldMk cId="794286731" sldId="274"/>
        </pc:sldMkLst>
        <pc:spChg chg="mod">
          <ac:chgData name="tefy dalorso" userId="7070f23292f0d5a5" providerId="LiveId" clId="{BA83E7C4-2A54-4FE4-8C19-0146F117E373}" dt="2020-06-01T02:53:42.287" v="540" actId="20577"/>
          <ac:spMkLst>
            <pc:docMk/>
            <pc:sldMk cId="794286731" sldId="274"/>
            <ac:spMk id="2" creationId="{3A65E4B2-A63C-4A9E-937C-1994BB0A03F3}"/>
          </ac:spMkLst>
        </pc:spChg>
        <pc:spChg chg="mod">
          <ac:chgData name="tefy dalorso" userId="7070f23292f0d5a5" providerId="LiveId" clId="{BA83E7C4-2A54-4FE4-8C19-0146F117E373}" dt="2020-06-01T02:53:05.559" v="528" actId="14100"/>
          <ac:spMkLst>
            <pc:docMk/>
            <pc:sldMk cId="794286731" sldId="274"/>
            <ac:spMk id="3" creationId="{9DF4AF51-E0B4-4BC9-9737-F9564DCB07EF}"/>
          </ac:spMkLst>
        </pc:spChg>
      </pc:sldChg>
      <pc:sldChg chg="addSp delSp modSp new del">
        <pc:chgData name="tefy dalorso" userId="7070f23292f0d5a5" providerId="LiveId" clId="{BA83E7C4-2A54-4FE4-8C19-0146F117E373}" dt="2020-06-01T02:58:43.164" v="552" actId="47"/>
        <pc:sldMkLst>
          <pc:docMk/>
          <pc:sldMk cId="5126820" sldId="275"/>
        </pc:sldMkLst>
        <pc:spChg chg="del">
          <ac:chgData name="tefy dalorso" userId="7070f23292f0d5a5" providerId="LiveId" clId="{BA83E7C4-2A54-4FE4-8C19-0146F117E373}" dt="2020-06-01T02:58:36.367" v="550"/>
          <ac:spMkLst>
            <pc:docMk/>
            <pc:sldMk cId="5126820" sldId="275"/>
            <ac:spMk id="2" creationId="{3E1952F9-7C32-4711-B97E-279607BE5C00}"/>
          </ac:spMkLst>
        </pc:spChg>
        <pc:spChg chg="del">
          <ac:chgData name="tefy dalorso" userId="7070f23292f0d5a5" providerId="LiveId" clId="{BA83E7C4-2A54-4FE4-8C19-0146F117E373}" dt="2020-06-01T02:58:36.367" v="550"/>
          <ac:spMkLst>
            <pc:docMk/>
            <pc:sldMk cId="5126820" sldId="275"/>
            <ac:spMk id="3" creationId="{2BB1F7B0-115F-4961-B0E4-410433A8851C}"/>
          </ac:spMkLst>
        </pc:spChg>
        <pc:spChg chg="add del mod">
          <ac:chgData name="tefy dalorso" userId="7070f23292f0d5a5" providerId="LiveId" clId="{BA83E7C4-2A54-4FE4-8C19-0146F117E373}" dt="2020-06-01T02:58:37.601" v="551"/>
          <ac:spMkLst>
            <pc:docMk/>
            <pc:sldMk cId="5126820" sldId="275"/>
            <ac:spMk id="4" creationId="{CC6E055B-E67D-4D2A-A0A8-154837BCA497}"/>
          </ac:spMkLst>
        </pc:spChg>
        <pc:spChg chg="add del mod">
          <ac:chgData name="tefy dalorso" userId="7070f23292f0d5a5" providerId="LiveId" clId="{BA83E7C4-2A54-4FE4-8C19-0146F117E373}" dt="2020-06-01T02:58:37.601" v="551"/>
          <ac:spMkLst>
            <pc:docMk/>
            <pc:sldMk cId="5126820" sldId="275"/>
            <ac:spMk id="5" creationId="{A8535FCD-8F0D-4411-B3DD-BF09230AF46B}"/>
          </ac:spMkLst>
        </pc:spChg>
        <pc:spChg chg="add mod">
          <ac:chgData name="tefy dalorso" userId="7070f23292f0d5a5" providerId="LiveId" clId="{BA83E7C4-2A54-4FE4-8C19-0146F117E373}" dt="2020-06-01T02:58:37.601" v="551"/>
          <ac:spMkLst>
            <pc:docMk/>
            <pc:sldMk cId="5126820" sldId="275"/>
            <ac:spMk id="6" creationId="{A7F55AC2-4286-4DF0-B9B8-7E8B4745C2F7}"/>
          </ac:spMkLst>
        </pc:spChg>
        <pc:spChg chg="add mod">
          <ac:chgData name="tefy dalorso" userId="7070f23292f0d5a5" providerId="LiveId" clId="{BA83E7C4-2A54-4FE4-8C19-0146F117E373}" dt="2020-06-01T02:58:37.601" v="551"/>
          <ac:spMkLst>
            <pc:docMk/>
            <pc:sldMk cId="5126820" sldId="275"/>
            <ac:spMk id="7" creationId="{8A4F480C-AAA8-4A00-AA24-1EEF13FD82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73ED0CC-082F-4160-86E5-0D6041F12778}" type="datetime1">
              <a:rPr lang="en-US" smtClean="0"/>
              <a:pPr/>
              <a:t>6/19/2020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98EE3D-8CD1-4C3F-BD1C-C98C9596463C}" type="slidenum">
              <a:rPr lang="en-US" smtClean="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5930437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xmlns="" val="28072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xmlns="" val="268414442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xmlns="" val="29212979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6931617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xmlns="" val="40188819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pPr/>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xmlns="" val="11553914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73ED0CC-082F-4160-86E5-0D6041F12778}" type="datetime1">
              <a:rPr lang="en-US" smtClean="0"/>
              <a:pPr/>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xmlns="" val="17388567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ED0CC-082F-4160-86E5-0D6041F12778}" type="datetime1">
              <a:rPr lang="en-US" smtClean="0"/>
              <a:pPr/>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xmlns="" val="16071828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xmlns="" val="24835791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cstate="print"/>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xmlns="" val="21790328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73ED0CC-082F-4160-86E5-0D6041F12778}" type="datetime1">
              <a:rPr lang="en-US" smtClean="0"/>
              <a:pPr/>
              <a:t>6/19/2020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xmlns="" val="2959493070"/>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501AA37-5467-48E3-919A-B3497E7E37EA}"/>
              </a:ext>
            </a:extLst>
          </p:cNvPr>
          <p:cNvPicPr>
            <a:picLocks noChangeAspect="1"/>
          </p:cNvPicPr>
          <p:nvPr/>
        </p:nvPicPr>
        <p:blipFill rotWithShape="1">
          <a:blip r:embed="rId3" cstate="print"/>
          <a:srcRect t="10400" b="5014"/>
          <a:stretch/>
        </p:blipFill>
        <p:spPr>
          <a:xfrm>
            <a:off x="-1" y="10"/>
            <a:ext cx="12192001" cy="6857990"/>
          </a:xfrm>
          <a:prstGeom prst="rect">
            <a:avLst/>
          </a:prstGeom>
        </p:spPr>
      </p:pic>
      <p:sp>
        <p:nvSpPr>
          <p:cNvPr id="2" name="Título 1">
            <a:extLst>
              <a:ext uri="{FF2B5EF4-FFF2-40B4-BE49-F238E27FC236}">
                <a16:creationId xmlns="" xmlns:a16="http://schemas.microsoft.com/office/drawing/2014/main" id="{1B41BB98-25A8-4A0F-840E-E6EA3D9C9457}"/>
              </a:ext>
            </a:extLst>
          </p:cNvPr>
          <p:cNvSpPr>
            <a:spLocks noGrp="1"/>
          </p:cNvSpPr>
          <p:nvPr>
            <p:ph type="ctrTitle"/>
          </p:nvPr>
        </p:nvSpPr>
        <p:spPr>
          <a:xfrm>
            <a:off x="4438185" y="1828800"/>
            <a:ext cx="6451867" cy="2987090"/>
          </a:xfrm>
        </p:spPr>
        <p:txBody>
          <a:bodyPr>
            <a:normAutofit/>
          </a:bodyPr>
          <a:lstStyle/>
          <a:p>
            <a:pPr algn="l"/>
            <a:r>
              <a:rPr lang="es-AR" sz="4000" b="1" dirty="0"/>
              <a:t> </a:t>
            </a:r>
            <a:r>
              <a:rPr lang="es-AR" sz="4000" b="1" dirty="0" smtClean="0"/>
              <a:t>unidad </a:t>
            </a:r>
            <a:r>
              <a:rPr lang="es-AR" sz="4000" b="1" dirty="0" smtClean="0">
                <a:solidFill>
                  <a:schemeClr val="bg1"/>
                </a:solidFill>
                <a:latin typeface="Speak Pro" panose="020B0504020101020102" pitchFamily="34" charset="0"/>
              </a:rPr>
              <a:t>CREDITO</a:t>
            </a:r>
            <a:r>
              <a:rPr lang="es-AR" sz="4000" b="1" dirty="0">
                <a:solidFill>
                  <a:schemeClr val="bg1"/>
                </a:solidFill>
                <a:latin typeface="Speak Pro" panose="020B0504020101020102" pitchFamily="34" charset="0"/>
              </a:rPr>
              <a:t>:</a:t>
            </a:r>
            <a:br>
              <a:rPr lang="es-AR" sz="4000" b="1" dirty="0">
                <a:solidFill>
                  <a:schemeClr val="bg1"/>
                </a:solidFill>
                <a:latin typeface="Speak Pro" panose="020B0504020101020102" pitchFamily="34" charset="0"/>
              </a:rPr>
            </a:br>
            <a:r>
              <a:rPr lang="es-AR" sz="4000" b="1" dirty="0">
                <a:solidFill>
                  <a:schemeClr val="bg1"/>
                </a:solidFill>
                <a:latin typeface="Speak Pro" panose="020B0504020101020102" pitchFamily="34" charset="0"/>
              </a:rPr>
              <a:t>- Contratos </a:t>
            </a:r>
            <a:r>
              <a:rPr lang="es-AR" sz="4000" b="1" dirty="0" smtClean="0">
                <a:solidFill>
                  <a:schemeClr val="bg1"/>
                </a:solidFill>
                <a:latin typeface="Speak Pro" panose="020B0504020101020102" pitchFamily="34" charset="0"/>
              </a:rPr>
              <a:t>bancarios</a:t>
            </a:r>
            <a:r>
              <a:rPr lang="es-AR" sz="4000" b="1" dirty="0">
                <a:solidFill>
                  <a:schemeClr val="bg1"/>
                </a:solidFill>
                <a:latin typeface="Speak Pro" panose="020B0504020101020102" pitchFamily="34" charset="0"/>
              </a:rPr>
              <a:t>.</a:t>
            </a:r>
            <a:br>
              <a:rPr lang="es-AR" sz="4000" b="1" dirty="0">
                <a:solidFill>
                  <a:schemeClr val="bg1"/>
                </a:solidFill>
                <a:latin typeface="Speak Pro" panose="020B0504020101020102" pitchFamily="34" charset="0"/>
              </a:rPr>
            </a:br>
            <a:r>
              <a:rPr lang="es-AR" sz="4000" b="1" dirty="0">
                <a:solidFill>
                  <a:schemeClr val="bg1"/>
                </a:solidFill>
                <a:latin typeface="Speak Pro" panose="020B0504020101020102" pitchFamily="34" charset="0"/>
              </a:rPr>
              <a:t>- Deposito Bancario.</a:t>
            </a:r>
            <a:br>
              <a:rPr lang="es-AR" sz="4000" b="1" dirty="0">
                <a:solidFill>
                  <a:schemeClr val="bg1"/>
                </a:solidFill>
                <a:latin typeface="Speak Pro" panose="020B0504020101020102" pitchFamily="34" charset="0"/>
              </a:rPr>
            </a:br>
            <a:r>
              <a:rPr lang="es-AR" sz="4000" b="1" dirty="0">
                <a:solidFill>
                  <a:schemeClr val="bg1"/>
                </a:solidFill>
                <a:latin typeface="Speak Pro" panose="020B0504020101020102" pitchFamily="34" charset="0"/>
              </a:rPr>
              <a:t>- Contrato TC.</a:t>
            </a:r>
          </a:p>
        </p:txBody>
      </p:sp>
    </p:spTree>
    <p:extLst>
      <p:ext uri="{BB962C8B-B14F-4D97-AF65-F5344CB8AC3E}">
        <p14:creationId xmlns:p14="http://schemas.microsoft.com/office/powerpoint/2010/main" xmlns="" val="290698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9A8843E-F950-475B-8BEE-FDACA96FECBE}"/>
              </a:ext>
            </a:extLst>
          </p:cNvPr>
          <p:cNvSpPr>
            <a:spLocks noGrp="1"/>
          </p:cNvSpPr>
          <p:nvPr>
            <p:ph type="title"/>
          </p:nvPr>
        </p:nvSpPr>
        <p:spPr/>
        <p:txBody>
          <a:bodyPr/>
          <a:lstStyle/>
          <a:p>
            <a:r>
              <a:rPr lang="es-AR" dirty="0"/>
              <a:t>Cuenta corriente Bancaria</a:t>
            </a:r>
          </a:p>
        </p:txBody>
      </p:sp>
      <p:sp>
        <p:nvSpPr>
          <p:cNvPr id="3" name="Marcador de contenido 2">
            <a:extLst>
              <a:ext uri="{FF2B5EF4-FFF2-40B4-BE49-F238E27FC236}">
                <a16:creationId xmlns="" xmlns:a16="http://schemas.microsoft.com/office/drawing/2014/main" id="{108E30DE-78B4-4608-ADCA-C3F29D2084F6}"/>
              </a:ext>
            </a:extLst>
          </p:cNvPr>
          <p:cNvSpPr>
            <a:spLocks noGrp="1"/>
          </p:cNvSpPr>
          <p:nvPr>
            <p:ph idx="1"/>
          </p:nvPr>
        </p:nvSpPr>
        <p:spPr>
          <a:xfrm>
            <a:off x="901148" y="1828800"/>
            <a:ext cx="9692640" cy="4663440"/>
          </a:xfrm>
        </p:spPr>
        <p:txBody>
          <a:bodyPr>
            <a:normAutofit fontScale="92500" lnSpcReduction="10000"/>
          </a:bodyPr>
          <a:lstStyle/>
          <a:p>
            <a:pPr>
              <a:buFontTx/>
              <a:buChar char="-"/>
            </a:pPr>
            <a:r>
              <a:rPr lang="es-AR" b="1" dirty="0">
                <a:latin typeface="Speak Pro" panose="020B0504020101020102" pitchFamily="34" charset="0"/>
              </a:rPr>
              <a:t>Reglas subsidiarias: </a:t>
            </a:r>
            <a:r>
              <a:rPr lang="es-AR" dirty="0">
                <a:latin typeface="Speak Pro" panose="020B0504020101020102" pitchFamily="34" charset="0"/>
              </a:rPr>
              <a:t>Las reglas del mandato son aplicables a los encargos encomendados por el cuentacorrentista al banco. Si la operación debe realizarse en todo o en parte en una plaza en la que no existe casa del banco, él puede encomendarla a otro banco o a su corresponsal. El banco se exime del daño causado si la entidad a la que encomienda la tarea que lo causa es elegida por el cuentacorrentista.</a:t>
            </a:r>
          </a:p>
          <a:p>
            <a:pPr>
              <a:buFontTx/>
              <a:buChar char="-"/>
            </a:pPr>
            <a:r>
              <a:rPr lang="es-AR" b="1" dirty="0">
                <a:latin typeface="Speak Pro" panose="020B0504020101020102" pitchFamily="34" charset="0"/>
              </a:rPr>
              <a:t>Créditos o valores contra terceros:</a:t>
            </a:r>
            <a:r>
              <a:rPr lang="es-AR" dirty="0">
                <a:latin typeface="Speak Pro" panose="020B0504020101020102" pitchFamily="34" charset="0"/>
              </a:rPr>
              <a:t> Los créditos o títulos valores recibidos al cobro por el banco se asientan en la cuenta una vez hechos efectivos. Si el banco lo asienta antes en la cuenta, puede excluir de la cuenta su valor mientras no haya percibido efectivamente el cobro.</a:t>
            </a:r>
          </a:p>
          <a:p>
            <a:pPr>
              <a:buFontTx/>
              <a:buChar char="-"/>
            </a:pPr>
            <a:r>
              <a:rPr lang="es-AR" b="1" dirty="0">
                <a:latin typeface="Speak Pro" panose="020B0504020101020102" pitchFamily="34" charset="0"/>
              </a:rPr>
              <a:t>Resúmenes: </a:t>
            </a:r>
            <a:r>
              <a:rPr lang="es-AR" dirty="0">
                <a:latin typeface="Speak Pro" panose="020B0504020101020102" pitchFamily="34" charset="0"/>
              </a:rPr>
              <a:t>Excepto que resulten plazos distintos de las reglamentaciones, de la convención o de los usos:</a:t>
            </a:r>
            <a:br>
              <a:rPr lang="es-AR" dirty="0">
                <a:latin typeface="Speak Pro" panose="020B0504020101020102" pitchFamily="34" charset="0"/>
              </a:rPr>
            </a:br>
            <a:r>
              <a:rPr lang="es-AR" dirty="0">
                <a:latin typeface="Speak Pro" panose="020B0504020101020102" pitchFamily="34" charset="0"/>
              </a:rPr>
              <a:t>a) el banco debe remitir al cuentacorrentista dentro de los ocho días de finalizado cada mes, un extracto de los movimientos de cuenta y los saldos que resultan de cada crédito y débito;</a:t>
            </a:r>
            <a:br>
              <a:rPr lang="es-AR" dirty="0">
                <a:latin typeface="Speak Pro" panose="020B0504020101020102" pitchFamily="34" charset="0"/>
              </a:rPr>
            </a:br>
            <a:r>
              <a:rPr lang="es-AR" dirty="0">
                <a:latin typeface="Speak Pro" panose="020B0504020101020102" pitchFamily="34" charset="0"/>
              </a:rPr>
              <a:t>b) el resumen se presume aceptado si el cuentacorrentista no lo observa dentro de los diez días de su recepción o alega no haberlo recibido, pero deja transcurrir treinta días desde el vencimiento del plazo en que el banco debe enviarlo, sin reclamarlo.     	Las comunicaciones previstas en este artículo deben efectuarse en la forma que disponga la reglamentación, que puede considerar la utilización de medios mecánicos, electrónicos, de computación u otros.</a:t>
            </a:r>
            <a:br>
              <a:rPr lang="es-AR" dirty="0">
                <a:latin typeface="Speak Pro" panose="020B0504020101020102" pitchFamily="34" charset="0"/>
              </a:rPr>
            </a:br>
            <a:endParaRPr lang="es-AR" dirty="0">
              <a:latin typeface="Speak Pro" panose="020B0504020101020102" pitchFamily="34" charset="0"/>
            </a:endParaRPr>
          </a:p>
        </p:txBody>
      </p:sp>
    </p:spTree>
    <p:extLst>
      <p:ext uri="{BB962C8B-B14F-4D97-AF65-F5344CB8AC3E}">
        <p14:creationId xmlns:p14="http://schemas.microsoft.com/office/powerpoint/2010/main" xmlns="" val="410838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5067E08-0B8D-46A4-84C0-40CCDC3C3BEF}"/>
              </a:ext>
            </a:extLst>
          </p:cNvPr>
          <p:cNvSpPr>
            <a:spLocks noGrp="1"/>
          </p:cNvSpPr>
          <p:nvPr>
            <p:ph type="title"/>
          </p:nvPr>
        </p:nvSpPr>
        <p:spPr>
          <a:xfrm>
            <a:off x="318052" y="100717"/>
            <a:ext cx="10344912" cy="946205"/>
          </a:xfrm>
        </p:spPr>
        <p:txBody>
          <a:bodyPr/>
          <a:lstStyle/>
          <a:p>
            <a:r>
              <a:rPr lang="es-AR" dirty="0"/>
              <a:t>Cuenta corriente Bancaria:</a:t>
            </a:r>
          </a:p>
        </p:txBody>
      </p:sp>
      <p:sp>
        <p:nvSpPr>
          <p:cNvPr id="3" name="Marcador de contenido 2">
            <a:extLst>
              <a:ext uri="{FF2B5EF4-FFF2-40B4-BE49-F238E27FC236}">
                <a16:creationId xmlns="" xmlns:a16="http://schemas.microsoft.com/office/drawing/2014/main" id="{9AF3E4A5-84ED-4CFA-AB92-927EEAB350CE}"/>
              </a:ext>
            </a:extLst>
          </p:cNvPr>
          <p:cNvSpPr>
            <a:spLocks noGrp="1"/>
          </p:cNvSpPr>
          <p:nvPr>
            <p:ph idx="1"/>
          </p:nvPr>
        </p:nvSpPr>
        <p:spPr>
          <a:xfrm>
            <a:off x="198783" y="1046922"/>
            <a:ext cx="10668000" cy="5539408"/>
          </a:xfrm>
        </p:spPr>
        <p:txBody>
          <a:bodyPr>
            <a:noAutofit/>
          </a:bodyPr>
          <a:lstStyle/>
          <a:p>
            <a:pPr>
              <a:buFontTx/>
              <a:buChar char="-"/>
            </a:pPr>
            <a:r>
              <a:rPr lang="es-AR" sz="1600" b="1" dirty="0">
                <a:latin typeface="Speak Pro" panose="020B0504020101020102" pitchFamily="34" charset="0"/>
              </a:rPr>
              <a:t>La cuenta corriente se cierra:</a:t>
            </a:r>
            <a:r>
              <a:rPr lang="es-AR" sz="1600" dirty="0">
                <a:latin typeface="Speak Pro" panose="020B0504020101020102" pitchFamily="34" charset="0"/>
              </a:rPr>
              <a:t> </a:t>
            </a:r>
          </a:p>
          <a:p>
            <a:pPr marL="342900" indent="-342900">
              <a:buFont typeface="+mj-lt"/>
              <a:buAutoNum type="alphaLcParenR"/>
            </a:pPr>
            <a:r>
              <a:rPr lang="es-AR" sz="1600" dirty="0">
                <a:latin typeface="Speak Pro" panose="020B0504020101020102" pitchFamily="34" charset="0"/>
              </a:rPr>
              <a:t>por decisión unilateral de cualquiera de las partes, previo aviso con una anticipación de diez días, excepto pacto en contrario;</a:t>
            </a:r>
          </a:p>
          <a:p>
            <a:pPr marL="342900" indent="-342900">
              <a:buFont typeface="+mj-lt"/>
              <a:buAutoNum type="alphaLcParenR"/>
            </a:pPr>
            <a:r>
              <a:rPr lang="es-AR" sz="1600" dirty="0">
                <a:latin typeface="Speak Pro" panose="020B0504020101020102" pitchFamily="34" charset="0"/>
              </a:rPr>
              <a:t>por quiebra, muerte o incapacidad del cuentacorrentista;</a:t>
            </a:r>
          </a:p>
          <a:p>
            <a:pPr marL="342900" indent="-342900">
              <a:buFont typeface="+mj-lt"/>
              <a:buAutoNum type="alphaLcParenR"/>
            </a:pPr>
            <a:r>
              <a:rPr lang="es-AR" sz="1600" dirty="0">
                <a:latin typeface="Speak Pro" panose="020B0504020101020102" pitchFamily="34" charset="0"/>
              </a:rPr>
              <a:t>por revocación de la autorización para funcionar, quiebra o liquidación del banco;</a:t>
            </a:r>
          </a:p>
          <a:p>
            <a:pPr marL="342900" indent="-342900">
              <a:buFont typeface="+mj-lt"/>
              <a:buAutoNum type="alphaLcParenR"/>
            </a:pPr>
            <a:r>
              <a:rPr lang="es-AR" sz="1600" dirty="0">
                <a:latin typeface="Speak Pro" panose="020B0504020101020102" pitchFamily="34" charset="0"/>
              </a:rPr>
              <a:t> por las demás causales que surjan de la reglamentación o de la convención.</a:t>
            </a:r>
          </a:p>
          <a:p>
            <a:pPr>
              <a:buFontTx/>
              <a:buChar char="-"/>
            </a:pPr>
            <a:r>
              <a:rPr lang="es-AR" sz="1600" b="1" dirty="0">
                <a:latin typeface="Speak Pro" panose="020B0504020101020102" pitchFamily="34" charset="0"/>
              </a:rPr>
              <a:t>Compensación de saldos: </a:t>
            </a:r>
            <a:r>
              <a:rPr lang="es-AR" sz="1600" dirty="0">
                <a:latin typeface="Speak Pro" panose="020B0504020101020102" pitchFamily="34" charset="0"/>
              </a:rPr>
              <a:t>Cuando el banco cierre más de una cuenta de un mismo titular, debe compensar sus saldos hasta su concurrencia, aunque sean expresados en distintas monedas.</a:t>
            </a:r>
          </a:p>
          <a:p>
            <a:pPr>
              <a:buFontTx/>
              <a:buChar char="-"/>
            </a:pPr>
            <a:r>
              <a:rPr lang="es-AR" sz="1600" b="1" dirty="0">
                <a:latin typeface="Speak Pro" panose="020B0504020101020102" pitchFamily="34" charset="0"/>
              </a:rPr>
              <a:t>Ejecución de Saldo:</a:t>
            </a:r>
            <a:r>
              <a:rPr lang="es-AR" sz="1600" dirty="0">
                <a:latin typeface="Speak Pro" panose="020B0504020101020102" pitchFamily="34" charset="0"/>
              </a:rPr>
              <a:t> Producido el cierre de una cuenta, e informado el cuentacorrentista, si el banco está autorizado a operar en la República puede emitir un título con eficacia ejecutiva. El documento debe ser firmado por dos personas, apoderadas del banco mediante escritura pública, en el que se debe indicar:</a:t>
            </a:r>
          </a:p>
          <a:p>
            <a:pPr marL="0" indent="0">
              <a:buNone/>
            </a:pPr>
            <a:r>
              <a:rPr lang="es-AR" sz="1600" dirty="0">
                <a:latin typeface="Speak Pro" panose="020B0504020101020102" pitchFamily="34" charset="0"/>
              </a:rPr>
              <a:t>a)el día de cierre de la cuenta;</a:t>
            </a:r>
            <a:br>
              <a:rPr lang="es-AR" sz="1600" dirty="0">
                <a:latin typeface="Speak Pro" panose="020B0504020101020102" pitchFamily="34" charset="0"/>
              </a:rPr>
            </a:br>
            <a:r>
              <a:rPr lang="es-AR" sz="1600" dirty="0">
                <a:latin typeface="Speak Pro" panose="020B0504020101020102" pitchFamily="34" charset="0"/>
              </a:rPr>
              <a:t>b) el saldo a dicha fecha;</a:t>
            </a:r>
            <a:br>
              <a:rPr lang="es-AR" sz="1600" dirty="0">
                <a:latin typeface="Speak Pro" panose="020B0504020101020102" pitchFamily="34" charset="0"/>
              </a:rPr>
            </a:br>
            <a:r>
              <a:rPr lang="es-AR" sz="1600" dirty="0">
                <a:latin typeface="Speak Pro" panose="020B0504020101020102" pitchFamily="34" charset="0"/>
              </a:rPr>
              <a:t>c) el medio por el que ambas circunstancias fueron comunicadas al cuentacorrentista.</a:t>
            </a:r>
            <a:br>
              <a:rPr lang="es-AR" sz="1600" dirty="0">
                <a:latin typeface="Speak Pro" panose="020B0504020101020102" pitchFamily="34" charset="0"/>
              </a:rPr>
            </a:br>
            <a:r>
              <a:rPr lang="es-AR" sz="1600" dirty="0">
                <a:latin typeface="Speak Pro" panose="020B0504020101020102" pitchFamily="34" charset="0"/>
              </a:rPr>
              <a:t>El banco es responsable por el perjuicio causado por la emisión o utilización indebida de dicho título.</a:t>
            </a:r>
          </a:p>
          <a:p>
            <a:pPr marL="0" indent="0">
              <a:buNone/>
            </a:pPr>
            <a:r>
              <a:rPr lang="es-AR" sz="1600" dirty="0">
                <a:latin typeface="Speak Pro" panose="020B0504020101020102" pitchFamily="34" charset="0"/>
              </a:rPr>
              <a:t>- </a:t>
            </a:r>
            <a:r>
              <a:rPr lang="es-AR" sz="1600" b="1" dirty="0" err="1">
                <a:latin typeface="Speak Pro" panose="020B0504020101020102" pitchFamily="34" charset="0"/>
              </a:rPr>
              <a:t>Garantias</a:t>
            </a:r>
            <a:r>
              <a:rPr lang="es-AR" sz="1600" b="1" dirty="0">
                <a:latin typeface="Speak Pro" panose="020B0504020101020102" pitchFamily="34" charset="0"/>
              </a:rPr>
              <a:t>: </a:t>
            </a:r>
            <a:r>
              <a:rPr lang="es-AR" sz="1600" dirty="0">
                <a:latin typeface="Speak Pro" panose="020B0504020101020102" pitchFamily="34" charset="0"/>
              </a:rPr>
              <a:t>El saldo deudor de la cuenta corriente puede ser garantizado con hipoteca, prenda, fianza o cualquier otra clase de garantía.</a:t>
            </a:r>
          </a:p>
          <a:p>
            <a:pPr marL="0" indent="0">
              <a:buNone/>
            </a:pPr>
            <a:r>
              <a:rPr lang="es-AR" sz="1600" dirty="0">
                <a:latin typeface="Speak Pro" panose="020B0504020101020102" pitchFamily="34" charset="0"/>
              </a:rPr>
              <a:t/>
            </a:r>
            <a:br>
              <a:rPr lang="es-AR" sz="1600" dirty="0">
                <a:latin typeface="Speak Pro" panose="020B0504020101020102" pitchFamily="34" charset="0"/>
              </a:rPr>
            </a:br>
            <a:endParaRPr lang="es-AR" sz="1600" dirty="0">
              <a:latin typeface="Speak Pro" panose="020B0504020101020102" pitchFamily="34" charset="0"/>
            </a:endParaRPr>
          </a:p>
          <a:p>
            <a:pPr marL="0" indent="0">
              <a:buNone/>
            </a:pPr>
            <a:r>
              <a:rPr lang="es-AR" sz="1400" dirty="0">
                <a:latin typeface="Speak Pro" panose="020B0504020101020102" pitchFamily="34" charset="0"/>
              </a:rPr>
              <a:t/>
            </a:r>
            <a:br>
              <a:rPr lang="es-AR" sz="1400" dirty="0">
                <a:latin typeface="Speak Pro" panose="020B0504020101020102" pitchFamily="34" charset="0"/>
              </a:rPr>
            </a:br>
            <a:r>
              <a:rPr lang="es-AR" sz="1400" dirty="0"/>
              <a:t/>
            </a:r>
            <a:br>
              <a:rPr lang="es-AR" sz="1400" dirty="0"/>
            </a:br>
            <a:endParaRPr lang="es-AR" sz="1400" dirty="0"/>
          </a:p>
        </p:txBody>
      </p:sp>
    </p:spTree>
    <p:extLst>
      <p:ext uri="{BB962C8B-B14F-4D97-AF65-F5344CB8AC3E}">
        <p14:creationId xmlns:p14="http://schemas.microsoft.com/office/powerpoint/2010/main" xmlns="" val="62206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342875-12C6-409B-8493-53FC15F4E832}"/>
              </a:ext>
            </a:extLst>
          </p:cNvPr>
          <p:cNvSpPr>
            <a:spLocks noGrp="1"/>
          </p:cNvSpPr>
          <p:nvPr>
            <p:ph type="title"/>
          </p:nvPr>
        </p:nvSpPr>
        <p:spPr/>
        <p:txBody>
          <a:bodyPr/>
          <a:lstStyle/>
          <a:p>
            <a:r>
              <a:rPr lang="es-AR" dirty="0"/>
              <a:t>Prestamos y Descuentos bancarios</a:t>
            </a:r>
          </a:p>
        </p:txBody>
      </p:sp>
      <p:sp>
        <p:nvSpPr>
          <p:cNvPr id="3" name="Marcador de contenido 2">
            <a:extLst>
              <a:ext uri="{FF2B5EF4-FFF2-40B4-BE49-F238E27FC236}">
                <a16:creationId xmlns="" xmlns:a16="http://schemas.microsoft.com/office/drawing/2014/main" id="{4C596DA7-2F74-4C4A-A1E5-6537780E5849}"/>
              </a:ext>
            </a:extLst>
          </p:cNvPr>
          <p:cNvSpPr>
            <a:spLocks noGrp="1"/>
          </p:cNvSpPr>
          <p:nvPr>
            <p:ph idx="1"/>
          </p:nvPr>
        </p:nvSpPr>
        <p:spPr/>
        <p:txBody>
          <a:bodyPr>
            <a:normAutofit lnSpcReduction="10000"/>
          </a:bodyPr>
          <a:lstStyle/>
          <a:p>
            <a:pPr>
              <a:buFontTx/>
              <a:buChar char="-"/>
            </a:pPr>
            <a:r>
              <a:rPr lang="es-AR" b="1" dirty="0"/>
              <a:t> </a:t>
            </a:r>
            <a:r>
              <a:rPr lang="es-AR" sz="2000" b="1" dirty="0">
                <a:latin typeface="Speak Pro" panose="020B0504020101020102" pitchFamily="34" charset="0"/>
              </a:rPr>
              <a:t>El préstamo bancario:</a:t>
            </a:r>
            <a:r>
              <a:rPr lang="es-AR" sz="2000" dirty="0">
                <a:latin typeface="Speak Pro" panose="020B0504020101020102" pitchFamily="34" charset="0"/>
              </a:rPr>
              <a:t> es el contrato por el cual el banco se compromete a entregar una suma de dinero obligándose el prestatario a su devolución y al pago de los intereses en la moneda de la misma especie, conforme con lo pactado.</a:t>
            </a:r>
          </a:p>
          <a:p>
            <a:pPr>
              <a:buFontTx/>
              <a:buChar char="-"/>
            </a:pPr>
            <a:r>
              <a:rPr lang="es-AR" sz="2000" b="1" dirty="0">
                <a:latin typeface="Speak Pro" panose="020B0504020101020102" pitchFamily="34" charset="0"/>
              </a:rPr>
              <a:t>Descuento bancario:</a:t>
            </a:r>
            <a:r>
              <a:rPr lang="es-AR" sz="2000" dirty="0">
                <a:latin typeface="Speak Pro" panose="020B0504020101020102" pitchFamily="34" charset="0"/>
              </a:rPr>
              <a:t> El contrato de descuento bancario obliga al titular de un crédito contra terceros a cederlo a un banco, y a éste a anticiparle el importe del crédito, en la moneda de la misma especie, conforme con lo pactado.</a:t>
            </a:r>
            <a:br>
              <a:rPr lang="es-AR" sz="2000" dirty="0">
                <a:latin typeface="Speak Pro" panose="020B0504020101020102" pitchFamily="34" charset="0"/>
              </a:rPr>
            </a:br>
            <a:r>
              <a:rPr lang="es-AR" sz="2000" dirty="0">
                <a:latin typeface="Speak Pro" panose="020B0504020101020102" pitchFamily="34" charset="0"/>
              </a:rPr>
              <a:t/>
            </a:r>
            <a:br>
              <a:rPr lang="es-AR" sz="2000" dirty="0">
                <a:latin typeface="Speak Pro" panose="020B0504020101020102" pitchFamily="34" charset="0"/>
              </a:rPr>
            </a:br>
            <a:r>
              <a:rPr lang="es-AR" sz="2000" dirty="0">
                <a:latin typeface="Speak Pro" panose="020B0504020101020102" pitchFamily="34" charset="0"/>
              </a:rPr>
              <a:t>El banco tiene derecho a la restitución de las sumas anticipadas, aunque el descuento tenga lugar mediante endoso de letras de cambio, pagarés o cheques y haya ejercido contra el tercero los derechos y acciones derivados del título.</a:t>
            </a:r>
            <a:br>
              <a:rPr lang="es-AR" sz="2000" dirty="0">
                <a:latin typeface="Speak Pro" panose="020B0504020101020102" pitchFamily="34" charset="0"/>
              </a:rPr>
            </a:br>
            <a:endParaRPr lang="es-AR" sz="2000" dirty="0">
              <a:latin typeface="Speak Pro" panose="020B0504020101020102" pitchFamily="34" charset="0"/>
            </a:endParaRPr>
          </a:p>
          <a:p>
            <a:pPr>
              <a:buFontTx/>
              <a:buChar char="-"/>
            </a:pPr>
            <a:endParaRPr lang="es-AR" sz="2000" dirty="0">
              <a:latin typeface="Speak Pro" panose="020B0504020101020102" pitchFamily="34" charset="0"/>
            </a:endParaRPr>
          </a:p>
          <a:p>
            <a:pPr>
              <a:buFontTx/>
              <a:buChar char="-"/>
            </a:pPr>
            <a:endParaRPr lang="es-AR" dirty="0"/>
          </a:p>
        </p:txBody>
      </p:sp>
    </p:spTree>
    <p:extLst>
      <p:ext uri="{BB962C8B-B14F-4D97-AF65-F5344CB8AC3E}">
        <p14:creationId xmlns:p14="http://schemas.microsoft.com/office/powerpoint/2010/main" xmlns="" val="4231691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B1DFDCE-E75F-4882-99A3-48531832972A}"/>
              </a:ext>
            </a:extLst>
          </p:cNvPr>
          <p:cNvSpPr>
            <a:spLocks noGrp="1"/>
          </p:cNvSpPr>
          <p:nvPr>
            <p:ph type="title"/>
          </p:nvPr>
        </p:nvSpPr>
        <p:spPr/>
        <p:txBody>
          <a:bodyPr/>
          <a:lstStyle/>
          <a:p>
            <a:r>
              <a:rPr lang="es-AR" dirty="0"/>
              <a:t>Apertura de Crédito</a:t>
            </a:r>
          </a:p>
        </p:txBody>
      </p:sp>
      <p:sp>
        <p:nvSpPr>
          <p:cNvPr id="3" name="Marcador de contenido 2">
            <a:extLst>
              <a:ext uri="{FF2B5EF4-FFF2-40B4-BE49-F238E27FC236}">
                <a16:creationId xmlns="" xmlns:a16="http://schemas.microsoft.com/office/drawing/2014/main" id="{D30C94C4-619F-488F-9FE0-441F942BEFD3}"/>
              </a:ext>
            </a:extLst>
          </p:cNvPr>
          <p:cNvSpPr>
            <a:spLocks noGrp="1"/>
          </p:cNvSpPr>
          <p:nvPr>
            <p:ph idx="1"/>
          </p:nvPr>
        </p:nvSpPr>
        <p:spPr/>
        <p:txBody>
          <a:bodyPr>
            <a:noAutofit/>
          </a:bodyPr>
          <a:lstStyle/>
          <a:p>
            <a:pPr>
              <a:buFontTx/>
              <a:buChar char="-"/>
            </a:pPr>
            <a:r>
              <a:rPr lang="es-AR" sz="2000" b="1" dirty="0">
                <a:latin typeface="Speak Pro" panose="020B0504020101020102" pitchFamily="34" charset="0"/>
              </a:rPr>
              <a:t>Definición: </a:t>
            </a:r>
            <a:r>
              <a:rPr lang="es-AR" sz="2000" dirty="0">
                <a:latin typeface="Speak Pro" panose="020B0504020101020102" pitchFamily="34" charset="0"/>
              </a:rPr>
              <a:t>En la apertura de crédito, el banco se obliga, a cambio de una remuneración en la moneda de la misma especie de la obligación principal, conforme con lo pactado, a mantener a disposición de otra persona un crédito de dinero, dentro del límite acordado y por un tiempo fijo o indeterminado; si no se expresa la duración de la disponibilidad, se considera de plazo indeterminado.</a:t>
            </a:r>
          </a:p>
          <a:p>
            <a:pPr>
              <a:buFontTx/>
              <a:buChar char="-"/>
            </a:pPr>
            <a:r>
              <a:rPr lang="es-AR" sz="2000" b="1" dirty="0">
                <a:latin typeface="Speak Pro" panose="020B0504020101020102" pitchFamily="34" charset="0"/>
              </a:rPr>
              <a:t>Disponibilidad:</a:t>
            </a:r>
            <a:r>
              <a:rPr lang="es-AR" sz="2000" dirty="0">
                <a:latin typeface="Speak Pro" panose="020B0504020101020102" pitchFamily="34" charset="0"/>
              </a:rPr>
              <a:t> La utilización del crédito hasta el límite acordado extingue la obligación del banco, excepto que se pacte que los reembolsos efectuados por el acreditado sean disponibles durante la vigencia del contrato o hasta el preaviso de vencimiento.</a:t>
            </a:r>
          </a:p>
          <a:p>
            <a:pPr>
              <a:buFontTx/>
              <a:buChar char="-"/>
            </a:pPr>
            <a:r>
              <a:rPr lang="es-AR" sz="2000" b="1" dirty="0">
                <a:latin typeface="Speak Pro" panose="020B0504020101020102" pitchFamily="34" charset="0"/>
              </a:rPr>
              <a:t>Carácter de la disponibilidad:</a:t>
            </a:r>
            <a:r>
              <a:rPr lang="es-AR" sz="2000" dirty="0">
                <a:latin typeface="Speak Pro" panose="020B0504020101020102" pitchFamily="34" charset="0"/>
              </a:rPr>
              <a:t> La disponibilidad no puede ser invocada por terceros, no es embargable, ni puede ser utilizada para compensar cualquier otra obligación del acreditado.</a:t>
            </a:r>
            <a:br>
              <a:rPr lang="es-AR" sz="2000" dirty="0">
                <a:latin typeface="Speak Pro" panose="020B0504020101020102" pitchFamily="34" charset="0"/>
              </a:rPr>
            </a:br>
            <a:endParaRPr lang="es-AR" sz="2000" dirty="0">
              <a:latin typeface="Speak Pro" panose="020B0504020101020102" pitchFamily="34" charset="0"/>
            </a:endParaRPr>
          </a:p>
        </p:txBody>
      </p:sp>
    </p:spTree>
    <p:extLst>
      <p:ext uri="{BB962C8B-B14F-4D97-AF65-F5344CB8AC3E}">
        <p14:creationId xmlns:p14="http://schemas.microsoft.com/office/powerpoint/2010/main" xmlns="" val="105490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A7901F-2E9F-4ECF-9D95-CB563B9EF575}"/>
              </a:ext>
            </a:extLst>
          </p:cNvPr>
          <p:cNvSpPr>
            <a:spLocks noGrp="1"/>
          </p:cNvSpPr>
          <p:nvPr>
            <p:ph type="title"/>
          </p:nvPr>
        </p:nvSpPr>
        <p:spPr/>
        <p:txBody>
          <a:bodyPr/>
          <a:lstStyle/>
          <a:p>
            <a:r>
              <a:rPr lang="es-AR" dirty="0"/>
              <a:t>Servicio de caja de seguridad</a:t>
            </a:r>
          </a:p>
        </p:txBody>
      </p:sp>
      <p:sp>
        <p:nvSpPr>
          <p:cNvPr id="3" name="Marcador de contenido 2">
            <a:extLst>
              <a:ext uri="{FF2B5EF4-FFF2-40B4-BE49-F238E27FC236}">
                <a16:creationId xmlns="" xmlns:a16="http://schemas.microsoft.com/office/drawing/2014/main" id="{612F1C10-561C-40A8-A0E3-00FA408DAFC0}"/>
              </a:ext>
            </a:extLst>
          </p:cNvPr>
          <p:cNvSpPr>
            <a:spLocks noGrp="1"/>
          </p:cNvSpPr>
          <p:nvPr>
            <p:ph idx="1"/>
          </p:nvPr>
        </p:nvSpPr>
        <p:spPr/>
        <p:txBody>
          <a:bodyPr>
            <a:normAutofit/>
          </a:bodyPr>
          <a:lstStyle/>
          <a:p>
            <a:pPr>
              <a:buFontTx/>
              <a:buChar char="-"/>
            </a:pPr>
            <a:r>
              <a:rPr lang="es-AR" b="1" dirty="0">
                <a:latin typeface="Speak Pro" panose="020B0504020101020102" pitchFamily="34" charset="0"/>
              </a:rPr>
              <a:t>Obligaciones a cargo de las partes:</a:t>
            </a:r>
            <a:r>
              <a:rPr lang="es-AR" dirty="0">
                <a:latin typeface="Speak Pro" panose="020B0504020101020102" pitchFamily="34" charset="0"/>
              </a:rPr>
              <a:t> El prestador de una caja de seguridad responde frente al usuario por la idoneidad de la custodia de los locales, la integridad de las cajas y el contenido de ellas, conforme con lo pactado y las expectativas creadas en el usuario. No responde por caso fortuito externo a su actividad, ni por vicio propio de las cosas guardadas.</a:t>
            </a:r>
          </a:p>
          <a:p>
            <a:pPr>
              <a:buFontTx/>
              <a:buChar char="-"/>
            </a:pPr>
            <a:r>
              <a:rPr lang="es-AR" b="1" dirty="0">
                <a:latin typeface="Speak Pro" panose="020B0504020101020102" pitchFamily="34" charset="0"/>
              </a:rPr>
              <a:t>Límites:</a:t>
            </a:r>
            <a:r>
              <a:rPr lang="es-AR" dirty="0">
                <a:latin typeface="Speak Pro" panose="020B0504020101020102" pitchFamily="34" charset="0"/>
              </a:rPr>
              <a:t> La cláusula que exime de responsabilidad al prestador se tiene por no escrita. Es válida la cláusula de limitación de la responsabilidad del prestador hasta un monto máximo sólo si el usuario es debidamente informado y el límite no importa una desnaturalización de las obligaciones del prestador.</a:t>
            </a:r>
          </a:p>
          <a:p>
            <a:pPr>
              <a:buFontTx/>
              <a:buChar char="-"/>
            </a:pPr>
            <a:r>
              <a:rPr lang="es-AR" b="1" dirty="0">
                <a:latin typeface="Speak Pro" panose="020B0504020101020102" pitchFamily="34" charset="0"/>
              </a:rPr>
              <a:t>Prueba de contenido:</a:t>
            </a:r>
            <a:r>
              <a:rPr lang="es-AR" dirty="0">
                <a:latin typeface="Speak Pro" panose="020B0504020101020102" pitchFamily="34" charset="0"/>
              </a:rPr>
              <a:t> La prueba del contenido de la caja de seguridad puede hacerse por cualquier medio.</a:t>
            </a:r>
          </a:p>
          <a:p>
            <a:pPr>
              <a:buFontTx/>
              <a:buChar char="-"/>
            </a:pPr>
            <a:r>
              <a:rPr lang="es-AR" b="1" dirty="0">
                <a:latin typeface="Speak Pro" panose="020B0504020101020102" pitchFamily="34" charset="0"/>
              </a:rPr>
              <a:t>Pluralidad de usuarios:</a:t>
            </a:r>
            <a:r>
              <a:rPr lang="es-AR" dirty="0">
                <a:latin typeface="Speak Pro" panose="020B0504020101020102" pitchFamily="34" charset="0"/>
              </a:rPr>
              <a:t> Si los usuarios son dos o más personas, cualquiera de ellas, indistintamente, tiene derecho a acceder a la caja.</a:t>
            </a:r>
            <a:br>
              <a:rPr lang="es-AR" dirty="0">
                <a:latin typeface="Speak Pro" panose="020B0504020101020102" pitchFamily="34" charset="0"/>
              </a:rPr>
            </a:br>
            <a:endParaRPr lang="es-AR" dirty="0">
              <a:latin typeface="Speak Pro" panose="020B0504020101020102" pitchFamily="34" charset="0"/>
            </a:endParaRPr>
          </a:p>
        </p:txBody>
      </p:sp>
    </p:spTree>
    <p:extLst>
      <p:ext uri="{BB962C8B-B14F-4D97-AF65-F5344CB8AC3E}">
        <p14:creationId xmlns:p14="http://schemas.microsoft.com/office/powerpoint/2010/main" xmlns="" val="3736605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4DDDEE1-0B2E-463C-84CF-557668405A8D}"/>
              </a:ext>
            </a:extLst>
          </p:cNvPr>
          <p:cNvSpPr>
            <a:spLocks noGrp="1"/>
          </p:cNvSpPr>
          <p:nvPr>
            <p:ph type="title"/>
          </p:nvPr>
        </p:nvSpPr>
        <p:spPr/>
        <p:txBody>
          <a:bodyPr/>
          <a:lstStyle/>
          <a:p>
            <a:r>
              <a:rPr lang="es-AR" dirty="0"/>
              <a:t>Servicio de caja de seguridad</a:t>
            </a:r>
          </a:p>
        </p:txBody>
      </p:sp>
      <p:sp>
        <p:nvSpPr>
          <p:cNvPr id="3" name="Marcador de contenido 2">
            <a:extLst>
              <a:ext uri="{FF2B5EF4-FFF2-40B4-BE49-F238E27FC236}">
                <a16:creationId xmlns="" xmlns:a16="http://schemas.microsoft.com/office/drawing/2014/main" id="{129B0E9E-AFFE-43AA-8111-97B7FD35C60C}"/>
              </a:ext>
            </a:extLst>
          </p:cNvPr>
          <p:cNvSpPr>
            <a:spLocks noGrp="1"/>
          </p:cNvSpPr>
          <p:nvPr>
            <p:ph idx="1"/>
          </p:nvPr>
        </p:nvSpPr>
        <p:spPr/>
        <p:txBody>
          <a:bodyPr>
            <a:normAutofit lnSpcReduction="10000"/>
          </a:bodyPr>
          <a:lstStyle/>
          <a:p>
            <a:pPr marL="0" indent="0">
              <a:buNone/>
            </a:pPr>
            <a:r>
              <a:rPr lang="es-AR" b="1" dirty="0"/>
              <a:t>- </a:t>
            </a:r>
            <a:r>
              <a:rPr lang="es-AR" sz="2000" b="1" dirty="0">
                <a:latin typeface="Speak Pro" panose="020B0504020101020102" pitchFamily="34" charset="0"/>
              </a:rPr>
              <a:t>Retiro de los efectos:</a:t>
            </a:r>
            <a:r>
              <a:rPr lang="es-AR" sz="2000" dirty="0">
                <a:latin typeface="Speak Pro" panose="020B0504020101020102" pitchFamily="34" charset="0"/>
              </a:rPr>
              <a:t> Vencido el plazo o resuelto el contrato por falta de pago o por cualquier otra causa convencionalmente prevista, el prestador debe dar a la otra parte aviso fe-</a:t>
            </a:r>
            <a:r>
              <a:rPr lang="es-AR" sz="2000" dirty="0" err="1">
                <a:latin typeface="Speak Pro" panose="020B0504020101020102" pitchFamily="34" charset="0"/>
              </a:rPr>
              <a:t>haciente</a:t>
            </a:r>
            <a:r>
              <a:rPr lang="es-AR" sz="2000" dirty="0">
                <a:latin typeface="Speak Pro" panose="020B0504020101020102" pitchFamily="34" charset="0"/>
              </a:rPr>
              <a:t> del vencimiento operado, con el apercibimiento de proceder, pasados treinta días del aviso, a la apertura forzada de la caja ante escribano público. En su caso, el prestador debe notificar al usuario la realización de la apertura forzada de la caja poniendo a su disposición su contenido, previo pago de lo adeudado, por el plazo de tres meses; vencido dicho plazo y no habiéndose presentado el usuario, puede cobrar el precio impago de los fondos hallados en la caja. En su defecto puede proceder a la venta de los efectos necesarios para cubrir lo adeudado en la forma prevista por el artículo 2229, dando aviso al usuario. El producido de la venta se aplica al pago de lo adeudado. Los bienes remanentes deben ser consignados judicialmente por alguna de las vías previstas en este Código.</a:t>
            </a:r>
            <a:br>
              <a:rPr lang="es-AR" sz="2000" dirty="0">
                <a:latin typeface="Speak Pro" panose="020B0504020101020102" pitchFamily="34" charset="0"/>
              </a:rPr>
            </a:br>
            <a:endParaRPr lang="es-AR" sz="2000" dirty="0">
              <a:latin typeface="Speak Pro" panose="020B0504020101020102" pitchFamily="34" charset="0"/>
            </a:endParaRPr>
          </a:p>
        </p:txBody>
      </p:sp>
    </p:spTree>
    <p:extLst>
      <p:ext uri="{BB962C8B-B14F-4D97-AF65-F5344CB8AC3E}">
        <p14:creationId xmlns:p14="http://schemas.microsoft.com/office/powerpoint/2010/main" xmlns="" val="154953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64339B3-9CDF-42FF-B7C7-E10FE1661FDE}"/>
              </a:ext>
            </a:extLst>
          </p:cNvPr>
          <p:cNvSpPr>
            <a:spLocks noGrp="1"/>
          </p:cNvSpPr>
          <p:nvPr>
            <p:ph type="title"/>
          </p:nvPr>
        </p:nvSpPr>
        <p:spPr/>
        <p:txBody>
          <a:bodyPr/>
          <a:lstStyle/>
          <a:p>
            <a:r>
              <a:rPr lang="es-AR" dirty="0"/>
              <a:t>Custodia de títulos</a:t>
            </a:r>
          </a:p>
        </p:txBody>
      </p:sp>
      <p:sp>
        <p:nvSpPr>
          <p:cNvPr id="3" name="Marcador de contenido 2">
            <a:extLst>
              <a:ext uri="{FF2B5EF4-FFF2-40B4-BE49-F238E27FC236}">
                <a16:creationId xmlns="" xmlns:a16="http://schemas.microsoft.com/office/drawing/2014/main" id="{DE59FDFE-FDE6-4A40-8295-4E1C25F79E54}"/>
              </a:ext>
            </a:extLst>
          </p:cNvPr>
          <p:cNvSpPr>
            <a:spLocks noGrp="1"/>
          </p:cNvSpPr>
          <p:nvPr>
            <p:ph idx="1"/>
          </p:nvPr>
        </p:nvSpPr>
        <p:spPr>
          <a:xfrm>
            <a:off x="1261872" y="1828800"/>
            <a:ext cx="9247102" cy="4663440"/>
          </a:xfrm>
        </p:spPr>
        <p:txBody>
          <a:bodyPr>
            <a:noAutofit/>
          </a:bodyPr>
          <a:lstStyle/>
          <a:p>
            <a:pPr>
              <a:buFontTx/>
              <a:buChar char="-"/>
            </a:pPr>
            <a:r>
              <a:rPr lang="es-AR" sz="2000" b="1" dirty="0">
                <a:latin typeface="Speak Pro" panose="020B0504020101020102" pitchFamily="34" charset="0"/>
              </a:rPr>
              <a:t>Obligaciones a cargo de las partes:</a:t>
            </a:r>
            <a:r>
              <a:rPr lang="es-AR" sz="2000" dirty="0">
                <a:latin typeface="Speak Pro" panose="020B0504020101020102" pitchFamily="34" charset="0"/>
              </a:rPr>
              <a:t> El banco que asume a cambio de una remuneración la custodia de títulos en administración debe proceder a su guarda, gestionar el cobro de los intereses o los dividendos y los reembolsos del capital por cuenta del depositante y, en general, proveer la tutela de los derechos inherentes a los títulos.</a:t>
            </a:r>
          </a:p>
          <a:p>
            <a:pPr>
              <a:buFontTx/>
              <a:buChar char="-"/>
            </a:pPr>
            <a:r>
              <a:rPr lang="es-AR" sz="2000" b="1" dirty="0">
                <a:latin typeface="Speak Pro" panose="020B0504020101020102" pitchFamily="34" charset="0"/>
              </a:rPr>
              <a:t>Omisión de instrucciones:</a:t>
            </a:r>
            <a:r>
              <a:rPr lang="es-AR" sz="2000" dirty="0">
                <a:latin typeface="Speak Pro" panose="020B0504020101020102" pitchFamily="34" charset="0"/>
              </a:rPr>
              <a:t> La omisión de instrucciones del depositante no libera al banco del ejercicio de los derechos emergentes de los títulos.</a:t>
            </a:r>
          </a:p>
          <a:p>
            <a:pPr>
              <a:buFontTx/>
              <a:buChar char="-"/>
            </a:pPr>
            <a:r>
              <a:rPr lang="es-AR" sz="2000" b="1" dirty="0">
                <a:latin typeface="Speak Pro" panose="020B0504020101020102" pitchFamily="34" charset="0"/>
              </a:rPr>
              <a:t>Disposición:</a:t>
            </a:r>
            <a:r>
              <a:rPr lang="es-AR" sz="2000" dirty="0">
                <a:latin typeface="Speak Pro" panose="020B0504020101020102" pitchFamily="34" charset="0"/>
              </a:rPr>
              <a:t> Autorización otorgada al banco. En el depósito de títulos valores es válida la autorización otorgada al banco para disponer de ellos, obligándose a entregar otros del mismo género, calidad y cantidad, cuando se hubiese convenido en forma expresa y las características de los títulos lo permita. Si la restitución resulta de cumplimiento imposible, el banco debe cancelar la obligación con el pago de una suma de dinero equivalente al valor de los títulos al momento en que debe hacerse la devolución.</a:t>
            </a:r>
          </a:p>
          <a:p>
            <a:pPr>
              <a:buFontTx/>
              <a:buChar char="-"/>
            </a:pPr>
            <a:endParaRPr lang="es-AR" sz="2000" dirty="0">
              <a:latin typeface="Speak Pro" panose="020B0504020101020102" pitchFamily="34" charset="0"/>
            </a:endParaRPr>
          </a:p>
        </p:txBody>
      </p:sp>
    </p:spTree>
    <p:extLst>
      <p:ext uri="{BB962C8B-B14F-4D97-AF65-F5344CB8AC3E}">
        <p14:creationId xmlns:p14="http://schemas.microsoft.com/office/powerpoint/2010/main" xmlns="" val="1395985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892D414-7F43-4E10-B2AD-89211ED2880D}"/>
              </a:ext>
            </a:extLst>
          </p:cNvPr>
          <p:cNvSpPr>
            <a:spLocks noGrp="1"/>
          </p:cNvSpPr>
          <p:nvPr>
            <p:ph type="title"/>
          </p:nvPr>
        </p:nvSpPr>
        <p:spPr/>
        <p:txBody>
          <a:bodyPr/>
          <a:lstStyle/>
          <a:p>
            <a:r>
              <a:rPr lang="es-AR" dirty="0"/>
              <a:t>Contrato de tarjeta de crédito</a:t>
            </a:r>
          </a:p>
        </p:txBody>
      </p:sp>
      <p:sp>
        <p:nvSpPr>
          <p:cNvPr id="3" name="Marcador de contenido 2">
            <a:extLst>
              <a:ext uri="{FF2B5EF4-FFF2-40B4-BE49-F238E27FC236}">
                <a16:creationId xmlns="" xmlns:a16="http://schemas.microsoft.com/office/drawing/2014/main" id="{B130B346-161D-4EB9-AE61-BC692D5AA2A5}"/>
              </a:ext>
            </a:extLst>
          </p:cNvPr>
          <p:cNvSpPr>
            <a:spLocks noGrp="1"/>
          </p:cNvSpPr>
          <p:nvPr>
            <p:ph idx="1"/>
          </p:nvPr>
        </p:nvSpPr>
        <p:spPr/>
        <p:txBody>
          <a:bodyPr>
            <a:normAutofit/>
          </a:bodyPr>
          <a:lstStyle/>
          <a:p>
            <a:pPr marL="0" indent="0">
              <a:buNone/>
            </a:pPr>
            <a:r>
              <a:rPr lang="es-AR" b="1" dirty="0">
                <a:latin typeface="Speak Pro" panose="020B0504020101020102" pitchFamily="34" charset="0"/>
              </a:rPr>
              <a:t>- </a:t>
            </a:r>
            <a:r>
              <a:rPr lang="es-AR" sz="2000" b="1" dirty="0">
                <a:latin typeface="Speak Pro" panose="020B0504020101020102" pitchFamily="34" charset="0"/>
              </a:rPr>
              <a:t>Definición:</a:t>
            </a:r>
            <a:r>
              <a:rPr lang="es-AR" sz="2000" dirty="0">
                <a:latin typeface="Speak Pro" panose="020B0504020101020102" pitchFamily="34" charset="0"/>
              </a:rPr>
              <a:t> </a:t>
            </a:r>
            <a:r>
              <a:rPr lang="es-ES" sz="2000" dirty="0">
                <a:latin typeface="Speak Pro" panose="020B0504020101020102" pitchFamily="34" charset="0"/>
              </a:rPr>
              <a:t>Es aquel por medio de cual una parte (empresa emisora de la tarjeta de crédito) acuerda con la otra parte (titular, cliente) que ésta abra un crédito a su favor, a través de la emisión de la tarjeta a su nombre, para que por medio de ella pueda adquirir bienes o servicios en determinados locales o comercios adheridos, que son aquellos que tienen una relación contractual con la empresa emisora. Tanto el titular de la tarjeta como el comerciante adherido, le pagan a la empresa un canon y una comisión respectivamente.</a:t>
            </a:r>
            <a:endParaRPr lang="es-AR" sz="2000" dirty="0">
              <a:latin typeface="Speak Pro" panose="020B0504020101020102" pitchFamily="34" charset="0"/>
            </a:endParaRPr>
          </a:p>
          <a:p>
            <a:pPr marL="0" indent="0">
              <a:buNone/>
            </a:pPr>
            <a:r>
              <a:rPr lang="es-ES" sz="2000" dirty="0">
                <a:latin typeface="Speak Pro" panose="020B0504020101020102" pitchFamily="34" charset="0"/>
              </a:rPr>
              <a:t>Todo lo relativo a ‘tarjeta de crédito’ ha sido regulado por la Ley 25.065 (B.O. 14/1/99). Se aplican en forma supletoria las normas del Código Civil y Comercial y la Ley 24.240 de Defensa del Consumidor (y sus modificatorias).</a:t>
            </a:r>
          </a:p>
          <a:p>
            <a:pPr marL="0" indent="0">
              <a:buNone/>
            </a:pPr>
            <a:endParaRPr lang="es-ES" dirty="0"/>
          </a:p>
          <a:p>
            <a:pPr marL="0" indent="0">
              <a:buNone/>
            </a:pPr>
            <a:endParaRPr lang="es-ES" dirty="0"/>
          </a:p>
          <a:p>
            <a:pPr marL="0" indent="0">
              <a:buNone/>
            </a:pPr>
            <a:endParaRPr lang="es-AR" dirty="0"/>
          </a:p>
          <a:p>
            <a:pPr marL="0" indent="0">
              <a:buNone/>
            </a:pPr>
            <a:endParaRPr lang="es-AR" dirty="0"/>
          </a:p>
        </p:txBody>
      </p:sp>
    </p:spTree>
    <p:extLst>
      <p:ext uri="{BB962C8B-B14F-4D97-AF65-F5344CB8AC3E}">
        <p14:creationId xmlns:p14="http://schemas.microsoft.com/office/powerpoint/2010/main" xmlns="" val="1252102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4CBB1E3-0DCD-407E-A236-A1D069D459BB}"/>
              </a:ext>
            </a:extLst>
          </p:cNvPr>
          <p:cNvSpPr>
            <a:spLocks noGrp="1"/>
          </p:cNvSpPr>
          <p:nvPr>
            <p:ph type="title"/>
          </p:nvPr>
        </p:nvSpPr>
        <p:spPr/>
        <p:txBody>
          <a:bodyPr/>
          <a:lstStyle/>
          <a:p>
            <a:r>
              <a:rPr lang="es-AR" dirty="0"/>
              <a:t>Contrato de tarjeta de crédito</a:t>
            </a:r>
          </a:p>
        </p:txBody>
      </p:sp>
      <p:sp>
        <p:nvSpPr>
          <p:cNvPr id="3" name="Marcador de contenido 2">
            <a:extLst>
              <a:ext uri="{FF2B5EF4-FFF2-40B4-BE49-F238E27FC236}">
                <a16:creationId xmlns="" xmlns:a16="http://schemas.microsoft.com/office/drawing/2014/main" id="{CD15AFC8-FC9A-4170-B9EB-943E40E8C75F}"/>
              </a:ext>
            </a:extLst>
          </p:cNvPr>
          <p:cNvSpPr>
            <a:spLocks noGrp="1"/>
          </p:cNvSpPr>
          <p:nvPr>
            <p:ph idx="1"/>
          </p:nvPr>
        </p:nvSpPr>
        <p:spPr/>
        <p:txBody>
          <a:bodyPr/>
          <a:lstStyle/>
          <a:p>
            <a:pPr marL="0" indent="0">
              <a:buNone/>
            </a:pPr>
            <a:r>
              <a:rPr lang="es-ES" dirty="0"/>
              <a:t>- </a:t>
            </a:r>
            <a:r>
              <a:rPr lang="es-ES" u="sng" dirty="0">
                <a:latin typeface="Speak Pro" panose="020B0504020101020102" pitchFamily="34" charset="0"/>
              </a:rPr>
              <a:t>Sujetos</a:t>
            </a:r>
            <a:r>
              <a:rPr lang="es-ES" dirty="0">
                <a:latin typeface="Speak Pro" panose="020B0504020101020102" pitchFamily="34" charset="0"/>
              </a:rPr>
              <a:t>: los sujetos de este contrato son:</a:t>
            </a:r>
            <a:endParaRPr lang="es-AR" dirty="0">
              <a:latin typeface="Speak Pro" panose="020B0504020101020102" pitchFamily="34" charset="0"/>
            </a:endParaRPr>
          </a:p>
          <a:p>
            <a:pPr lvl="0"/>
            <a:r>
              <a:rPr lang="es-ES" u="sng" dirty="0">
                <a:latin typeface="Speak Pro" panose="020B0504020101020102" pitchFamily="34" charset="0"/>
              </a:rPr>
              <a:t>Emisor</a:t>
            </a:r>
            <a:r>
              <a:rPr lang="es-ES" dirty="0">
                <a:latin typeface="Speak Pro" panose="020B0504020101020102" pitchFamily="34" charset="0"/>
              </a:rPr>
              <a:t>: es la entidad (financiera, comercial o bancaria) que emite tarjetas de crédito, o que hace efectivo el pago</a:t>
            </a:r>
            <a:endParaRPr lang="es-AR" dirty="0">
              <a:latin typeface="Speak Pro" panose="020B0504020101020102" pitchFamily="34" charset="0"/>
            </a:endParaRPr>
          </a:p>
          <a:p>
            <a:pPr lvl="0"/>
            <a:r>
              <a:rPr lang="es-ES" u="sng" dirty="0">
                <a:latin typeface="Speak Pro" panose="020B0504020101020102" pitchFamily="34" charset="0"/>
              </a:rPr>
              <a:t>Titular de la tarjeta de crédito</a:t>
            </a:r>
            <a:r>
              <a:rPr lang="es-ES" dirty="0">
                <a:latin typeface="Speak Pro" panose="020B0504020101020102" pitchFamily="34" charset="0"/>
              </a:rPr>
              <a:t>: es quien está habilitado para el uso de la tarjeta, y se hace cargo de todos los consumos realizados por él o con su autorización</a:t>
            </a:r>
            <a:endParaRPr lang="es-AR" dirty="0">
              <a:latin typeface="Speak Pro" panose="020B0504020101020102" pitchFamily="34" charset="0"/>
            </a:endParaRPr>
          </a:p>
          <a:p>
            <a:pPr lvl="0"/>
            <a:r>
              <a:rPr lang="es-ES" u="sng" dirty="0">
                <a:latin typeface="Speak Pro" panose="020B0504020101020102" pitchFamily="34" charset="0"/>
              </a:rPr>
              <a:t>Usuario de extensiones o titular adicional</a:t>
            </a:r>
            <a:r>
              <a:rPr lang="es-ES" dirty="0">
                <a:latin typeface="Speak Pro" panose="020B0504020101020102" pitchFamily="34" charset="0"/>
              </a:rPr>
              <a:t>: es quien está autorizado, por el titular, a hacer operaciones con la tarjeta (</a:t>
            </a:r>
            <a:r>
              <a:rPr lang="es-ES" dirty="0" err="1">
                <a:latin typeface="Speak Pro" panose="020B0504020101020102" pitchFamily="34" charset="0"/>
              </a:rPr>
              <a:t>ej</a:t>
            </a:r>
            <a:r>
              <a:rPr lang="es-ES" dirty="0">
                <a:latin typeface="Speak Pro" panose="020B0504020101020102" pitchFamily="34" charset="0"/>
              </a:rPr>
              <a:t>: el titular autoriza a emitir una extensión para su esposa, para sus hijos, etc)</a:t>
            </a:r>
            <a:endParaRPr lang="es-AR" dirty="0">
              <a:latin typeface="Speak Pro" panose="020B0504020101020102" pitchFamily="34" charset="0"/>
            </a:endParaRPr>
          </a:p>
          <a:p>
            <a:pPr lvl="0"/>
            <a:r>
              <a:rPr lang="es-ES" u="sng" dirty="0">
                <a:latin typeface="Speak Pro" panose="020B0504020101020102" pitchFamily="34" charset="0"/>
              </a:rPr>
              <a:t>Proveedor o comercio adherido</a:t>
            </a:r>
            <a:r>
              <a:rPr lang="es-ES" dirty="0">
                <a:latin typeface="Speak Pro" panose="020B0504020101020102" pitchFamily="34" charset="0"/>
              </a:rPr>
              <a:t>: es quien, por el contrato hecho con el emisor, proporciona bienes, obras o servicios al usuario, aceptando recibir el importe por el sistema de tarjeta de crédito</a:t>
            </a:r>
            <a:endParaRPr lang="es-AR" dirty="0">
              <a:latin typeface="Speak Pro" panose="020B0504020101020102" pitchFamily="34" charset="0"/>
            </a:endParaRPr>
          </a:p>
          <a:p>
            <a:pPr marL="0" indent="0">
              <a:buNone/>
            </a:pPr>
            <a:endParaRPr lang="es-AR" dirty="0"/>
          </a:p>
        </p:txBody>
      </p:sp>
    </p:spTree>
    <p:extLst>
      <p:ext uri="{BB962C8B-B14F-4D97-AF65-F5344CB8AC3E}">
        <p14:creationId xmlns:p14="http://schemas.microsoft.com/office/powerpoint/2010/main" xmlns="" val="312245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A65E4B2-A63C-4A9E-937C-1994BB0A03F3}"/>
              </a:ext>
            </a:extLst>
          </p:cNvPr>
          <p:cNvSpPr>
            <a:spLocks noGrp="1"/>
          </p:cNvSpPr>
          <p:nvPr>
            <p:ph type="title"/>
          </p:nvPr>
        </p:nvSpPr>
        <p:spPr/>
        <p:txBody>
          <a:bodyPr/>
          <a:lstStyle/>
          <a:p>
            <a:r>
              <a:rPr lang="es-AR" dirty="0"/>
              <a:t>Contrato de tarjeta de crédito</a:t>
            </a:r>
          </a:p>
        </p:txBody>
      </p:sp>
      <p:sp>
        <p:nvSpPr>
          <p:cNvPr id="3" name="Marcador de contenido 2">
            <a:extLst>
              <a:ext uri="{FF2B5EF4-FFF2-40B4-BE49-F238E27FC236}">
                <a16:creationId xmlns="" xmlns:a16="http://schemas.microsoft.com/office/drawing/2014/main" id="{9DF4AF51-E0B4-4BC9-9737-F9564DCB07EF}"/>
              </a:ext>
            </a:extLst>
          </p:cNvPr>
          <p:cNvSpPr>
            <a:spLocks noGrp="1"/>
          </p:cNvSpPr>
          <p:nvPr>
            <p:ph idx="1"/>
          </p:nvPr>
        </p:nvSpPr>
        <p:spPr>
          <a:xfrm>
            <a:off x="1113183" y="1828800"/>
            <a:ext cx="9475303" cy="4797287"/>
          </a:xfrm>
        </p:spPr>
        <p:txBody>
          <a:bodyPr>
            <a:normAutofit fontScale="92500" lnSpcReduction="10000"/>
          </a:bodyPr>
          <a:lstStyle/>
          <a:p>
            <a:pPr marL="0" indent="0">
              <a:buNone/>
            </a:pPr>
            <a:r>
              <a:rPr lang="es-AR" dirty="0">
                <a:latin typeface="Speak Pro" panose="020B0504020101020102" pitchFamily="34" charset="0"/>
              </a:rPr>
              <a:t>- </a:t>
            </a:r>
            <a:r>
              <a:rPr lang="es-ES" u="sng" dirty="0">
                <a:latin typeface="Speak Pro" panose="020B0504020101020102" pitchFamily="34" charset="0"/>
              </a:rPr>
              <a:t>Obligaciones de las partes</a:t>
            </a:r>
            <a:r>
              <a:rPr lang="es-ES" dirty="0">
                <a:latin typeface="Speak Pro" panose="020B0504020101020102" pitchFamily="34" charset="0"/>
              </a:rPr>
              <a:t>:</a:t>
            </a:r>
            <a:endParaRPr lang="es-AR" dirty="0">
              <a:latin typeface="Speak Pro" panose="020B0504020101020102" pitchFamily="34" charset="0"/>
            </a:endParaRPr>
          </a:p>
          <a:p>
            <a:r>
              <a:rPr lang="es-ES" b="1" dirty="0">
                <a:latin typeface="Speak Pro" panose="020B0504020101020102" pitchFamily="34" charset="0"/>
              </a:rPr>
              <a:t>Obligaciones de la emisora para con el cliente:</a:t>
            </a:r>
            <a:r>
              <a:rPr lang="es-AR" b="1" dirty="0">
                <a:latin typeface="Speak Pro" panose="020B0504020101020102" pitchFamily="34" charset="0"/>
              </a:rPr>
              <a:t> </a:t>
            </a:r>
            <a:r>
              <a:rPr lang="es-ES" dirty="0">
                <a:latin typeface="Speak Pro" panose="020B0504020101020102" pitchFamily="34" charset="0"/>
              </a:rPr>
              <a:t>Entregarle la tarjeta con su nombre y código</a:t>
            </a:r>
            <a:r>
              <a:rPr lang="es-AR" dirty="0">
                <a:latin typeface="Speak Pro" panose="020B0504020101020102" pitchFamily="34" charset="0"/>
              </a:rPr>
              <a:t>. </a:t>
            </a:r>
            <a:r>
              <a:rPr lang="es-ES" dirty="0">
                <a:latin typeface="Speak Pro" panose="020B0504020101020102" pitchFamily="34" charset="0"/>
              </a:rPr>
              <a:t>Notificarle cuáles son los negocios adheridos</a:t>
            </a:r>
            <a:r>
              <a:rPr lang="es-AR" dirty="0">
                <a:latin typeface="Speak Pro" panose="020B0504020101020102" pitchFamily="34" charset="0"/>
              </a:rPr>
              <a:t>. </a:t>
            </a:r>
            <a:r>
              <a:rPr lang="es-ES" dirty="0">
                <a:latin typeface="Speak Pro" panose="020B0504020101020102" pitchFamily="34" charset="0"/>
              </a:rPr>
              <a:t>Liquidarle periódicamente los gastos que hizo</a:t>
            </a:r>
            <a:r>
              <a:rPr lang="es-AR" dirty="0">
                <a:latin typeface="Speak Pro" panose="020B0504020101020102" pitchFamily="34" charset="0"/>
              </a:rPr>
              <a:t>. </a:t>
            </a:r>
            <a:r>
              <a:rPr lang="es-ES" dirty="0">
                <a:latin typeface="Speak Pro" panose="020B0504020101020102" pitchFamily="34" charset="0"/>
              </a:rPr>
              <a:t>No podrá dar información a la “Base de datos de antecedentes financieros personales” referentes al estado de mora del titular (art. 53)</a:t>
            </a:r>
          </a:p>
          <a:p>
            <a:r>
              <a:rPr lang="es-ES" b="1" dirty="0">
                <a:latin typeface="Speak Pro" panose="020B0504020101020102" pitchFamily="34" charset="0"/>
              </a:rPr>
              <a:t>Obligaciones de la emisora para con el comercio: </a:t>
            </a:r>
            <a:r>
              <a:rPr lang="es-ES" dirty="0">
                <a:latin typeface="Speak Pro" panose="020B0504020101020102" pitchFamily="34" charset="0"/>
              </a:rPr>
              <a:t>Pagarle los cupones del período correspondiente liquidado. Mandarle el boletín de tarjetas canceladas</a:t>
            </a:r>
            <a:r>
              <a:rPr lang="es-AR" dirty="0">
                <a:latin typeface="Speak Pro" panose="020B0504020101020102" pitchFamily="34" charset="0"/>
              </a:rPr>
              <a:t>. </a:t>
            </a:r>
            <a:r>
              <a:rPr lang="es-ES" dirty="0">
                <a:latin typeface="Speak Pro" panose="020B0504020101020102" pitchFamily="34" charset="0"/>
              </a:rPr>
              <a:t>Responder al comerciante cuando pide autorización para venderle al cliente</a:t>
            </a:r>
          </a:p>
          <a:p>
            <a:r>
              <a:rPr lang="es-ES" b="1" dirty="0">
                <a:latin typeface="Speak Pro" panose="020B0504020101020102" pitchFamily="34" charset="0"/>
              </a:rPr>
              <a:t>Obligaciones del cliente: </a:t>
            </a:r>
            <a:r>
              <a:rPr lang="es-ES" dirty="0">
                <a:latin typeface="Speak Pro" panose="020B0504020101020102" pitchFamily="34" charset="0"/>
              </a:rPr>
              <a:t>Pagar a la emisora las liquidaciones de cada período. Pagar el canon por el uso del servicio; el interés financiero si paga el mínimo y financia el resto; y el interés punitorio si no paga en término. Avisar a la emisora la pérdida o robo de la tarjeta, para que la cancelen en el acto (caso contrario, el cliente deberá hacerse cargo de los gastos que aparezcan hechos con la misma).</a:t>
            </a:r>
          </a:p>
          <a:p>
            <a:r>
              <a:rPr lang="es-ES" b="1" dirty="0">
                <a:latin typeface="Speak Pro" panose="020B0504020101020102" pitchFamily="34" charset="0"/>
              </a:rPr>
              <a:t>Obligaciones del comercio adherido: </a:t>
            </a:r>
            <a:r>
              <a:rPr lang="es-ES" dirty="0">
                <a:latin typeface="Speak Pro" panose="020B0504020101020102" pitchFamily="34" charset="0"/>
              </a:rPr>
              <a:t>Venderle a los clientes que presenten la tarjeta (chequeando la identidad y el vencimiento de la tarjeta) pidiendo siempre autorización (art. 37, ley 25.065)</a:t>
            </a:r>
            <a:r>
              <a:rPr lang="es-AR" dirty="0">
                <a:latin typeface="Speak Pro" panose="020B0504020101020102" pitchFamily="34" charset="0"/>
              </a:rPr>
              <a:t>. </a:t>
            </a:r>
            <a:r>
              <a:rPr lang="es-ES" dirty="0">
                <a:latin typeface="Speak Pro" panose="020B0504020101020102" pitchFamily="34" charset="0"/>
              </a:rPr>
              <a:t>Pagar a la emisora la comisión (hasta un 5%) sobre lo que vendió con la tarjeta. También debe mantener el mismo precio con tarjeta que en efectivo</a:t>
            </a:r>
            <a:endParaRPr lang="es-AR" dirty="0">
              <a:latin typeface="Speak Pro" panose="020B0504020101020102" pitchFamily="34" charset="0"/>
            </a:endParaRPr>
          </a:p>
          <a:p>
            <a:endParaRPr lang="es-AR" dirty="0">
              <a:latin typeface="Speak Pro" panose="020B0504020101020102" pitchFamily="34" charset="0"/>
            </a:endParaRPr>
          </a:p>
          <a:p>
            <a:endParaRPr lang="es-AR" dirty="0">
              <a:latin typeface="Speak Pro" panose="020B0504020101020102" pitchFamily="34" charset="0"/>
            </a:endParaRPr>
          </a:p>
          <a:p>
            <a:pPr marL="0" lvl="0" indent="0">
              <a:buNone/>
            </a:pPr>
            <a:endParaRPr lang="es-AR" dirty="0">
              <a:latin typeface="Speak Pro" panose="020B0504020101020102" pitchFamily="34" charset="0"/>
            </a:endParaRPr>
          </a:p>
          <a:p>
            <a:pPr marL="0" indent="0">
              <a:buNone/>
            </a:pPr>
            <a:endParaRPr lang="es-AR" dirty="0"/>
          </a:p>
        </p:txBody>
      </p:sp>
    </p:spTree>
    <p:extLst>
      <p:ext uri="{BB962C8B-B14F-4D97-AF65-F5344CB8AC3E}">
        <p14:creationId xmlns:p14="http://schemas.microsoft.com/office/powerpoint/2010/main" xmlns="" val="79428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A335A5F-022B-4E4C-92CE-FA6C9A1A4EE5}"/>
              </a:ext>
            </a:extLst>
          </p:cNvPr>
          <p:cNvSpPr>
            <a:spLocks noGrp="1"/>
          </p:cNvSpPr>
          <p:nvPr>
            <p:ph type="title"/>
          </p:nvPr>
        </p:nvSpPr>
        <p:spPr>
          <a:xfrm>
            <a:off x="1156851" y="637762"/>
            <a:ext cx="9888496" cy="900131"/>
          </a:xfrm>
        </p:spPr>
        <p:txBody>
          <a:bodyPr anchor="t">
            <a:normAutofit/>
          </a:bodyPr>
          <a:lstStyle/>
          <a:p>
            <a:r>
              <a:rPr lang="es-AR" sz="4000" smtClean="0"/>
              <a:t>CONTRATOS BANCARIOS  </a:t>
            </a:r>
            <a:endParaRPr lang="es-AR" sz="4000" dirty="0"/>
          </a:p>
        </p:txBody>
      </p:sp>
      <p:sp>
        <p:nvSpPr>
          <p:cNvPr id="19" name="Marcador de contenido 2">
            <a:extLst>
              <a:ext uri="{FF2B5EF4-FFF2-40B4-BE49-F238E27FC236}">
                <a16:creationId xmlns="" xmlns:a16="http://schemas.microsoft.com/office/drawing/2014/main" id="{407F0A0B-9D3D-46F9-8455-56DD791FD80E}"/>
              </a:ext>
            </a:extLst>
          </p:cNvPr>
          <p:cNvSpPr>
            <a:spLocks noGrp="1"/>
          </p:cNvSpPr>
          <p:nvPr>
            <p:ph idx="1"/>
          </p:nvPr>
        </p:nvSpPr>
        <p:spPr>
          <a:xfrm>
            <a:off x="1155548" y="2217343"/>
            <a:ext cx="9880893" cy="3959619"/>
          </a:xfrm>
        </p:spPr>
        <p:txBody>
          <a:bodyPr>
            <a:normAutofit fontScale="85000" lnSpcReduction="20000"/>
          </a:bodyPr>
          <a:lstStyle/>
          <a:p>
            <a:pPr marL="36900" indent="0">
              <a:buNone/>
            </a:pPr>
            <a:r>
              <a:rPr lang="es-AR" sz="2000" b="1" dirty="0">
                <a:latin typeface="Speak Pro" panose="020B0504020101020102" pitchFamily="34" charset="0"/>
              </a:rPr>
              <a:t>Disposiciones Generales: </a:t>
            </a:r>
          </a:p>
          <a:p>
            <a:pPr>
              <a:buFontTx/>
              <a:buChar char="-"/>
            </a:pPr>
            <a:r>
              <a:rPr lang="es-AR" sz="2000" b="1" dirty="0">
                <a:latin typeface="Speak Pro" panose="020B0504020101020102" pitchFamily="34" charset="0"/>
              </a:rPr>
              <a:t>Aplicación : </a:t>
            </a:r>
            <a:r>
              <a:rPr lang="es-AR" sz="2000" dirty="0">
                <a:effectLst/>
                <a:latin typeface="Speak Pro" panose="020B0504020101020102" pitchFamily="34" charset="0"/>
              </a:rPr>
              <a:t>se aplican a los celebrados con las entidades comprendidas en la normativa sobre entidades financieras, y con las personas y entidades públicas y privadas no comprendidas expresamente en esa legislación cuando el Banco Central de la República Argentina disponga que dicha normativa les es aplicable.</a:t>
            </a:r>
          </a:p>
          <a:p>
            <a:pPr>
              <a:buFontTx/>
              <a:buChar char="-"/>
            </a:pPr>
            <a:r>
              <a:rPr lang="es-AR" sz="2000" b="1" dirty="0">
                <a:effectLst/>
                <a:latin typeface="Speak Pro" panose="020B0504020101020102" pitchFamily="34" charset="0"/>
              </a:rPr>
              <a:t>Publicidad, propuesta y documentación contractual: </a:t>
            </a:r>
            <a:r>
              <a:rPr lang="es-AR" sz="2000" dirty="0">
                <a:effectLst/>
                <a:latin typeface="Speak Pro" panose="020B0504020101020102" pitchFamily="34" charset="0"/>
              </a:rPr>
              <a:t>deben indicar con precisión y en forma destacada si la operación corresponde a la cartera de consumo o a la cartera comercial, de acuerdo a la clasificación que realiza el Banco Central de la República Argentina. Esa calificación no prevalece sobre la que surge del contrato, ni de la decisión judicial, conforme a las normas de este Código. Los bancos deben informar en sus anuncios, en forma clara, la tasa de interés, gastos, comisiones y demás condiciones económicas de las operaciones y servicios ofrecidos.</a:t>
            </a:r>
          </a:p>
          <a:p>
            <a:pPr>
              <a:buFontTx/>
              <a:buChar char="-"/>
            </a:pPr>
            <a:r>
              <a:rPr lang="es-AR" sz="2000" b="1" dirty="0">
                <a:effectLst/>
                <a:latin typeface="Speak Pro" panose="020B0504020101020102" pitchFamily="34" charset="0"/>
              </a:rPr>
              <a:t>Forma: </a:t>
            </a:r>
            <a:r>
              <a:rPr lang="es-AR" sz="2000" dirty="0">
                <a:effectLst/>
                <a:latin typeface="Speak Pro" panose="020B0504020101020102" pitchFamily="34" charset="0"/>
              </a:rPr>
              <a:t>deben instrumentarse por escrito, conforme a los medios regulados por este Código. El cliente tiene derecho a que se le entregue un ejemplar.</a:t>
            </a:r>
          </a:p>
          <a:p>
            <a:pPr marL="36900" indent="0">
              <a:buNone/>
            </a:pPr>
            <a:r>
              <a:rPr lang="es-AR" sz="1500" dirty="0">
                <a:effectLst/>
              </a:rPr>
              <a:t/>
            </a:r>
            <a:br>
              <a:rPr lang="es-AR" sz="1500" dirty="0">
                <a:effectLst/>
              </a:rPr>
            </a:br>
            <a:endParaRPr lang="es-AR" sz="1500" b="1" dirty="0"/>
          </a:p>
        </p:txBody>
      </p:sp>
    </p:spTree>
    <p:extLst>
      <p:ext uri="{BB962C8B-B14F-4D97-AF65-F5344CB8AC3E}">
        <p14:creationId xmlns:p14="http://schemas.microsoft.com/office/powerpoint/2010/main" xmlns="" val="71262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CuadroTexto 20">
            <a:extLst>
              <a:ext uri="{FF2B5EF4-FFF2-40B4-BE49-F238E27FC236}">
                <a16:creationId xmlns="" xmlns:a16="http://schemas.microsoft.com/office/drawing/2014/main" id="{A7AD8789-365F-49C5-9D67-43139A9ED4BA}"/>
              </a:ext>
            </a:extLst>
          </p:cNvPr>
          <p:cNvSpPr txBox="1"/>
          <p:nvPr/>
        </p:nvSpPr>
        <p:spPr>
          <a:xfrm>
            <a:off x="1155558" y="637763"/>
            <a:ext cx="9889797" cy="141314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kern="1200">
                <a:solidFill>
                  <a:schemeClr val="tx2">
                    <a:lumMod val="50000"/>
                  </a:schemeClr>
                </a:solidFill>
                <a:latin typeface="+mj-lt"/>
                <a:ea typeface="+mj-ea"/>
                <a:cs typeface="+mj-cs"/>
              </a:rPr>
              <a:t>Contratos Bancarios:</a:t>
            </a:r>
          </a:p>
        </p:txBody>
      </p:sp>
      <p:sp>
        <p:nvSpPr>
          <p:cNvPr id="19" name="Subtítulo 18">
            <a:extLst>
              <a:ext uri="{FF2B5EF4-FFF2-40B4-BE49-F238E27FC236}">
                <a16:creationId xmlns="" xmlns:a16="http://schemas.microsoft.com/office/drawing/2014/main" id="{03173D45-118A-46ED-AC7A-1DE24FCFE6A5}"/>
              </a:ext>
            </a:extLst>
          </p:cNvPr>
          <p:cNvSpPr>
            <a:spLocks noGrp="1"/>
          </p:cNvSpPr>
          <p:nvPr>
            <p:ph type="subTitle" idx="1"/>
          </p:nvPr>
        </p:nvSpPr>
        <p:spPr>
          <a:xfrm>
            <a:off x="590844" y="2345635"/>
            <a:ext cx="10818054" cy="4350587"/>
          </a:xfrm>
        </p:spPr>
        <p:txBody>
          <a:bodyPr vert="horz" lIns="91440" tIns="45720" rIns="91440" bIns="45720" rtlCol="0" anchor="t">
            <a:normAutofit lnSpcReduction="10000"/>
          </a:bodyPr>
          <a:lstStyle/>
          <a:p>
            <a:pPr marL="285750" indent="-285750" algn="l">
              <a:buFontTx/>
              <a:buChar char="-"/>
            </a:pPr>
            <a:r>
              <a:rPr lang="en-US" sz="1800" b="1" kern="1200" dirty="0" err="1">
                <a:solidFill>
                  <a:schemeClr val="tx2">
                    <a:lumMod val="50000"/>
                  </a:schemeClr>
                </a:solidFill>
                <a:effectLst/>
                <a:latin typeface="Speak Pro" panose="020B0504020101020102" pitchFamily="34" charset="0"/>
              </a:rPr>
              <a:t>Contenido</a:t>
            </a:r>
            <a:r>
              <a:rPr lang="en-US" sz="1800" b="1" kern="1200" dirty="0">
                <a:solidFill>
                  <a:schemeClr val="tx2">
                    <a:lumMod val="50000"/>
                  </a:schemeClr>
                </a:solidFill>
                <a:effectLst/>
                <a:latin typeface="Speak Pro" panose="020B0504020101020102" pitchFamily="34" charset="0"/>
              </a:rPr>
              <a:t>: </a:t>
            </a:r>
            <a:r>
              <a:rPr lang="en-US" sz="1800" kern="1200" dirty="0">
                <a:solidFill>
                  <a:schemeClr val="tx2">
                    <a:lumMod val="50000"/>
                  </a:schemeClr>
                </a:solidFill>
                <a:effectLst/>
                <a:latin typeface="Speak Pro" panose="020B0504020101020102" pitchFamily="34" charset="0"/>
              </a:rPr>
              <a:t>debe </a:t>
            </a:r>
            <a:r>
              <a:rPr lang="en-US" sz="1800" kern="1200" dirty="0" err="1">
                <a:solidFill>
                  <a:schemeClr val="tx2">
                    <a:lumMod val="50000"/>
                  </a:schemeClr>
                </a:solidFill>
                <a:effectLst/>
                <a:latin typeface="Speak Pro" panose="020B0504020101020102" pitchFamily="34" charset="0"/>
              </a:rPr>
              <a:t>especificar</a:t>
            </a:r>
            <a:r>
              <a:rPr lang="en-US" sz="1800" kern="1200" dirty="0">
                <a:solidFill>
                  <a:schemeClr val="tx2">
                    <a:lumMod val="50000"/>
                  </a:schemeClr>
                </a:solidFill>
                <a:effectLst/>
                <a:latin typeface="Speak Pro" panose="020B0504020101020102" pitchFamily="34" charset="0"/>
              </a:rPr>
              <a:t> la </a:t>
            </a:r>
            <a:r>
              <a:rPr lang="en-US" sz="1800" kern="1200" dirty="0" err="1">
                <a:solidFill>
                  <a:schemeClr val="tx2">
                    <a:lumMod val="50000"/>
                  </a:schemeClr>
                </a:solidFill>
                <a:effectLst/>
                <a:latin typeface="Speak Pro" panose="020B0504020101020102" pitchFamily="34" charset="0"/>
              </a:rPr>
              <a:t>tasa</a:t>
            </a:r>
            <a:r>
              <a:rPr lang="en-US" sz="1800" kern="1200" dirty="0">
                <a:solidFill>
                  <a:schemeClr val="tx2">
                    <a:lumMod val="50000"/>
                  </a:schemeClr>
                </a:solidFill>
                <a:effectLst/>
                <a:latin typeface="Speak Pro" panose="020B0504020101020102" pitchFamily="34" charset="0"/>
              </a:rPr>
              <a:t> de </a:t>
            </a:r>
            <a:r>
              <a:rPr lang="en-US" sz="1800" kern="1200" dirty="0" err="1">
                <a:solidFill>
                  <a:schemeClr val="tx2">
                    <a:lumMod val="50000"/>
                  </a:schemeClr>
                </a:solidFill>
                <a:effectLst/>
                <a:latin typeface="Speak Pro" panose="020B0504020101020102" pitchFamily="34" charset="0"/>
              </a:rPr>
              <a:t>interés</a:t>
            </a:r>
            <a:r>
              <a:rPr lang="en-US" sz="1800" kern="1200" dirty="0">
                <a:solidFill>
                  <a:schemeClr val="tx2">
                    <a:lumMod val="50000"/>
                  </a:schemeClr>
                </a:solidFill>
                <a:effectLst/>
                <a:latin typeface="Speak Pro" panose="020B0504020101020102" pitchFamily="34" charset="0"/>
              </a:rPr>
              <a:t> y </a:t>
            </a:r>
            <a:r>
              <a:rPr lang="en-US" sz="1800" kern="1200" dirty="0" err="1">
                <a:solidFill>
                  <a:schemeClr val="tx2">
                    <a:lumMod val="50000"/>
                  </a:schemeClr>
                </a:solidFill>
                <a:effectLst/>
                <a:latin typeface="Speak Pro" panose="020B0504020101020102" pitchFamily="34" charset="0"/>
              </a:rPr>
              <a:t>cualquier</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precio</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gasto</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comisión</a:t>
            </a:r>
            <a:r>
              <a:rPr lang="en-US" sz="1800" kern="1200" dirty="0">
                <a:solidFill>
                  <a:schemeClr val="tx2">
                    <a:lumMod val="50000"/>
                  </a:schemeClr>
                </a:solidFill>
                <a:effectLst/>
                <a:latin typeface="Speak Pro" panose="020B0504020101020102" pitchFamily="34" charset="0"/>
              </a:rPr>
              <a:t> y </a:t>
            </a:r>
            <a:r>
              <a:rPr lang="en-US" sz="1800" kern="1200" dirty="0" err="1">
                <a:solidFill>
                  <a:schemeClr val="tx2">
                    <a:lumMod val="50000"/>
                  </a:schemeClr>
                </a:solidFill>
                <a:effectLst/>
                <a:latin typeface="Speak Pro" panose="020B0504020101020102" pitchFamily="34" charset="0"/>
              </a:rPr>
              <a:t>otras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condiciones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económicas</a:t>
            </a:r>
            <a:r>
              <a:rPr lang="en-US" sz="1800" kern="1200" dirty="0">
                <a:solidFill>
                  <a:schemeClr val="tx2">
                    <a:lumMod val="50000"/>
                  </a:schemeClr>
                </a:solidFill>
                <a:effectLst/>
                <a:latin typeface="Speak Pro" panose="020B0504020101020102" pitchFamily="34" charset="0"/>
              </a:rPr>
              <a:t> a cargo del </a:t>
            </a:r>
            <a:r>
              <a:rPr lang="en-US" sz="1800" kern="1200" dirty="0" err="1">
                <a:solidFill>
                  <a:schemeClr val="tx2">
                    <a:lumMod val="50000"/>
                  </a:schemeClr>
                </a:solidFill>
                <a:effectLst/>
                <a:latin typeface="Speak Pro" panose="020B0504020101020102" pitchFamily="34" charset="0"/>
              </a:rPr>
              <a:t>cliente</a:t>
            </a:r>
            <a:r>
              <a:rPr lang="en-US" sz="1800" kern="1200" dirty="0">
                <a:solidFill>
                  <a:schemeClr val="tx2">
                    <a:lumMod val="50000"/>
                  </a:schemeClr>
                </a:solidFill>
                <a:effectLst/>
                <a:latin typeface="Speak Pro" panose="020B0504020101020102" pitchFamily="34" charset="0"/>
              </a:rPr>
              <a:t>. Si no </a:t>
            </a:r>
            <a:r>
              <a:rPr lang="en-US" sz="1800" kern="1200" dirty="0" err="1">
                <a:solidFill>
                  <a:schemeClr val="tx2">
                    <a:lumMod val="50000"/>
                  </a:schemeClr>
                </a:solidFill>
                <a:effectLst/>
                <a:latin typeface="Speak Pro" panose="020B0504020101020102" pitchFamily="34" charset="0"/>
              </a:rPr>
              <a:t>determina</a:t>
            </a:r>
            <a:r>
              <a:rPr lang="en-US" sz="1800" kern="1200" dirty="0">
                <a:solidFill>
                  <a:schemeClr val="tx2">
                    <a:lumMod val="50000"/>
                  </a:schemeClr>
                </a:solidFill>
                <a:effectLst/>
                <a:latin typeface="Speak Pro" panose="020B0504020101020102" pitchFamily="34" charset="0"/>
              </a:rPr>
              <a:t> la </a:t>
            </a:r>
            <a:r>
              <a:rPr lang="en-US" sz="1800" kern="1200" dirty="0" err="1">
                <a:solidFill>
                  <a:schemeClr val="tx2">
                    <a:lumMod val="50000"/>
                  </a:schemeClr>
                </a:solidFill>
                <a:effectLst/>
                <a:latin typeface="Speak Pro" panose="020B0504020101020102" pitchFamily="34" charset="0"/>
              </a:rPr>
              <a:t>tasa</a:t>
            </a:r>
            <a:r>
              <a:rPr lang="en-US" sz="1800" kern="1200" dirty="0">
                <a:solidFill>
                  <a:schemeClr val="tx2">
                    <a:lumMod val="50000"/>
                  </a:schemeClr>
                </a:solidFill>
                <a:effectLst/>
                <a:latin typeface="Speak Pro" panose="020B0504020101020102" pitchFamily="34" charset="0"/>
              </a:rPr>
              <a:t> de </a:t>
            </a:r>
            <a:r>
              <a:rPr lang="en-US" sz="1800" kern="1200" dirty="0" err="1">
                <a:solidFill>
                  <a:schemeClr val="tx2">
                    <a:lumMod val="50000"/>
                  </a:schemeClr>
                </a:solidFill>
                <a:effectLst/>
                <a:latin typeface="Speak Pro" panose="020B0504020101020102" pitchFamily="34" charset="0"/>
              </a:rPr>
              <a:t>interés</a:t>
            </a:r>
            <a:r>
              <a:rPr lang="en-US" sz="1800" kern="1200" dirty="0">
                <a:solidFill>
                  <a:schemeClr val="tx2">
                    <a:lumMod val="50000"/>
                  </a:schemeClr>
                </a:solidFill>
                <a:effectLst/>
                <a:latin typeface="Speak Pro" panose="020B0504020101020102" pitchFamily="34" charset="0"/>
              </a:rPr>
              <a:t>, es </a:t>
            </a:r>
            <a:r>
              <a:rPr lang="en-US" sz="1800" kern="1200" dirty="0" err="1">
                <a:solidFill>
                  <a:schemeClr val="tx2">
                    <a:lumMod val="50000"/>
                  </a:schemeClr>
                </a:solidFill>
                <a:effectLst/>
                <a:latin typeface="Speak Pro" panose="020B0504020101020102" pitchFamily="34" charset="0"/>
              </a:rPr>
              <a:t>aplicable</a:t>
            </a:r>
            <a:r>
              <a:rPr lang="en-US" sz="1800" kern="1200" dirty="0">
                <a:solidFill>
                  <a:schemeClr val="tx2">
                    <a:lumMod val="50000"/>
                  </a:schemeClr>
                </a:solidFill>
                <a:effectLst/>
                <a:latin typeface="Speak Pro" panose="020B0504020101020102" pitchFamily="34" charset="0"/>
              </a:rPr>
              <a:t> la nominal </a:t>
            </a:r>
            <a:r>
              <a:rPr lang="en-US" sz="1800" kern="1200" dirty="0" err="1">
                <a:solidFill>
                  <a:schemeClr val="tx2">
                    <a:lumMod val="50000"/>
                  </a:schemeClr>
                </a:solidFill>
                <a:effectLst/>
                <a:latin typeface="Speak Pro" panose="020B0504020101020102" pitchFamily="34" charset="0"/>
              </a:rPr>
              <a:t>mínima</a:t>
            </a:r>
            <a:r>
              <a:rPr lang="en-US" sz="1800" kern="1200" dirty="0">
                <a:solidFill>
                  <a:schemeClr val="tx2">
                    <a:lumMod val="50000"/>
                  </a:schemeClr>
                </a:solidFill>
                <a:effectLst/>
                <a:latin typeface="Speak Pro" panose="020B0504020101020102" pitchFamily="34" charset="0"/>
              </a:rPr>
              <a:t> y </a:t>
            </a:r>
            <a:r>
              <a:rPr lang="en-US" sz="1800" kern="1200" dirty="0" err="1">
                <a:solidFill>
                  <a:schemeClr val="tx2">
                    <a:lumMod val="50000"/>
                  </a:schemeClr>
                </a:solidFill>
                <a:effectLst/>
                <a:latin typeface="Speak Pro" panose="020B0504020101020102" pitchFamily="34" charset="0"/>
              </a:rPr>
              <a:t>máxima</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respectivamente</a:t>
            </a:r>
            <a:r>
              <a:rPr lang="en-US" sz="1800" kern="1200" dirty="0">
                <a:solidFill>
                  <a:schemeClr val="tx2">
                    <a:lumMod val="50000"/>
                  </a:schemeClr>
                </a:solidFill>
                <a:effectLst/>
                <a:latin typeface="Speak Pro" panose="020B0504020101020102" pitchFamily="34" charset="0"/>
              </a:rPr>
              <a:t>, para las </a:t>
            </a:r>
            <a:r>
              <a:rPr lang="en-US" sz="1800" kern="1200" dirty="0" err="1">
                <a:solidFill>
                  <a:schemeClr val="tx2">
                    <a:lumMod val="50000"/>
                  </a:schemeClr>
                </a:solidFill>
                <a:effectLst/>
                <a:latin typeface="Speak Pro" panose="020B0504020101020102" pitchFamily="34" charset="0"/>
              </a:rPr>
              <a:t>operaciones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activas</a:t>
            </a:r>
            <a:r>
              <a:rPr lang="en-US" sz="1800" kern="1200" dirty="0">
                <a:solidFill>
                  <a:schemeClr val="tx2">
                    <a:lumMod val="50000"/>
                  </a:schemeClr>
                </a:solidFill>
                <a:effectLst/>
                <a:latin typeface="Speak Pro" panose="020B0504020101020102" pitchFamily="34" charset="0"/>
              </a:rPr>
              <a:t> y </a:t>
            </a:r>
            <a:r>
              <a:rPr lang="en-US" sz="1800" kern="1200" dirty="0" err="1">
                <a:solidFill>
                  <a:schemeClr val="tx2">
                    <a:lumMod val="50000"/>
                  </a:schemeClr>
                </a:solidFill>
                <a:effectLst/>
                <a:latin typeface="Speak Pro" panose="020B0504020101020102" pitchFamily="34" charset="0"/>
              </a:rPr>
              <a:t>pasivas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promedio</a:t>
            </a:r>
            <a:r>
              <a:rPr lang="en-US" sz="1800" kern="1200" dirty="0">
                <a:solidFill>
                  <a:schemeClr val="tx2">
                    <a:lumMod val="50000"/>
                  </a:schemeClr>
                </a:solidFill>
                <a:effectLst/>
                <a:latin typeface="Speak Pro" panose="020B0504020101020102" pitchFamily="34" charset="0"/>
              </a:rPr>
              <a:t> del </a:t>
            </a:r>
            <a:r>
              <a:rPr lang="en-US" sz="1800" kern="1200" dirty="0" err="1">
                <a:solidFill>
                  <a:schemeClr val="tx2">
                    <a:lumMod val="50000"/>
                  </a:schemeClr>
                </a:solidFill>
                <a:effectLst/>
                <a:latin typeface="Speak Pro" panose="020B0504020101020102" pitchFamily="34" charset="0"/>
              </a:rPr>
              <a:t>sistema</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publicadas</a:t>
            </a:r>
            <a:r>
              <a:rPr lang="en-US" sz="1800" kern="1200" dirty="0">
                <a:solidFill>
                  <a:schemeClr val="tx2">
                    <a:lumMod val="50000"/>
                  </a:schemeClr>
                </a:solidFill>
                <a:effectLst/>
                <a:latin typeface="Speak Pro" panose="020B0504020101020102" pitchFamily="34" charset="0"/>
              </a:rPr>
              <a:t> por el Banco Central de la </a:t>
            </a:r>
            <a:r>
              <a:rPr lang="en-US" sz="1800" kern="1200" dirty="0" err="1">
                <a:solidFill>
                  <a:schemeClr val="tx2">
                    <a:lumMod val="50000"/>
                  </a:schemeClr>
                </a:solidFill>
                <a:effectLst/>
                <a:latin typeface="Speak Pro" panose="020B0504020101020102" pitchFamily="34" charset="0"/>
              </a:rPr>
              <a:t>República</a:t>
            </a:r>
            <a:r>
              <a:rPr lang="en-US" sz="1800" kern="1200" dirty="0">
                <a:solidFill>
                  <a:schemeClr val="tx2">
                    <a:lumMod val="50000"/>
                  </a:schemeClr>
                </a:solidFill>
                <a:effectLst/>
                <a:latin typeface="Speak Pro" panose="020B0504020101020102" pitchFamily="34" charset="0"/>
              </a:rPr>
              <a:t> Argentina a la </a:t>
            </a:r>
            <a:r>
              <a:rPr lang="en-US" sz="1800" kern="1200" dirty="0" err="1">
                <a:solidFill>
                  <a:schemeClr val="tx2">
                    <a:lumMod val="50000"/>
                  </a:schemeClr>
                </a:solidFill>
                <a:effectLst/>
                <a:latin typeface="Speak Pro" panose="020B0504020101020102" pitchFamily="34" charset="0"/>
              </a:rPr>
              <a:t>fecha</a:t>
            </a:r>
            <a:r>
              <a:rPr lang="en-US" sz="1800" kern="1200" dirty="0">
                <a:solidFill>
                  <a:schemeClr val="tx2">
                    <a:lumMod val="50000"/>
                  </a:schemeClr>
                </a:solidFill>
                <a:effectLst/>
                <a:latin typeface="Speak Pro" panose="020B0504020101020102" pitchFamily="34" charset="0"/>
              </a:rPr>
              <a:t> del </a:t>
            </a:r>
            <a:r>
              <a:rPr lang="en-US" sz="1800" kern="1200" dirty="0" err="1">
                <a:solidFill>
                  <a:schemeClr val="tx2">
                    <a:lumMod val="50000"/>
                  </a:schemeClr>
                </a:solidFill>
                <a:effectLst/>
                <a:latin typeface="Speak Pro" panose="020B0504020101020102" pitchFamily="34" charset="0"/>
              </a:rPr>
              <a:t>desembolso</a:t>
            </a:r>
            <a:r>
              <a:rPr lang="en-US" sz="1800" kern="1200" dirty="0">
                <a:solidFill>
                  <a:schemeClr val="tx2">
                    <a:lumMod val="50000"/>
                  </a:schemeClr>
                </a:solidFill>
                <a:effectLst/>
                <a:latin typeface="Speak Pro" panose="020B0504020101020102" pitchFamily="34" charset="0"/>
              </a:rPr>
              <a:t> o de la </a:t>
            </a:r>
            <a:r>
              <a:rPr lang="en-US" sz="1800" kern="1200" dirty="0" err="1">
                <a:solidFill>
                  <a:schemeClr val="tx2">
                    <a:lumMod val="50000"/>
                  </a:schemeClr>
                </a:solidFill>
                <a:effectLst/>
                <a:latin typeface="Speak Pro" panose="020B0504020101020102" pitchFamily="34" charset="0"/>
              </a:rPr>
              <a:t>imposición</a:t>
            </a:r>
            <a:r>
              <a:rPr lang="en-US" sz="1800" kern="1200" dirty="0">
                <a:solidFill>
                  <a:schemeClr val="tx2">
                    <a:lumMod val="50000"/>
                  </a:schemeClr>
                </a:solidFill>
                <a:effectLst/>
                <a:latin typeface="Speak Pro" panose="020B0504020101020102" pitchFamily="34" charset="0"/>
              </a:rPr>
              <a:t>. Las </a:t>
            </a:r>
            <a:r>
              <a:rPr lang="en-US" sz="1800" kern="1200" dirty="0" err="1">
                <a:solidFill>
                  <a:schemeClr val="tx2">
                    <a:lumMod val="50000"/>
                  </a:schemeClr>
                </a:solidFill>
                <a:effectLst/>
                <a:latin typeface="Speak Pro" panose="020B0504020101020102" pitchFamily="34" charset="0"/>
              </a:rPr>
              <a:t>cláusulas</a:t>
            </a:r>
            <a:r>
              <a:rPr lang="en-US" sz="1800" kern="1200" dirty="0">
                <a:solidFill>
                  <a:schemeClr val="tx2">
                    <a:lumMod val="50000"/>
                  </a:schemeClr>
                </a:solidFill>
                <a:effectLst/>
                <a:latin typeface="Speak Pro" panose="020B0504020101020102" pitchFamily="34" charset="0"/>
              </a:rPr>
              <a:t> de </a:t>
            </a:r>
            <a:r>
              <a:rPr lang="en-US" sz="1800" kern="1200" dirty="0" err="1">
                <a:solidFill>
                  <a:schemeClr val="tx2">
                    <a:lumMod val="50000"/>
                  </a:schemeClr>
                </a:solidFill>
                <a:effectLst/>
                <a:latin typeface="Speak Pro" panose="020B0504020101020102" pitchFamily="34" charset="0"/>
              </a:rPr>
              <a:t>remisión</a:t>
            </a:r>
            <a:r>
              <a:rPr lang="en-US" sz="1800" kern="1200" dirty="0">
                <a:solidFill>
                  <a:schemeClr val="tx2">
                    <a:lumMod val="50000"/>
                  </a:schemeClr>
                </a:solidFill>
                <a:effectLst/>
                <a:latin typeface="Speak Pro" panose="020B0504020101020102" pitchFamily="34" charset="0"/>
              </a:rPr>
              <a:t> a los </a:t>
            </a:r>
            <a:r>
              <a:rPr lang="en-US" sz="1800" kern="1200" dirty="0" err="1">
                <a:solidFill>
                  <a:schemeClr val="tx2">
                    <a:lumMod val="50000"/>
                  </a:schemeClr>
                </a:solidFill>
                <a:effectLst/>
                <a:latin typeface="Speak Pro" panose="020B0504020101020102" pitchFamily="34" charset="0"/>
              </a:rPr>
              <a:t>usos</a:t>
            </a:r>
            <a:r>
              <a:rPr lang="en-US" sz="1800" kern="1200" dirty="0">
                <a:solidFill>
                  <a:schemeClr val="tx2">
                    <a:lumMod val="50000"/>
                  </a:schemeClr>
                </a:solidFill>
                <a:effectLst/>
                <a:latin typeface="Speak Pro" panose="020B0504020101020102" pitchFamily="34" charset="0"/>
              </a:rPr>
              <a:t> para la </a:t>
            </a:r>
            <a:r>
              <a:rPr lang="en-US" sz="1800" kern="1200" dirty="0" err="1">
                <a:solidFill>
                  <a:schemeClr val="tx2">
                    <a:lumMod val="50000"/>
                  </a:schemeClr>
                </a:solidFill>
                <a:effectLst/>
                <a:latin typeface="Speak Pro" panose="020B0504020101020102" pitchFamily="34" charset="0"/>
              </a:rPr>
              <a:t>determinación</a:t>
            </a:r>
            <a:r>
              <a:rPr lang="en-US" sz="1800" kern="1200" dirty="0">
                <a:solidFill>
                  <a:schemeClr val="tx2">
                    <a:lumMod val="50000"/>
                  </a:schemeClr>
                </a:solidFill>
                <a:effectLst/>
                <a:latin typeface="Speak Pro" panose="020B0504020101020102" pitchFamily="34" charset="0"/>
              </a:rPr>
              <a:t> de las </a:t>
            </a:r>
            <a:r>
              <a:rPr lang="en-US" sz="1800" kern="1200" dirty="0" err="1">
                <a:solidFill>
                  <a:schemeClr val="tx2">
                    <a:lumMod val="50000"/>
                  </a:schemeClr>
                </a:solidFill>
                <a:effectLst/>
                <a:latin typeface="Speak Pro" panose="020B0504020101020102" pitchFamily="34" charset="0"/>
              </a:rPr>
              <a:t>tasas</a:t>
            </a:r>
            <a:r>
              <a:rPr lang="en-US" sz="1800" kern="1200" dirty="0">
                <a:solidFill>
                  <a:schemeClr val="tx2">
                    <a:lumMod val="50000"/>
                  </a:schemeClr>
                </a:solidFill>
                <a:effectLst/>
                <a:latin typeface="Speak Pro" panose="020B0504020101020102" pitchFamily="34" charset="0"/>
              </a:rPr>
              <a:t> de </a:t>
            </a:r>
            <a:r>
              <a:rPr lang="en-US" sz="1800" kern="1200" dirty="0" err="1">
                <a:solidFill>
                  <a:schemeClr val="tx2">
                    <a:lumMod val="50000"/>
                  </a:schemeClr>
                </a:solidFill>
                <a:effectLst/>
                <a:latin typeface="Speak Pro" panose="020B0504020101020102" pitchFamily="34" charset="0"/>
              </a:rPr>
              <a:t>interés</a:t>
            </a:r>
            <a:r>
              <a:rPr lang="en-US" sz="1800" kern="1200" dirty="0">
                <a:solidFill>
                  <a:schemeClr val="tx2">
                    <a:lumMod val="50000"/>
                  </a:schemeClr>
                </a:solidFill>
                <a:effectLst/>
                <a:latin typeface="Speak Pro" panose="020B0504020101020102" pitchFamily="34" charset="0"/>
              </a:rPr>
              <a:t> y de </a:t>
            </a:r>
            <a:r>
              <a:rPr lang="en-US" sz="1800" kern="1200" dirty="0" err="1">
                <a:solidFill>
                  <a:schemeClr val="tx2">
                    <a:lumMod val="50000"/>
                  </a:schemeClr>
                </a:solidFill>
                <a:effectLst/>
                <a:latin typeface="Speak Pro" panose="020B0504020101020102" pitchFamily="34" charset="0"/>
              </a:rPr>
              <a:t>otros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precios</a:t>
            </a:r>
            <a:r>
              <a:rPr lang="en-US" sz="1800" kern="1200" dirty="0">
                <a:solidFill>
                  <a:schemeClr val="tx2">
                    <a:lumMod val="50000"/>
                  </a:schemeClr>
                </a:solidFill>
                <a:effectLst/>
                <a:latin typeface="Speak Pro" panose="020B0504020101020102" pitchFamily="34" charset="0"/>
              </a:rPr>
              <a:t> y </a:t>
            </a:r>
            <a:r>
              <a:rPr lang="en-US" sz="1800" kern="1200" dirty="0" err="1">
                <a:solidFill>
                  <a:schemeClr val="tx2">
                    <a:lumMod val="50000"/>
                  </a:schemeClr>
                </a:solidFill>
                <a:effectLst/>
                <a:latin typeface="Speak Pro" panose="020B0504020101020102" pitchFamily="34" charset="0"/>
              </a:rPr>
              <a:t>condiciones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contractuales</a:t>
            </a:r>
            <a:r>
              <a:rPr lang="en-US" sz="1800" kern="1200" dirty="0">
                <a:solidFill>
                  <a:schemeClr val="tx2">
                    <a:lumMod val="50000"/>
                  </a:schemeClr>
                </a:solidFill>
                <a:effectLst/>
                <a:latin typeface="Speak Pro" panose="020B0504020101020102" pitchFamily="34" charset="0"/>
              </a:rPr>
              <a:t> se </a:t>
            </a:r>
            <a:r>
              <a:rPr lang="en-US" sz="1800" kern="1200" dirty="0" err="1">
                <a:solidFill>
                  <a:schemeClr val="tx2">
                    <a:lumMod val="50000"/>
                  </a:schemeClr>
                </a:solidFill>
                <a:effectLst/>
                <a:latin typeface="Speak Pro" panose="020B0504020101020102" pitchFamily="34" charset="0"/>
              </a:rPr>
              <a:t>tienen</a:t>
            </a:r>
            <a:r>
              <a:rPr lang="en-US" sz="1800" kern="1200" dirty="0">
                <a:solidFill>
                  <a:schemeClr val="tx2">
                    <a:lumMod val="50000"/>
                  </a:schemeClr>
                </a:solidFill>
                <a:effectLst/>
                <a:latin typeface="Speak Pro" panose="020B0504020101020102" pitchFamily="34" charset="0"/>
              </a:rPr>
              <a:t> por no </a:t>
            </a:r>
            <a:r>
              <a:rPr lang="en-US" sz="1800" kern="1200" dirty="0" err="1">
                <a:solidFill>
                  <a:schemeClr val="tx2">
                    <a:lumMod val="50000"/>
                  </a:schemeClr>
                </a:solidFill>
                <a:effectLst/>
                <a:latin typeface="Speak Pro" panose="020B0504020101020102" pitchFamily="34" charset="0"/>
              </a:rPr>
              <a:t>escritas</a:t>
            </a:r>
            <a:r>
              <a:rPr lang="en-US" sz="1800" kern="1200" dirty="0">
                <a:solidFill>
                  <a:schemeClr val="tx2">
                    <a:lumMod val="50000"/>
                  </a:schemeClr>
                </a:solidFill>
                <a:effectLst/>
                <a:latin typeface="Speak Pro" panose="020B0504020101020102" pitchFamily="34" charset="0"/>
              </a:rPr>
              <a:t>.</a:t>
            </a:r>
            <a:endParaRPr lang="en-US" sz="1800" b="1" dirty="0">
              <a:solidFill>
                <a:schemeClr val="tx2">
                  <a:lumMod val="50000"/>
                </a:schemeClr>
              </a:solidFill>
              <a:effectLst/>
              <a:latin typeface="Speak Pro" panose="020B0504020101020102" pitchFamily="34" charset="0"/>
            </a:endParaRPr>
          </a:p>
          <a:p>
            <a:pPr marL="285750" indent="-285750" algn="l">
              <a:buFontTx/>
              <a:buChar char="-"/>
            </a:pPr>
            <a:r>
              <a:rPr lang="en-US" sz="1800" b="1" kern="1200" dirty="0" err="1">
                <a:solidFill>
                  <a:schemeClr val="tx2">
                    <a:lumMod val="50000"/>
                  </a:schemeClr>
                </a:solidFill>
                <a:latin typeface="Speak Pro" panose="020B0504020101020102" pitchFamily="34" charset="0"/>
              </a:rPr>
              <a:t>Información</a:t>
            </a:r>
            <a:r>
              <a:rPr lang="en-US" sz="1800" b="1" kern="1200" dirty="0">
                <a:solidFill>
                  <a:schemeClr val="tx2">
                    <a:lumMod val="50000"/>
                  </a:schemeClr>
                </a:solidFill>
                <a:latin typeface="Speak Pro" panose="020B0504020101020102" pitchFamily="34" charset="0"/>
              </a:rPr>
              <a:t> </a:t>
            </a:r>
            <a:r>
              <a:rPr lang="en-US" sz="1800" b="1" kern="1200" dirty="0" err="1">
                <a:solidFill>
                  <a:schemeClr val="tx2">
                    <a:lumMod val="50000"/>
                  </a:schemeClr>
                </a:solidFill>
                <a:latin typeface="Speak Pro" panose="020B0504020101020102" pitchFamily="34" charset="0"/>
              </a:rPr>
              <a:t>Periódica</a:t>
            </a:r>
            <a:r>
              <a:rPr lang="en-US" sz="1800" b="1" kern="1200" dirty="0">
                <a:solidFill>
                  <a:schemeClr val="tx2">
                    <a:lumMod val="50000"/>
                  </a:schemeClr>
                </a:solidFill>
                <a:latin typeface="Speak Pro" panose="020B0504020101020102" pitchFamily="34" charset="0"/>
              </a:rPr>
              <a:t>: </a:t>
            </a:r>
            <a:r>
              <a:rPr lang="en-US" sz="1800" kern="1200" dirty="0">
                <a:solidFill>
                  <a:schemeClr val="tx2">
                    <a:lumMod val="50000"/>
                  </a:schemeClr>
                </a:solidFill>
                <a:effectLst/>
                <a:latin typeface="Speak Pro" panose="020B0504020101020102" pitchFamily="34" charset="0"/>
              </a:rPr>
              <a:t>El banco debe </a:t>
            </a:r>
            <a:r>
              <a:rPr lang="en-US" sz="1800" kern="1200" dirty="0" err="1">
                <a:solidFill>
                  <a:schemeClr val="tx2">
                    <a:lumMod val="50000"/>
                  </a:schemeClr>
                </a:solidFill>
                <a:effectLst/>
                <a:latin typeface="Speak Pro" panose="020B0504020101020102" pitchFamily="34" charset="0"/>
              </a:rPr>
              <a:t>comunicar</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en</a:t>
            </a:r>
            <a:r>
              <a:rPr lang="en-US" sz="1800" kern="1200" dirty="0">
                <a:solidFill>
                  <a:schemeClr val="tx2">
                    <a:lumMod val="50000"/>
                  </a:schemeClr>
                </a:solidFill>
                <a:effectLst/>
                <a:latin typeface="Speak Pro" panose="020B0504020101020102" pitchFamily="34" charset="0"/>
              </a:rPr>
              <a:t> forma </a:t>
            </a:r>
            <a:r>
              <a:rPr lang="en-US" sz="1800" kern="1200" dirty="0" err="1">
                <a:solidFill>
                  <a:schemeClr val="tx2">
                    <a:lumMod val="50000"/>
                  </a:schemeClr>
                </a:solidFill>
                <a:effectLst/>
                <a:latin typeface="Speak Pro" panose="020B0504020101020102" pitchFamily="34" charset="0"/>
              </a:rPr>
              <a:t>clara</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escrita</a:t>
            </a:r>
            <a:r>
              <a:rPr lang="en-US" sz="1800" kern="1200" dirty="0">
                <a:solidFill>
                  <a:schemeClr val="tx2">
                    <a:lumMod val="50000"/>
                  </a:schemeClr>
                </a:solidFill>
                <a:effectLst/>
                <a:latin typeface="Speak Pro" panose="020B0504020101020102" pitchFamily="34" charset="0"/>
              </a:rPr>
              <a:t> o por </a:t>
            </a:r>
            <a:r>
              <a:rPr lang="en-US" sz="1800" kern="1200" dirty="0" err="1">
                <a:solidFill>
                  <a:schemeClr val="tx2">
                    <a:lumMod val="50000"/>
                  </a:schemeClr>
                </a:solidFill>
                <a:effectLst/>
                <a:latin typeface="Speak Pro" panose="020B0504020101020102" pitchFamily="34" charset="0"/>
              </a:rPr>
              <a:t>medios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electrónicos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previamente</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aceptados</a:t>
            </a:r>
            <a:r>
              <a:rPr lang="en-US" sz="1800" kern="1200" dirty="0">
                <a:solidFill>
                  <a:schemeClr val="tx2">
                    <a:lumMod val="50000"/>
                  </a:schemeClr>
                </a:solidFill>
                <a:effectLst/>
                <a:latin typeface="Speak Pro" panose="020B0504020101020102" pitchFamily="34" charset="0"/>
              </a:rPr>
              <a:t> por el </a:t>
            </a:r>
            <a:r>
              <a:rPr lang="en-US" sz="1800" kern="1200" dirty="0" err="1">
                <a:solidFill>
                  <a:schemeClr val="tx2">
                    <a:lumMod val="50000"/>
                  </a:schemeClr>
                </a:solidFill>
                <a:effectLst/>
                <a:latin typeface="Speak Pro" panose="020B0504020101020102" pitchFamily="34" charset="0"/>
              </a:rPr>
              <a:t>cliente</a:t>
            </a:r>
            <a:r>
              <a:rPr lang="en-US" sz="1800" kern="1200" dirty="0">
                <a:solidFill>
                  <a:schemeClr val="tx2">
                    <a:lumMod val="50000"/>
                  </a:schemeClr>
                </a:solidFill>
                <a:effectLst/>
                <a:latin typeface="Speak Pro" panose="020B0504020101020102" pitchFamily="34" charset="0"/>
              </a:rPr>
              <a:t>, al </a:t>
            </a:r>
            <a:r>
              <a:rPr lang="en-US" sz="1800" kern="1200" dirty="0" err="1">
                <a:solidFill>
                  <a:schemeClr val="tx2">
                    <a:lumMod val="50000"/>
                  </a:schemeClr>
                </a:solidFill>
                <a:effectLst/>
                <a:latin typeface="Speak Pro" panose="020B0504020101020102" pitchFamily="34" charset="0"/>
              </a:rPr>
              <a:t>menos</a:t>
            </a:r>
            <a:r>
              <a:rPr lang="en-US" sz="1800" kern="1200" dirty="0">
                <a:solidFill>
                  <a:schemeClr val="tx2">
                    <a:lumMod val="50000"/>
                  </a:schemeClr>
                </a:solidFill>
                <a:effectLst/>
                <a:latin typeface="Speak Pro" panose="020B0504020101020102" pitchFamily="34" charset="0"/>
              </a:rPr>
              <a:t> una </a:t>
            </a:r>
            <a:r>
              <a:rPr lang="en-US" sz="1800" kern="1200" dirty="0" err="1">
                <a:solidFill>
                  <a:schemeClr val="tx2">
                    <a:lumMod val="50000"/>
                  </a:schemeClr>
                </a:solidFill>
                <a:effectLst/>
                <a:latin typeface="Speak Pro" panose="020B0504020101020102" pitchFamily="34" charset="0"/>
              </a:rPr>
              <a:t>vez</a:t>
            </a:r>
            <a:r>
              <a:rPr lang="en-US" sz="1800" kern="1200" dirty="0">
                <a:solidFill>
                  <a:schemeClr val="tx2">
                    <a:lumMod val="50000"/>
                  </a:schemeClr>
                </a:solidFill>
                <a:effectLst/>
                <a:latin typeface="Speak Pro" panose="020B0504020101020102" pitchFamily="34" charset="0"/>
              </a:rPr>
              <a:t> al </a:t>
            </a:r>
            <a:r>
              <a:rPr lang="en-US" sz="1800" kern="1200" dirty="0" err="1">
                <a:solidFill>
                  <a:schemeClr val="tx2">
                    <a:lumMod val="50000"/>
                  </a:schemeClr>
                </a:solidFill>
                <a:effectLst/>
                <a:latin typeface="Speak Pro" panose="020B0504020101020102" pitchFamily="34" charset="0"/>
              </a:rPr>
              <a:t>año</a:t>
            </a:r>
            <a:r>
              <a:rPr lang="en-US" sz="1800" kern="1200" dirty="0">
                <a:solidFill>
                  <a:schemeClr val="tx2">
                    <a:lumMod val="50000"/>
                  </a:schemeClr>
                </a:solidFill>
                <a:effectLst/>
                <a:latin typeface="Speak Pro" panose="020B0504020101020102" pitchFamily="34" charset="0"/>
              </a:rPr>
              <a:t>, el </a:t>
            </a:r>
            <a:r>
              <a:rPr lang="en-US" sz="1800" kern="1200" dirty="0" err="1">
                <a:solidFill>
                  <a:schemeClr val="tx2">
                    <a:lumMod val="50000"/>
                  </a:schemeClr>
                </a:solidFill>
                <a:effectLst/>
                <a:latin typeface="Speak Pro" panose="020B0504020101020102" pitchFamily="34" charset="0"/>
              </a:rPr>
              <a:t>desenvolvimiento</a:t>
            </a:r>
            <a:r>
              <a:rPr lang="en-US" sz="1800" kern="1200" dirty="0">
                <a:solidFill>
                  <a:schemeClr val="tx2">
                    <a:lumMod val="50000"/>
                  </a:schemeClr>
                </a:solidFill>
                <a:effectLst/>
                <a:latin typeface="Speak Pro" panose="020B0504020101020102" pitchFamily="34" charset="0"/>
              </a:rPr>
              <a:t> de las </a:t>
            </a:r>
            <a:r>
              <a:rPr lang="en-US" sz="1800" kern="1200" dirty="0" err="1">
                <a:solidFill>
                  <a:schemeClr val="tx2">
                    <a:lumMod val="50000"/>
                  </a:schemeClr>
                </a:solidFill>
                <a:effectLst/>
                <a:latin typeface="Speak Pro" panose="020B0504020101020102" pitchFamily="34" charset="0"/>
              </a:rPr>
              <a:t>operaciones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correspondientes</a:t>
            </a:r>
            <a:r>
              <a:rPr lang="en-US" sz="1800" kern="1200" dirty="0">
                <a:solidFill>
                  <a:schemeClr val="tx2">
                    <a:lumMod val="50000"/>
                  </a:schemeClr>
                </a:solidFill>
                <a:effectLst/>
                <a:latin typeface="Speak Pro" panose="020B0504020101020102" pitchFamily="34" charset="0"/>
              </a:rPr>
              <a:t> a </a:t>
            </a:r>
            <a:r>
              <a:rPr lang="en-US" sz="1800" kern="1200" dirty="0" err="1">
                <a:solidFill>
                  <a:schemeClr val="tx2">
                    <a:lumMod val="50000"/>
                  </a:schemeClr>
                </a:solidFill>
                <a:effectLst/>
                <a:latin typeface="Speak Pro" panose="020B0504020101020102" pitchFamily="34" charset="0"/>
              </a:rPr>
              <a:t>contratos</a:t>
            </a:r>
            <a:r>
              <a:rPr lang="en-US" sz="1800" kern="1200" dirty="0">
                <a:solidFill>
                  <a:schemeClr val="tx2">
                    <a:lumMod val="50000"/>
                  </a:schemeClr>
                </a:solidFill>
                <a:effectLst/>
                <a:latin typeface="Speak Pro" panose="020B0504020101020102" pitchFamily="34" charset="0"/>
              </a:rPr>
              <a:t> de </a:t>
            </a:r>
            <a:r>
              <a:rPr lang="en-US" sz="1800" kern="1200" dirty="0" err="1">
                <a:solidFill>
                  <a:schemeClr val="tx2">
                    <a:lumMod val="50000"/>
                  </a:schemeClr>
                </a:solidFill>
                <a:effectLst/>
                <a:latin typeface="Speak Pro" panose="020B0504020101020102" pitchFamily="34" charset="0"/>
              </a:rPr>
              <a:t>plazo</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indeterminado</a:t>
            </a:r>
            <a:r>
              <a:rPr lang="en-US" sz="1800" kern="1200" dirty="0">
                <a:solidFill>
                  <a:schemeClr val="tx2">
                    <a:lumMod val="50000"/>
                  </a:schemeClr>
                </a:solidFill>
                <a:effectLst/>
                <a:latin typeface="Speak Pro" panose="020B0504020101020102" pitchFamily="34" charset="0"/>
              </a:rPr>
              <a:t> o de </a:t>
            </a:r>
            <a:r>
              <a:rPr lang="en-US" sz="1800" kern="1200" dirty="0" err="1">
                <a:solidFill>
                  <a:schemeClr val="tx2">
                    <a:lumMod val="50000"/>
                  </a:schemeClr>
                </a:solidFill>
                <a:effectLst/>
                <a:latin typeface="Speak Pro" panose="020B0504020101020102" pitchFamily="34" charset="0"/>
              </a:rPr>
              <a:t>plazo</a:t>
            </a:r>
            <a:r>
              <a:rPr lang="en-US" sz="1800" kern="1200" dirty="0">
                <a:solidFill>
                  <a:schemeClr val="tx2">
                    <a:lumMod val="50000"/>
                  </a:schemeClr>
                </a:solidFill>
                <a:effectLst/>
                <a:latin typeface="Speak Pro" panose="020B0504020101020102" pitchFamily="34" charset="0"/>
              </a:rPr>
              <a:t> mayor a un </a:t>
            </a:r>
            <a:r>
              <a:rPr lang="en-US" sz="1800" kern="1200" dirty="0" err="1">
                <a:solidFill>
                  <a:schemeClr val="tx2">
                    <a:lumMod val="50000"/>
                  </a:schemeClr>
                </a:solidFill>
                <a:effectLst/>
                <a:latin typeface="Speak Pro" panose="020B0504020101020102" pitchFamily="34" charset="0"/>
              </a:rPr>
              <a:t>año</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Transcurridos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sesenta</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días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contados</a:t>
            </a:r>
            <a:r>
              <a:rPr lang="en-US" sz="1800" kern="1200" dirty="0">
                <a:solidFill>
                  <a:schemeClr val="tx2">
                    <a:lumMod val="50000"/>
                  </a:schemeClr>
                </a:solidFill>
                <a:effectLst/>
                <a:latin typeface="Speak Pro" panose="020B0504020101020102" pitchFamily="34" charset="0"/>
              </a:rPr>
              <a:t> a </a:t>
            </a:r>
            <a:r>
              <a:rPr lang="en-US" sz="1800" kern="1200" dirty="0" err="1">
                <a:solidFill>
                  <a:schemeClr val="tx2">
                    <a:lumMod val="50000"/>
                  </a:schemeClr>
                </a:solidFill>
                <a:effectLst/>
                <a:latin typeface="Speak Pro" panose="020B0504020101020102" pitchFamily="34" charset="0"/>
              </a:rPr>
              <a:t>partir</a:t>
            </a:r>
            <a:r>
              <a:rPr lang="en-US" sz="1800" kern="1200" dirty="0">
                <a:solidFill>
                  <a:schemeClr val="tx2">
                    <a:lumMod val="50000"/>
                  </a:schemeClr>
                </a:solidFill>
                <a:effectLst/>
                <a:latin typeface="Speak Pro" panose="020B0504020101020102" pitchFamily="34" charset="0"/>
              </a:rPr>
              <a:t> de la </a:t>
            </a:r>
            <a:r>
              <a:rPr lang="en-US" sz="1800" kern="1200" dirty="0" err="1">
                <a:solidFill>
                  <a:schemeClr val="tx2">
                    <a:lumMod val="50000"/>
                  </a:schemeClr>
                </a:solidFill>
                <a:effectLst/>
                <a:latin typeface="Speak Pro" panose="020B0504020101020102" pitchFamily="34" charset="0"/>
              </a:rPr>
              <a:t>recepción</a:t>
            </a:r>
            <a:r>
              <a:rPr lang="en-US" sz="1800" kern="1200" dirty="0">
                <a:solidFill>
                  <a:schemeClr val="tx2">
                    <a:lumMod val="50000"/>
                  </a:schemeClr>
                </a:solidFill>
                <a:effectLst/>
                <a:latin typeface="Speak Pro" panose="020B0504020101020102" pitchFamily="34" charset="0"/>
              </a:rPr>
              <a:t> de la </a:t>
            </a:r>
            <a:r>
              <a:rPr lang="en-US" sz="1800" kern="1200" dirty="0" err="1">
                <a:solidFill>
                  <a:schemeClr val="tx2">
                    <a:lumMod val="50000"/>
                  </a:schemeClr>
                </a:solidFill>
                <a:effectLst/>
                <a:latin typeface="Speak Pro" panose="020B0504020101020102" pitchFamily="34" charset="0"/>
              </a:rPr>
              <a:t>comunicación</a:t>
            </a:r>
            <a:r>
              <a:rPr lang="en-US" sz="1800" kern="1200" dirty="0">
                <a:solidFill>
                  <a:schemeClr val="tx2">
                    <a:lumMod val="50000"/>
                  </a:schemeClr>
                </a:solidFill>
                <a:effectLst/>
                <a:latin typeface="Speak Pro" panose="020B0504020101020102" pitchFamily="34" charset="0"/>
              </a:rPr>
              <a:t>, la </a:t>
            </a:r>
            <a:r>
              <a:rPr lang="en-US" sz="1800" kern="1200" dirty="0" err="1">
                <a:solidFill>
                  <a:schemeClr val="tx2">
                    <a:lumMod val="50000"/>
                  </a:schemeClr>
                </a:solidFill>
                <a:effectLst/>
                <a:latin typeface="Speak Pro" panose="020B0504020101020102" pitchFamily="34" charset="0"/>
              </a:rPr>
              <a:t>falta</a:t>
            </a:r>
            <a:r>
              <a:rPr lang="en-US" sz="1800" kern="1200" dirty="0">
                <a:solidFill>
                  <a:schemeClr val="tx2">
                    <a:lumMod val="50000"/>
                  </a:schemeClr>
                </a:solidFill>
                <a:effectLst/>
                <a:latin typeface="Speak Pro" panose="020B0504020101020102" pitchFamily="34" charset="0"/>
              </a:rPr>
              <a:t> de </a:t>
            </a:r>
            <a:r>
              <a:rPr lang="en-US" sz="1800" kern="1200" dirty="0" err="1">
                <a:solidFill>
                  <a:schemeClr val="tx2">
                    <a:lumMod val="50000"/>
                  </a:schemeClr>
                </a:solidFill>
                <a:effectLst/>
                <a:latin typeface="Speak Pro" panose="020B0504020101020102" pitchFamily="34" charset="0"/>
              </a:rPr>
              <a:t>oposición</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escrita</a:t>
            </a:r>
            <a:r>
              <a:rPr lang="en-US" sz="1800" kern="1200" dirty="0">
                <a:solidFill>
                  <a:schemeClr val="tx2">
                    <a:lumMod val="50000"/>
                  </a:schemeClr>
                </a:solidFill>
                <a:effectLst/>
                <a:latin typeface="Speak Pro" panose="020B0504020101020102" pitchFamily="34" charset="0"/>
              </a:rPr>
              <a:t> por </a:t>
            </a:r>
            <a:r>
              <a:rPr lang="en-US" sz="1800" kern="1200" dirty="0" err="1">
                <a:solidFill>
                  <a:schemeClr val="tx2">
                    <a:lumMod val="50000"/>
                  </a:schemeClr>
                </a:solidFill>
                <a:effectLst/>
                <a:latin typeface="Speak Pro" panose="020B0504020101020102" pitchFamily="34" charset="0"/>
              </a:rPr>
              <a:t>parte</a:t>
            </a:r>
            <a:r>
              <a:rPr lang="en-US" sz="1800" kern="1200" dirty="0">
                <a:solidFill>
                  <a:schemeClr val="tx2">
                    <a:lumMod val="50000"/>
                  </a:schemeClr>
                </a:solidFill>
                <a:effectLst/>
                <a:latin typeface="Speak Pro" panose="020B0504020101020102" pitchFamily="34" charset="0"/>
              </a:rPr>
              <a:t> del </a:t>
            </a:r>
            <a:r>
              <a:rPr lang="en-US" sz="1800" kern="1200" dirty="0" err="1">
                <a:solidFill>
                  <a:schemeClr val="tx2">
                    <a:lumMod val="50000"/>
                  </a:schemeClr>
                </a:solidFill>
                <a:effectLst/>
                <a:latin typeface="Speak Pro" panose="020B0504020101020102" pitchFamily="34" charset="0"/>
              </a:rPr>
              <a:t>cliente</a:t>
            </a:r>
            <a:r>
              <a:rPr lang="en-US" sz="1800" kern="1200" dirty="0">
                <a:solidFill>
                  <a:schemeClr val="tx2">
                    <a:lumMod val="50000"/>
                  </a:schemeClr>
                </a:solidFill>
                <a:effectLst/>
                <a:latin typeface="Speak Pro" panose="020B0504020101020102" pitchFamily="34" charset="0"/>
              </a:rPr>
              <a:t> se </a:t>
            </a:r>
            <a:r>
              <a:rPr lang="en-US" sz="1800" kern="1200" dirty="0" err="1">
                <a:solidFill>
                  <a:schemeClr val="tx2">
                    <a:lumMod val="50000"/>
                  </a:schemeClr>
                </a:solidFill>
                <a:effectLst/>
                <a:latin typeface="Speak Pro" panose="020B0504020101020102" pitchFamily="34" charset="0"/>
              </a:rPr>
              <a:t>entiende</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como</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aceptación</a:t>
            </a:r>
            <a:r>
              <a:rPr lang="en-US" sz="1800" kern="1200" dirty="0">
                <a:solidFill>
                  <a:schemeClr val="tx2">
                    <a:lumMod val="50000"/>
                  </a:schemeClr>
                </a:solidFill>
                <a:effectLst/>
                <a:latin typeface="Speak Pro" panose="020B0504020101020102" pitchFamily="34" charset="0"/>
              </a:rPr>
              <a:t> de las </a:t>
            </a:r>
            <a:r>
              <a:rPr lang="en-US" sz="1800" kern="1200" dirty="0" err="1">
                <a:solidFill>
                  <a:schemeClr val="tx2">
                    <a:lumMod val="50000"/>
                  </a:schemeClr>
                </a:solidFill>
                <a:effectLst/>
                <a:latin typeface="Speak Pro" panose="020B0504020101020102" pitchFamily="34" charset="0"/>
              </a:rPr>
              <a:t>operaciones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informadas</a:t>
            </a:r>
            <a:r>
              <a:rPr lang="en-US" sz="1800" kern="1200" dirty="0">
                <a:solidFill>
                  <a:schemeClr val="tx2">
                    <a:lumMod val="50000"/>
                  </a:schemeClr>
                </a:solidFill>
                <a:effectLst/>
                <a:latin typeface="Speak Pro" panose="020B0504020101020102" pitchFamily="34" charset="0"/>
              </a:rPr>
              <a:t>, sin </a:t>
            </a:r>
            <a:r>
              <a:rPr lang="en-US" sz="1800" kern="1200" dirty="0" err="1">
                <a:solidFill>
                  <a:schemeClr val="tx2">
                    <a:lumMod val="50000"/>
                  </a:schemeClr>
                </a:solidFill>
                <a:effectLst/>
                <a:latin typeface="Speak Pro" panose="020B0504020101020102" pitchFamily="34" charset="0"/>
              </a:rPr>
              <a:t>perjuicio</a:t>
            </a:r>
            <a:r>
              <a:rPr lang="en-US" sz="1800" kern="1200" dirty="0">
                <a:solidFill>
                  <a:schemeClr val="tx2">
                    <a:lumMod val="50000"/>
                  </a:schemeClr>
                </a:solidFill>
                <a:effectLst/>
                <a:latin typeface="Speak Pro" panose="020B0504020101020102" pitchFamily="34" charset="0"/>
              </a:rPr>
              <a:t> de las </a:t>
            </a:r>
            <a:r>
              <a:rPr lang="en-US" sz="1800" kern="1200" dirty="0" err="1">
                <a:solidFill>
                  <a:schemeClr val="tx2">
                    <a:lumMod val="50000"/>
                  </a:schemeClr>
                </a:solidFill>
                <a:effectLst/>
                <a:latin typeface="Speak Pro" panose="020B0504020101020102" pitchFamily="34" charset="0"/>
              </a:rPr>
              <a:t>acciones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previstas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en</a:t>
            </a:r>
            <a:r>
              <a:rPr lang="en-US" sz="1800" kern="1200" dirty="0">
                <a:solidFill>
                  <a:schemeClr val="tx2">
                    <a:lumMod val="50000"/>
                  </a:schemeClr>
                </a:solidFill>
                <a:effectLst/>
                <a:latin typeface="Speak Pro" panose="020B0504020101020102" pitchFamily="34" charset="0"/>
              </a:rPr>
              <a:t> los </a:t>
            </a:r>
            <a:r>
              <a:rPr lang="en-US" sz="1800" kern="1200" dirty="0" err="1">
                <a:solidFill>
                  <a:schemeClr val="tx2">
                    <a:lumMod val="50000"/>
                  </a:schemeClr>
                </a:solidFill>
                <a:effectLst/>
                <a:latin typeface="Speak Pro" panose="020B0504020101020102" pitchFamily="34" charset="0"/>
              </a:rPr>
              <a:t>contratos</a:t>
            </a:r>
            <a:r>
              <a:rPr lang="en-US" sz="1800" kern="1200" dirty="0">
                <a:solidFill>
                  <a:schemeClr val="tx2">
                    <a:lumMod val="50000"/>
                  </a:schemeClr>
                </a:solidFill>
                <a:effectLst/>
                <a:latin typeface="Speak Pro" panose="020B0504020101020102" pitchFamily="34" charset="0"/>
              </a:rPr>
              <a:t> de </a:t>
            </a:r>
            <a:r>
              <a:rPr lang="en-US" sz="1800" kern="1200" dirty="0" err="1">
                <a:solidFill>
                  <a:schemeClr val="tx2">
                    <a:lumMod val="50000"/>
                  </a:schemeClr>
                </a:solidFill>
                <a:effectLst/>
                <a:latin typeface="Speak Pro" panose="020B0504020101020102" pitchFamily="34" charset="0"/>
              </a:rPr>
              <a:t>consumo</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Igual</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regla</a:t>
            </a:r>
            <a:r>
              <a:rPr lang="en-US" sz="1800" kern="1200" dirty="0">
                <a:solidFill>
                  <a:schemeClr val="tx2">
                    <a:lumMod val="50000"/>
                  </a:schemeClr>
                </a:solidFill>
                <a:effectLst/>
                <a:latin typeface="Speak Pro" panose="020B0504020101020102" pitchFamily="34" charset="0"/>
              </a:rPr>
              <a:t> se </a:t>
            </a:r>
            <a:r>
              <a:rPr lang="en-US" sz="1800" kern="1200" dirty="0" err="1">
                <a:solidFill>
                  <a:schemeClr val="tx2">
                    <a:lumMod val="50000"/>
                  </a:schemeClr>
                </a:solidFill>
                <a:effectLst/>
                <a:latin typeface="Speak Pro" panose="020B0504020101020102" pitchFamily="34" charset="0"/>
              </a:rPr>
              <a:t>aplica</a:t>
            </a:r>
            <a:r>
              <a:rPr lang="en-US" sz="1800" kern="1200" dirty="0">
                <a:solidFill>
                  <a:schemeClr val="tx2">
                    <a:lumMod val="50000"/>
                  </a:schemeClr>
                </a:solidFill>
                <a:effectLst/>
                <a:latin typeface="Speak Pro" panose="020B0504020101020102" pitchFamily="34" charset="0"/>
              </a:rPr>
              <a:t> a la </a:t>
            </a:r>
            <a:r>
              <a:rPr lang="en-US" sz="1800" kern="1200" dirty="0" err="1">
                <a:solidFill>
                  <a:schemeClr val="tx2">
                    <a:lumMod val="50000"/>
                  </a:schemeClr>
                </a:solidFill>
                <a:effectLst/>
                <a:latin typeface="Speak Pro" panose="020B0504020101020102" pitchFamily="34" charset="0"/>
              </a:rPr>
              <a:t>finalización</a:t>
            </a:r>
            <a:r>
              <a:rPr lang="en-US" sz="1800" kern="1200" dirty="0">
                <a:solidFill>
                  <a:schemeClr val="tx2">
                    <a:lumMod val="50000"/>
                  </a:schemeClr>
                </a:solidFill>
                <a:effectLst/>
                <a:latin typeface="Speak Pro" panose="020B0504020101020102" pitchFamily="34" charset="0"/>
              </a:rPr>
              <a:t> de </a:t>
            </a:r>
            <a:r>
              <a:rPr lang="en-US" sz="1800" kern="1200" dirty="0" err="1">
                <a:solidFill>
                  <a:schemeClr val="tx2">
                    <a:lumMod val="50000"/>
                  </a:schemeClr>
                </a:solidFill>
                <a:effectLst/>
                <a:latin typeface="Speak Pro" panose="020B0504020101020102" pitchFamily="34" charset="0"/>
              </a:rPr>
              <a:t>todo</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contrato</a:t>
            </a:r>
            <a:r>
              <a:rPr lang="en-US" sz="1800" kern="1200" dirty="0">
                <a:solidFill>
                  <a:schemeClr val="tx2">
                    <a:lumMod val="50000"/>
                  </a:schemeClr>
                </a:solidFill>
                <a:effectLst/>
                <a:latin typeface="Speak Pro" panose="020B0504020101020102" pitchFamily="34" charset="0"/>
              </a:rPr>
              <a:t> que </a:t>
            </a:r>
            <a:r>
              <a:rPr lang="en-US" sz="1800" kern="1200" dirty="0" err="1">
                <a:solidFill>
                  <a:schemeClr val="tx2">
                    <a:lumMod val="50000"/>
                  </a:schemeClr>
                </a:solidFill>
                <a:effectLst/>
                <a:latin typeface="Speak Pro" panose="020B0504020101020102" pitchFamily="34" charset="0"/>
              </a:rPr>
              <a:t>prevea</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plazos</a:t>
            </a:r>
            <a:r>
              <a:rPr lang="en-US" sz="1800" kern="1200" dirty="0">
                <a:solidFill>
                  <a:schemeClr val="tx2">
                    <a:lumMod val="50000"/>
                  </a:schemeClr>
                </a:solidFill>
                <a:effectLst/>
                <a:latin typeface="Speak Pro" panose="020B0504020101020102" pitchFamily="34" charset="0"/>
              </a:rPr>
              <a:t> para el </a:t>
            </a:r>
            <a:r>
              <a:rPr lang="en-US" sz="1800" kern="1200" dirty="0" err="1">
                <a:solidFill>
                  <a:schemeClr val="tx2">
                    <a:lumMod val="50000"/>
                  </a:schemeClr>
                </a:solidFill>
                <a:effectLst/>
                <a:latin typeface="Speak Pro" panose="020B0504020101020102" pitchFamily="34" charset="0"/>
              </a:rPr>
              <a:t>cumplimiento</a:t>
            </a:r>
            <a:r>
              <a:rPr lang="en-US" sz="1800" kern="1200" dirty="0">
                <a:solidFill>
                  <a:schemeClr val="tx2">
                    <a:lumMod val="50000"/>
                  </a:schemeClr>
                </a:solidFill>
                <a:effectLst/>
                <a:latin typeface="Speak Pro" panose="020B0504020101020102" pitchFamily="34" charset="0"/>
              </a:rPr>
              <a:t>.</a:t>
            </a:r>
          </a:p>
          <a:p>
            <a:pPr marL="285750" indent="-285750" algn="l">
              <a:buFontTx/>
              <a:buChar char="-"/>
            </a:pPr>
            <a:r>
              <a:rPr lang="en-US" sz="1800" b="1" kern="1200" dirty="0" err="1">
                <a:solidFill>
                  <a:schemeClr val="tx2">
                    <a:lumMod val="50000"/>
                  </a:schemeClr>
                </a:solidFill>
                <a:effectLst/>
                <a:latin typeface="Speak Pro" panose="020B0504020101020102" pitchFamily="34" charset="0"/>
              </a:rPr>
              <a:t>Rescisión</a:t>
            </a:r>
            <a:r>
              <a:rPr lang="en-US" sz="1800" b="1" kern="1200" dirty="0">
                <a:solidFill>
                  <a:schemeClr val="tx2">
                    <a:lumMod val="50000"/>
                  </a:schemeClr>
                </a:solidFill>
                <a:effectLst/>
                <a:latin typeface="Speak Pro" panose="020B0504020101020102" pitchFamily="34" charset="0"/>
              </a:rPr>
              <a:t>: </a:t>
            </a:r>
            <a:r>
              <a:rPr lang="en-US" sz="1800" kern="1200" dirty="0">
                <a:solidFill>
                  <a:schemeClr val="tx2">
                    <a:lumMod val="50000"/>
                  </a:schemeClr>
                </a:solidFill>
                <a:effectLst/>
                <a:latin typeface="Speak Pro" panose="020B0504020101020102" pitchFamily="34" charset="0"/>
              </a:rPr>
              <a:t>El </a:t>
            </a:r>
            <a:r>
              <a:rPr lang="en-US" sz="1800" kern="1200" dirty="0" err="1">
                <a:solidFill>
                  <a:schemeClr val="tx2">
                    <a:lumMod val="50000"/>
                  </a:schemeClr>
                </a:solidFill>
                <a:effectLst/>
                <a:latin typeface="Speak Pro" panose="020B0504020101020102" pitchFamily="34" charset="0"/>
              </a:rPr>
              <a:t>cliente</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tiene</a:t>
            </a:r>
            <a:r>
              <a:rPr lang="en-US" sz="1800" kern="1200" dirty="0">
                <a:solidFill>
                  <a:schemeClr val="tx2">
                    <a:lumMod val="50000"/>
                  </a:schemeClr>
                </a:solidFill>
                <a:effectLst/>
                <a:latin typeface="Speak Pro" panose="020B0504020101020102" pitchFamily="34" charset="0"/>
              </a:rPr>
              <a:t> derecho, </a:t>
            </a:r>
            <a:r>
              <a:rPr lang="en-US" sz="1800" kern="1200" dirty="0" err="1">
                <a:solidFill>
                  <a:schemeClr val="tx2">
                    <a:lumMod val="50000"/>
                  </a:schemeClr>
                </a:solidFill>
                <a:effectLst/>
                <a:latin typeface="Speak Pro" panose="020B0504020101020102" pitchFamily="34" charset="0"/>
              </a:rPr>
              <a:t>en</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cualquier</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momento</a:t>
            </a:r>
            <a:r>
              <a:rPr lang="en-US" sz="1800" kern="1200" dirty="0">
                <a:solidFill>
                  <a:schemeClr val="tx2">
                    <a:lumMod val="50000"/>
                  </a:schemeClr>
                </a:solidFill>
                <a:effectLst/>
                <a:latin typeface="Speak Pro" panose="020B0504020101020102" pitchFamily="34" charset="0"/>
              </a:rPr>
              <a:t>, a </a:t>
            </a:r>
            <a:r>
              <a:rPr lang="en-US" sz="1800" kern="1200" dirty="0" err="1">
                <a:solidFill>
                  <a:schemeClr val="tx2">
                    <a:lumMod val="50000"/>
                  </a:schemeClr>
                </a:solidFill>
                <a:effectLst/>
                <a:latin typeface="Speak Pro" panose="020B0504020101020102" pitchFamily="34" charset="0"/>
              </a:rPr>
              <a:t>rescindir</a:t>
            </a:r>
            <a:r>
              <a:rPr lang="en-US" sz="1800" kern="1200" dirty="0">
                <a:solidFill>
                  <a:schemeClr val="tx2">
                    <a:lumMod val="50000"/>
                  </a:schemeClr>
                </a:solidFill>
                <a:effectLst/>
                <a:latin typeface="Speak Pro" panose="020B0504020101020102" pitchFamily="34" charset="0"/>
              </a:rPr>
              <a:t> un </a:t>
            </a:r>
            <a:r>
              <a:rPr lang="en-US" sz="1800" kern="1200" dirty="0" err="1">
                <a:solidFill>
                  <a:schemeClr val="tx2">
                    <a:lumMod val="50000"/>
                  </a:schemeClr>
                </a:solidFill>
                <a:effectLst/>
                <a:latin typeface="Speak Pro" panose="020B0504020101020102" pitchFamily="34" charset="0"/>
              </a:rPr>
              <a:t>contrato</a:t>
            </a:r>
            <a:r>
              <a:rPr lang="en-US" sz="1800" kern="1200" dirty="0">
                <a:solidFill>
                  <a:schemeClr val="tx2">
                    <a:lumMod val="50000"/>
                  </a:schemeClr>
                </a:solidFill>
                <a:effectLst/>
                <a:latin typeface="Speak Pro" panose="020B0504020101020102" pitchFamily="34" charset="0"/>
              </a:rPr>
              <a:t> por </a:t>
            </a:r>
            <a:r>
              <a:rPr lang="en-US" sz="1800" kern="1200" dirty="0" err="1">
                <a:solidFill>
                  <a:schemeClr val="tx2">
                    <a:lumMod val="50000"/>
                  </a:schemeClr>
                </a:solidFill>
                <a:effectLst/>
                <a:latin typeface="Speak Pro" panose="020B0504020101020102" pitchFamily="34" charset="0"/>
              </a:rPr>
              <a:t>tiempo</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indeterminado</a:t>
            </a:r>
            <a:r>
              <a:rPr lang="en-US" sz="1800" kern="1200" dirty="0">
                <a:solidFill>
                  <a:schemeClr val="tx2">
                    <a:lumMod val="50000"/>
                  </a:schemeClr>
                </a:solidFill>
                <a:effectLst/>
                <a:latin typeface="Speak Pro" panose="020B0504020101020102" pitchFamily="34" charset="0"/>
              </a:rPr>
              <a:t> sin </a:t>
            </a:r>
            <a:r>
              <a:rPr lang="en-US" sz="1800" kern="1200" dirty="0" err="1">
                <a:solidFill>
                  <a:schemeClr val="tx2">
                    <a:lumMod val="50000"/>
                  </a:schemeClr>
                </a:solidFill>
                <a:effectLst/>
                <a:latin typeface="Speak Pro" panose="020B0504020101020102" pitchFamily="34" charset="0"/>
              </a:rPr>
              <a:t>penalidad</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ni</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gastos</a:t>
            </a:r>
            <a:r>
              <a:rPr lang="en-US" sz="1800" kern="1200" dirty="0">
                <a:solidFill>
                  <a:schemeClr val="tx2">
                    <a:lumMod val="50000"/>
                  </a:schemeClr>
                </a:solidFill>
                <a:effectLst/>
                <a:latin typeface="Speak Pro" panose="020B0504020101020102" pitchFamily="34" charset="0"/>
              </a:rPr>
              <a:t>, </a:t>
            </a:r>
            <a:r>
              <a:rPr lang="en-US" sz="1800" kern="1200" dirty="0" err="1">
                <a:solidFill>
                  <a:schemeClr val="tx2">
                    <a:lumMod val="50000"/>
                  </a:schemeClr>
                </a:solidFill>
                <a:effectLst/>
                <a:latin typeface="Speak Pro" panose="020B0504020101020102" pitchFamily="34" charset="0"/>
              </a:rPr>
              <a:t>excepto</a:t>
            </a:r>
            <a:r>
              <a:rPr lang="en-US" sz="1800" kern="1200" dirty="0">
                <a:solidFill>
                  <a:schemeClr val="tx2">
                    <a:lumMod val="50000"/>
                  </a:schemeClr>
                </a:solidFill>
                <a:effectLst/>
                <a:latin typeface="Speak Pro" panose="020B0504020101020102" pitchFamily="34" charset="0"/>
              </a:rPr>
              <a:t> los </a:t>
            </a:r>
            <a:r>
              <a:rPr lang="en-US" sz="1800" kern="1200" dirty="0" err="1">
                <a:solidFill>
                  <a:schemeClr val="tx2">
                    <a:lumMod val="50000"/>
                  </a:schemeClr>
                </a:solidFill>
                <a:effectLst/>
                <a:latin typeface="Speak Pro" panose="020B0504020101020102" pitchFamily="34" charset="0"/>
              </a:rPr>
              <a:t>devengados</a:t>
            </a:r>
            <a:r>
              <a:rPr lang="en-US" sz="1800" kern="1200" dirty="0">
                <a:solidFill>
                  <a:schemeClr val="tx2">
                    <a:lumMod val="50000"/>
                  </a:schemeClr>
                </a:solidFill>
                <a:effectLst/>
                <a:latin typeface="Speak Pro" panose="020B0504020101020102" pitchFamily="34" charset="0"/>
              </a:rPr>
              <a:t> antes del </a:t>
            </a:r>
            <a:r>
              <a:rPr lang="en-US" sz="1800" kern="1200" dirty="0" err="1">
                <a:solidFill>
                  <a:schemeClr val="tx2">
                    <a:lumMod val="50000"/>
                  </a:schemeClr>
                </a:solidFill>
                <a:effectLst/>
                <a:latin typeface="Speak Pro" panose="020B0504020101020102" pitchFamily="34" charset="0"/>
              </a:rPr>
              <a:t>ejercicio</a:t>
            </a:r>
            <a:r>
              <a:rPr lang="en-US" sz="1800" kern="1200" dirty="0">
                <a:solidFill>
                  <a:schemeClr val="tx2">
                    <a:lumMod val="50000"/>
                  </a:schemeClr>
                </a:solidFill>
                <a:effectLst/>
                <a:latin typeface="Speak Pro" panose="020B0504020101020102" pitchFamily="34" charset="0"/>
              </a:rPr>
              <a:t> de </a:t>
            </a:r>
            <a:r>
              <a:rPr lang="en-US" sz="1800" kern="1200" dirty="0" err="1">
                <a:solidFill>
                  <a:schemeClr val="tx2">
                    <a:lumMod val="50000"/>
                  </a:schemeClr>
                </a:solidFill>
                <a:effectLst/>
                <a:latin typeface="Speak Pro" panose="020B0504020101020102" pitchFamily="34" charset="0"/>
              </a:rPr>
              <a:t>este</a:t>
            </a:r>
            <a:r>
              <a:rPr lang="en-US" sz="1800" kern="1200" dirty="0">
                <a:solidFill>
                  <a:schemeClr val="tx2">
                    <a:lumMod val="50000"/>
                  </a:schemeClr>
                </a:solidFill>
                <a:effectLst/>
                <a:latin typeface="Speak Pro" panose="020B0504020101020102" pitchFamily="34" charset="0"/>
              </a:rPr>
              <a:t> derecho.</a:t>
            </a:r>
          </a:p>
          <a:p>
            <a:pPr algn="l"/>
            <a:endParaRPr lang="en-US" sz="1500" kern="1200" dirty="0">
              <a:solidFill>
                <a:schemeClr val="tx1"/>
              </a:solidFill>
              <a:latin typeface="+mn-lt"/>
              <a:ea typeface="+mn-ea"/>
              <a:cs typeface="+mn-cs"/>
            </a:endParaRPr>
          </a:p>
        </p:txBody>
      </p:sp>
    </p:spTree>
    <p:extLst>
      <p:ext uri="{BB962C8B-B14F-4D97-AF65-F5344CB8AC3E}">
        <p14:creationId xmlns:p14="http://schemas.microsoft.com/office/powerpoint/2010/main" xmlns="" val="115262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725D320-DA8F-46FC-B118-1B559FF6E9E8}"/>
              </a:ext>
            </a:extLst>
          </p:cNvPr>
          <p:cNvSpPr>
            <a:spLocks noGrp="1"/>
          </p:cNvSpPr>
          <p:nvPr>
            <p:ph type="title"/>
          </p:nvPr>
        </p:nvSpPr>
        <p:spPr>
          <a:xfrm>
            <a:off x="516835" y="396211"/>
            <a:ext cx="10289973" cy="900131"/>
          </a:xfrm>
        </p:spPr>
        <p:txBody>
          <a:bodyPr anchor="t">
            <a:noAutofit/>
          </a:bodyPr>
          <a:lstStyle/>
          <a:p>
            <a:r>
              <a:rPr lang="es-AR" sz="3200" dirty="0">
                <a:solidFill>
                  <a:schemeClr val="tx2">
                    <a:lumMod val="50000"/>
                  </a:schemeClr>
                </a:solidFill>
              </a:rPr>
              <a:t>Contratos Bancarios con consumidores y usuarios:</a:t>
            </a:r>
          </a:p>
        </p:txBody>
      </p:sp>
      <p:sp>
        <p:nvSpPr>
          <p:cNvPr id="3" name="Marcador de contenido 2">
            <a:extLst>
              <a:ext uri="{FF2B5EF4-FFF2-40B4-BE49-F238E27FC236}">
                <a16:creationId xmlns="" xmlns:a16="http://schemas.microsoft.com/office/drawing/2014/main" id="{D1D69BC7-15F5-4096-AF0D-E06F9743FB03}"/>
              </a:ext>
            </a:extLst>
          </p:cNvPr>
          <p:cNvSpPr>
            <a:spLocks noGrp="1"/>
          </p:cNvSpPr>
          <p:nvPr>
            <p:ph idx="1"/>
          </p:nvPr>
        </p:nvSpPr>
        <p:spPr>
          <a:xfrm>
            <a:off x="1172801" y="1199426"/>
            <a:ext cx="9880893" cy="3959619"/>
          </a:xfrm>
        </p:spPr>
        <p:txBody>
          <a:bodyPr>
            <a:noAutofit/>
          </a:bodyPr>
          <a:lstStyle/>
          <a:p>
            <a:pPr>
              <a:buFontTx/>
              <a:buChar char="-"/>
            </a:pPr>
            <a:r>
              <a:rPr lang="es-AR" sz="1800" b="1" dirty="0">
                <a:latin typeface="Speak Pro" panose="020B0504020101020102" pitchFamily="34" charset="0"/>
              </a:rPr>
              <a:t>Aplicación: </a:t>
            </a:r>
            <a:r>
              <a:rPr lang="es-AR" sz="1800" dirty="0">
                <a:effectLst/>
                <a:latin typeface="Speak Pro" panose="020B0504020101020102" pitchFamily="34" charset="0"/>
              </a:rPr>
              <a:t>Las disposiciones relativas a los contratos de consumo son aplicables a los contratos bancarios de conformidad con lo dispuesto en el artículo 1093: “Contrato de consumo es el celebrado entre un consumidor o usuario final con una persona humana o jurídica que actúe profesional u ocasionalmente o con una empresa productora de bienes o prestadora de servicios, pública o privada, que tenga por objeto la adquisición, uso o goce de los bienes o servicios por parte de los consumidores o usuarios, para su uso privado, familiar o social.”</a:t>
            </a:r>
            <a:endParaRPr lang="es-AR" sz="1800" b="1" dirty="0">
              <a:effectLst/>
              <a:latin typeface="Speak Pro" panose="020B0504020101020102" pitchFamily="34" charset="0"/>
            </a:endParaRPr>
          </a:p>
          <a:p>
            <a:pPr>
              <a:buFontTx/>
              <a:buChar char="-"/>
            </a:pPr>
            <a:r>
              <a:rPr lang="es-AR" sz="1800" b="1" dirty="0">
                <a:effectLst/>
                <a:latin typeface="Speak Pro" panose="020B0504020101020102" pitchFamily="34" charset="0"/>
              </a:rPr>
              <a:t>Publicidad: </a:t>
            </a:r>
            <a:r>
              <a:rPr lang="es-AR" sz="1800" dirty="0">
                <a:effectLst/>
                <a:latin typeface="Speak Pro" panose="020B0504020101020102" pitchFamily="34" charset="0"/>
              </a:rPr>
              <a:t>Los anuncios del banco deben contener en forma clara, concisa y con un ejemplo representativo, información sobre las operaciones que se proponen. En particular deben especificar:</a:t>
            </a:r>
          </a:p>
          <a:p>
            <a:pPr marL="36900" indent="0">
              <a:buNone/>
            </a:pPr>
            <a:r>
              <a:rPr lang="es-AR" sz="1800" dirty="0">
                <a:effectLst/>
                <a:latin typeface="Speak Pro" panose="020B0504020101020102" pitchFamily="34" charset="0"/>
              </a:rPr>
              <a:t>Los montos mínimos y máximos de las operaciones individualmente consideradas;</a:t>
            </a:r>
            <a:br>
              <a:rPr lang="es-AR" sz="1800" dirty="0">
                <a:effectLst/>
                <a:latin typeface="Speak Pro" panose="020B0504020101020102" pitchFamily="34" charset="0"/>
              </a:rPr>
            </a:br>
            <a:r>
              <a:rPr lang="es-AR" sz="1800" dirty="0">
                <a:effectLst/>
                <a:latin typeface="Speak Pro" panose="020B0504020101020102" pitchFamily="34" charset="0"/>
              </a:rPr>
              <a:t>La tasa de interés y si es fija o variable;</a:t>
            </a:r>
            <a:br>
              <a:rPr lang="es-AR" sz="1800" dirty="0">
                <a:effectLst/>
                <a:latin typeface="Speak Pro" panose="020B0504020101020102" pitchFamily="34" charset="0"/>
              </a:rPr>
            </a:br>
            <a:r>
              <a:rPr lang="es-AR" sz="1800" dirty="0">
                <a:effectLst/>
                <a:latin typeface="Speak Pro" panose="020B0504020101020102" pitchFamily="34" charset="0"/>
              </a:rPr>
              <a:t>Las tarifas por gastos y comisiones, con indicación de los supuestos y la periodicidad de su aplicación;</a:t>
            </a:r>
            <a:br>
              <a:rPr lang="es-AR" sz="1800" dirty="0">
                <a:effectLst/>
                <a:latin typeface="Speak Pro" panose="020B0504020101020102" pitchFamily="34" charset="0"/>
              </a:rPr>
            </a:br>
            <a:r>
              <a:rPr lang="es-AR" sz="1800" dirty="0">
                <a:effectLst/>
                <a:latin typeface="Speak Pro" panose="020B0504020101020102" pitchFamily="34" charset="0"/>
              </a:rPr>
              <a:t>El costo financiero total en las operaciones de crédito;</a:t>
            </a:r>
            <a:br>
              <a:rPr lang="es-AR" sz="1800" dirty="0">
                <a:effectLst/>
                <a:latin typeface="Speak Pro" panose="020B0504020101020102" pitchFamily="34" charset="0"/>
              </a:rPr>
            </a:br>
            <a:r>
              <a:rPr lang="es-AR" sz="1800" dirty="0">
                <a:effectLst/>
                <a:latin typeface="Speak Pro" panose="020B0504020101020102" pitchFamily="34" charset="0"/>
              </a:rPr>
              <a:t>La existencia de eventuales servicios accesorios para el otorgamiento del crédito o la aceptación de la inversión y los costos relativos a tales servicios;</a:t>
            </a:r>
            <a:br>
              <a:rPr lang="es-AR" sz="1800" dirty="0">
                <a:effectLst/>
                <a:latin typeface="Speak Pro" panose="020B0504020101020102" pitchFamily="34" charset="0"/>
              </a:rPr>
            </a:br>
            <a:r>
              <a:rPr lang="es-AR" sz="1800" dirty="0">
                <a:effectLst/>
                <a:latin typeface="Speak Pro" panose="020B0504020101020102" pitchFamily="34" charset="0"/>
              </a:rPr>
              <a:t>La duración propuesta del contrato.</a:t>
            </a:r>
            <a:br>
              <a:rPr lang="es-AR" sz="1800" dirty="0">
                <a:effectLst/>
                <a:latin typeface="Speak Pro" panose="020B0504020101020102" pitchFamily="34" charset="0"/>
              </a:rPr>
            </a:br>
            <a:r>
              <a:rPr lang="es-AR" sz="1800" dirty="0">
                <a:effectLst/>
                <a:latin typeface="Speak Pro" panose="020B0504020101020102" pitchFamily="34" charset="0"/>
              </a:rPr>
              <a:t/>
            </a:r>
            <a:br>
              <a:rPr lang="es-AR" sz="1800" dirty="0">
                <a:effectLst/>
                <a:latin typeface="Speak Pro" panose="020B0504020101020102" pitchFamily="34" charset="0"/>
              </a:rPr>
            </a:br>
            <a:endParaRPr lang="es-AR" sz="1800" dirty="0">
              <a:effectLst/>
              <a:latin typeface="Speak Pro" panose="020B0504020101020102" pitchFamily="34" charset="0"/>
            </a:endParaRPr>
          </a:p>
        </p:txBody>
      </p:sp>
    </p:spTree>
    <p:extLst>
      <p:ext uri="{BB962C8B-B14F-4D97-AF65-F5344CB8AC3E}">
        <p14:creationId xmlns:p14="http://schemas.microsoft.com/office/powerpoint/2010/main" xmlns="" val="2348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1D29926-AFB3-4EF6-BD9B-D67678B07CC4}"/>
              </a:ext>
            </a:extLst>
          </p:cNvPr>
          <p:cNvSpPr>
            <a:spLocks noGrp="1"/>
          </p:cNvSpPr>
          <p:nvPr>
            <p:ph type="title"/>
          </p:nvPr>
        </p:nvSpPr>
        <p:spPr>
          <a:xfrm>
            <a:off x="1155558" y="637763"/>
            <a:ext cx="9889797" cy="1413144"/>
          </a:xfrm>
        </p:spPr>
        <p:txBody>
          <a:bodyPr vert="horz" lIns="91440" tIns="45720" rIns="91440" bIns="45720" rtlCol="0" anchor="b">
            <a:normAutofit/>
          </a:bodyPr>
          <a:lstStyle/>
          <a:p>
            <a:r>
              <a:rPr lang="en-US" kern="1200" dirty="0" err="1">
                <a:solidFill>
                  <a:schemeClr val="tx2">
                    <a:lumMod val="50000"/>
                  </a:schemeClr>
                </a:solidFill>
                <a:latin typeface="+mj-lt"/>
                <a:ea typeface="+mj-ea"/>
                <a:cs typeface="+mj-cs"/>
              </a:rPr>
              <a:t>Contratos</a:t>
            </a:r>
            <a:r>
              <a:rPr lang="en-US" kern="1200" dirty="0">
                <a:solidFill>
                  <a:schemeClr val="tx2">
                    <a:lumMod val="50000"/>
                  </a:schemeClr>
                </a:solidFill>
                <a:latin typeface="+mj-lt"/>
                <a:ea typeface="+mj-ea"/>
                <a:cs typeface="+mj-cs"/>
              </a:rPr>
              <a:t> </a:t>
            </a:r>
            <a:r>
              <a:rPr lang="en-US" kern="1200" dirty="0" err="1">
                <a:solidFill>
                  <a:schemeClr val="tx2">
                    <a:lumMod val="50000"/>
                  </a:schemeClr>
                </a:solidFill>
                <a:latin typeface="+mj-lt"/>
                <a:ea typeface="+mj-ea"/>
                <a:cs typeface="+mj-cs"/>
              </a:rPr>
              <a:t>Bancarios</a:t>
            </a:r>
            <a:r>
              <a:rPr lang="en-US" kern="1200" dirty="0">
                <a:solidFill>
                  <a:schemeClr val="tx2">
                    <a:lumMod val="50000"/>
                  </a:schemeClr>
                </a:solidFill>
                <a:latin typeface="+mj-lt"/>
                <a:ea typeface="+mj-ea"/>
                <a:cs typeface="+mj-cs"/>
              </a:rPr>
              <a:t> con </a:t>
            </a:r>
            <a:r>
              <a:rPr lang="en-US" kern="1200" dirty="0" err="1">
                <a:solidFill>
                  <a:schemeClr val="tx2">
                    <a:lumMod val="50000"/>
                  </a:schemeClr>
                </a:solidFill>
                <a:latin typeface="+mj-lt"/>
                <a:ea typeface="+mj-ea"/>
                <a:cs typeface="+mj-cs"/>
              </a:rPr>
              <a:t>consumidores</a:t>
            </a:r>
            <a:r>
              <a:rPr lang="en-US" kern="1200" dirty="0">
                <a:solidFill>
                  <a:schemeClr val="tx2">
                    <a:lumMod val="50000"/>
                  </a:schemeClr>
                </a:solidFill>
                <a:latin typeface="+mj-lt"/>
                <a:ea typeface="+mj-ea"/>
                <a:cs typeface="+mj-cs"/>
              </a:rPr>
              <a:t> y </a:t>
            </a:r>
            <a:r>
              <a:rPr lang="en-US" kern="1200" dirty="0" err="1">
                <a:solidFill>
                  <a:schemeClr val="tx2">
                    <a:lumMod val="50000"/>
                  </a:schemeClr>
                </a:solidFill>
                <a:latin typeface="+mj-lt"/>
                <a:ea typeface="+mj-ea"/>
                <a:cs typeface="+mj-cs"/>
              </a:rPr>
              <a:t>usuarios</a:t>
            </a:r>
            <a:endParaRPr lang="en-US" kern="1200" dirty="0">
              <a:solidFill>
                <a:schemeClr val="tx2">
                  <a:lumMod val="50000"/>
                </a:schemeClr>
              </a:solidFill>
              <a:latin typeface="+mj-lt"/>
              <a:ea typeface="+mj-ea"/>
              <a:cs typeface="+mj-cs"/>
            </a:endParaRPr>
          </a:p>
        </p:txBody>
      </p:sp>
      <p:sp>
        <p:nvSpPr>
          <p:cNvPr id="4" name="CuadroTexto 3">
            <a:extLst>
              <a:ext uri="{FF2B5EF4-FFF2-40B4-BE49-F238E27FC236}">
                <a16:creationId xmlns="" xmlns:a16="http://schemas.microsoft.com/office/drawing/2014/main" id="{4BFC4C4C-7E9F-4920-A444-871BAB5EE0BF}"/>
              </a:ext>
            </a:extLst>
          </p:cNvPr>
          <p:cNvSpPr txBox="1"/>
          <p:nvPr/>
        </p:nvSpPr>
        <p:spPr>
          <a:xfrm>
            <a:off x="500996" y="2409844"/>
            <a:ext cx="10544359" cy="6463308"/>
          </a:xfrm>
          <a:prstGeom prst="rect">
            <a:avLst/>
          </a:prstGeom>
          <a:noFill/>
        </p:spPr>
        <p:txBody>
          <a:bodyPr wrap="square" rtlCol="0">
            <a:spAutoFit/>
          </a:bodyPr>
          <a:lstStyle/>
          <a:p>
            <a:pPr marL="285750" indent="-285750">
              <a:buFontTx/>
              <a:buChar char="-"/>
            </a:pPr>
            <a:r>
              <a:rPr lang="es-AR" b="1" dirty="0">
                <a:effectLst>
                  <a:outerShdw blurRad="38100" dist="38100" dir="2700000" algn="tl">
                    <a:srgbClr val="000000">
                      <a:alpha val="43137"/>
                    </a:srgbClr>
                  </a:outerShdw>
                </a:effectLst>
                <a:latin typeface="Speak Pro" panose="020B0504020101020102" pitchFamily="34" charset="0"/>
              </a:rPr>
              <a:t>Forma: </a:t>
            </a:r>
            <a:r>
              <a:rPr lang="es-AR" dirty="0">
                <a:latin typeface="Speak Pro" panose="020B0504020101020102" pitchFamily="34" charset="0"/>
              </a:rPr>
              <a:t>debe ser redactado por escrito en instrumentos que permitan al consumidor:</a:t>
            </a:r>
          </a:p>
          <a:p>
            <a:pPr marL="742950" lvl="1" indent="-285750">
              <a:buFont typeface="Arial" panose="020B0604020202020204" pitchFamily="34" charset="0"/>
              <a:buChar char="•"/>
            </a:pPr>
            <a:r>
              <a:rPr lang="es-AR" dirty="0">
                <a:latin typeface="Speak Pro" panose="020B0504020101020102" pitchFamily="34" charset="0"/>
              </a:rPr>
              <a:t>obtener una copia;</a:t>
            </a:r>
            <a:r>
              <a:rPr lang="es-AR" dirty="0"/>
              <a:t> </a:t>
            </a:r>
          </a:p>
          <a:p>
            <a:pPr marL="742950" lvl="1" indent="-285750">
              <a:buFont typeface="Arial" panose="020B0604020202020204" pitchFamily="34" charset="0"/>
              <a:buChar char="•"/>
            </a:pPr>
            <a:r>
              <a:rPr lang="es-AR" dirty="0">
                <a:latin typeface="Speak Pro" panose="020B0504020101020102" pitchFamily="34" charset="0"/>
              </a:rPr>
              <a:t>conservar la información que le sea entregada por el banco;</a:t>
            </a:r>
          </a:p>
          <a:p>
            <a:pPr marL="742950" lvl="1" indent="-285750">
              <a:buFont typeface="Arial" panose="020B0604020202020204" pitchFamily="34" charset="0"/>
              <a:buChar char="•"/>
            </a:pPr>
            <a:r>
              <a:rPr lang="es-AR" dirty="0">
                <a:latin typeface="Speak Pro" panose="020B0504020101020102" pitchFamily="34" charset="0"/>
              </a:rPr>
              <a:t>acceder a la información por un período de tiempo adecuado a la naturaleza del contrato;</a:t>
            </a:r>
          </a:p>
          <a:p>
            <a:pPr marL="742950" lvl="1" indent="-285750">
              <a:buFont typeface="Arial" panose="020B0604020202020204" pitchFamily="34" charset="0"/>
              <a:buChar char="•"/>
            </a:pPr>
            <a:r>
              <a:rPr lang="es-AR" dirty="0">
                <a:latin typeface="Speak Pro" panose="020B0504020101020102" pitchFamily="34" charset="0"/>
              </a:rPr>
              <a:t>reproducir la información archivada.</a:t>
            </a:r>
          </a:p>
          <a:p>
            <a:pPr marL="285750" indent="-285750">
              <a:buFontTx/>
              <a:buChar char="-"/>
            </a:pPr>
            <a:r>
              <a:rPr lang="es-AR" b="1" dirty="0">
                <a:latin typeface="Speak Pro" panose="020B0504020101020102" pitchFamily="34" charset="0"/>
              </a:rPr>
              <a:t>Obligaciones Precontractuales: </a:t>
            </a:r>
            <a:r>
              <a:rPr lang="es-AR" dirty="0">
                <a:latin typeface="Speak Pro" panose="020B0504020101020102" pitchFamily="34" charset="0"/>
              </a:rPr>
              <a:t>Antes de vincular contractualmente al consumidor, el banco debe proveer información suficiente para que el cliente pueda confrontar las distintas ofertas de crédito existentes en el sistema, publicadas por el Banco Central de la República Argentina.</a:t>
            </a:r>
            <a:br>
              <a:rPr lang="es-AR" dirty="0">
                <a:latin typeface="Speak Pro" panose="020B0504020101020102" pitchFamily="34" charset="0"/>
              </a:rPr>
            </a:br>
            <a:r>
              <a:rPr lang="es-AR" dirty="0">
                <a:latin typeface="Speak Pro" panose="020B0504020101020102" pitchFamily="34" charset="0"/>
              </a:rPr>
              <a:t>Si el banco rechaza una solicitud de crédito por la información negativa registrada en una base de datos, debe informar al consumidor en forma inmediata y gratuita el resultado de la consulta y la fuente de donde la obtuvo.</a:t>
            </a:r>
            <a:br>
              <a:rPr lang="es-AR" dirty="0">
                <a:latin typeface="Speak Pro" panose="020B0504020101020102" pitchFamily="34" charset="0"/>
              </a:rPr>
            </a:br>
            <a:endParaRPr lang="es-AR" b="1" dirty="0">
              <a:latin typeface="Speak Pro" panose="020B0504020101020102" pitchFamily="34" charset="0"/>
            </a:endParaRPr>
          </a:p>
          <a:p>
            <a:endParaRPr lang="es-AR" b="1" dirty="0">
              <a:latin typeface="Speak Pro" panose="020B0504020101020102" pitchFamily="34" charset="0"/>
            </a:endParaRPr>
          </a:p>
          <a:p>
            <a:endParaRPr lang="es-AR" b="1" dirty="0">
              <a:latin typeface="Speak Pro" panose="020B0504020101020102" pitchFamily="34" charset="0"/>
            </a:endParaRPr>
          </a:p>
          <a:p>
            <a:endParaRPr lang="es-AR" b="1" dirty="0">
              <a:latin typeface="Speak Pro" panose="020B0504020101020102" pitchFamily="34" charset="0"/>
            </a:endParaRPr>
          </a:p>
          <a:p>
            <a:endParaRPr lang="es-AR" b="1" dirty="0">
              <a:latin typeface="Speak Pro" panose="020B0504020101020102" pitchFamily="34" charset="0"/>
            </a:endParaRPr>
          </a:p>
          <a:p>
            <a:endParaRPr lang="es-AR" b="1" dirty="0">
              <a:latin typeface="Speak Pro" panose="020B0504020101020102" pitchFamily="34" charset="0"/>
            </a:endParaRPr>
          </a:p>
          <a:p>
            <a:endParaRPr lang="es-AR" b="1" dirty="0">
              <a:latin typeface="Speak Pro" panose="020B0504020101020102" pitchFamily="34" charset="0"/>
            </a:endParaRPr>
          </a:p>
          <a:p>
            <a:endParaRPr lang="es-AR" b="1" dirty="0">
              <a:latin typeface="Speak Pro" panose="020B0504020101020102" pitchFamily="34" charset="0"/>
            </a:endParaRPr>
          </a:p>
          <a:p>
            <a:endParaRPr lang="es-AR" b="1" dirty="0">
              <a:latin typeface="Speak Pro" panose="020B0504020101020102" pitchFamily="34" charset="0"/>
            </a:endParaRPr>
          </a:p>
          <a:p>
            <a:endParaRPr lang="es-AR" b="1" dirty="0">
              <a:latin typeface="Speak Pro" panose="020B0504020101020102" pitchFamily="34" charset="0"/>
            </a:endParaRPr>
          </a:p>
          <a:p>
            <a:endParaRPr lang="es-AR" b="1" dirty="0">
              <a:latin typeface="Speak Pro" panose="020B0504020101020102" pitchFamily="34" charset="0"/>
            </a:endParaRPr>
          </a:p>
          <a:p>
            <a:r>
              <a:rPr lang="es-AR" b="1" dirty="0">
                <a:latin typeface="Speak Pro" panose="020B0504020101020102" pitchFamily="34" charset="0"/>
              </a:rPr>
              <a:t> </a:t>
            </a:r>
          </a:p>
        </p:txBody>
      </p:sp>
    </p:spTree>
    <p:extLst>
      <p:ext uri="{BB962C8B-B14F-4D97-AF65-F5344CB8AC3E}">
        <p14:creationId xmlns:p14="http://schemas.microsoft.com/office/powerpoint/2010/main" xmlns="" val="4096229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BDF1A07-E668-458D-ACBA-D1F51B6552B2}"/>
              </a:ext>
            </a:extLst>
          </p:cNvPr>
          <p:cNvSpPr>
            <a:spLocks noGrp="1"/>
          </p:cNvSpPr>
          <p:nvPr>
            <p:ph type="title"/>
          </p:nvPr>
        </p:nvSpPr>
        <p:spPr>
          <a:xfrm>
            <a:off x="1155558" y="637763"/>
            <a:ext cx="9889797" cy="1413144"/>
          </a:xfrm>
        </p:spPr>
        <p:txBody>
          <a:bodyPr vert="horz" lIns="91440" tIns="45720" rIns="91440" bIns="45720" rtlCol="0" anchor="b">
            <a:normAutofit/>
          </a:bodyPr>
          <a:lstStyle/>
          <a:p>
            <a:r>
              <a:rPr lang="en-US" kern="1200" dirty="0" err="1">
                <a:solidFill>
                  <a:schemeClr val="tx2">
                    <a:lumMod val="50000"/>
                  </a:schemeClr>
                </a:solidFill>
                <a:ea typeface="+mj-ea"/>
                <a:cs typeface="+mj-cs"/>
              </a:rPr>
              <a:t>Contratos</a:t>
            </a:r>
            <a:r>
              <a:rPr lang="en-US" kern="1200" dirty="0">
                <a:solidFill>
                  <a:schemeClr val="tx2">
                    <a:lumMod val="50000"/>
                  </a:schemeClr>
                </a:solidFill>
                <a:ea typeface="+mj-ea"/>
                <a:cs typeface="+mj-cs"/>
              </a:rPr>
              <a:t> </a:t>
            </a:r>
            <a:r>
              <a:rPr lang="en-US" kern="1200" dirty="0" err="1">
                <a:solidFill>
                  <a:schemeClr val="tx2">
                    <a:lumMod val="50000"/>
                  </a:schemeClr>
                </a:solidFill>
                <a:ea typeface="+mj-ea"/>
                <a:cs typeface="+mj-cs"/>
              </a:rPr>
              <a:t>Bancarios</a:t>
            </a:r>
            <a:r>
              <a:rPr lang="en-US" kern="1200" dirty="0">
                <a:solidFill>
                  <a:schemeClr val="tx2">
                    <a:lumMod val="50000"/>
                  </a:schemeClr>
                </a:solidFill>
                <a:ea typeface="+mj-ea"/>
                <a:cs typeface="+mj-cs"/>
              </a:rPr>
              <a:t> con </a:t>
            </a:r>
            <a:r>
              <a:rPr lang="en-US" kern="1200" dirty="0" err="1">
                <a:solidFill>
                  <a:schemeClr val="tx2">
                    <a:lumMod val="50000"/>
                  </a:schemeClr>
                </a:solidFill>
                <a:ea typeface="+mj-ea"/>
                <a:cs typeface="+mj-cs"/>
              </a:rPr>
              <a:t>consumidores</a:t>
            </a:r>
            <a:r>
              <a:rPr lang="en-US" kern="1200" dirty="0">
                <a:solidFill>
                  <a:schemeClr val="tx2">
                    <a:lumMod val="50000"/>
                  </a:schemeClr>
                </a:solidFill>
                <a:ea typeface="+mj-ea"/>
                <a:cs typeface="+mj-cs"/>
              </a:rPr>
              <a:t> y </a:t>
            </a:r>
            <a:r>
              <a:rPr lang="en-US" kern="1200" dirty="0" err="1">
                <a:solidFill>
                  <a:schemeClr val="tx2">
                    <a:lumMod val="50000"/>
                  </a:schemeClr>
                </a:solidFill>
                <a:ea typeface="+mj-ea"/>
                <a:cs typeface="+mj-cs"/>
              </a:rPr>
              <a:t>usuarios</a:t>
            </a:r>
            <a:r>
              <a:rPr lang="en-US" kern="1200" dirty="0">
                <a:solidFill>
                  <a:schemeClr val="tx2">
                    <a:lumMod val="50000"/>
                  </a:schemeClr>
                </a:solidFill>
                <a:ea typeface="+mj-ea"/>
                <a:cs typeface="+mj-cs"/>
              </a:rPr>
              <a:t>:</a:t>
            </a:r>
          </a:p>
        </p:txBody>
      </p:sp>
      <p:sp>
        <p:nvSpPr>
          <p:cNvPr id="4" name="CuadroTexto 3">
            <a:extLst>
              <a:ext uri="{FF2B5EF4-FFF2-40B4-BE49-F238E27FC236}">
                <a16:creationId xmlns="" xmlns:a16="http://schemas.microsoft.com/office/drawing/2014/main" id="{8A7E0776-920B-4CD5-BAD5-3DA94105BFE7}"/>
              </a:ext>
            </a:extLst>
          </p:cNvPr>
          <p:cNvSpPr txBox="1"/>
          <p:nvPr/>
        </p:nvSpPr>
        <p:spPr>
          <a:xfrm>
            <a:off x="357809" y="3021496"/>
            <a:ext cx="10502848" cy="3416320"/>
          </a:xfrm>
          <a:prstGeom prst="rect">
            <a:avLst/>
          </a:prstGeom>
          <a:noFill/>
        </p:spPr>
        <p:txBody>
          <a:bodyPr wrap="square" rtlCol="0">
            <a:spAutoFit/>
          </a:bodyPr>
          <a:lstStyle/>
          <a:p>
            <a:pPr marL="285750" indent="-285750">
              <a:buFontTx/>
              <a:buChar char="-"/>
            </a:pPr>
            <a:r>
              <a:rPr lang="es-AR" b="1" dirty="0">
                <a:latin typeface="Speak Pro" panose="020B0504020101020102" pitchFamily="34" charset="0"/>
              </a:rPr>
              <a:t>Contenido: </a:t>
            </a:r>
            <a:r>
              <a:rPr lang="es-AR" dirty="0">
                <a:latin typeface="Speak Pro" panose="020B0504020101020102" pitchFamily="34" charset="0"/>
              </a:rPr>
              <a:t>Sin perjuicio de las condiciones establecidas para los contratos bancarios en general, ninguna suma puede ser exigida al consumidor si no se encuentra expresamente prevista en el contrato.</a:t>
            </a:r>
            <a:br>
              <a:rPr lang="es-AR" dirty="0">
                <a:latin typeface="Speak Pro" panose="020B0504020101020102" pitchFamily="34" charset="0"/>
              </a:rPr>
            </a:br>
            <a:r>
              <a:rPr lang="es-AR" dirty="0">
                <a:latin typeface="Speak Pro" panose="020B0504020101020102" pitchFamily="34" charset="0"/>
              </a:rPr>
              <a:t>En ningún caso pueden cargarse comisiones o costos por servicios no prestados efectivamente.</a:t>
            </a:r>
            <a:br>
              <a:rPr lang="es-AR" dirty="0">
                <a:latin typeface="Speak Pro" panose="020B0504020101020102" pitchFamily="34" charset="0"/>
              </a:rPr>
            </a:br>
            <a:r>
              <a:rPr lang="es-AR" dirty="0">
                <a:latin typeface="Speak Pro" panose="020B0504020101020102" pitchFamily="34" charset="0"/>
              </a:rPr>
              <a:t>Las cláusulas relativas a costos a cargo del consumidor que no están incluidas o que están incluidas incorrectamente en el costo financiero total publicitado o incorporado al documento contractual, se tienen por no escritas.</a:t>
            </a:r>
          </a:p>
          <a:p>
            <a:pPr marL="285750" indent="-285750">
              <a:buFontTx/>
              <a:buChar char="-"/>
            </a:pPr>
            <a:r>
              <a:rPr lang="es-AR" b="1" dirty="0">
                <a:latin typeface="Speak Pro" panose="020B0504020101020102" pitchFamily="34" charset="0"/>
              </a:rPr>
              <a:t>Información en contratos  de crédito: </a:t>
            </a:r>
            <a:r>
              <a:rPr lang="es-AR" dirty="0">
                <a:latin typeface="Speak Pro" panose="020B0504020101020102" pitchFamily="34" charset="0"/>
              </a:rPr>
              <a:t>Son nulos los contratos de crédito que no contienen información relativa al tipo y partes del contrato, el importe total del financiamiento, el costo financiero total y las condiciones de desembolso y reembolso.</a:t>
            </a:r>
          </a:p>
          <a:p>
            <a:r>
              <a:rPr lang="es-AR" dirty="0">
                <a:latin typeface="Speak Pro" panose="020B0504020101020102" pitchFamily="34" charset="0"/>
              </a:rPr>
              <a:t/>
            </a:r>
            <a:br>
              <a:rPr lang="es-AR" dirty="0">
                <a:latin typeface="Speak Pro" panose="020B0504020101020102" pitchFamily="34" charset="0"/>
              </a:rPr>
            </a:br>
            <a:endParaRPr lang="es-AR" b="1" dirty="0">
              <a:latin typeface="Speak Pro" panose="020B0504020101020102" pitchFamily="34" charset="0"/>
            </a:endParaRPr>
          </a:p>
        </p:txBody>
      </p:sp>
    </p:spTree>
    <p:extLst>
      <p:ext uri="{BB962C8B-B14F-4D97-AF65-F5344CB8AC3E}">
        <p14:creationId xmlns:p14="http://schemas.microsoft.com/office/powerpoint/2010/main" xmlns="" val="101244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CD4F2B3-90AB-4C34-B6D1-02A5F4AB1B4F}"/>
              </a:ext>
            </a:extLst>
          </p:cNvPr>
          <p:cNvSpPr>
            <a:spLocks noGrp="1"/>
          </p:cNvSpPr>
          <p:nvPr>
            <p:ph type="title"/>
          </p:nvPr>
        </p:nvSpPr>
        <p:spPr/>
        <p:txBody>
          <a:bodyPr/>
          <a:lstStyle/>
          <a:p>
            <a:r>
              <a:rPr lang="es-AR" dirty="0"/>
              <a:t>Deposito Bancario:</a:t>
            </a:r>
          </a:p>
        </p:txBody>
      </p:sp>
      <p:sp>
        <p:nvSpPr>
          <p:cNvPr id="3" name="Marcador de contenido 2">
            <a:extLst>
              <a:ext uri="{FF2B5EF4-FFF2-40B4-BE49-F238E27FC236}">
                <a16:creationId xmlns="" xmlns:a16="http://schemas.microsoft.com/office/drawing/2014/main" id="{5E81F580-3D24-42C8-A1F9-BE7F2F46A55E}"/>
              </a:ext>
            </a:extLst>
          </p:cNvPr>
          <p:cNvSpPr>
            <a:spLocks noGrp="1"/>
          </p:cNvSpPr>
          <p:nvPr>
            <p:ph idx="1"/>
          </p:nvPr>
        </p:nvSpPr>
        <p:spPr/>
        <p:txBody>
          <a:bodyPr>
            <a:normAutofit fontScale="92500" lnSpcReduction="20000"/>
          </a:bodyPr>
          <a:lstStyle/>
          <a:p>
            <a:pPr>
              <a:buFontTx/>
              <a:buChar char="-"/>
            </a:pPr>
            <a:r>
              <a:rPr lang="es-AR" b="1" dirty="0">
                <a:latin typeface="Speak Pro" panose="020B0504020101020102" pitchFamily="34" charset="0"/>
              </a:rPr>
              <a:t>Deposito en Dinero:</a:t>
            </a:r>
            <a:r>
              <a:rPr lang="es-AR" dirty="0">
                <a:latin typeface="Speak Pro" panose="020B0504020101020102" pitchFamily="34" charset="0"/>
              </a:rPr>
              <a:t> cuando el depositante transfiere la propiedad al banco depositario, quien tiene la obligación de restituirlo en la moneda de la misma especie, a simple requerimiento del depositante, o al vencimiento del término o del preaviso convencionalmente previsto.</a:t>
            </a:r>
          </a:p>
          <a:p>
            <a:pPr>
              <a:buFontTx/>
              <a:buChar char="-"/>
            </a:pPr>
            <a:r>
              <a:rPr lang="es-AR" b="1" dirty="0">
                <a:latin typeface="Speak Pro" panose="020B0504020101020102" pitchFamily="34" charset="0"/>
              </a:rPr>
              <a:t>Deposito a la vista: </a:t>
            </a:r>
            <a:r>
              <a:rPr lang="es-AR" dirty="0">
                <a:latin typeface="Speak Pro" panose="020B0504020101020102" pitchFamily="34" charset="0"/>
              </a:rPr>
              <a:t>debe estar representado en un documento material o electrónico que refleje fielmente los movimientos y el saldo de la cuenta del cliente. El banco puede dejar sin efecto la constancia por él realizada que no corresponda a esa cuenta.</a:t>
            </a:r>
            <a:br>
              <a:rPr lang="es-AR" dirty="0">
                <a:latin typeface="Speak Pro" panose="020B0504020101020102" pitchFamily="34" charset="0"/>
              </a:rPr>
            </a:br>
            <a:r>
              <a:rPr lang="es-AR" dirty="0">
                <a:latin typeface="Speak Pro" panose="020B0504020101020102" pitchFamily="34" charset="0"/>
              </a:rPr>
              <a:t>Si el depósito está a nombre de dos o más personas, cualquiera de ellas puede disponerlo, aun en caso de muerte de una, excepto que se haya convenido lo contrario.</a:t>
            </a:r>
          </a:p>
          <a:p>
            <a:pPr>
              <a:buFontTx/>
              <a:buChar char="-"/>
            </a:pPr>
            <a:r>
              <a:rPr lang="es-AR" b="1" dirty="0">
                <a:latin typeface="Speak Pro" panose="020B0504020101020102" pitchFamily="34" charset="0"/>
              </a:rPr>
              <a:t>Deposito a plazo: </a:t>
            </a:r>
            <a:r>
              <a:rPr lang="es-AR" dirty="0">
                <a:latin typeface="Speak Pro" panose="020B0504020101020102" pitchFamily="34" charset="0"/>
              </a:rPr>
              <a:t>otorga al depositante el derecho a una remuneración si no retira la suma depositada antes del término o del preaviso convenidos.</a:t>
            </a:r>
            <a:br>
              <a:rPr lang="es-AR" dirty="0">
                <a:latin typeface="Speak Pro" panose="020B0504020101020102" pitchFamily="34" charset="0"/>
              </a:rPr>
            </a:br>
            <a:r>
              <a:rPr lang="es-AR" dirty="0">
                <a:latin typeface="Speak Pro" panose="020B0504020101020102" pitchFamily="34" charset="0"/>
              </a:rPr>
              <a:t>El banco debe extender un certificado transferible por endoso, excepto que se haya pactado lo contrario, en cuyo caso la transmisión sólo puede realizarse a través del contrato de cesión de derechos.</a:t>
            </a:r>
            <a:br>
              <a:rPr lang="es-AR" dirty="0">
                <a:latin typeface="Speak Pro" panose="020B0504020101020102" pitchFamily="34" charset="0"/>
              </a:rPr>
            </a:br>
            <a:r>
              <a:rPr lang="es-AR" dirty="0">
                <a:latin typeface="Speak Pro" panose="020B0504020101020102" pitchFamily="34" charset="0"/>
              </a:rPr>
              <a:t/>
            </a:r>
            <a:br>
              <a:rPr lang="es-AR" dirty="0">
                <a:latin typeface="Speak Pro" panose="020B0504020101020102" pitchFamily="34" charset="0"/>
              </a:rPr>
            </a:br>
            <a:r>
              <a:rPr lang="es-AR" dirty="0">
                <a:latin typeface="Speak Pro" panose="020B0504020101020102" pitchFamily="34" charset="0"/>
              </a:rPr>
              <a:t/>
            </a:r>
            <a:br>
              <a:rPr lang="es-AR" dirty="0">
                <a:latin typeface="Speak Pro" panose="020B0504020101020102" pitchFamily="34" charset="0"/>
              </a:rPr>
            </a:br>
            <a:endParaRPr lang="es-AR" dirty="0">
              <a:latin typeface="Speak Pro" panose="020B0504020101020102" pitchFamily="34" charset="0"/>
            </a:endParaRPr>
          </a:p>
        </p:txBody>
      </p:sp>
    </p:spTree>
    <p:extLst>
      <p:ext uri="{BB962C8B-B14F-4D97-AF65-F5344CB8AC3E}">
        <p14:creationId xmlns:p14="http://schemas.microsoft.com/office/powerpoint/2010/main" xmlns="" val="380702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710941C-4324-4623-979E-8BE0A3ABF921}"/>
              </a:ext>
            </a:extLst>
          </p:cNvPr>
          <p:cNvSpPr>
            <a:spLocks noGrp="1"/>
          </p:cNvSpPr>
          <p:nvPr>
            <p:ph type="title"/>
          </p:nvPr>
        </p:nvSpPr>
        <p:spPr/>
        <p:txBody>
          <a:bodyPr/>
          <a:lstStyle/>
          <a:p>
            <a:r>
              <a:rPr lang="es-AR" dirty="0"/>
              <a:t>Cuenta corriente Bancaria:</a:t>
            </a:r>
          </a:p>
        </p:txBody>
      </p:sp>
      <p:sp>
        <p:nvSpPr>
          <p:cNvPr id="3" name="Marcador de contenido 2">
            <a:extLst>
              <a:ext uri="{FF2B5EF4-FFF2-40B4-BE49-F238E27FC236}">
                <a16:creationId xmlns="" xmlns:a16="http://schemas.microsoft.com/office/drawing/2014/main" id="{072B51FA-FD07-48C3-8C90-8B5E34C0D2A9}"/>
              </a:ext>
            </a:extLst>
          </p:cNvPr>
          <p:cNvSpPr>
            <a:spLocks noGrp="1"/>
          </p:cNvSpPr>
          <p:nvPr>
            <p:ph idx="1"/>
          </p:nvPr>
        </p:nvSpPr>
        <p:spPr/>
        <p:txBody>
          <a:bodyPr>
            <a:normAutofit fontScale="92500" lnSpcReduction="20000"/>
          </a:bodyPr>
          <a:lstStyle/>
          <a:p>
            <a:pPr>
              <a:buFontTx/>
              <a:buChar char="-"/>
            </a:pPr>
            <a:r>
              <a:rPr lang="es-AR" b="1" dirty="0">
                <a:latin typeface="Speak Pro" panose="020B0504020101020102" pitchFamily="34" charset="0"/>
              </a:rPr>
              <a:t>Definición: </a:t>
            </a:r>
            <a:r>
              <a:rPr lang="es-AR" dirty="0">
                <a:latin typeface="Speak Pro" panose="020B0504020101020102" pitchFamily="34" charset="0"/>
              </a:rPr>
              <a:t>contrato por el cual el banco se compromete a inscribir diariamente, y por su orden, los créditos y débitos, de modo de mantener un saldo actualizado y en disponibilidad del cuentacorrentista y, en su caso, a prestar un servicio de caja.</a:t>
            </a:r>
          </a:p>
          <a:p>
            <a:pPr>
              <a:buFontTx/>
              <a:buChar char="-"/>
            </a:pPr>
            <a:r>
              <a:rPr lang="es-AR" b="1" dirty="0">
                <a:latin typeface="Speak Pro" panose="020B0504020101020102" pitchFamily="34" charset="0"/>
              </a:rPr>
              <a:t>Otros servicios: </a:t>
            </a:r>
            <a:r>
              <a:rPr lang="es-AR" dirty="0">
                <a:latin typeface="Speak Pro" panose="020B0504020101020102" pitchFamily="34" charset="0"/>
              </a:rPr>
              <a:t>El banco debe prestar los demás servicios relacionados con la cuenta que resulten de la convención, de las reglamentaciones, o de los usos y prácticas.</a:t>
            </a:r>
            <a:endParaRPr lang="es-AR" b="1" dirty="0">
              <a:latin typeface="Speak Pro" panose="020B0504020101020102" pitchFamily="34" charset="0"/>
            </a:endParaRPr>
          </a:p>
          <a:p>
            <a:pPr>
              <a:buFontTx/>
              <a:buChar char="-"/>
            </a:pPr>
            <a:r>
              <a:rPr lang="es-AR" b="1" dirty="0" err="1">
                <a:latin typeface="Speak Pro" panose="020B0504020101020102" pitchFamily="34" charset="0"/>
              </a:rPr>
              <a:t>Creditos</a:t>
            </a:r>
            <a:r>
              <a:rPr lang="es-AR" b="1" dirty="0">
                <a:latin typeface="Speak Pro" panose="020B0504020101020102" pitchFamily="34" charset="0"/>
              </a:rPr>
              <a:t> y débitos: </a:t>
            </a:r>
            <a:r>
              <a:rPr lang="es-AR" dirty="0">
                <a:latin typeface="Speak Pro" panose="020B0504020101020102" pitchFamily="34" charset="0"/>
              </a:rPr>
              <a:t>Con sujeción a los pactos, los usos y la reglamentación:</a:t>
            </a:r>
            <a:br>
              <a:rPr lang="es-AR" dirty="0">
                <a:latin typeface="Speak Pro" panose="020B0504020101020102" pitchFamily="34" charset="0"/>
              </a:rPr>
            </a:br>
            <a:r>
              <a:rPr lang="es-AR" dirty="0">
                <a:latin typeface="Speak Pro" panose="020B0504020101020102" pitchFamily="34" charset="0"/>
              </a:rPr>
              <a:t/>
            </a:r>
            <a:br>
              <a:rPr lang="es-AR" dirty="0">
                <a:latin typeface="Speak Pro" panose="020B0504020101020102" pitchFamily="34" charset="0"/>
              </a:rPr>
            </a:br>
            <a:r>
              <a:rPr lang="es-AR" dirty="0">
                <a:latin typeface="Speak Pro" panose="020B0504020101020102" pitchFamily="34" charset="0"/>
              </a:rPr>
              <a:t>a) se acreditan en la cuenta los depósitos y remesas de dinero, el producto de la cobranza de títulos valores y los créditos otorgados por el banco para que el cuentacorrentista disponga de ellos;</a:t>
            </a:r>
            <a:br>
              <a:rPr lang="es-AR" dirty="0">
                <a:latin typeface="Speak Pro" panose="020B0504020101020102" pitchFamily="34" charset="0"/>
              </a:rPr>
            </a:br>
            <a:r>
              <a:rPr lang="es-AR" dirty="0">
                <a:latin typeface="Speak Pro" panose="020B0504020101020102" pitchFamily="34" charset="0"/>
              </a:rPr>
              <a:t/>
            </a:r>
            <a:br>
              <a:rPr lang="es-AR" dirty="0">
                <a:latin typeface="Speak Pro" panose="020B0504020101020102" pitchFamily="34" charset="0"/>
              </a:rPr>
            </a:br>
            <a:r>
              <a:rPr lang="es-AR" dirty="0">
                <a:latin typeface="Speak Pro" panose="020B0504020101020102" pitchFamily="34" charset="0"/>
              </a:rPr>
              <a:t>b) se debitan de la cuenta los retiros que haga el cuentacorrentista, los pagos o remesas que haga el banco por instrucciones de aquél, las comisiones, gastos e impuestos relativos a la cuenta y los cargos contra el cuentacorrentista que resulten de otros negocios que pueda tener con el banco. Los débitos pueden realizarse en descubierto.</a:t>
            </a:r>
            <a:br>
              <a:rPr lang="es-AR" dirty="0">
                <a:latin typeface="Speak Pro" panose="020B0504020101020102" pitchFamily="34" charset="0"/>
              </a:rPr>
            </a:br>
            <a:endParaRPr lang="es-AR" b="1" dirty="0">
              <a:latin typeface="Speak Pro" panose="020B0504020101020102" pitchFamily="34" charset="0"/>
            </a:endParaRPr>
          </a:p>
        </p:txBody>
      </p:sp>
    </p:spTree>
    <p:extLst>
      <p:ext uri="{BB962C8B-B14F-4D97-AF65-F5344CB8AC3E}">
        <p14:creationId xmlns:p14="http://schemas.microsoft.com/office/powerpoint/2010/main" xmlns="" val="372314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29931E4-926F-4CF2-8E4F-D293A4BCF65B}"/>
              </a:ext>
            </a:extLst>
          </p:cNvPr>
          <p:cNvSpPr>
            <a:spLocks noGrp="1"/>
          </p:cNvSpPr>
          <p:nvPr>
            <p:ph type="title"/>
          </p:nvPr>
        </p:nvSpPr>
        <p:spPr/>
        <p:txBody>
          <a:bodyPr/>
          <a:lstStyle/>
          <a:p>
            <a:r>
              <a:rPr lang="es-AR" dirty="0"/>
              <a:t>Cuenta corriente Bancaria: </a:t>
            </a:r>
          </a:p>
        </p:txBody>
      </p:sp>
      <p:sp>
        <p:nvSpPr>
          <p:cNvPr id="3" name="Marcador de contenido 2">
            <a:extLst>
              <a:ext uri="{FF2B5EF4-FFF2-40B4-BE49-F238E27FC236}">
                <a16:creationId xmlns="" xmlns:a16="http://schemas.microsoft.com/office/drawing/2014/main" id="{E6C38663-39BE-4A00-953E-39E9610558BA}"/>
              </a:ext>
            </a:extLst>
          </p:cNvPr>
          <p:cNvSpPr>
            <a:spLocks noGrp="1"/>
          </p:cNvSpPr>
          <p:nvPr>
            <p:ph idx="1"/>
          </p:nvPr>
        </p:nvSpPr>
        <p:spPr>
          <a:xfrm>
            <a:off x="1261871" y="1828800"/>
            <a:ext cx="9035067" cy="4558748"/>
          </a:xfrm>
        </p:spPr>
        <p:txBody>
          <a:bodyPr>
            <a:normAutofit fontScale="92500" lnSpcReduction="20000"/>
          </a:bodyPr>
          <a:lstStyle/>
          <a:p>
            <a:pPr>
              <a:buFontTx/>
              <a:buChar char="-"/>
            </a:pPr>
            <a:r>
              <a:rPr lang="es-AR" b="1" dirty="0">
                <a:latin typeface="Speak Pro" panose="020B0504020101020102" pitchFamily="34" charset="0"/>
              </a:rPr>
              <a:t>Instrumentación: </a:t>
            </a:r>
            <a:r>
              <a:rPr lang="es-AR" dirty="0">
                <a:latin typeface="Speak Pro" panose="020B0504020101020102" pitchFamily="34" charset="0"/>
              </a:rPr>
              <a:t>Los créditos y débitos pueden efectuarse y las cuentas pueden ser llevadas por medios mecánicos, electrónicos, de computación u otros en las condiciones que establezca la reglamentación, la que debe determinar también la posibilidad de conexiones de redes en tiempo real y otras que sean pertinentes de acuerdo con los medios técnicos disponibles, en orden a la celeridad y seguridad de las transacciones.</a:t>
            </a:r>
          </a:p>
          <a:p>
            <a:pPr>
              <a:buFontTx/>
              <a:buChar char="-"/>
            </a:pPr>
            <a:r>
              <a:rPr lang="es-AR" b="1" dirty="0">
                <a:latin typeface="Speak Pro" panose="020B0504020101020102" pitchFamily="34" charset="0"/>
              </a:rPr>
              <a:t>Servicios de cheques: </a:t>
            </a:r>
            <a:r>
              <a:rPr lang="es-AR" dirty="0">
                <a:latin typeface="Speak Pro" panose="020B0504020101020102" pitchFamily="34" charset="0"/>
              </a:rPr>
              <a:t>. Si el contrato incluye el servicio de cheques, el banco debe entregar al cuentacorrentista, a su solicitud, los formularios correspondientes.</a:t>
            </a:r>
          </a:p>
          <a:p>
            <a:pPr>
              <a:buFontTx/>
              <a:buChar char="-"/>
            </a:pPr>
            <a:r>
              <a:rPr lang="es-AR" b="1" dirty="0">
                <a:latin typeface="Speak Pro" panose="020B0504020101020102" pitchFamily="34" charset="0"/>
              </a:rPr>
              <a:t>Intereses: </a:t>
            </a:r>
            <a:r>
              <a:rPr lang="es-AR" dirty="0">
                <a:latin typeface="Speak Pro" panose="020B0504020101020102" pitchFamily="34" charset="0"/>
              </a:rPr>
              <a:t>El saldo deudor de la cuenta corriente genera intereses, que se capitalizan trimestralmente, excepto que lo contrario resulte de la reglamentación, de la convención o de los usos. Las partes pueden convenir que el saldo acreedor de la cuenta corriente genere intereses capitalizables en los períodos y a la tasa que libremente pacten.</a:t>
            </a:r>
          </a:p>
          <a:p>
            <a:pPr>
              <a:buFontTx/>
              <a:buChar char="-"/>
            </a:pPr>
            <a:r>
              <a:rPr lang="es-AR" b="1" dirty="0">
                <a:latin typeface="Speak Pro" panose="020B0504020101020102" pitchFamily="34" charset="0"/>
              </a:rPr>
              <a:t>Solidaridad: </a:t>
            </a:r>
            <a:r>
              <a:rPr lang="es-AR" dirty="0">
                <a:latin typeface="Speak Pro" panose="020B0504020101020102" pitchFamily="34" charset="0"/>
              </a:rPr>
              <a:t>En las cuentas a nombre de dos o más personas los titulares son solidariamente responsables frente al banco por los saldos que arrojen.</a:t>
            </a:r>
          </a:p>
          <a:p>
            <a:pPr>
              <a:buFontTx/>
              <a:buChar char="-"/>
            </a:pPr>
            <a:r>
              <a:rPr lang="es-AR" b="1" dirty="0">
                <a:latin typeface="Speak Pro" panose="020B0504020101020102" pitchFamily="34" charset="0"/>
              </a:rPr>
              <a:t>Propiedad de los fondos: </a:t>
            </a:r>
            <a:r>
              <a:rPr lang="es-AR" dirty="0">
                <a:latin typeface="Speak Pro" panose="020B0504020101020102" pitchFamily="34" charset="0"/>
              </a:rPr>
              <a:t>Excepto prueba en contrario, se presume que la propiedad de los fondos existentes en la cuenta abierta, conjunta o indistintamente, a nombre de más de una persona pertenece a los titulares por partes iguales.</a:t>
            </a:r>
            <a:br>
              <a:rPr lang="es-AR" dirty="0">
                <a:latin typeface="Speak Pro" panose="020B0504020101020102" pitchFamily="34" charset="0"/>
              </a:rPr>
            </a:br>
            <a:r>
              <a:rPr lang="es-AR" dirty="0">
                <a:latin typeface="Speak Pro" panose="020B0504020101020102" pitchFamily="34" charset="0"/>
              </a:rPr>
              <a:t/>
            </a:r>
            <a:br>
              <a:rPr lang="es-AR" dirty="0">
                <a:latin typeface="Speak Pro" panose="020B0504020101020102" pitchFamily="34" charset="0"/>
              </a:rPr>
            </a:br>
            <a:endParaRPr lang="es-AR" b="1" dirty="0">
              <a:latin typeface="Speak Pro" panose="020B0504020101020102" pitchFamily="34" charset="0"/>
            </a:endParaRPr>
          </a:p>
        </p:txBody>
      </p:sp>
    </p:spTree>
    <p:extLst>
      <p:ext uri="{BB962C8B-B14F-4D97-AF65-F5344CB8AC3E}">
        <p14:creationId xmlns:p14="http://schemas.microsoft.com/office/powerpoint/2010/main" xmlns="" val="2221739647"/>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29CCD71429CC514A8F806F1A995E4E3C" ma:contentTypeVersion="6" ma:contentTypeDescription="Crear nuevo documento." ma:contentTypeScope="" ma:versionID="749d334d69acb683aa2db85021fc45c1">
  <xsd:schema xmlns:xsd="http://www.w3.org/2001/XMLSchema" xmlns:xs="http://www.w3.org/2001/XMLSchema" xmlns:p="http://schemas.microsoft.com/office/2006/metadata/properties" xmlns:ns2="621da27e-cf5c-4f70-a0fe-364d61695149" targetNamespace="http://schemas.microsoft.com/office/2006/metadata/properties" ma:root="true" ma:fieldsID="9e185fbe65e887513f55ab05c3d20622" ns2:_="">
    <xsd:import namespace="621da27e-cf5c-4f70-a0fe-364d616951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da27e-cf5c-4f70-a0fe-364d616951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768F59-758C-4A1F-A285-E82307421E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B62BAD6-6F3C-4115-A121-4185A21581E8}">
  <ds:schemaRefs>
    <ds:schemaRef ds:uri="http://schemas.microsoft.com/sharepoint/v3/contenttype/forms"/>
  </ds:schemaRefs>
</ds:datastoreItem>
</file>

<file path=customXml/itemProps3.xml><?xml version="1.0" encoding="utf-8"?>
<ds:datastoreItem xmlns:ds="http://schemas.openxmlformats.org/officeDocument/2006/customXml" ds:itemID="{4325760E-AA2E-4759-82E3-CBAC185566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1da27e-cf5c-4f70-a0fe-364d616951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TM03457515[[fn=Vista]]</Template>
  <TotalTime>92</TotalTime>
  <Words>2803</Words>
  <Application>Microsoft Office PowerPoint</Application>
  <PresentationFormat>Personalizado</PresentationFormat>
  <Paragraphs>104</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Vista</vt:lpstr>
      <vt:lpstr> unidad CREDITO: - Contratos bancarios. - Deposito Bancario. - Contrato TC.</vt:lpstr>
      <vt:lpstr>CONTRATOS BANCARIOS  </vt:lpstr>
      <vt:lpstr>Diapositiva 3</vt:lpstr>
      <vt:lpstr>Contratos Bancarios con consumidores y usuarios:</vt:lpstr>
      <vt:lpstr>Contratos Bancarios con consumidores y usuarios</vt:lpstr>
      <vt:lpstr>Contratos Bancarios con consumidores y usuarios:</vt:lpstr>
      <vt:lpstr>Deposito Bancario:</vt:lpstr>
      <vt:lpstr>Cuenta corriente Bancaria:</vt:lpstr>
      <vt:lpstr>Cuenta corriente Bancaria: </vt:lpstr>
      <vt:lpstr>Cuenta corriente Bancaria</vt:lpstr>
      <vt:lpstr>Cuenta corriente Bancaria:</vt:lpstr>
      <vt:lpstr>Prestamos y Descuentos bancarios</vt:lpstr>
      <vt:lpstr>Apertura de Crédito</vt:lpstr>
      <vt:lpstr>Servicio de caja de seguridad</vt:lpstr>
      <vt:lpstr>Servicio de caja de seguridad</vt:lpstr>
      <vt:lpstr>Custodia de títulos</vt:lpstr>
      <vt:lpstr>Contrato de tarjeta de crédito</vt:lpstr>
      <vt:lpstr>Contrato de tarjeta de crédito</vt:lpstr>
      <vt:lpstr>Contrato de tarjeta de crédito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CREDITO: -Contratos Bancarios. -Deposito Bancario. -Contrato TC.</dc:title>
  <dc:creator>tefy dalorso</dc:creator>
  <cp:lastModifiedBy>USUARIO</cp:lastModifiedBy>
  <cp:revision>8</cp:revision>
  <dcterms:created xsi:type="dcterms:W3CDTF">2020-06-01T01:59:04Z</dcterms:created>
  <dcterms:modified xsi:type="dcterms:W3CDTF">2020-06-19T19:18:11Z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0x01010029CCD71429CC514A8F806F1A995E4E3C</vt:lpwstr>
  </property>
</Properties>
</file>