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67" r:id="rId4"/>
    <p:sldId id="258" r:id="rId5"/>
    <p:sldId id="259" r:id="rId6"/>
    <p:sldId id="264" r:id="rId7"/>
    <p:sldId id="265" r:id="rId8"/>
    <p:sldId id="266" r:id="rId9"/>
    <p:sldId id="313" r:id="rId10"/>
    <p:sldId id="260" r:id="rId11"/>
    <p:sldId id="261" r:id="rId12"/>
    <p:sldId id="263" r:id="rId13"/>
    <p:sldId id="269" r:id="rId14"/>
    <p:sldId id="308" r:id="rId15"/>
    <p:sldId id="272" r:id="rId16"/>
    <p:sldId id="273" r:id="rId17"/>
    <p:sldId id="275" r:id="rId18"/>
    <p:sldId id="276" r:id="rId19"/>
    <p:sldId id="277" r:id="rId20"/>
    <p:sldId id="278" r:id="rId21"/>
    <p:sldId id="281" r:id="rId22"/>
    <p:sldId id="282" r:id="rId23"/>
    <p:sldId id="284" r:id="rId24"/>
    <p:sldId id="286" r:id="rId25"/>
    <p:sldId id="288" r:id="rId26"/>
    <p:sldId id="289" r:id="rId27"/>
    <p:sldId id="290" r:id="rId28"/>
    <p:sldId id="291" r:id="rId29"/>
    <p:sldId id="292" r:id="rId30"/>
    <p:sldId id="294" r:id="rId31"/>
    <p:sldId id="297" r:id="rId32"/>
    <p:sldId id="314" r:id="rId33"/>
    <p:sldId id="298" r:id="rId34"/>
    <p:sldId id="299" r:id="rId35"/>
    <p:sldId id="300" r:id="rId36"/>
    <p:sldId id="315" r:id="rId37"/>
    <p:sldId id="318" r:id="rId38"/>
    <p:sldId id="301" r:id="rId39"/>
    <p:sldId id="302" r:id="rId40"/>
    <p:sldId id="316" r:id="rId41"/>
    <p:sldId id="304" r:id="rId42"/>
    <p:sldId id="317" r:id="rId43"/>
    <p:sldId id="306" r:id="rId44"/>
    <p:sldId id="310" r:id="rId45"/>
    <p:sldId id="307" r:id="rId46"/>
    <p:sldId id="311" r:id="rId47"/>
    <p:sldId id="312"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DF6C7-10C7-4429-A842-47B3EAA7203F}" type="datetimeFigureOut">
              <a:rPr lang="ru-RU" smtClean="0"/>
              <a:t>24.05.2023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B1276-0F2B-4126-B4DD-9E83E4B7E1E9}" type="slidenum">
              <a:rPr lang="ru-RU" smtClean="0"/>
              <a:t>‹#›</a:t>
            </a:fld>
            <a:endParaRPr lang="ru-RU"/>
          </a:p>
        </p:txBody>
      </p:sp>
    </p:spTree>
    <p:extLst>
      <p:ext uri="{BB962C8B-B14F-4D97-AF65-F5344CB8AC3E}">
        <p14:creationId xmlns:p14="http://schemas.microsoft.com/office/powerpoint/2010/main" val="30733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6AB0C7-7151-A0E5-DCB3-F7D51F2937A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EC00E3B-2FBA-7CF0-888C-A3BACAEC9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6B2F615-A22B-46C2-33A1-C82772676404}"/>
              </a:ext>
            </a:extLst>
          </p:cNvPr>
          <p:cNvSpPr>
            <a:spLocks noGrp="1"/>
          </p:cNvSpPr>
          <p:nvPr>
            <p:ph type="dt" sz="half" idx="10"/>
          </p:nvPr>
        </p:nvSpPr>
        <p:spPr/>
        <p:txBody>
          <a:bodyPr/>
          <a:lstStyle/>
          <a:p>
            <a:fld id="{F870938C-A97A-48C7-99B4-261B1956AE75}" type="datetime1">
              <a:rPr lang="ru-RU" smtClean="0"/>
              <a:t>24.05.2023</a:t>
            </a:fld>
            <a:endParaRPr lang="ru-RU"/>
          </a:p>
        </p:txBody>
      </p:sp>
      <p:sp>
        <p:nvSpPr>
          <p:cNvPr id="5" name="Нижний колонтитул 4">
            <a:extLst>
              <a:ext uri="{FF2B5EF4-FFF2-40B4-BE49-F238E27FC236}">
                <a16:creationId xmlns:a16="http://schemas.microsoft.com/office/drawing/2014/main" id="{BD347CA3-9909-0339-01E3-332C8D5C24A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4E84AF-40DE-7380-95EC-829E3AD0A1E8}"/>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58532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A156E9-0B14-221F-A84C-35AF89CB6D0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6DFC83D-560F-9E5C-3466-A73F4B905CA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EB61EF6-38BA-61D1-93DF-3DB6282FFAEF}"/>
              </a:ext>
            </a:extLst>
          </p:cNvPr>
          <p:cNvSpPr>
            <a:spLocks noGrp="1"/>
          </p:cNvSpPr>
          <p:nvPr>
            <p:ph type="dt" sz="half" idx="10"/>
          </p:nvPr>
        </p:nvSpPr>
        <p:spPr/>
        <p:txBody>
          <a:bodyPr/>
          <a:lstStyle/>
          <a:p>
            <a:fld id="{37075EE6-2E17-4F0D-878D-6FF670D5F315}" type="datetime1">
              <a:rPr lang="ru-RU" smtClean="0"/>
              <a:t>24.05.2023</a:t>
            </a:fld>
            <a:endParaRPr lang="ru-RU"/>
          </a:p>
        </p:txBody>
      </p:sp>
      <p:sp>
        <p:nvSpPr>
          <p:cNvPr id="5" name="Нижний колонтитул 4">
            <a:extLst>
              <a:ext uri="{FF2B5EF4-FFF2-40B4-BE49-F238E27FC236}">
                <a16:creationId xmlns:a16="http://schemas.microsoft.com/office/drawing/2014/main" id="{5A9EE399-78FA-87EF-9476-DF3879034D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EC044E9-90C4-11DE-A0D2-5949C641FB05}"/>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114394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760A57B-5DA6-ECC6-91F9-61AA7D9934C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3D18510-9349-544D-2432-871503A5BCE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E5EBE77-E7FA-D84E-F9AE-12B6469FE8CA}"/>
              </a:ext>
            </a:extLst>
          </p:cNvPr>
          <p:cNvSpPr>
            <a:spLocks noGrp="1"/>
          </p:cNvSpPr>
          <p:nvPr>
            <p:ph type="dt" sz="half" idx="10"/>
          </p:nvPr>
        </p:nvSpPr>
        <p:spPr/>
        <p:txBody>
          <a:bodyPr/>
          <a:lstStyle/>
          <a:p>
            <a:fld id="{7D4101DA-167B-4251-B3BA-F973A663C010}" type="datetime1">
              <a:rPr lang="ru-RU" smtClean="0"/>
              <a:t>24.05.2023</a:t>
            </a:fld>
            <a:endParaRPr lang="ru-RU"/>
          </a:p>
        </p:txBody>
      </p:sp>
      <p:sp>
        <p:nvSpPr>
          <p:cNvPr id="5" name="Нижний колонтитул 4">
            <a:extLst>
              <a:ext uri="{FF2B5EF4-FFF2-40B4-BE49-F238E27FC236}">
                <a16:creationId xmlns:a16="http://schemas.microsoft.com/office/drawing/2014/main" id="{7CDFB7E9-7BE6-40CA-5159-267D4015D2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84AB300-672E-ACEB-A5ED-A69169FCF859}"/>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427048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AA3A30-83EF-9A7A-5FF3-871106B8B31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5D9A024-8FDB-E965-667B-4EBBE1DD8C5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6B30124-AD2F-C716-24A4-1140CF9BB466}"/>
              </a:ext>
            </a:extLst>
          </p:cNvPr>
          <p:cNvSpPr>
            <a:spLocks noGrp="1"/>
          </p:cNvSpPr>
          <p:nvPr>
            <p:ph type="dt" sz="half" idx="10"/>
          </p:nvPr>
        </p:nvSpPr>
        <p:spPr/>
        <p:txBody>
          <a:bodyPr/>
          <a:lstStyle/>
          <a:p>
            <a:fld id="{8E49DF02-8802-47B3-9D9F-4492BD39E456}" type="datetime1">
              <a:rPr lang="ru-RU" smtClean="0"/>
              <a:t>24.05.2023</a:t>
            </a:fld>
            <a:endParaRPr lang="ru-RU"/>
          </a:p>
        </p:txBody>
      </p:sp>
      <p:sp>
        <p:nvSpPr>
          <p:cNvPr id="5" name="Нижний колонтитул 4">
            <a:extLst>
              <a:ext uri="{FF2B5EF4-FFF2-40B4-BE49-F238E27FC236}">
                <a16:creationId xmlns:a16="http://schemas.microsoft.com/office/drawing/2014/main" id="{3B3DDE31-5938-D37A-41EC-1CC022B5DE6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A8F019-3EF2-9DFE-FD07-2548AE93B129}"/>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289662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A6AA96-175A-6510-EDE2-8F2BE4F1EC3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96DC209-4E85-447E-652C-6DF03126E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A109B9-767E-CBD7-A31B-2F0C02FDCD17}"/>
              </a:ext>
            </a:extLst>
          </p:cNvPr>
          <p:cNvSpPr>
            <a:spLocks noGrp="1"/>
          </p:cNvSpPr>
          <p:nvPr>
            <p:ph type="dt" sz="half" idx="10"/>
          </p:nvPr>
        </p:nvSpPr>
        <p:spPr/>
        <p:txBody>
          <a:bodyPr/>
          <a:lstStyle/>
          <a:p>
            <a:fld id="{51FACA70-7C44-4820-BEAC-F3EDAE686028}" type="datetime1">
              <a:rPr lang="ru-RU" smtClean="0"/>
              <a:t>24.05.2023</a:t>
            </a:fld>
            <a:endParaRPr lang="ru-RU"/>
          </a:p>
        </p:txBody>
      </p:sp>
      <p:sp>
        <p:nvSpPr>
          <p:cNvPr id="5" name="Нижний колонтитул 4">
            <a:extLst>
              <a:ext uri="{FF2B5EF4-FFF2-40B4-BE49-F238E27FC236}">
                <a16:creationId xmlns:a16="http://schemas.microsoft.com/office/drawing/2014/main" id="{0FEBAD25-E10B-BA28-6C42-00D235F256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F5210C-833D-30A7-0F4B-CA3E8788AD2B}"/>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41689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1FCD3-84A6-CE60-90DF-78764C28486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894EC53-F092-0B07-AA2F-64E9601865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EFD7A6-7307-7E8D-8DDC-BBA85982B86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79BB1E8-F861-A9F8-28E8-87157187D4BB}"/>
              </a:ext>
            </a:extLst>
          </p:cNvPr>
          <p:cNvSpPr>
            <a:spLocks noGrp="1"/>
          </p:cNvSpPr>
          <p:nvPr>
            <p:ph type="dt" sz="half" idx="10"/>
          </p:nvPr>
        </p:nvSpPr>
        <p:spPr/>
        <p:txBody>
          <a:bodyPr/>
          <a:lstStyle/>
          <a:p>
            <a:fld id="{ED30B322-B0F7-42A5-B4BE-9F05686A8FED}" type="datetime1">
              <a:rPr lang="ru-RU" smtClean="0"/>
              <a:t>24.05.2023</a:t>
            </a:fld>
            <a:endParaRPr lang="ru-RU"/>
          </a:p>
        </p:txBody>
      </p:sp>
      <p:sp>
        <p:nvSpPr>
          <p:cNvPr id="6" name="Нижний колонтитул 5">
            <a:extLst>
              <a:ext uri="{FF2B5EF4-FFF2-40B4-BE49-F238E27FC236}">
                <a16:creationId xmlns:a16="http://schemas.microsoft.com/office/drawing/2014/main" id="{A2FE1DA5-2B86-4CEA-2A33-292B8D60B4F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1E8DE-1682-2D27-CDEA-8F4A811A0E90}"/>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279639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980A1B-A5B0-FBA7-75CA-9A2C4141352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4E6E6A2-3FD9-01A6-A1B3-857672565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D4D402B-ACE8-2671-D91E-7A3742B1D07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289A028-5C8B-7B75-CAE3-5534BF803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FD6F308-B4C8-E429-CB5B-935BB1DBA91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35B01D5-EFAD-2CF0-310C-98A382CAAE94}"/>
              </a:ext>
            </a:extLst>
          </p:cNvPr>
          <p:cNvSpPr>
            <a:spLocks noGrp="1"/>
          </p:cNvSpPr>
          <p:nvPr>
            <p:ph type="dt" sz="half" idx="10"/>
          </p:nvPr>
        </p:nvSpPr>
        <p:spPr/>
        <p:txBody>
          <a:bodyPr/>
          <a:lstStyle/>
          <a:p>
            <a:fld id="{229030A5-017A-4F2B-BC55-D05DA1F5D254}" type="datetime1">
              <a:rPr lang="ru-RU" smtClean="0"/>
              <a:t>24.05.2023</a:t>
            </a:fld>
            <a:endParaRPr lang="ru-RU"/>
          </a:p>
        </p:txBody>
      </p:sp>
      <p:sp>
        <p:nvSpPr>
          <p:cNvPr id="8" name="Нижний колонтитул 7">
            <a:extLst>
              <a:ext uri="{FF2B5EF4-FFF2-40B4-BE49-F238E27FC236}">
                <a16:creationId xmlns:a16="http://schemas.microsoft.com/office/drawing/2014/main" id="{E983E1A7-5EB1-E2A0-2E36-7AC825D5E7D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FBEAE40-2769-C468-138D-FADACF1B2338}"/>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209018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83AC6D-2A82-6AA1-0210-AE27202B56C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9892929-4DA5-4D00-2A6B-2110B611E3E0}"/>
              </a:ext>
            </a:extLst>
          </p:cNvPr>
          <p:cNvSpPr>
            <a:spLocks noGrp="1"/>
          </p:cNvSpPr>
          <p:nvPr>
            <p:ph type="dt" sz="half" idx="10"/>
          </p:nvPr>
        </p:nvSpPr>
        <p:spPr/>
        <p:txBody>
          <a:bodyPr/>
          <a:lstStyle/>
          <a:p>
            <a:fld id="{1B2281B0-A35A-4EE6-A19D-92A67873CD90}" type="datetime1">
              <a:rPr lang="ru-RU" smtClean="0"/>
              <a:t>24.05.2023</a:t>
            </a:fld>
            <a:endParaRPr lang="ru-RU"/>
          </a:p>
        </p:txBody>
      </p:sp>
      <p:sp>
        <p:nvSpPr>
          <p:cNvPr id="4" name="Нижний колонтитул 3">
            <a:extLst>
              <a:ext uri="{FF2B5EF4-FFF2-40B4-BE49-F238E27FC236}">
                <a16:creationId xmlns:a16="http://schemas.microsoft.com/office/drawing/2014/main" id="{FDD500EA-9A71-51F2-C058-5CFA1BAD1C3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2B26B3D-5166-F2B1-ADA7-D14500A39462}"/>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341695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D952EAB-4D34-4EB4-07CE-07BBBF2CB338}"/>
              </a:ext>
            </a:extLst>
          </p:cNvPr>
          <p:cNvSpPr>
            <a:spLocks noGrp="1"/>
          </p:cNvSpPr>
          <p:nvPr>
            <p:ph type="dt" sz="half" idx="10"/>
          </p:nvPr>
        </p:nvSpPr>
        <p:spPr/>
        <p:txBody>
          <a:bodyPr/>
          <a:lstStyle/>
          <a:p>
            <a:fld id="{785380C9-2261-4EAB-99CF-4524D47FA2BB}" type="datetime1">
              <a:rPr lang="ru-RU" smtClean="0"/>
              <a:t>24.05.2023</a:t>
            </a:fld>
            <a:endParaRPr lang="ru-RU"/>
          </a:p>
        </p:txBody>
      </p:sp>
      <p:sp>
        <p:nvSpPr>
          <p:cNvPr id="3" name="Нижний колонтитул 2">
            <a:extLst>
              <a:ext uri="{FF2B5EF4-FFF2-40B4-BE49-F238E27FC236}">
                <a16:creationId xmlns:a16="http://schemas.microsoft.com/office/drawing/2014/main" id="{BE01311F-636B-AB4E-6B1D-5E6EEFD75CE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E653B68-09EE-03BC-9088-116D7292E1EC}"/>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150246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4BF57-D100-D645-9CC1-2C18C9137D6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B15C5EB-4940-0BBE-95D7-0F46E6B46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E4E5C1E-CF63-CB56-1BB5-AFD172AC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991AB82-2B28-EB90-2938-50E744C431AF}"/>
              </a:ext>
            </a:extLst>
          </p:cNvPr>
          <p:cNvSpPr>
            <a:spLocks noGrp="1"/>
          </p:cNvSpPr>
          <p:nvPr>
            <p:ph type="dt" sz="half" idx="10"/>
          </p:nvPr>
        </p:nvSpPr>
        <p:spPr/>
        <p:txBody>
          <a:bodyPr/>
          <a:lstStyle/>
          <a:p>
            <a:fld id="{54365388-4590-40EC-9650-431EF98C9F87}" type="datetime1">
              <a:rPr lang="ru-RU" smtClean="0"/>
              <a:t>24.05.2023</a:t>
            </a:fld>
            <a:endParaRPr lang="ru-RU"/>
          </a:p>
        </p:txBody>
      </p:sp>
      <p:sp>
        <p:nvSpPr>
          <p:cNvPr id="6" name="Нижний колонтитул 5">
            <a:extLst>
              <a:ext uri="{FF2B5EF4-FFF2-40B4-BE49-F238E27FC236}">
                <a16:creationId xmlns:a16="http://schemas.microsoft.com/office/drawing/2014/main" id="{5C0A6D38-E9E0-2B2D-0D19-9D210B4563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EC3EF9-5F48-0139-FDB2-22528FF99C50}"/>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113196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71C266-362C-8F4B-2410-73B4434AC91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B181747-778C-96FE-50FB-95D0E1A4F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2D61E5A-2056-256F-7365-E8AD3C67B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090171-B32E-5C7F-1958-1B12C2227BD7}"/>
              </a:ext>
            </a:extLst>
          </p:cNvPr>
          <p:cNvSpPr>
            <a:spLocks noGrp="1"/>
          </p:cNvSpPr>
          <p:nvPr>
            <p:ph type="dt" sz="half" idx="10"/>
          </p:nvPr>
        </p:nvSpPr>
        <p:spPr/>
        <p:txBody>
          <a:bodyPr/>
          <a:lstStyle/>
          <a:p>
            <a:fld id="{48CAF452-B867-442F-84E0-301C131EDA2D}" type="datetime1">
              <a:rPr lang="ru-RU" smtClean="0"/>
              <a:t>24.05.2023</a:t>
            </a:fld>
            <a:endParaRPr lang="ru-RU"/>
          </a:p>
        </p:txBody>
      </p:sp>
      <p:sp>
        <p:nvSpPr>
          <p:cNvPr id="6" name="Нижний колонтитул 5">
            <a:extLst>
              <a:ext uri="{FF2B5EF4-FFF2-40B4-BE49-F238E27FC236}">
                <a16:creationId xmlns:a16="http://schemas.microsoft.com/office/drawing/2014/main" id="{3D6B8255-45CA-9190-7131-A20626DC18F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E2EEEB5-257D-0047-E040-F49C49526CB2}"/>
              </a:ext>
            </a:extLst>
          </p:cNvPr>
          <p:cNvSpPr>
            <a:spLocks noGrp="1"/>
          </p:cNvSpPr>
          <p:nvPr>
            <p:ph type="sldNum" sz="quarter" idx="12"/>
          </p:nvPr>
        </p:nvSpPr>
        <p:spPr/>
        <p:txBody>
          <a:bodyPr/>
          <a:lstStyle/>
          <a:p>
            <a:fld id="{32C96E62-C0CD-4781-A73C-06B3F872D6C0}" type="slidenum">
              <a:rPr lang="ru-RU" smtClean="0"/>
              <a:t>‹#›</a:t>
            </a:fld>
            <a:endParaRPr lang="ru-RU"/>
          </a:p>
        </p:txBody>
      </p:sp>
    </p:spTree>
    <p:extLst>
      <p:ext uri="{BB962C8B-B14F-4D97-AF65-F5344CB8AC3E}">
        <p14:creationId xmlns:p14="http://schemas.microsoft.com/office/powerpoint/2010/main" val="132849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77000" b="60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DCE229-46FD-016E-BEC4-2B9B90109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CB614E3-82C7-3B9B-6AA3-0100CF5AC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539D89D-09F8-4D35-3C63-93AECEBF1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28874-DEE9-47BD-94C6-B1ADC290917D}" type="datetime1">
              <a:rPr lang="ru-RU" smtClean="0"/>
              <a:t>24.05.2023</a:t>
            </a:fld>
            <a:endParaRPr lang="ru-RU"/>
          </a:p>
        </p:txBody>
      </p:sp>
      <p:sp>
        <p:nvSpPr>
          <p:cNvPr id="5" name="Нижний колонтитул 4">
            <a:extLst>
              <a:ext uri="{FF2B5EF4-FFF2-40B4-BE49-F238E27FC236}">
                <a16:creationId xmlns:a16="http://schemas.microsoft.com/office/drawing/2014/main" id="{5B6D3CEA-E10E-92B2-9473-5F486CAA2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E72E11C-3093-36DC-2F70-C044BB250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96E62-C0CD-4781-A73C-06B3F872D6C0}" type="slidenum">
              <a:rPr lang="ru-RU" smtClean="0"/>
              <a:t>‹#›</a:t>
            </a:fld>
            <a:endParaRPr lang="ru-RU"/>
          </a:p>
        </p:txBody>
      </p:sp>
    </p:spTree>
    <p:extLst>
      <p:ext uri="{BB962C8B-B14F-4D97-AF65-F5344CB8AC3E}">
        <p14:creationId xmlns:p14="http://schemas.microsoft.com/office/powerpoint/2010/main" val="426343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998BF18-5630-32CB-B7C3-6F491A4B0027}"/>
              </a:ext>
            </a:extLst>
          </p:cNvPr>
          <p:cNvSpPr>
            <a:spLocks noGrp="1"/>
          </p:cNvSpPr>
          <p:nvPr>
            <p:ph type="ctrTitle"/>
          </p:nvPr>
        </p:nvSpPr>
        <p:spPr>
          <a:xfrm>
            <a:off x="823442" y="921715"/>
            <a:ext cx="5163022" cy="2635993"/>
          </a:xfrm>
        </p:spPr>
        <p:txBody>
          <a:bodyPr anchor="b">
            <a:normAutofit/>
          </a:bodyPr>
          <a:lstStyle/>
          <a:p>
            <a:pPr algn="l"/>
            <a:r>
              <a:rPr lang="en-US" sz="4800" dirty="0"/>
              <a:t>Statistical Learning: final project</a:t>
            </a:r>
            <a:endParaRPr lang="ru-RU" sz="4800" dirty="0"/>
          </a:p>
        </p:txBody>
      </p:sp>
      <p:sp>
        <p:nvSpPr>
          <p:cNvPr id="35" name="Rectangle 3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одзаголовок 2">
            <a:extLst>
              <a:ext uri="{FF2B5EF4-FFF2-40B4-BE49-F238E27FC236}">
                <a16:creationId xmlns:a16="http://schemas.microsoft.com/office/drawing/2014/main" id="{E949BE0A-088F-BF66-0E3D-7E5D2D4C17D9}"/>
              </a:ext>
            </a:extLst>
          </p:cNvPr>
          <p:cNvSpPr>
            <a:spLocks noGrp="1"/>
          </p:cNvSpPr>
          <p:nvPr>
            <p:ph type="subTitle" idx="1"/>
          </p:nvPr>
        </p:nvSpPr>
        <p:spPr>
          <a:xfrm>
            <a:off x="823442" y="4541262"/>
            <a:ext cx="7975118" cy="1727457"/>
          </a:xfrm>
        </p:spPr>
        <p:txBody>
          <a:bodyPr anchor="t">
            <a:normAutofit/>
          </a:bodyPr>
          <a:lstStyle/>
          <a:p>
            <a:pPr algn="l"/>
            <a:r>
              <a:rPr lang="en-US" sz="2000" dirty="0">
                <a:solidFill>
                  <a:srgbClr val="FFFFFF"/>
                </a:solidFill>
              </a:rPr>
              <a:t>Applying statistical analysis and modeling for Bank marketing campaign</a:t>
            </a:r>
          </a:p>
          <a:p>
            <a:pPr algn="l"/>
            <a:endParaRPr lang="en-US" sz="2000" dirty="0">
              <a:solidFill>
                <a:srgbClr val="FFFFFF"/>
              </a:solidFill>
            </a:endParaRPr>
          </a:p>
          <a:p>
            <a:pPr algn="l"/>
            <a:r>
              <a:rPr lang="en-US" sz="2000" dirty="0">
                <a:solidFill>
                  <a:srgbClr val="FFFFFF"/>
                </a:solidFill>
              </a:rPr>
              <a:t>Maksim Kokot (ID: 2072065)</a:t>
            </a:r>
            <a:endParaRPr lang="ru-RU" sz="2000" dirty="0">
              <a:solidFill>
                <a:srgbClr val="FFFFFF"/>
              </a:solidFill>
            </a:endParaRPr>
          </a:p>
          <a:p>
            <a:pPr algn="l"/>
            <a:r>
              <a:rPr lang="en-US" sz="2000" dirty="0">
                <a:solidFill>
                  <a:srgbClr val="FFFFFF"/>
                </a:solidFill>
              </a:rPr>
              <a:t>Yelnur </a:t>
            </a:r>
            <a:r>
              <a:rPr lang="en-US" sz="2000" dirty="0" err="1">
                <a:solidFill>
                  <a:srgbClr val="FFFFFF"/>
                </a:solidFill>
              </a:rPr>
              <a:t>Shauketbek</a:t>
            </a:r>
            <a:r>
              <a:rPr lang="en-US" sz="2000" dirty="0">
                <a:solidFill>
                  <a:srgbClr val="FFFFFF"/>
                </a:solidFill>
              </a:rPr>
              <a:t> (ID: 2078709)</a:t>
            </a:r>
            <a:endParaRPr lang="ru-RU" sz="2000" dirty="0">
              <a:solidFill>
                <a:srgbClr val="FFFFFF"/>
              </a:solidFill>
            </a:endParaRPr>
          </a:p>
        </p:txBody>
      </p:sp>
      <p:sp>
        <p:nvSpPr>
          <p:cNvPr id="41" name="Rectangle 4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1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77000" t="60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Group the features </a:t>
            </a:r>
            <a:endParaRPr lang="ru-RU" sz="4000" dirty="0">
              <a:solidFill>
                <a:srgbClr val="FFFFFF"/>
              </a:solidFill>
            </a:endParaRPr>
          </a:p>
        </p:txBody>
      </p:sp>
      <p:sp>
        <p:nvSpPr>
          <p:cNvPr id="4" name="Номер слайда 3"/>
          <p:cNvSpPr>
            <a:spLocks noGrp="1"/>
          </p:cNvSpPr>
          <p:nvPr>
            <p:ph type="sldNum" sz="quarter" idx="12"/>
          </p:nvPr>
        </p:nvSpPr>
        <p:spPr/>
        <p:txBody>
          <a:bodyPr/>
          <a:lstStyle/>
          <a:p>
            <a:fld id="{32C96E62-C0CD-4781-A73C-06B3F872D6C0}" type="slidenum">
              <a:rPr lang="ru-RU" smtClean="0"/>
              <a:t>10</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442418826"/>
              </p:ext>
            </p:extLst>
          </p:nvPr>
        </p:nvGraphicFramePr>
        <p:xfrm>
          <a:off x="4307738" y="340024"/>
          <a:ext cx="7611293" cy="4402570"/>
        </p:xfrm>
        <a:graphic>
          <a:graphicData uri="http://schemas.openxmlformats.org/drawingml/2006/table">
            <a:tbl>
              <a:tblPr>
                <a:tableStyleId>{3B4B98B0-60AC-42C2-AFA5-B58CD77FA1E5}</a:tableStyleId>
              </a:tblPr>
              <a:tblGrid>
                <a:gridCol w="2142310">
                  <a:extLst>
                    <a:ext uri="{9D8B030D-6E8A-4147-A177-3AD203B41FA5}">
                      <a16:colId xmlns:a16="http://schemas.microsoft.com/office/drawing/2014/main" val="1814571500"/>
                    </a:ext>
                  </a:extLst>
                </a:gridCol>
                <a:gridCol w="1619795">
                  <a:extLst>
                    <a:ext uri="{9D8B030D-6E8A-4147-A177-3AD203B41FA5}">
                      <a16:colId xmlns:a16="http://schemas.microsoft.com/office/drawing/2014/main" val="1812525652"/>
                    </a:ext>
                  </a:extLst>
                </a:gridCol>
                <a:gridCol w="2029097">
                  <a:extLst>
                    <a:ext uri="{9D8B030D-6E8A-4147-A177-3AD203B41FA5}">
                      <a16:colId xmlns:a16="http://schemas.microsoft.com/office/drawing/2014/main" val="3618874238"/>
                    </a:ext>
                  </a:extLst>
                </a:gridCol>
                <a:gridCol w="1820091">
                  <a:extLst>
                    <a:ext uri="{9D8B030D-6E8A-4147-A177-3AD203B41FA5}">
                      <a16:colId xmlns:a16="http://schemas.microsoft.com/office/drawing/2014/main" val="4059805491"/>
                    </a:ext>
                  </a:extLst>
                </a:gridCol>
              </a:tblGrid>
              <a:tr h="514796">
                <a:tc>
                  <a:txBody>
                    <a:bodyPr/>
                    <a:lstStyle/>
                    <a:p>
                      <a:pPr algn="l"/>
                      <a:r>
                        <a:rPr lang="en-US" sz="2000" b="1" dirty="0">
                          <a:effectLst/>
                        </a:rPr>
                        <a:t>Continuous features </a:t>
                      </a:r>
                    </a:p>
                  </a:txBody>
                  <a:tcPr marL="113360" marR="113360" marT="56680" marB="56680" anchor="ctr"/>
                </a:tc>
                <a:tc>
                  <a:txBody>
                    <a:bodyPr/>
                    <a:lstStyle/>
                    <a:p>
                      <a:pPr algn="l"/>
                      <a:r>
                        <a:rPr lang="en-US" sz="2000" b="1" dirty="0">
                          <a:effectLst/>
                        </a:rPr>
                        <a:t>Binary features </a:t>
                      </a:r>
                    </a:p>
                  </a:txBody>
                  <a:tcPr marL="113360" marR="113360" marT="56680" marB="56680" anchor="ctr"/>
                </a:tc>
                <a:tc>
                  <a:txBody>
                    <a:bodyPr/>
                    <a:lstStyle/>
                    <a:p>
                      <a:pPr algn="l"/>
                      <a:r>
                        <a:rPr lang="en-US" sz="2000" b="1" dirty="0">
                          <a:effectLst/>
                        </a:rPr>
                        <a:t>Ordinal features </a:t>
                      </a:r>
                    </a:p>
                  </a:txBody>
                  <a:tcPr marL="113360" marR="113360" marT="56680" marB="56680" anchor="ctr"/>
                </a:tc>
                <a:tc>
                  <a:txBody>
                    <a:bodyPr/>
                    <a:lstStyle/>
                    <a:p>
                      <a:pPr algn="l"/>
                      <a:r>
                        <a:rPr lang="en-US" sz="2000" b="1" dirty="0">
                          <a:effectLst/>
                        </a:rPr>
                        <a:t>Nominal features</a:t>
                      </a:r>
                    </a:p>
                  </a:txBody>
                  <a:tcPr marL="113360" marR="113360" marT="56680" marB="56680" anchor="ctr"/>
                </a:tc>
                <a:extLst>
                  <a:ext uri="{0D108BD9-81ED-4DB2-BD59-A6C34878D82A}">
                    <a16:rowId xmlns:a16="http://schemas.microsoft.com/office/drawing/2014/main" val="4248766343"/>
                  </a:ext>
                </a:extLst>
              </a:tr>
              <a:tr h="509690">
                <a:tc>
                  <a:txBody>
                    <a:bodyPr/>
                    <a:lstStyle/>
                    <a:p>
                      <a:pPr algn="l"/>
                      <a:r>
                        <a:rPr lang="en-US" sz="2000" dirty="0"/>
                        <a:t>age</a:t>
                      </a:r>
                      <a:endParaRPr lang="en-US" sz="2000" dirty="0">
                        <a:effectLst/>
                      </a:endParaRPr>
                    </a:p>
                  </a:txBody>
                  <a:tcPr anchor="ctr"/>
                </a:tc>
                <a:tc>
                  <a:txBody>
                    <a:bodyPr/>
                    <a:lstStyle/>
                    <a:p>
                      <a:pPr algn="l"/>
                      <a:r>
                        <a:rPr lang="en-US" sz="2000" dirty="0"/>
                        <a:t>default</a:t>
                      </a:r>
                      <a:endParaRPr lang="en-US" sz="2000" dirty="0">
                        <a:effectLst/>
                      </a:endParaRPr>
                    </a:p>
                  </a:txBody>
                  <a:tcPr anchor="ctr"/>
                </a:tc>
                <a:tc>
                  <a:txBody>
                    <a:bodyPr/>
                    <a:lstStyle/>
                    <a:p>
                      <a:pPr algn="l"/>
                      <a:r>
                        <a:rPr lang="en-US" sz="2000" dirty="0"/>
                        <a:t>education</a:t>
                      </a:r>
                      <a:endParaRPr lang="en-US" sz="2000" dirty="0">
                        <a:effectLst/>
                      </a:endParaRPr>
                    </a:p>
                  </a:txBody>
                  <a:tcPr anchor="ctr"/>
                </a:tc>
                <a:tc>
                  <a:txBody>
                    <a:bodyPr/>
                    <a:lstStyle/>
                    <a:p>
                      <a:pPr algn="l"/>
                      <a:r>
                        <a:rPr lang="en-US" sz="2000" dirty="0"/>
                        <a:t>job</a:t>
                      </a:r>
                      <a:endParaRPr lang="en-US" sz="2000" dirty="0">
                        <a:effectLst/>
                      </a:endParaRPr>
                    </a:p>
                  </a:txBody>
                  <a:tcPr anchor="ctr"/>
                </a:tc>
                <a:extLst>
                  <a:ext uri="{0D108BD9-81ED-4DB2-BD59-A6C34878D82A}">
                    <a16:rowId xmlns:a16="http://schemas.microsoft.com/office/drawing/2014/main" val="4107901092"/>
                  </a:ext>
                </a:extLst>
              </a:tr>
              <a:tr h="301876">
                <a:tc>
                  <a:txBody>
                    <a:bodyPr/>
                    <a:lstStyle/>
                    <a:p>
                      <a:pPr algn="l"/>
                      <a:r>
                        <a:rPr lang="en-US" sz="2000" dirty="0"/>
                        <a:t>duration</a:t>
                      </a:r>
                      <a:endParaRPr lang="en-US" sz="2000" dirty="0">
                        <a:effectLst/>
                      </a:endParaRPr>
                    </a:p>
                  </a:txBody>
                  <a:tcPr anchor="ctr"/>
                </a:tc>
                <a:tc>
                  <a:txBody>
                    <a:bodyPr/>
                    <a:lstStyle/>
                    <a:p>
                      <a:pPr algn="l"/>
                      <a:r>
                        <a:rPr lang="en-US" sz="2000" dirty="0"/>
                        <a:t>housing</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a:t>marital</a:t>
                      </a:r>
                      <a:endParaRPr lang="en-US" sz="2000" dirty="0">
                        <a:effectLst/>
                      </a:endParaRPr>
                    </a:p>
                  </a:txBody>
                  <a:tcPr anchor="ctr"/>
                </a:tc>
                <a:extLst>
                  <a:ext uri="{0D108BD9-81ED-4DB2-BD59-A6C34878D82A}">
                    <a16:rowId xmlns:a16="http://schemas.microsoft.com/office/drawing/2014/main" val="3931717559"/>
                  </a:ext>
                </a:extLst>
              </a:tr>
              <a:tr h="301876">
                <a:tc>
                  <a:txBody>
                    <a:bodyPr/>
                    <a:lstStyle/>
                    <a:p>
                      <a:pPr algn="l"/>
                      <a:r>
                        <a:rPr lang="en-US" sz="2000" dirty="0"/>
                        <a:t>campaign</a:t>
                      </a:r>
                      <a:endParaRPr lang="en-US" sz="2000" dirty="0">
                        <a:effectLst/>
                      </a:endParaRPr>
                    </a:p>
                  </a:txBody>
                  <a:tcPr anchor="ctr"/>
                </a:tc>
                <a:tc>
                  <a:txBody>
                    <a:bodyPr/>
                    <a:lstStyle/>
                    <a:p>
                      <a:pPr algn="l"/>
                      <a:r>
                        <a:rPr lang="en-US" sz="2000" dirty="0"/>
                        <a:t>loan</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a:t>month</a:t>
                      </a:r>
                      <a:endParaRPr lang="en-US" sz="2000" dirty="0">
                        <a:effectLst/>
                      </a:endParaRPr>
                    </a:p>
                  </a:txBody>
                  <a:tcPr anchor="ctr"/>
                </a:tc>
                <a:extLst>
                  <a:ext uri="{0D108BD9-81ED-4DB2-BD59-A6C34878D82A}">
                    <a16:rowId xmlns:a16="http://schemas.microsoft.com/office/drawing/2014/main" val="3317610974"/>
                  </a:ext>
                </a:extLst>
              </a:tr>
              <a:tr h="301876">
                <a:tc>
                  <a:txBody>
                    <a:bodyPr/>
                    <a:lstStyle/>
                    <a:p>
                      <a:pPr algn="l"/>
                      <a:r>
                        <a:rPr lang="en-US" sz="2000" dirty="0" err="1"/>
                        <a:t>pdays</a:t>
                      </a:r>
                      <a:endParaRPr lang="en-US" sz="2000" dirty="0">
                        <a:effectLst/>
                      </a:endParaRPr>
                    </a:p>
                  </a:txBody>
                  <a:tcPr anchor="ctr"/>
                </a:tc>
                <a:tc>
                  <a:txBody>
                    <a:bodyPr/>
                    <a:lstStyle/>
                    <a:p>
                      <a:pPr algn="l"/>
                      <a:r>
                        <a:rPr lang="en-US" sz="2000" dirty="0"/>
                        <a:t>contact</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a:t>day</a:t>
                      </a:r>
                      <a:r>
                        <a:rPr lang="en-US" sz="2000" baseline="0" dirty="0"/>
                        <a:t> </a:t>
                      </a:r>
                      <a:r>
                        <a:rPr lang="en-US" sz="2000" dirty="0"/>
                        <a:t>of</a:t>
                      </a:r>
                      <a:r>
                        <a:rPr lang="en-US" sz="2000" baseline="0" dirty="0"/>
                        <a:t> </a:t>
                      </a:r>
                      <a:r>
                        <a:rPr lang="en-US" sz="2000" dirty="0"/>
                        <a:t>week</a:t>
                      </a:r>
                      <a:endParaRPr lang="en-US" sz="2000" dirty="0">
                        <a:effectLst/>
                      </a:endParaRPr>
                    </a:p>
                  </a:txBody>
                  <a:tcPr anchor="ctr"/>
                </a:tc>
                <a:extLst>
                  <a:ext uri="{0D108BD9-81ED-4DB2-BD59-A6C34878D82A}">
                    <a16:rowId xmlns:a16="http://schemas.microsoft.com/office/drawing/2014/main" val="1007465180"/>
                  </a:ext>
                </a:extLst>
              </a:tr>
              <a:tr h="301876">
                <a:tc>
                  <a:txBody>
                    <a:bodyPr/>
                    <a:lstStyle/>
                    <a:p>
                      <a:pPr algn="l"/>
                      <a:r>
                        <a:rPr lang="en-US" sz="2000" dirty="0"/>
                        <a:t>previous</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err="1"/>
                        <a:t>poutcome</a:t>
                      </a:r>
                      <a:endParaRPr lang="en-US" sz="2000" dirty="0">
                        <a:effectLst/>
                      </a:endParaRPr>
                    </a:p>
                  </a:txBody>
                  <a:tcPr anchor="ctr"/>
                </a:tc>
                <a:extLst>
                  <a:ext uri="{0D108BD9-81ED-4DB2-BD59-A6C34878D82A}">
                    <a16:rowId xmlns:a16="http://schemas.microsoft.com/office/drawing/2014/main" val="2310841706"/>
                  </a:ext>
                </a:extLst>
              </a:tr>
              <a:tr h="301876">
                <a:tc>
                  <a:txBody>
                    <a:bodyPr/>
                    <a:lstStyle/>
                    <a:p>
                      <a:pPr algn="l"/>
                      <a:r>
                        <a:rPr lang="en-US" sz="2000" dirty="0" err="1"/>
                        <a:t>emp.var.rate</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295728268"/>
                  </a:ext>
                </a:extLst>
              </a:tr>
              <a:tr h="301876">
                <a:tc>
                  <a:txBody>
                    <a:bodyPr/>
                    <a:lstStyle/>
                    <a:p>
                      <a:pPr algn="l"/>
                      <a:r>
                        <a:rPr lang="en-US" sz="2000" dirty="0" err="1"/>
                        <a:t>cons.conf.idx</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4027692864"/>
                  </a:ext>
                </a:extLst>
              </a:tr>
              <a:tr h="301876">
                <a:tc>
                  <a:txBody>
                    <a:bodyPr/>
                    <a:lstStyle/>
                    <a:p>
                      <a:pPr algn="l"/>
                      <a:r>
                        <a:rPr lang="en-US" sz="2000" dirty="0"/>
                        <a:t>euribor3m</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219743205"/>
                  </a:ext>
                </a:extLst>
              </a:tr>
              <a:tr h="301876">
                <a:tc>
                  <a:txBody>
                    <a:bodyPr/>
                    <a:lstStyle/>
                    <a:p>
                      <a:pPr algn="l"/>
                      <a:r>
                        <a:rPr lang="en-US" sz="2000" dirty="0" err="1"/>
                        <a:t>nr.employed</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844789838"/>
                  </a:ext>
                </a:extLst>
              </a:tr>
            </a:tbl>
          </a:graphicData>
        </a:graphic>
      </p:graphicFrame>
    </p:spTree>
    <p:extLst>
      <p:ext uri="{BB962C8B-B14F-4D97-AF65-F5344CB8AC3E}">
        <p14:creationId xmlns:p14="http://schemas.microsoft.com/office/powerpoint/2010/main" val="397558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Initial data preprocessing and feature engineering</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798453" y="1317022"/>
            <a:ext cx="6555347" cy="5546047"/>
          </a:xfrm>
        </p:spPr>
        <p:txBody>
          <a:bodyPr anchor="ctr">
            <a:normAutofit/>
          </a:bodyPr>
          <a:lstStyle/>
          <a:p>
            <a:r>
              <a:rPr lang="en-US" sz="2400" dirty="0"/>
              <a:t>Creating factor representations for categorical variables.</a:t>
            </a:r>
          </a:p>
          <a:p>
            <a:r>
              <a:rPr lang="en-US" sz="2400" dirty="0"/>
              <a:t>Constructing year and date feature. </a:t>
            </a:r>
          </a:p>
        </p:txBody>
      </p:sp>
      <p:sp>
        <p:nvSpPr>
          <p:cNvPr id="4" name="Номер слайда 3"/>
          <p:cNvSpPr>
            <a:spLocks noGrp="1"/>
          </p:cNvSpPr>
          <p:nvPr>
            <p:ph type="sldNum" sz="quarter" idx="12"/>
          </p:nvPr>
        </p:nvSpPr>
        <p:spPr/>
        <p:txBody>
          <a:bodyPr/>
          <a:lstStyle/>
          <a:p>
            <a:fld id="{32C96E62-C0CD-4781-A73C-06B3F872D6C0}" type="slidenum">
              <a:rPr lang="ru-RU" smtClean="0"/>
              <a:t>11</a:t>
            </a:fld>
            <a:endParaRPr lang="ru-RU"/>
          </a:p>
        </p:txBody>
      </p:sp>
    </p:spTree>
    <p:extLst>
      <p:ext uri="{BB962C8B-B14F-4D97-AF65-F5344CB8AC3E}">
        <p14:creationId xmlns:p14="http://schemas.microsoft.com/office/powerpoint/2010/main" val="309038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1">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33">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35">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rPr>
              <a:t>Temporal dynamics of target variable</a:t>
            </a:r>
          </a:p>
        </p:txBody>
      </p:sp>
      <p:sp>
        <p:nvSpPr>
          <p:cNvPr id="3" name="Номер слайда 2"/>
          <p:cNvSpPr>
            <a:spLocks noGrp="1"/>
          </p:cNvSpPr>
          <p:nvPr>
            <p:ph type="sldNum" sz="quarter" idx="12"/>
          </p:nvPr>
        </p:nvSpPr>
        <p:spPr>
          <a:xfrm>
            <a:off x="9276522" y="6355082"/>
            <a:ext cx="2743200" cy="365125"/>
          </a:xfrm>
        </p:spPr>
        <p:txBody>
          <a:bodyPr/>
          <a:lstStyle/>
          <a:p>
            <a:fld id="{32C96E62-C0CD-4781-A73C-06B3F872D6C0}" type="slidenum">
              <a:rPr lang="ru-RU" smtClean="0"/>
              <a:t>12</a:t>
            </a:fld>
            <a:endParaRPr lang="ru-RU" dirty="0"/>
          </a:p>
        </p:txBody>
      </p:sp>
      <p:pic>
        <p:nvPicPr>
          <p:cNvPr id="5" name="Рисунок 4">
            <a:extLst>
              <a:ext uri="{FF2B5EF4-FFF2-40B4-BE49-F238E27FC236}">
                <a16:creationId xmlns:a16="http://schemas.microsoft.com/office/drawing/2014/main" id="{CEE46DD3-6C13-8BB5-6716-CB38C45AE2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94924" y="0"/>
            <a:ext cx="6849090" cy="6849090"/>
          </a:xfrm>
          <a:prstGeom prst="rect">
            <a:avLst/>
          </a:prstGeom>
        </p:spPr>
      </p:pic>
    </p:spTree>
    <p:extLst>
      <p:ext uri="{BB962C8B-B14F-4D97-AF65-F5344CB8AC3E}">
        <p14:creationId xmlns:p14="http://schemas.microsoft.com/office/powerpoint/2010/main" val="428578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1">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33">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35">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rPr>
              <a:t>Correlation matrix</a:t>
            </a:r>
          </a:p>
        </p:txBody>
      </p:sp>
      <p:pic>
        <p:nvPicPr>
          <p:cNvPr id="6" name="Рисунок 5" descr="Изображение выглядит как текст, снимок экрана, число, Параллельный&#10;&#10;Автоматически созданное описание">
            <a:extLst>
              <a:ext uri="{FF2B5EF4-FFF2-40B4-BE49-F238E27FC236}">
                <a16:creationId xmlns:a16="http://schemas.microsoft.com/office/drawing/2014/main" id="{8209657F-666A-1352-3FC2-C8B79E524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676" y="171185"/>
            <a:ext cx="7058598" cy="6515629"/>
          </a:xfrm>
          <a:prstGeom prst="rect">
            <a:avLst/>
          </a:prstGeom>
        </p:spPr>
      </p:pic>
      <p:sp>
        <p:nvSpPr>
          <p:cNvPr id="3" name="Номер слайда 2"/>
          <p:cNvSpPr>
            <a:spLocks noGrp="1"/>
          </p:cNvSpPr>
          <p:nvPr>
            <p:ph type="sldNum" sz="quarter" idx="12"/>
          </p:nvPr>
        </p:nvSpPr>
        <p:spPr>
          <a:xfrm>
            <a:off x="9356035" y="6325930"/>
            <a:ext cx="2743200" cy="365125"/>
          </a:xfrm>
        </p:spPr>
        <p:txBody>
          <a:bodyPr/>
          <a:lstStyle/>
          <a:p>
            <a:fld id="{32C96E62-C0CD-4781-A73C-06B3F872D6C0}" type="slidenum">
              <a:rPr lang="ru-RU" smtClean="0"/>
              <a:t>13</a:t>
            </a:fld>
            <a:endParaRPr lang="ru-RU" dirty="0"/>
          </a:p>
        </p:txBody>
      </p:sp>
    </p:spTree>
    <p:extLst>
      <p:ext uri="{BB962C8B-B14F-4D97-AF65-F5344CB8AC3E}">
        <p14:creationId xmlns:p14="http://schemas.microsoft.com/office/powerpoint/2010/main" val="297835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77000" b="60000"/>
          </a:stretch>
        </a:blip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1">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33">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35">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62180" y="2862471"/>
            <a:ext cx="3208780" cy="2907802"/>
          </a:xfrm>
        </p:spPr>
        <p:txBody>
          <a:bodyPr vert="horz" lIns="91440" tIns="45720" rIns="91440" bIns="45720" rtlCol="0" anchor="t">
            <a:normAutofit/>
          </a:bodyPr>
          <a:lstStyle/>
          <a:p>
            <a:r>
              <a:rPr lang="en-US" sz="4000" dirty="0">
                <a:solidFill>
                  <a:srgbClr val="FFFFFF"/>
                </a:solidFill>
              </a:rPr>
              <a:t>Independence graph</a:t>
            </a:r>
          </a:p>
        </p:txBody>
      </p:sp>
      <p:pic>
        <p:nvPicPr>
          <p:cNvPr id="4" name="Рисунок 3">
            <a:extLst>
              <a:ext uri="{FF2B5EF4-FFF2-40B4-BE49-F238E27FC236}">
                <a16:creationId xmlns:a16="http://schemas.microsoft.com/office/drawing/2014/main" id="{9980EC6F-5BF4-10FB-5A90-B9BEF5B20B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01040" y="2137280"/>
            <a:ext cx="4795502" cy="4387374"/>
          </a:xfrm>
          <a:prstGeom prst="rect">
            <a:avLst/>
          </a:prstGeom>
        </p:spPr>
      </p:pic>
      <p:sp>
        <p:nvSpPr>
          <p:cNvPr id="3" name="Номер слайда 2"/>
          <p:cNvSpPr>
            <a:spLocks noGrp="1"/>
          </p:cNvSpPr>
          <p:nvPr>
            <p:ph type="sldNum" sz="quarter" idx="12"/>
          </p:nvPr>
        </p:nvSpPr>
        <p:spPr/>
        <p:txBody>
          <a:bodyPr/>
          <a:lstStyle/>
          <a:p>
            <a:fld id="{32C96E62-C0CD-4781-A73C-06B3F872D6C0}" type="slidenum">
              <a:rPr lang="ru-RU" smtClean="0"/>
              <a:t>14</a:t>
            </a:fld>
            <a:endParaRPr lang="ru-RU"/>
          </a:p>
        </p:txBody>
      </p:sp>
    </p:spTree>
    <p:extLst>
      <p:ext uri="{BB962C8B-B14F-4D97-AF65-F5344CB8AC3E}">
        <p14:creationId xmlns:p14="http://schemas.microsoft.com/office/powerpoint/2010/main" val="131728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continuous variables split by target value</a:t>
            </a:r>
            <a:endParaRPr lang="en-US" sz="3200" kern="1200" dirty="0">
              <a:solidFill>
                <a:srgbClr val="FFFFFF"/>
              </a:solidFill>
              <a:latin typeface="+mj-lt"/>
              <a:ea typeface="+mj-ea"/>
              <a:cs typeface="+mj-cs"/>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15</a:t>
            </a:fld>
            <a:endParaRPr lang="ru-RU"/>
          </a:p>
        </p:txBody>
      </p:sp>
      <p:sp>
        <p:nvSpPr>
          <p:cNvPr id="5" name="Объект 4">
            <a:extLst>
              <a:ext uri="{FF2B5EF4-FFF2-40B4-BE49-F238E27FC236}">
                <a16:creationId xmlns:a16="http://schemas.microsoft.com/office/drawing/2014/main" id="{293A85B3-461B-1B1D-0E08-691B8B4F8315}"/>
              </a:ext>
            </a:extLst>
          </p:cNvPr>
          <p:cNvSpPr>
            <a:spLocks noGrp="1"/>
          </p:cNvSpPr>
          <p:nvPr>
            <p:ph idx="1"/>
          </p:nvPr>
        </p:nvSpPr>
        <p:spPr/>
        <p:txBody>
          <a:bodyPr/>
          <a:lstStyle/>
          <a:p>
            <a:endParaRPr lang="ru-RU"/>
          </a:p>
        </p:txBody>
      </p:sp>
      <p:pic>
        <p:nvPicPr>
          <p:cNvPr id="8" name="Рисунок 7">
            <a:extLst>
              <a:ext uri="{FF2B5EF4-FFF2-40B4-BE49-F238E27FC236}">
                <a16:creationId xmlns:a16="http://schemas.microsoft.com/office/drawing/2014/main" id="{8A45C836-187B-DB01-F342-CAD5A63F48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681037"/>
            <a:ext cx="12191998" cy="6174366"/>
          </a:xfrm>
          <a:prstGeom prst="rect">
            <a:avLst/>
          </a:prstGeom>
        </p:spPr>
      </p:pic>
    </p:spTree>
    <p:extLst>
      <p:ext uri="{BB962C8B-B14F-4D97-AF65-F5344CB8AC3E}">
        <p14:creationId xmlns:p14="http://schemas.microsoft.com/office/powerpoint/2010/main" val="81377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continuous variables split by target value</a:t>
            </a:r>
            <a:endParaRPr lang="en-US" sz="3200" kern="1200" dirty="0">
              <a:solidFill>
                <a:srgbClr val="FFFFFF"/>
              </a:solidFill>
              <a:latin typeface="+mj-lt"/>
              <a:ea typeface="+mj-ea"/>
              <a:cs typeface="+mj-cs"/>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16</a:t>
            </a:fld>
            <a:endParaRPr lang="ru-RU"/>
          </a:p>
        </p:txBody>
      </p:sp>
      <p:sp>
        <p:nvSpPr>
          <p:cNvPr id="5" name="Объект 4">
            <a:extLst>
              <a:ext uri="{FF2B5EF4-FFF2-40B4-BE49-F238E27FC236}">
                <a16:creationId xmlns:a16="http://schemas.microsoft.com/office/drawing/2014/main" id="{F0C4F3D1-499A-7F1A-2BB5-3810E4AF4ED3}"/>
              </a:ext>
            </a:extLst>
          </p:cNvPr>
          <p:cNvSpPr>
            <a:spLocks noGrp="1"/>
          </p:cNvSpPr>
          <p:nvPr>
            <p:ph idx="1"/>
          </p:nvPr>
        </p:nvSpPr>
        <p:spPr/>
        <p:txBody>
          <a:bodyPr/>
          <a:lstStyle/>
          <a:p>
            <a:endParaRPr lang="ru-RU"/>
          </a:p>
        </p:txBody>
      </p:sp>
      <p:pic>
        <p:nvPicPr>
          <p:cNvPr id="8" name="Рисунок 7">
            <a:extLst>
              <a:ext uri="{FF2B5EF4-FFF2-40B4-BE49-F238E27FC236}">
                <a16:creationId xmlns:a16="http://schemas.microsoft.com/office/drawing/2014/main" id="{BD89DF07-B038-A24C-F571-D788EEE58C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681037"/>
            <a:ext cx="12191998" cy="6176963"/>
          </a:xfrm>
          <a:prstGeom prst="rect">
            <a:avLst/>
          </a:prstGeom>
        </p:spPr>
      </p:pic>
    </p:spTree>
    <p:extLst>
      <p:ext uri="{BB962C8B-B14F-4D97-AF65-F5344CB8AC3E}">
        <p14:creationId xmlns:p14="http://schemas.microsoft.com/office/powerpoint/2010/main" val="7471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continuous variables </a:t>
            </a:r>
            <a:r>
              <a:rPr lang="en-US" sz="3200" dirty="0" err="1">
                <a:solidFill>
                  <a:srgbClr val="FFFFFF"/>
                </a:solidFill>
              </a:rPr>
              <a:t>splitted</a:t>
            </a:r>
            <a:r>
              <a:rPr lang="en-US" sz="3200" dirty="0">
                <a:solidFill>
                  <a:srgbClr val="FFFFFF"/>
                </a:solidFill>
              </a:rPr>
              <a:t> by date</a:t>
            </a:r>
            <a:endParaRPr lang="en-US" sz="3200" kern="1200" dirty="0">
              <a:solidFill>
                <a:srgbClr val="FFFFFF"/>
              </a:solidFill>
              <a:latin typeface="+mj-lt"/>
              <a:ea typeface="+mj-ea"/>
              <a:cs typeface="+mj-cs"/>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17</a:t>
            </a:fld>
            <a:endParaRPr lang="ru-RU"/>
          </a:p>
        </p:txBody>
      </p:sp>
      <p:pic>
        <p:nvPicPr>
          <p:cNvPr id="8" name="Объект 7">
            <a:extLst>
              <a:ext uri="{FF2B5EF4-FFF2-40B4-BE49-F238E27FC236}">
                <a16:creationId xmlns:a16="http://schemas.microsoft.com/office/drawing/2014/main" id="{DB73E097-52F0-5F5C-0837-8B6907AEFA7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701040"/>
            <a:ext cx="12191998" cy="6156959"/>
          </a:xfrm>
        </p:spPr>
      </p:pic>
    </p:spTree>
    <p:extLst>
      <p:ext uri="{BB962C8B-B14F-4D97-AF65-F5344CB8AC3E}">
        <p14:creationId xmlns:p14="http://schemas.microsoft.com/office/powerpoint/2010/main" val="55861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fontScale="90000"/>
          </a:bodyPr>
          <a:lstStyle/>
          <a:p>
            <a:r>
              <a:rPr lang="en-US" sz="3200" dirty="0">
                <a:solidFill>
                  <a:srgbClr val="FFFFFF"/>
                </a:solidFill>
              </a:rPr>
              <a:t>Distribution plots of continuous variables </a:t>
            </a:r>
            <a:r>
              <a:rPr lang="en-US" sz="3200" dirty="0" err="1">
                <a:solidFill>
                  <a:srgbClr val="FFFFFF"/>
                </a:solidFill>
              </a:rPr>
              <a:t>splitted</a:t>
            </a:r>
            <a:r>
              <a:rPr lang="en-US" sz="3200" dirty="0">
                <a:solidFill>
                  <a:srgbClr val="FFFFFF"/>
                </a:solidFill>
              </a:rPr>
              <a:t> by date</a:t>
            </a:r>
            <a:r>
              <a:rPr lang="ru-RU" sz="3200" dirty="0">
                <a:solidFill>
                  <a:srgbClr val="FFFFFF"/>
                </a:solidFill>
              </a:rPr>
              <a:t> (</a:t>
            </a:r>
            <a:r>
              <a:rPr lang="en-US" sz="3200" dirty="0">
                <a:solidFill>
                  <a:srgbClr val="FFFFFF"/>
                </a:solidFill>
              </a:rPr>
              <a:t>after eliminations of some outliers with extremely huge values</a:t>
            </a:r>
            <a:r>
              <a:rPr lang="ru-RU" sz="3200" dirty="0">
                <a:solidFill>
                  <a:srgbClr val="FFFFFF"/>
                </a:solidFill>
              </a:rPr>
              <a:t>)</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18</a:t>
            </a:fld>
            <a:endParaRPr lang="ru-RU"/>
          </a:p>
        </p:txBody>
      </p:sp>
    </p:spTree>
    <p:extLst>
      <p:ext uri="{BB962C8B-B14F-4D97-AF65-F5344CB8AC3E}">
        <p14:creationId xmlns:p14="http://schemas.microsoft.com/office/powerpoint/2010/main" val="414136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continuous variables </a:t>
            </a:r>
            <a:r>
              <a:rPr lang="en-US" sz="3200" dirty="0" err="1">
                <a:solidFill>
                  <a:srgbClr val="FFFFFF"/>
                </a:solidFill>
              </a:rPr>
              <a:t>splitted</a:t>
            </a:r>
            <a:r>
              <a:rPr lang="en-US" sz="3200" dirty="0">
                <a:solidFill>
                  <a:srgbClr val="FFFFFF"/>
                </a:solidFill>
              </a:rPr>
              <a:t> by date</a:t>
            </a:r>
            <a:r>
              <a:rPr lang="ru-RU" sz="3200" dirty="0">
                <a:solidFill>
                  <a:srgbClr val="FFFFFF"/>
                </a:solidFill>
              </a:rPr>
              <a:t> (</a:t>
            </a:r>
            <a:r>
              <a:rPr lang="en-US" sz="3200" dirty="0">
                <a:solidFill>
                  <a:srgbClr val="FFFFFF"/>
                </a:solidFill>
              </a:rPr>
              <a:t>part 2</a:t>
            </a:r>
            <a:r>
              <a:rPr lang="ru-RU" sz="3200" dirty="0">
                <a:solidFill>
                  <a:srgbClr val="FFFFFF"/>
                </a:solidFill>
              </a:rPr>
              <a:t>)</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19</a:t>
            </a:fld>
            <a:endParaRPr lang="ru-RU"/>
          </a:p>
        </p:txBody>
      </p:sp>
    </p:spTree>
    <p:extLst>
      <p:ext uri="{BB962C8B-B14F-4D97-AF65-F5344CB8AC3E}">
        <p14:creationId xmlns:p14="http://schemas.microsoft.com/office/powerpoint/2010/main" val="157589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7D7387-4EFB-ADDB-EECB-336EDD9C62C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Project Introduction</a:t>
            </a:r>
            <a:endParaRPr lang="ru-RU" sz="4000" dirty="0">
              <a:solidFill>
                <a:srgbClr val="FFFFFF"/>
              </a:solidFill>
            </a:endParaRPr>
          </a:p>
        </p:txBody>
      </p:sp>
      <p:sp>
        <p:nvSpPr>
          <p:cNvPr id="3" name="Объект 2">
            <a:extLst>
              <a:ext uri="{FF2B5EF4-FFF2-40B4-BE49-F238E27FC236}">
                <a16:creationId xmlns:a16="http://schemas.microsoft.com/office/drawing/2014/main" id="{EE300A8D-9C01-5575-9DEE-2E2398675074}"/>
              </a:ext>
            </a:extLst>
          </p:cNvPr>
          <p:cNvSpPr>
            <a:spLocks noGrp="1"/>
          </p:cNvSpPr>
          <p:nvPr>
            <p:ph idx="1"/>
          </p:nvPr>
        </p:nvSpPr>
        <p:spPr>
          <a:xfrm>
            <a:off x="5040502" y="1679544"/>
            <a:ext cx="6555347" cy="5546047"/>
          </a:xfrm>
        </p:spPr>
        <p:txBody>
          <a:bodyPr anchor="ctr">
            <a:normAutofit/>
          </a:bodyPr>
          <a:lstStyle/>
          <a:p>
            <a:r>
              <a:rPr lang="en-US" sz="3200" b="1" dirty="0"/>
              <a:t>Goal: </a:t>
            </a:r>
            <a:r>
              <a:rPr lang="en-US" sz="3200" dirty="0"/>
              <a:t>predict if the client will accept a term deposit (classification task)</a:t>
            </a:r>
          </a:p>
          <a:p>
            <a:r>
              <a:rPr lang="en-US" sz="3200" b="1" dirty="0"/>
              <a:t>Dataset: </a:t>
            </a:r>
            <a:r>
              <a:rPr lang="en-US" sz="3200" dirty="0"/>
              <a:t>Real dataset with social and economic context provided by Portuguese banking institution</a:t>
            </a:r>
          </a:p>
        </p:txBody>
      </p:sp>
      <p:pic>
        <p:nvPicPr>
          <p:cNvPr id="1026" name="Picture 2" descr="Bank Marketing Data Set 🏦 | Kaggle"/>
          <p:cNvPicPr>
            <a:picLocks noChangeAspect="1" noChangeArrowheads="1"/>
          </p:cNvPicPr>
          <p:nvPr/>
        </p:nvPicPr>
        <p:blipFill rotWithShape="1">
          <a:blip r:embed="rId2">
            <a:extLst>
              <a:ext uri="{28A0092B-C50C-407E-A947-70E740481C1C}">
                <a14:useLocalDpi xmlns:a14="http://schemas.microsoft.com/office/drawing/2010/main" val="0"/>
              </a:ext>
            </a:extLst>
          </a:blip>
          <a:srcRect l="16493" r="13032"/>
          <a:stretch/>
        </p:blipFill>
        <p:spPr bwMode="auto">
          <a:xfrm>
            <a:off x="0" y="-10142"/>
            <a:ext cx="4847627" cy="6878280"/>
          </a:xfrm>
          <a:prstGeom prst="rect">
            <a:avLst/>
          </a:prstGeom>
          <a:noFill/>
          <a:extLst>
            <a:ext uri="{909E8E84-426E-40DD-AFC4-6F175D3DCCD1}">
              <a14:hiddenFill xmlns:a14="http://schemas.microsoft.com/office/drawing/2010/main">
                <a:solidFill>
                  <a:srgbClr val="FFFFFF"/>
                </a:solidFill>
              </a14:hiddenFill>
            </a:ext>
          </a:extLst>
        </p:spPr>
      </p:pic>
      <p:sp>
        <p:nvSpPr>
          <p:cNvPr id="12" name="Объект 2">
            <a:extLst>
              <a:ext uri="{FF2B5EF4-FFF2-40B4-BE49-F238E27FC236}">
                <a16:creationId xmlns:a16="http://schemas.microsoft.com/office/drawing/2014/main" id="{EE300A8D-9C01-5575-9DEE-2E2398675074}"/>
              </a:ext>
            </a:extLst>
          </p:cNvPr>
          <p:cNvSpPr txBox="1">
            <a:spLocks/>
          </p:cNvSpPr>
          <p:nvPr/>
        </p:nvSpPr>
        <p:spPr>
          <a:xfrm>
            <a:off x="4963500" y="5980966"/>
            <a:ext cx="7228500" cy="7507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The image has been taken from </a:t>
            </a:r>
            <a:r>
              <a:rPr lang="en-US" sz="1400" u="sng" dirty="0"/>
              <a:t>https://www.kaggle.com/datasets/berkayalan/bank-marketing-data-set</a:t>
            </a:r>
          </a:p>
        </p:txBody>
      </p:sp>
      <p:sp>
        <p:nvSpPr>
          <p:cNvPr id="4" name="Номер слайда 3"/>
          <p:cNvSpPr>
            <a:spLocks noGrp="1"/>
          </p:cNvSpPr>
          <p:nvPr>
            <p:ph type="sldNum" sz="quarter" idx="12"/>
          </p:nvPr>
        </p:nvSpPr>
        <p:spPr/>
        <p:txBody>
          <a:bodyPr/>
          <a:lstStyle/>
          <a:p>
            <a:fld id="{32C96E62-C0CD-4781-A73C-06B3F872D6C0}" type="slidenum">
              <a:rPr lang="ru-RU" smtClean="0"/>
              <a:t>2</a:t>
            </a:fld>
            <a:endParaRPr lang="ru-RU"/>
          </a:p>
        </p:txBody>
      </p:sp>
    </p:spTree>
    <p:extLst>
      <p:ext uri="{BB962C8B-B14F-4D97-AF65-F5344CB8AC3E}">
        <p14:creationId xmlns:p14="http://schemas.microsoft.com/office/powerpoint/2010/main" val="262356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fontScale="90000"/>
          </a:bodyPr>
          <a:lstStyle/>
          <a:p>
            <a:r>
              <a:rPr lang="en-US" sz="3200" dirty="0">
                <a:solidFill>
                  <a:srgbClr val="FFFFFF"/>
                </a:solidFill>
              </a:rPr>
              <a:t>Other kind of distribution plots of continuous variables </a:t>
            </a:r>
            <a:r>
              <a:rPr lang="en-US" sz="3200" dirty="0" err="1">
                <a:solidFill>
                  <a:srgbClr val="FFFFFF"/>
                </a:solidFill>
              </a:rPr>
              <a:t>splitted</a:t>
            </a:r>
            <a:r>
              <a:rPr lang="en-US" sz="3200" dirty="0">
                <a:solidFill>
                  <a:srgbClr val="FFFFFF"/>
                </a:solidFill>
              </a:rPr>
              <a:t> by date</a:t>
            </a:r>
            <a:r>
              <a:rPr lang="ru-RU" sz="3200" dirty="0">
                <a:solidFill>
                  <a:srgbClr val="FFFFFF"/>
                </a:solidFill>
              </a:rPr>
              <a:t> (</a:t>
            </a:r>
            <a:r>
              <a:rPr lang="en-US" sz="3200" dirty="0">
                <a:solidFill>
                  <a:srgbClr val="FFFFFF"/>
                </a:solidFill>
              </a:rPr>
              <a:t>for some features that are constant during a month or three months</a:t>
            </a:r>
            <a:r>
              <a:rPr lang="ru-RU" sz="3200" dirty="0">
                <a:solidFill>
                  <a:srgbClr val="FFFFFF"/>
                </a:solidFill>
              </a:rPr>
              <a:t>)</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20</a:t>
            </a:fld>
            <a:endParaRPr lang="ru-RU"/>
          </a:p>
        </p:txBody>
      </p:sp>
    </p:spTree>
    <p:extLst>
      <p:ext uri="{BB962C8B-B14F-4D97-AF65-F5344CB8AC3E}">
        <p14:creationId xmlns:p14="http://schemas.microsoft.com/office/powerpoint/2010/main" val="55712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binary variables </a:t>
            </a:r>
            <a:r>
              <a:rPr lang="en-US" sz="3200" dirty="0" err="1">
                <a:solidFill>
                  <a:srgbClr val="FFFFFF"/>
                </a:solidFill>
              </a:rPr>
              <a:t>splitted</a:t>
            </a:r>
            <a:r>
              <a:rPr lang="en-US" sz="3200" dirty="0">
                <a:solidFill>
                  <a:srgbClr val="FFFFFF"/>
                </a:solidFill>
              </a:rPr>
              <a:t> by target value</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5050" b="15050"/>
          <a:stretch/>
        </p:blipFill>
        <p:spPr>
          <a:xfrm>
            <a:off x="0" y="1252329"/>
            <a:ext cx="12192000" cy="5681553"/>
          </a:xfrm>
        </p:spPr>
      </p:pic>
      <p:sp>
        <p:nvSpPr>
          <p:cNvPr id="3" name="Номер слайда 2"/>
          <p:cNvSpPr>
            <a:spLocks noGrp="1"/>
          </p:cNvSpPr>
          <p:nvPr>
            <p:ph type="sldNum" sz="quarter" idx="12"/>
          </p:nvPr>
        </p:nvSpPr>
        <p:spPr/>
        <p:txBody>
          <a:bodyPr/>
          <a:lstStyle/>
          <a:p>
            <a:fld id="{32C96E62-C0CD-4781-A73C-06B3F872D6C0}" type="slidenum">
              <a:rPr lang="ru-RU" smtClean="0"/>
              <a:t>21</a:t>
            </a:fld>
            <a:endParaRPr lang="ru-RU"/>
          </a:p>
        </p:txBody>
      </p:sp>
    </p:spTree>
    <p:extLst>
      <p:ext uri="{BB962C8B-B14F-4D97-AF65-F5344CB8AC3E}">
        <p14:creationId xmlns:p14="http://schemas.microsoft.com/office/powerpoint/2010/main" val="1516850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binary variables </a:t>
            </a:r>
            <a:r>
              <a:rPr lang="en-US" sz="3200" dirty="0" err="1">
                <a:solidFill>
                  <a:srgbClr val="FFFFFF"/>
                </a:solidFill>
              </a:rPr>
              <a:t>splitted</a:t>
            </a:r>
            <a:r>
              <a:rPr lang="en-US" sz="3200" dirty="0">
                <a:solidFill>
                  <a:srgbClr val="FFFFFF"/>
                </a:solidFill>
              </a:rPr>
              <a:t> by date</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22</a:t>
            </a:fld>
            <a:endParaRPr lang="ru-RU"/>
          </a:p>
        </p:txBody>
      </p:sp>
    </p:spTree>
    <p:extLst>
      <p:ext uri="{BB962C8B-B14F-4D97-AF65-F5344CB8AC3E}">
        <p14:creationId xmlns:p14="http://schemas.microsoft.com/office/powerpoint/2010/main" val="182640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Distribution plots of categorical variables </a:t>
            </a:r>
            <a:r>
              <a:rPr lang="en-US" sz="3200" dirty="0" err="1">
                <a:solidFill>
                  <a:srgbClr val="FFFFFF"/>
                </a:solidFill>
              </a:rPr>
              <a:t>splitted</a:t>
            </a:r>
            <a:r>
              <a:rPr lang="en-US" sz="3200" dirty="0">
                <a:solidFill>
                  <a:srgbClr val="FFFFFF"/>
                </a:solidFill>
              </a:rPr>
              <a:t> by target value</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23</a:t>
            </a:fld>
            <a:endParaRPr lang="ru-RU"/>
          </a:p>
        </p:txBody>
      </p:sp>
    </p:spTree>
    <p:extLst>
      <p:ext uri="{BB962C8B-B14F-4D97-AF65-F5344CB8AC3E}">
        <p14:creationId xmlns:p14="http://schemas.microsoft.com/office/powerpoint/2010/main" val="276651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fontScale="90000"/>
          </a:bodyPr>
          <a:lstStyle/>
          <a:p>
            <a:r>
              <a:rPr lang="en-US" sz="3200" dirty="0">
                <a:solidFill>
                  <a:srgbClr val="FFFFFF"/>
                </a:solidFill>
              </a:rPr>
              <a:t>Distribution plots of categorical variables </a:t>
            </a:r>
            <a:r>
              <a:rPr lang="en-US" sz="3200" dirty="0" err="1">
                <a:solidFill>
                  <a:srgbClr val="FFFFFF"/>
                </a:solidFill>
              </a:rPr>
              <a:t>splitted</a:t>
            </a:r>
            <a:r>
              <a:rPr lang="en-US" sz="3200" dirty="0">
                <a:solidFill>
                  <a:srgbClr val="FFFFFF"/>
                </a:solidFill>
              </a:rPr>
              <a:t> by date (we can consider only two periods: before and after changing policy)</a:t>
            </a:r>
            <a:endParaRPr lang="en-US" sz="3200" kern="1200" dirty="0">
              <a:solidFill>
                <a:srgbClr val="FFFFFF"/>
              </a:solidFill>
              <a:latin typeface="+mj-lt"/>
              <a:ea typeface="+mj-ea"/>
              <a:cs typeface="+mj-cs"/>
            </a:endParaRPr>
          </a:p>
        </p:txBody>
      </p:sp>
      <p:pic>
        <p:nvPicPr>
          <p:cNvPr id="7" name="Объект 6">
            <a:extLst>
              <a:ext uri="{FF2B5EF4-FFF2-40B4-BE49-F238E27FC236}">
                <a16:creationId xmlns:a16="http://schemas.microsoft.com/office/drawing/2014/main" id="{47B3E31A-63BF-04ED-3D88-010D17762B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77729"/>
            <a:ext cx="12192000" cy="6056154"/>
          </a:xfrm>
        </p:spPr>
      </p:pic>
      <p:sp>
        <p:nvSpPr>
          <p:cNvPr id="3" name="Номер слайда 2"/>
          <p:cNvSpPr>
            <a:spLocks noGrp="1"/>
          </p:cNvSpPr>
          <p:nvPr>
            <p:ph type="sldNum" sz="quarter" idx="12"/>
          </p:nvPr>
        </p:nvSpPr>
        <p:spPr/>
        <p:txBody>
          <a:bodyPr/>
          <a:lstStyle/>
          <a:p>
            <a:fld id="{32C96E62-C0CD-4781-A73C-06B3F872D6C0}" type="slidenum">
              <a:rPr lang="ru-RU" smtClean="0"/>
              <a:t>24</a:t>
            </a:fld>
            <a:endParaRPr lang="ru-RU"/>
          </a:p>
        </p:txBody>
      </p:sp>
    </p:spTree>
    <p:extLst>
      <p:ext uri="{BB962C8B-B14F-4D97-AF65-F5344CB8AC3E}">
        <p14:creationId xmlns:p14="http://schemas.microsoft.com/office/powerpoint/2010/main" val="406900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General conclusions on data analysis</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456051" y="2463657"/>
            <a:ext cx="7548452" cy="4075255"/>
          </a:xfrm>
        </p:spPr>
        <p:txBody>
          <a:bodyPr anchor="ctr">
            <a:noAutofit/>
          </a:bodyPr>
          <a:lstStyle/>
          <a:p>
            <a:pPr marL="0" indent="0">
              <a:buNone/>
            </a:pPr>
            <a:r>
              <a:rPr lang="en-US" sz="2400" b="1" dirty="0"/>
              <a:t>By looking at the plots, we can provide general conclusion:</a:t>
            </a:r>
          </a:p>
          <a:p>
            <a:r>
              <a:rPr lang="en-US" sz="2400" dirty="0"/>
              <a:t>After June 2009, the bank policy has changed. It started making less calls and the calls became more aimed on clients which had accepted previous propositions. </a:t>
            </a:r>
          </a:p>
          <a:p>
            <a:r>
              <a:rPr lang="en-US" sz="2400" dirty="0"/>
              <a:t>This solution could be made because of reducing inflation</a:t>
            </a:r>
            <a:r>
              <a:rPr lang="ru-RU" sz="2400" dirty="0"/>
              <a:t> </a:t>
            </a:r>
            <a:r>
              <a:rPr lang="en-US" sz="2400" dirty="0"/>
              <a:t>and interest rate (euribor3m). The bank probably expected demand for term deposit to become lower. </a:t>
            </a:r>
          </a:p>
          <a:p>
            <a:r>
              <a:rPr lang="en-US" sz="2400" dirty="0"/>
              <a:t>This is also the reason why the bank decreased number of employees involved in the campaign.</a:t>
            </a:r>
          </a:p>
        </p:txBody>
      </p:sp>
      <p:sp>
        <p:nvSpPr>
          <p:cNvPr id="4" name="Номер слайда 3"/>
          <p:cNvSpPr>
            <a:spLocks noGrp="1"/>
          </p:cNvSpPr>
          <p:nvPr>
            <p:ph type="sldNum" sz="quarter" idx="12"/>
          </p:nvPr>
        </p:nvSpPr>
        <p:spPr/>
        <p:txBody>
          <a:bodyPr/>
          <a:lstStyle/>
          <a:p>
            <a:fld id="{32C96E62-C0CD-4781-A73C-06B3F872D6C0}" type="slidenum">
              <a:rPr lang="ru-RU" smtClean="0"/>
              <a:t>25</a:t>
            </a:fld>
            <a:endParaRPr lang="ru-RU"/>
          </a:p>
        </p:txBody>
      </p:sp>
    </p:spTree>
    <p:extLst>
      <p:ext uri="{BB962C8B-B14F-4D97-AF65-F5344CB8AC3E}">
        <p14:creationId xmlns:p14="http://schemas.microsoft.com/office/powerpoint/2010/main" val="1454370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Building classification models</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349913" y="2641991"/>
            <a:ext cx="7526943" cy="4037559"/>
          </a:xfrm>
        </p:spPr>
        <p:txBody>
          <a:bodyPr anchor="ctr">
            <a:noAutofit/>
          </a:bodyPr>
          <a:lstStyle/>
          <a:p>
            <a:pPr marL="0" indent="0">
              <a:buNone/>
            </a:pPr>
            <a:r>
              <a:rPr lang="en-US" sz="2400" b="1" dirty="0"/>
              <a:t>In our project we used several predictive models that was covered during this course:</a:t>
            </a:r>
          </a:p>
          <a:p>
            <a:r>
              <a:rPr lang="en-US" sz="2400" dirty="0"/>
              <a:t>Logistic regression</a:t>
            </a:r>
          </a:p>
          <a:p>
            <a:r>
              <a:rPr lang="en-US" sz="2400" dirty="0"/>
              <a:t>Ridge classifier</a:t>
            </a:r>
          </a:p>
          <a:p>
            <a:r>
              <a:rPr lang="en-US" sz="2400" dirty="0"/>
              <a:t>Lasso classifier</a:t>
            </a:r>
          </a:p>
          <a:p>
            <a:r>
              <a:rPr lang="en-US" sz="2400" dirty="0"/>
              <a:t>Linear discriminant analysis (LDA)</a:t>
            </a:r>
          </a:p>
          <a:p>
            <a:r>
              <a:rPr lang="en-US" sz="2400" dirty="0"/>
              <a:t>Quadratic discriminant analysis (QDA)</a:t>
            </a:r>
          </a:p>
          <a:p>
            <a:r>
              <a:rPr lang="en-US" sz="2400" dirty="0"/>
              <a:t>Naïve Bayes</a:t>
            </a:r>
          </a:p>
          <a:p>
            <a:r>
              <a:rPr lang="en-US" sz="2400" dirty="0"/>
              <a:t>K-NN</a:t>
            </a:r>
          </a:p>
        </p:txBody>
      </p:sp>
      <p:sp>
        <p:nvSpPr>
          <p:cNvPr id="4" name="Номер слайда 3"/>
          <p:cNvSpPr>
            <a:spLocks noGrp="1"/>
          </p:cNvSpPr>
          <p:nvPr>
            <p:ph type="sldNum" sz="quarter" idx="12"/>
          </p:nvPr>
        </p:nvSpPr>
        <p:spPr/>
        <p:txBody>
          <a:bodyPr/>
          <a:lstStyle/>
          <a:p>
            <a:fld id="{32C96E62-C0CD-4781-A73C-06B3F872D6C0}" type="slidenum">
              <a:rPr lang="ru-RU" smtClean="0"/>
              <a:t>26</a:t>
            </a:fld>
            <a:endParaRPr lang="ru-RU"/>
          </a:p>
        </p:txBody>
      </p:sp>
    </p:spTree>
    <p:extLst>
      <p:ext uri="{BB962C8B-B14F-4D97-AF65-F5344CB8AC3E}">
        <p14:creationId xmlns:p14="http://schemas.microsoft.com/office/powerpoint/2010/main" val="360282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77000" t="60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Initial features selection</a:t>
            </a:r>
            <a:endParaRPr lang="ru-RU" sz="4000" dirty="0">
              <a:solidFill>
                <a:srgbClr val="FFFFFF"/>
              </a:solidFill>
            </a:endParaRPr>
          </a:p>
        </p:txBody>
      </p:sp>
      <p:sp>
        <p:nvSpPr>
          <p:cNvPr id="4" name="Номер слайда 3"/>
          <p:cNvSpPr>
            <a:spLocks noGrp="1"/>
          </p:cNvSpPr>
          <p:nvPr>
            <p:ph type="sldNum" sz="quarter" idx="12"/>
          </p:nvPr>
        </p:nvSpPr>
        <p:spPr/>
        <p:txBody>
          <a:bodyPr/>
          <a:lstStyle/>
          <a:p>
            <a:fld id="{32C96E62-C0CD-4781-A73C-06B3F872D6C0}" type="slidenum">
              <a:rPr lang="ru-RU" smtClean="0"/>
              <a:t>27</a:t>
            </a:fld>
            <a:endParaRPr lang="ru-RU"/>
          </a:p>
        </p:txBody>
      </p:sp>
      <p:graphicFrame>
        <p:nvGraphicFramePr>
          <p:cNvPr id="13" name="Таблица 12"/>
          <p:cNvGraphicFramePr>
            <a:graphicFrameLocks noGrp="1"/>
          </p:cNvGraphicFramePr>
          <p:nvPr>
            <p:extLst>
              <p:ext uri="{D42A27DB-BD31-4B8C-83A1-F6EECF244321}">
                <p14:modId xmlns:p14="http://schemas.microsoft.com/office/powerpoint/2010/main" val="3175532227"/>
              </p:ext>
            </p:extLst>
          </p:nvPr>
        </p:nvGraphicFramePr>
        <p:xfrm>
          <a:off x="4307738" y="340024"/>
          <a:ext cx="7611293" cy="4402570"/>
        </p:xfrm>
        <a:graphic>
          <a:graphicData uri="http://schemas.openxmlformats.org/drawingml/2006/table">
            <a:tbl>
              <a:tblPr>
                <a:tableStyleId>{3B4B98B0-60AC-42C2-AFA5-B58CD77FA1E5}</a:tableStyleId>
              </a:tblPr>
              <a:tblGrid>
                <a:gridCol w="2142310">
                  <a:extLst>
                    <a:ext uri="{9D8B030D-6E8A-4147-A177-3AD203B41FA5}">
                      <a16:colId xmlns:a16="http://schemas.microsoft.com/office/drawing/2014/main" val="1814571500"/>
                    </a:ext>
                  </a:extLst>
                </a:gridCol>
                <a:gridCol w="1619795">
                  <a:extLst>
                    <a:ext uri="{9D8B030D-6E8A-4147-A177-3AD203B41FA5}">
                      <a16:colId xmlns:a16="http://schemas.microsoft.com/office/drawing/2014/main" val="1812525652"/>
                    </a:ext>
                  </a:extLst>
                </a:gridCol>
                <a:gridCol w="2029097">
                  <a:extLst>
                    <a:ext uri="{9D8B030D-6E8A-4147-A177-3AD203B41FA5}">
                      <a16:colId xmlns:a16="http://schemas.microsoft.com/office/drawing/2014/main" val="3618874238"/>
                    </a:ext>
                  </a:extLst>
                </a:gridCol>
                <a:gridCol w="1820091">
                  <a:extLst>
                    <a:ext uri="{9D8B030D-6E8A-4147-A177-3AD203B41FA5}">
                      <a16:colId xmlns:a16="http://schemas.microsoft.com/office/drawing/2014/main" val="4059805491"/>
                    </a:ext>
                  </a:extLst>
                </a:gridCol>
              </a:tblGrid>
              <a:tr h="514796">
                <a:tc>
                  <a:txBody>
                    <a:bodyPr/>
                    <a:lstStyle/>
                    <a:p>
                      <a:pPr algn="l"/>
                      <a:r>
                        <a:rPr lang="en-US" sz="2000" b="1" dirty="0">
                          <a:effectLst/>
                        </a:rPr>
                        <a:t>Continuous features </a:t>
                      </a:r>
                    </a:p>
                  </a:txBody>
                  <a:tcPr marL="113360" marR="113360" marT="56680" marB="56680" anchor="ctr"/>
                </a:tc>
                <a:tc>
                  <a:txBody>
                    <a:bodyPr/>
                    <a:lstStyle/>
                    <a:p>
                      <a:pPr algn="l"/>
                      <a:r>
                        <a:rPr lang="en-US" sz="2000" b="1" dirty="0">
                          <a:effectLst/>
                        </a:rPr>
                        <a:t>Binary features </a:t>
                      </a:r>
                    </a:p>
                  </a:txBody>
                  <a:tcPr marL="113360" marR="113360" marT="56680" marB="56680" anchor="ctr"/>
                </a:tc>
                <a:tc>
                  <a:txBody>
                    <a:bodyPr/>
                    <a:lstStyle/>
                    <a:p>
                      <a:pPr algn="l"/>
                      <a:r>
                        <a:rPr lang="en-US" sz="2000" b="1" dirty="0">
                          <a:effectLst/>
                        </a:rPr>
                        <a:t>Ordinal features </a:t>
                      </a:r>
                    </a:p>
                  </a:txBody>
                  <a:tcPr marL="113360" marR="113360" marT="56680" marB="56680" anchor="ctr"/>
                </a:tc>
                <a:tc>
                  <a:txBody>
                    <a:bodyPr/>
                    <a:lstStyle/>
                    <a:p>
                      <a:pPr algn="l"/>
                      <a:r>
                        <a:rPr lang="en-US" sz="2000" b="1" dirty="0">
                          <a:effectLst/>
                        </a:rPr>
                        <a:t>Nominal features</a:t>
                      </a:r>
                    </a:p>
                  </a:txBody>
                  <a:tcPr marL="113360" marR="113360" marT="56680" marB="56680" anchor="ctr"/>
                </a:tc>
                <a:extLst>
                  <a:ext uri="{0D108BD9-81ED-4DB2-BD59-A6C34878D82A}">
                    <a16:rowId xmlns:a16="http://schemas.microsoft.com/office/drawing/2014/main" val="4248766343"/>
                  </a:ext>
                </a:extLst>
              </a:tr>
              <a:tr h="509690">
                <a:tc>
                  <a:txBody>
                    <a:bodyPr/>
                    <a:lstStyle/>
                    <a:p>
                      <a:pPr algn="l"/>
                      <a:r>
                        <a:rPr lang="en-US" sz="2000" dirty="0"/>
                        <a:t>age</a:t>
                      </a:r>
                      <a:endParaRPr lang="en-US" sz="2000" dirty="0">
                        <a:effectLst/>
                      </a:endParaRPr>
                    </a:p>
                  </a:txBody>
                  <a:tcPr anchor="ctr"/>
                </a:tc>
                <a:tc>
                  <a:txBody>
                    <a:bodyPr/>
                    <a:lstStyle/>
                    <a:p>
                      <a:pPr algn="l"/>
                      <a:r>
                        <a:rPr lang="en-US" sz="2000" strike="sngStrike" dirty="0">
                          <a:solidFill>
                            <a:srgbClr val="FF0000"/>
                          </a:solidFill>
                        </a:rPr>
                        <a:t>default</a:t>
                      </a:r>
                      <a:endParaRPr lang="en-US" sz="2000" strike="sngStrike" dirty="0">
                        <a:solidFill>
                          <a:srgbClr val="FF0000"/>
                        </a:solidFill>
                        <a:effectLst/>
                      </a:endParaRPr>
                    </a:p>
                  </a:txBody>
                  <a:tcPr anchor="ctr"/>
                </a:tc>
                <a:tc>
                  <a:txBody>
                    <a:bodyPr/>
                    <a:lstStyle/>
                    <a:p>
                      <a:pPr algn="l"/>
                      <a:r>
                        <a:rPr lang="en-US" sz="2000" dirty="0"/>
                        <a:t>education</a:t>
                      </a:r>
                      <a:endParaRPr lang="en-US" sz="2000" dirty="0">
                        <a:effectLst/>
                      </a:endParaRPr>
                    </a:p>
                  </a:txBody>
                  <a:tcPr anchor="ctr"/>
                </a:tc>
                <a:tc>
                  <a:txBody>
                    <a:bodyPr/>
                    <a:lstStyle/>
                    <a:p>
                      <a:pPr algn="l"/>
                      <a:r>
                        <a:rPr lang="en-US" sz="2000" dirty="0"/>
                        <a:t>job</a:t>
                      </a:r>
                      <a:endParaRPr lang="en-US" sz="2000" dirty="0">
                        <a:effectLst/>
                      </a:endParaRPr>
                    </a:p>
                  </a:txBody>
                  <a:tcPr anchor="ctr"/>
                </a:tc>
                <a:extLst>
                  <a:ext uri="{0D108BD9-81ED-4DB2-BD59-A6C34878D82A}">
                    <a16:rowId xmlns:a16="http://schemas.microsoft.com/office/drawing/2014/main" val="4107901092"/>
                  </a:ext>
                </a:extLst>
              </a:tr>
              <a:tr h="301876">
                <a:tc>
                  <a:txBody>
                    <a:bodyPr/>
                    <a:lstStyle/>
                    <a:p>
                      <a:pPr algn="l"/>
                      <a:r>
                        <a:rPr lang="en-US" sz="2000" strike="sngStrike" dirty="0">
                          <a:solidFill>
                            <a:srgbClr val="FF0000"/>
                          </a:solidFill>
                        </a:rPr>
                        <a:t>duration</a:t>
                      </a:r>
                      <a:endParaRPr lang="en-US" sz="2000" strike="sngStrike" dirty="0">
                        <a:solidFill>
                          <a:srgbClr val="FF0000"/>
                        </a:solidFill>
                        <a:effectLst/>
                      </a:endParaRPr>
                    </a:p>
                  </a:txBody>
                  <a:tcPr anchor="ctr"/>
                </a:tc>
                <a:tc>
                  <a:txBody>
                    <a:bodyPr/>
                    <a:lstStyle/>
                    <a:p>
                      <a:pPr algn="l"/>
                      <a:r>
                        <a:rPr lang="en-US" sz="2000" dirty="0"/>
                        <a:t>housing</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a:t>marital</a:t>
                      </a:r>
                      <a:endParaRPr lang="en-US" sz="2000" dirty="0">
                        <a:effectLst/>
                      </a:endParaRPr>
                    </a:p>
                  </a:txBody>
                  <a:tcPr anchor="ctr"/>
                </a:tc>
                <a:extLst>
                  <a:ext uri="{0D108BD9-81ED-4DB2-BD59-A6C34878D82A}">
                    <a16:rowId xmlns:a16="http://schemas.microsoft.com/office/drawing/2014/main" val="3931717559"/>
                  </a:ext>
                </a:extLst>
              </a:tr>
              <a:tr h="301876">
                <a:tc>
                  <a:txBody>
                    <a:bodyPr/>
                    <a:lstStyle/>
                    <a:p>
                      <a:pPr algn="l"/>
                      <a:r>
                        <a:rPr lang="en-US" sz="2000" dirty="0"/>
                        <a:t>campaign</a:t>
                      </a:r>
                      <a:endParaRPr lang="en-US" sz="2000" dirty="0">
                        <a:effectLst/>
                      </a:endParaRPr>
                    </a:p>
                  </a:txBody>
                  <a:tcPr anchor="ctr"/>
                </a:tc>
                <a:tc>
                  <a:txBody>
                    <a:bodyPr/>
                    <a:lstStyle/>
                    <a:p>
                      <a:pPr algn="l"/>
                      <a:r>
                        <a:rPr lang="en-US" sz="2000" dirty="0"/>
                        <a:t>loan</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strike="sngStrike" dirty="0">
                          <a:solidFill>
                            <a:srgbClr val="FF0000"/>
                          </a:solidFill>
                        </a:rPr>
                        <a:t>month</a:t>
                      </a:r>
                      <a:endParaRPr lang="en-US" sz="2000" strike="sngStrike" dirty="0">
                        <a:solidFill>
                          <a:srgbClr val="FF0000"/>
                        </a:solidFill>
                        <a:effectLst/>
                      </a:endParaRPr>
                    </a:p>
                  </a:txBody>
                  <a:tcPr anchor="ctr"/>
                </a:tc>
                <a:extLst>
                  <a:ext uri="{0D108BD9-81ED-4DB2-BD59-A6C34878D82A}">
                    <a16:rowId xmlns:a16="http://schemas.microsoft.com/office/drawing/2014/main" val="3317610974"/>
                  </a:ext>
                </a:extLst>
              </a:tr>
              <a:tr h="301876">
                <a:tc>
                  <a:txBody>
                    <a:bodyPr/>
                    <a:lstStyle/>
                    <a:p>
                      <a:pPr algn="l"/>
                      <a:r>
                        <a:rPr lang="en-US" sz="2000" dirty="0" err="1"/>
                        <a:t>pdays</a:t>
                      </a:r>
                      <a:endParaRPr lang="en-US" sz="2000" dirty="0">
                        <a:effectLst/>
                      </a:endParaRPr>
                    </a:p>
                  </a:txBody>
                  <a:tcPr anchor="ctr"/>
                </a:tc>
                <a:tc>
                  <a:txBody>
                    <a:bodyPr/>
                    <a:lstStyle/>
                    <a:p>
                      <a:pPr algn="l"/>
                      <a:r>
                        <a:rPr lang="en-US" sz="2000" dirty="0"/>
                        <a:t>contact</a:t>
                      </a:r>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a:t>day</a:t>
                      </a:r>
                      <a:r>
                        <a:rPr lang="en-US" sz="2000" baseline="0" dirty="0"/>
                        <a:t> </a:t>
                      </a:r>
                      <a:r>
                        <a:rPr lang="en-US" sz="2000" dirty="0"/>
                        <a:t>of</a:t>
                      </a:r>
                      <a:r>
                        <a:rPr lang="en-US" sz="2000" baseline="0" dirty="0"/>
                        <a:t> </a:t>
                      </a:r>
                      <a:r>
                        <a:rPr lang="en-US" sz="2000" dirty="0"/>
                        <a:t>week</a:t>
                      </a:r>
                      <a:endParaRPr lang="en-US" sz="2000" dirty="0">
                        <a:effectLst/>
                      </a:endParaRPr>
                    </a:p>
                  </a:txBody>
                  <a:tcPr anchor="ctr"/>
                </a:tc>
                <a:extLst>
                  <a:ext uri="{0D108BD9-81ED-4DB2-BD59-A6C34878D82A}">
                    <a16:rowId xmlns:a16="http://schemas.microsoft.com/office/drawing/2014/main" val="1007465180"/>
                  </a:ext>
                </a:extLst>
              </a:tr>
              <a:tr h="301876">
                <a:tc>
                  <a:txBody>
                    <a:bodyPr/>
                    <a:lstStyle/>
                    <a:p>
                      <a:pPr algn="l"/>
                      <a:r>
                        <a:rPr lang="en-US" sz="2000" dirty="0"/>
                        <a:t>previous</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r>
                        <a:rPr lang="en-US" sz="2000" dirty="0" err="1"/>
                        <a:t>poutcome</a:t>
                      </a:r>
                      <a:endParaRPr lang="en-US" sz="2000" dirty="0">
                        <a:effectLst/>
                      </a:endParaRPr>
                    </a:p>
                  </a:txBody>
                  <a:tcPr anchor="ctr"/>
                </a:tc>
                <a:extLst>
                  <a:ext uri="{0D108BD9-81ED-4DB2-BD59-A6C34878D82A}">
                    <a16:rowId xmlns:a16="http://schemas.microsoft.com/office/drawing/2014/main" val="2310841706"/>
                  </a:ext>
                </a:extLst>
              </a:tr>
              <a:tr h="301876">
                <a:tc>
                  <a:txBody>
                    <a:bodyPr/>
                    <a:lstStyle/>
                    <a:p>
                      <a:pPr algn="l"/>
                      <a:r>
                        <a:rPr lang="en-US" sz="2000" dirty="0" err="1"/>
                        <a:t>emp.var.rate</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295728268"/>
                  </a:ext>
                </a:extLst>
              </a:tr>
              <a:tr h="301876">
                <a:tc>
                  <a:txBody>
                    <a:bodyPr/>
                    <a:lstStyle/>
                    <a:p>
                      <a:pPr algn="l"/>
                      <a:r>
                        <a:rPr lang="en-US" sz="2000" dirty="0" err="1"/>
                        <a:t>cons.conf.idx</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4027692864"/>
                  </a:ext>
                </a:extLst>
              </a:tr>
              <a:tr h="301876">
                <a:tc>
                  <a:txBody>
                    <a:bodyPr/>
                    <a:lstStyle/>
                    <a:p>
                      <a:pPr algn="l"/>
                      <a:r>
                        <a:rPr lang="en-US" sz="2000" dirty="0"/>
                        <a:t>euribor3m</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219743205"/>
                  </a:ext>
                </a:extLst>
              </a:tr>
              <a:tr h="301876">
                <a:tc>
                  <a:txBody>
                    <a:bodyPr/>
                    <a:lstStyle/>
                    <a:p>
                      <a:pPr algn="l"/>
                      <a:r>
                        <a:rPr lang="en-US" sz="2000" dirty="0" err="1"/>
                        <a:t>nr.employed</a:t>
                      </a:r>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tc>
                  <a:txBody>
                    <a:bodyPr/>
                    <a:lstStyle/>
                    <a:p>
                      <a:pPr algn="l"/>
                      <a:endParaRPr lang="en-US" sz="2000" dirty="0">
                        <a:effectLst/>
                      </a:endParaRPr>
                    </a:p>
                  </a:txBody>
                  <a:tcPr anchor="ctr"/>
                </a:tc>
                <a:extLst>
                  <a:ext uri="{0D108BD9-81ED-4DB2-BD59-A6C34878D82A}">
                    <a16:rowId xmlns:a16="http://schemas.microsoft.com/office/drawing/2014/main" val="3844789838"/>
                  </a:ext>
                </a:extLst>
              </a:tr>
            </a:tbl>
          </a:graphicData>
        </a:graphic>
      </p:graphicFrame>
    </p:spTree>
    <p:extLst>
      <p:ext uri="{BB962C8B-B14F-4D97-AF65-F5344CB8AC3E}">
        <p14:creationId xmlns:p14="http://schemas.microsoft.com/office/powerpoint/2010/main" val="201259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Validation strategy</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537741" y="1059439"/>
            <a:ext cx="4072859" cy="2129779"/>
          </a:xfrm>
        </p:spPr>
        <p:txBody>
          <a:bodyPr anchor="ctr">
            <a:noAutofit/>
          </a:bodyPr>
          <a:lstStyle/>
          <a:p>
            <a:pPr marL="0" indent="0">
              <a:buNone/>
            </a:pPr>
            <a:r>
              <a:rPr lang="en-US" sz="2400" dirty="0"/>
              <a:t>We have split the data in the way that the most recent examples go to </a:t>
            </a:r>
            <a:r>
              <a:rPr lang="en-US" sz="2400" b="1" dirty="0"/>
              <a:t>train set</a:t>
            </a:r>
            <a:r>
              <a:rPr lang="en-US" sz="2400" dirty="0"/>
              <a:t> and the last ones go to </a:t>
            </a:r>
            <a:r>
              <a:rPr lang="en-US" sz="2400" b="1" dirty="0"/>
              <a:t>test set</a:t>
            </a:r>
            <a:r>
              <a:rPr lang="en-US" sz="2400" dirty="0"/>
              <a:t>. </a:t>
            </a:r>
            <a:r>
              <a:rPr lang="en-US" sz="2400" b="1" dirty="0"/>
              <a:t>Validation set </a:t>
            </a:r>
            <a:r>
              <a:rPr lang="en-US" sz="2400" dirty="0"/>
              <a:t>has been obtained by selecting the latest examples from training set.</a:t>
            </a:r>
          </a:p>
        </p:txBody>
      </p:sp>
      <p:sp>
        <p:nvSpPr>
          <p:cNvPr id="4" name="Номер слайда 3"/>
          <p:cNvSpPr>
            <a:spLocks noGrp="1"/>
          </p:cNvSpPr>
          <p:nvPr>
            <p:ph type="sldNum" sz="quarter" idx="12"/>
          </p:nvPr>
        </p:nvSpPr>
        <p:spPr/>
        <p:txBody>
          <a:bodyPr/>
          <a:lstStyle/>
          <a:p>
            <a:fld id="{32C96E62-C0CD-4781-A73C-06B3F872D6C0}" type="slidenum">
              <a:rPr lang="ru-RU" smtClean="0"/>
              <a:t>28</a:t>
            </a:fld>
            <a:endParaRPr lang="ru-RU"/>
          </a:p>
        </p:txBody>
      </p:sp>
      <p:pic>
        <p:nvPicPr>
          <p:cNvPr id="1028" name="Picture 4" descr="About Train, Validation and Test Sets in Machine Learning | by Tarang Shah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207" y="4125391"/>
            <a:ext cx="7391400" cy="1762126"/>
          </a:xfrm>
          <a:prstGeom prst="rect">
            <a:avLst/>
          </a:prstGeom>
          <a:noFill/>
          <a:extLst>
            <a:ext uri="{909E8E84-426E-40DD-AFC4-6F175D3DCCD1}">
              <a14:hiddenFill xmlns:a14="http://schemas.microsoft.com/office/drawing/2010/main">
                <a:solidFill>
                  <a:srgbClr val="FFFFFF"/>
                </a:solidFill>
              </a14:hiddenFill>
            </a:ext>
          </a:extLst>
        </p:spPr>
      </p:pic>
      <p:sp>
        <p:nvSpPr>
          <p:cNvPr id="15" name="Объект 2">
            <a:extLst>
              <a:ext uri="{FF2B5EF4-FFF2-40B4-BE49-F238E27FC236}">
                <a16:creationId xmlns:a16="http://schemas.microsoft.com/office/drawing/2014/main" id="{EE300A8D-9C01-5575-9DEE-2E2398675074}"/>
              </a:ext>
            </a:extLst>
          </p:cNvPr>
          <p:cNvSpPr txBox="1">
            <a:spLocks/>
          </p:cNvSpPr>
          <p:nvPr/>
        </p:nvSpPr>
        <p:spPr>
          <a:xfrm>
            <a:off x="4372207" y="5966265"/>
            <a:ext cx="7228500" cy="7507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The image has been taken from </a:t>
            </a:r>
            <a:r>
              <a:rPr lang="en-US" sz="1400" u="sng" dirty="0"/>
              <a:t>https://towardsdatascience.com/train-validation-and-test-sets-72cb40cba9e7</a:t>
            </a:r>
          </a:p>
        </p:txBody>
      </p:sp>
    </p:spTree>
    <p:extLst>
      <p:ext uri="{BB962C8B-B14F-4D97-AF65-F5344CB8AC3E}">
        <p14:creationId xmlns:p14="http://schemas.microsoft.com/office/powerpoint/2010/main" val="1047057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Final data preprocessing</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456051" y="830392"/>
            <a:ext cx="6555347" cy="4506921"/>
          </a:xfrm>
        </p:spPr>
        <p:txBody>
          <a:bodyPr anchor="ctr">
            <a:noAutofit/>
          </a:bodyPr>
          <a:lstStyle/>
          <a:p>
            <a:pPr lvl="0"/>
            <a:endParaRPr lang="en-US" sz="2400" dirty="0">
              <a:solidFill>
                <a:prstClr val="black"/>
              </a:solidFill>
            </a:endParaRPr>
          </a:p>
          <a:p>
            <a:pPr lvl="0"/>
            <a:endParaRPr lang="en-US" sz="2400" dirty="0">
              <a:solidFill>
                <a:prstClr val="black"/>
              </a:solidFill>
            </a:endParaRPr>
          </a:p>
          <a:p>
            <a:pPr lvl="0"/>
            <a:endParaRPr lang="en-US" sz="2400" dirty="0">
              <a:solidFill>
                <a:prstClr val="black"/>
              </a:solidFill>
            </a:endParaRPr>
          </a:p>
          <a:p>
            <a:pPr marL="0" lvl="0" indent="0">
              <a:buNone/>
            </a:pPr>
            <a:r>
              <a:rPr lang="en-US" sz="2400" b="1" dirty="0">
                <a:solidFill>
                  <a:prstClr val="black"/>
                </a:solidFill>
              </a:rPr>
              <a:t>For all the methods:</a:t>
            </a:r>
          </a:p>
          <a:p>
            <a:pPr lvl="0"/>
            <a:endParaRPr lang="en-US" sz="2400" dirty="0">
              <a:solidFill>
                <a:prstClr val="black"/>
              </a:solidFill>
            </a:endParaRPr>
          </a:p>
          <a:p>
            <a:pPr lvl="0"/>
            <a:r>
              <a:rPr lang="en-US" sz="2400" dirty="0">
                <a:solidFill>
                  <a:prstClr val="black"/>
                </a:solidFill>
              </a:rPr>
              <a:t>Filling missing values by mode</a:t>
            </a:r>
          </a:p>
          <a:p>
            <a:pPr lvl="0"/>
            <a:r>
              <a:rPr lang="en-US" sz="2400" dirty="0">
                <a:solidFill>
                  <a:prstClr val="black"/>
                </a:solidFill>
              </a:rPr>
              <a:t>Removing outliers from train set</a:t>
            </a:r>
          </a:p>
          <a:p>
            <a:pPr lvl="0"/>
            <a:endParaRPr lang="en-US" sz="2400" dirty="0">
              <a:solidFill>
                <a:prstClr val="black"/>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Additionally for Ridge classifier, Lasso classifier and K-NN:</a:t>
            </a:r>
          </a:p>
          <a:p>
            <a:pPr marL="0" indent="0">
              <a:buNone/>
            </a:pPr>
            <a:endParaRPr lang="en-US" sz="2400" dirty="0"/>
          </a:p>
          <a:p>
            <a:r>
              <a:rPr lang="en-US" sz="2400" dirty="0"/>
              <a:t>One Hot Encoding for categorical variables</a:t>
            </a:r>
          </a:p>
          <a:p>
            <a:r>
              <a:rPr lang="en-US" sz="2400" dirty="0"/>
              <a:t>Min Max Scaling</a:t>
            </a:r>
            <a:endParaRPr lang="en-US" sz="2400" dirty="0">
              <a:solidFill>
                <a:prstClr val="black"/>
              </a:solidFill>
            </a:endParaRPr>
          </a:p>
          <a:p>
            <a:pPr marL="0" indent="0">
              <a:buNone/>
            </a:pPr>
            <a:endParaRPr lang="en-US" sz="2400" dirty="0"/>
          </a:p>
          <a:p>
            <a:pPr marL="0" indent="0">
              <a:buNone/>
            </a:pPr>
            <a:endParaRPr lang="en-US" sz="2400" dirty="0"/>
          </a:p>
        </p:txBody>
      </p:sp>
      <p:sp>
        <p:nvSpPr>
          <p:cNvPr id="4" name="Номер слайда 3"/>
          <p:cNvSpPr>
            <a:spLocks noGrp="1"/>
          </p:cNvSpPr>
          <p:nvPr>
            <p:ph type="sldNum" sz="quarter" idx="12"/>
          </p:nvPr>
        </p:nvSpPr>
        <p:spPr/>
        <p:txBody>
          <a:bodyPr/>
          <a:lstStyle/>
          <a:p>
            <a:fld id="{32C96E62-C0CD-4781-A73C-06B3F872D6C0}" type="slidenum">
              <a:rPr lang="ru-RU" smtClean="0"/>
              <a:t>29</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546788547"/>
              </p:ext>
            </p:extLst>
          </p:nvPr>
        </p:nvGraphicFramePr>
        <p:xfrm>
          <a:off x="4453003" y="2425568"/>
          <a:ext cx="5603661" cy="1316567"/>
        </p:xfrm>
        <a:graphic>
          <a:graphicData uri="http://schemas.openxmlformats.org/drawingml/2006/table">
            <a:tbl>
              <a:tblPr firstRow="1" bandRow="1">
                <a:tableStyleId>{5C22544A-7EE6-4342-B048-85BDC9FD1C3A}</a:tableStyleId>
              </a:tblPr>
              <a:tblGrid>
                <a:gridCol w="1867887">
                  <a:extLst>
                    <a:ext uri="{9D8B030D-6E8A-4147-A177-3AD203B41FA5}">
                      <a16:colId xmlns:a16="http://schemas.microsoft.com/office/drawing/2014/main" val="2502887749"/>
                    </a:ext>
                  </a:extLst>
                </a:gridCol>
                <a:gridCol w="1867887">
                  <a:extLst>
                    <a:ext uri="{9D8B030D-6E8A-4147-A177-3AD203B41FA5}">
                      <a16:colId xmlns:a16="http://schemas.microsoft.com/office/drawing/2014/main" val="396721488"/>
                    </a:ext>
                  </a:extLst>
                </a:gridCol>
                <a:gridCol w="1867887">
                  <a:extLst>
                    <a:ext uri="{9D8B030D-6E8A-4147-A177-3AD203B41FA5}">
                      <a16:colId xmlns:a16="http://schemas.microsoft.com/office/drawing/2014/main" val="1142978938"/>
                    </a:ext>
                  </a:extLst>
                </a:gridCol>
              </a:tblGrid>
              <a:tr h="402167">
                <a:tc>
                  <a:txBody>
                    <a:bodyPr/>
                    <a:lstStyle/>
                    <a:p>
                      <a:pPr algn="ctr"/>
                      <a:endParaRPr lang="ru-RU" dirty="0"/>
                    </a:p>
                  </a:txBody>
                  <a:tcPr/>
                </a:tc>
                <a:tc>
                  <a:txBody>
                    <a:bodyPr/>
                    <a:lstStyle/>
                    <a:p>
                      <a:pPr algn="ctr"/>
                      <a:r>
                        <a:rPr lang="en-US" dirty="0"/>
                        <a:t>Default</a:t>
                      </a:r>
                      <a:endParaRPr lang="ru-RU" dirty="0"/>
                    </a:p>
                  </a:txBody>
                  <a:tcPr/>
                </a:tc>
                <a:tc>
                  <a:txBody>
                    <a:bodyPr/>
                    <a:lstStyle/>
                    <a:p>
                      <a:pPr algn="ctr"/>
                      <a:r>
                        <a:rPr lang="en-US" dirty="0"/>
                        <a:t>Campaign</a:t>
                      </a:r>
                      <a:endParaRPr lang="ru-RU" dirty="0"/>
                    </a:p>
                  </a:txBody>
                  <a:tcPr/>
                </a:tc>
                <a:extLst>
                  <a:ext uri="{0D108BD9-81ED-4DB2-BD59-A6C34878D82A}">
                    <a16:rowId xmlns:a16="http://schemas.microsoft.com/office/drawing/2014/main" val="3497159014"/>
                  </a:ext>
                </a:extLst>
              </a:tr>
              <a:tr h="402167">
                <a:tc>
                  <a:txBody>
                    <a:bodyPr/>
                    <a:lstStyle/>
                    <a:p>
                      <a:pPr algn="l"/>
                      <a:r>
                        <a:rPr lang="en-US" sz="1800" dirty="0">
                          <a:solidFill>
                            <a:prstClr val="black"/>
                          </a:solidFill>
                        </a:rPr>
                        <a:t>Outliers removing strategy</a:t>
                      </a:r>
                      <a:endParaRPr lang="ru-RU" dirty="0"/>
                    </a:p>
                  </a:txBody>
                  <a:tcPr/>
                </a:tc>
                <a:tc>
                  <a:txBody>
                    <a:bodyPr/>
                    <a:lstStyle/>
                    <a:p>
                      <a:pPr algn="l"/>
                      <a:r>
                        <a:rPr lang="en-US" dirty="0"/>
                        <a:t>Exclude </a:t>
                      </a:r>
                      <a:r>
                        <a:rPr lang="en-US" sz="1800" dirty="0"/>
                        <a:t>clients who has credit in default</a:t>
                      </a:r>
                      <a:endParaRPr lang="ru-RU" dirty="0"/>
                    </a:p>
                  </a:txBody>
                  <a:tcPr/>
                </a:tc>
                <a:tc>
                  <a:txBody>
                    <a:bodyPr/>
                    <a:lstStyle/>
                    <a:p>
                      <a:pPr algn="l"/>
                      <a:r>
                        <a:rPr lang="en-US" sz="1800" dirty="0"/>
                        <a:t>IQR method for outlier detection</a:t>
                      </a:r>
                      <a:endParaRPr lang="ru-RU" dirty="0"/>
                    </a:p>
                  </a:txBody>
                  <a:tcPr/>
                </a:tc>
                <a:extLst>
                  <a:ext uri="{0D108BD9-81ED-4DB2-BD59-A6C34878D82A}">
                    <a16:rowId xmlns:a16="http://schemas.microsoft.com/office/drawing/2014/main" val="3400300327"/>
                  </a:ext>
                </a:extLst>
              </a:tr>
            </a:tbl>
          </a:graphicData>
        </a:graphic>
      </p:graphicFrame>
    </p:spTree>
    <p:extLst>
      <p:ext uri="{BB962C8B-B14F-4D97-AF65-F5344CB8AC3E}">
        <p14:creationId xmlns:p14="http://schemas.microsoft.com/office/powerpoint/2010/main" val="210497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7D7387-4EFB-ADDB-EECB-336EDD9C62C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Expected results</a:t>
            </a:r>
            <a:endParaRPr lang="ru-RU" sz="4000" dirty="0">
              <a:solidFill>
                <a:srgbClr val="FFFFFF"/>
              </a:solidFill>
            </a:endParaRPr>
          </a:p>
        </p:txBody>
      </p:sp>
      <p:sp>
        <p:nvSpPr>
          <p:cNvPr id="3" name="Объект 2">
            <a:extLst>
              <a:ext uri="{FF2B5EF4-FFF2-40B4-BE49-F238E27FC236}">
                <a16:creationId xmlns:a16="http://schemas.microsoft.com/office/drawing/2014/main" id="{EE300A8D-9C01-5575-9DEE-2E2398675074}"/>
              </a:ext>
            </a:extLst>
          </p:cNvPr>
          <p:cNvSpPr>
            <a:spLocks noGrp="1"/>
          </p:cNvSpPr>
          <p:nvPr>
            <p:ph idx="1"/>
          </p:nvPr>
        </p:nvSpPr>
        <p:spPr>
          <a:xfrm>
            <a:off x="4298121" y="2040193"/>
            <a:ext cx="7708349" cy="4589208"/>
          </a:xfrm>
        </p:spPr>
        <p:txBody>
          <a:bodyPr anchor="ctr">
            <a:normAutofit/>
          </a:bodyPr>
          <a:lstStyle/>
          <a:p>
            <a:r>
              <a:rPr lang="en-US" dirty="0"/>
              <a:t>Understanding the processes which lay behind the marketing campaign by analyzing the data</a:t>
            </a:r>
          </a:p>
          <a:p>
            <a:r>
              <a:rPr lang="en-US" dirty="0"/>
              <a:t>Estimating the impact of predictors on the target variable</a:t>
            </a:r>
          </a:p>
          <a:p>
            <a:r>
              <a:rPr lang="en-US" dirty="0"/>
              <a:t>Building a statistical model which will help us to select the clients who will probably accept a term deposit.</a:t>
            </a:r>
          </a:p>
        </p:txBody>
      </p:sp>
      <p:sp>
        <p:nvSpPr>
          <p:cNvPr id="4" name="Номер слайда 3"/>
          <p:cNvSpPr>
            <a:spLocks noGrp="1"/>
          </p:cNvSpPr>
          <p:nvPr>
            <p:ph type="sldNum" sz="quarter" idx="12"/>
          </p:nvPr>
        </p:nvSpPr>
        <p:spPr/>
        <p:txBody>
          <a:bodyPr/>
          <a:lstStyle/>
          <a:p>
            <a:fld id="{32C96E62-C0CD-4781-A73C-06B3F872D6C0}" type="slidenum">
              <a:rPr lang="ru-RU" smtClean="0"/>
              <a:t>3</a:t>
            </a:fld>
            <a:endParaRPr lang="ru-RU"/>
          </a:p>
        </p:txBody>
      </p:sp>
    </p:spTree>
    <p:extLst>
      <p:ext uri="{BB962C8B-B14F-4D97-AF65-F5344CB8AC3E}">
        <p14:creationId xmlns:p14="http://schemas.microsoft.com/office/powerpoint/2010/main" val="177861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Metric choice</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798453" y="1175428"/>
            <a:ext cx="6555347" cy="5546047"/>
          </a:xfrm>
        </p:spPr>
        <p:txBody>
          <a:bodyPr anchor="ctr">
            <a:noAutofit/>
          </a:bodyPr>
          <a:lstStyle/>
          <a:p>
            <a:pPr marL="0" indent="0">
              <a:buNone/>
            </a:pPr>
            <a:endParaRPr lang="en-US" sz="2400" dirty="0"/>
          </a:p>
          <a:p>
            <a:pPr marL="0" indent="0">
              <a:buNone/>
            </a:pPr>
            <a:r>
              <a:rPr lang="en-US" sz="2400" dirty="0"/>
              <a:t>As we work with unbalanced dataset, we are going to use </a:t>
            </a:r>
            <a:r>
              <a:rPr lang="en-US" sz="2400" b="1" dirty="0"/>
              <a:t>area under the ROC Curve </a:t>
            </a:r>
            <a:r>
              <a:rPr lang="en-US" sz="2400" dirty="0"/>
              <a:t>as an evaluation metric. </a:t>
            </a:r>
          </a:p>
          <a:p>
            <a:pPr marL="0" indent="0">
              <a:buNone/>
            </a:pPr>
            <a:endParaRPr lang="en-US" sz="2400" dirty="0"/>
          </a:p>
          <a:p>
            <a:pPr marL="0" indent="0">
              <a:buNone/>
            </a:pPr>
            <a:r>
              <a:rPr lang="en-US" sz="2400" dirty="0"/>
              <a:t>Also we are going to take a look at </a:t>
            </a:r>
            <a:r>
              <a:rPr lang="en-US" sz="2400" b="1" dirty="0"/>
              <a:t>confusion matrices </a:t>
            </a:r>
            <a:r>
              <a:rPr lang="en-US" sz="2400" dirty="0"/>
              <a:t>in order to understand what kind of errors models make.</a:t>
            </a:r>
          </a:p>
        </p:txBody>
      </p:sp>
      <p:sp>
        <p:nvSpPr>
          <p:cNvPr id="5" name="Номер слайда 4"/>
          <p:cNvSpPr>
            <a:spLocks noGrp="1"/>
          </p:cNvSpPr>
          <p:nvPr>
            <p:ph type="sldNum" sz="quarter" idx="12"/>
          </p:nvPr>
        </p:nvSpPr>
        <p:spPr/>
        <p:txBody>
          <a:bodyPr/>
          <a:lstStyle/>
          <a:p>
            <a:fld id="{32C96E62-C0CD-4781-A73C-06B3F872D6C0}" type="slidenum">
              <a:rPr lang="ru-RU" smtClean="0"/>
              <a:t>30</a:t>
            </a:fld>
            <a:endParaRPr lang="ru-RU"/>
          </a:p>
        </p:txBody>
      </p:sp>
    </p:spTree>
    <p:extLst>
      <p:ext uri="{BB962C8B-B14F-4D97-AF65-F5344CB8AC3E}">
        <p14:creationId xmlns:p14="http://schemas.microsoft.com/office/powerpoint/2010/main" val="31731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Logistic regression</a:t>
            </a:r>
            <a:endParaRPr lang="ru-RU" sz="4000" dirty="0">
              <a:solidFill>
                <a:srgbClr val="FFFFFF"/>
              </a:solidFill>
            </a:endParaRPr>
          </a:p>
        </p:txBody>
      </p:sp>
      <p:pic>
        <p:nvPicPr>
          <p:cNvPr id="5" name="Объект 4">
            <a:extLst>
              <a:ext uri="{FF2B5EF4-FFF2-40B4-BE49-F238E27FC236}">
                <a16:creationId xmlns:a16="http://schemas.microsoft.com/office/drawing/2014/main" id="{436D70B1-AD7E-D161-CF18-DFA03B41599C}"/>
              </a:ext>
            </a:extLst>
          </p:cNvPr>
          <p:cNvPicPr>
            <a:picLocks noGrp="1" noChangeAspect="1"/>
          </p:cNvPicPr>
          <p:nvPr>
            <p:ph idx="1"/>
          </p:nvPr>
        </p:nvPicPr>
        <p:blipFill>
          <a:blip r:embed="rId2"/>
          <a:stretch>
            <a:fillRect/>
          </a:stretch>
        </p:blipFill>
        <p:spPr>
          <a:xfrm>
            <a:off x="4319198" y="2685128"/>
            <a:ext cx="6015658" cy="3982742"/>
          </a:xfrm>
        </p:spPr>
      </p:pic>
      <p:graphicFrame>
        <p:nvGraphicFramePr>
          <p:cNvPr id="4" name="Таблица 5">
            <a:extLst>
              <a:ext uri="{FF2B5EF4-FFF2-40B4-BE49-F238E27FC236}">
                <a16:creationId xmlns:a16="http://schemas.microsoft.com/office/drawing/2014/main" id="{16C721EA-DC25-62A8-9605-B34BDA8CD668}"/>
              </a:ext>
            </a:extLst>
          </p:cNvPr>
          <p:cNvGraphicFramePr>
            <a:graphicFrameLocks noGrp="1"/>
          </p:cNvGraphicFramePr>
          <p:nvPr>
            <p:extLst>
              <p:ext uri="{D42A27DB-BD31-4B8C-83A1-F6EECF244321}">
                <p14:modId xmlns:p14="http://schemas.microsoft.com/office/powerpoint/2010/main" val="3827882115"/>
              </p:ext>
            </p:extLst>
          </p:nvPr>
        </p:nvGraphicFramePr>
        <p:xfrm>
          <a:off x="4456051" y="611044"/>
          <a:ext cx="2580832" cy="1463040"/>
        </p:xfrm>
        <a:graphic>
          <a:graphicData uri="http://schemas.openxmlformats.org/drawingml/2006/table">
            <a:tbl>
              <a:tblPr firstRow="1" bandRow="1">
                <a:tableStyleId>{5C22544A-7EE6-4342-B048-85BDC9FD1C3A}</a:tableStyleId>
              </a:tblPr>
              <a:tblGrid>
                <a:gridCol w="1183196">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ru-RU" dirty="0"/>
                        <a:t>6277</a:t>
                      </a:r>
                    </a:p>
                  </a:txBody>
                  <a:tcPr/>
                </a:tc>
                <a:tc>
                  <a:txBody>
                    <a:bodyPr/>
                    <a:lstStyle/>
                    <a:p>
                      <a:pPr algn="ctr"/>
                      <a:r>
                        <a:rPr lang="ru-RU" dirty="0"/>
                        <a:t>1283</a:t>
                      </a:r>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ru-RU" dirty="0"/>
                        <a:t>1362</a:t>
                      </a:r>
                    </a:p>
                  </a:txBody>
                  <a:tcPr/>
                </a:tc>
                <a:tc>
                  <a:txBody>
                    <a:bodyPr/>
                    <a:lstStyle/>
                    <a:p>
                      <a:pPr algn="ctr"/>
                      <a:r>
                        <a:rPr lang="ru-RU" dirty="0"/>
                        <a:t>1375</a:t>
                      </a:r>
                    </a:p>
                  </a:txBody>
                  <a:tcPr/>
                </a:tc>
                <a:extLst>
                  <a:ext uri="{0D108BD9-81ED-4DB2-BD59-A6C34878D82A}">
                    <a16:rowId xmlns:a16="http://schemas.microsoft.com/office/drawing/2014/main" val="49997799"/>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31</a:t>
            </a:fld>
            <a:endParaRPr lang="ru-RU"/>
          </a:p>
        </p:txBody>
      </p:sp>
    </p:spTree>
    <p:extLst>
      <p:ext uri="{BB962C8B-B14F-4D97-AF65-F5344CB8AC3E}">
        <p14:creationId xmlns:p14="http://schemas.microsoft.com/office/powerpoint/2010/main" val="3708320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544175" cy="3387497"/>
          </a:xfrm>
        </p:spPr>
        <p:txBody>
          <a:bodyPr anchor="b">
            <a:normAutofit/>
          </a:bodyPr>
          <a:lstStyle/>
          <a:p>
            <a:pPr algn="r"/>
            <a:r>
              <a:rPr lang="en-US" sz="4000" dirty="0">
                <a:solidFill>
                  <a:srgbClr val="FFFFFF"/>
                </a:solidFill>
              </a:rPr>
              <a:t>Reducing </a:t>
            </a:r>
            <a:r>
              <a:rPr lang="en-US" sz="4000" dirty="0" err="1">
                <a:solidFill>
                  <a:srgbClr val="FFFFFF"/>
                </a:solidFill>
              </a:rPr>
              <a:t>multicollinearity</a:t>
            </a:r>
            <a:endParaRPr lang="ru-RU" sz="4000" dirty="0">
              <a:solidFill>
                <a:srgbClr val="FFFFFF"/>
              </a:solidFill>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32</a:t>
            </a:fld>
            <a:endParaRPr lang="ru-RU"/>
          </a:p>
        </p:txBody>
      </p:sp>
      <mc:AlternateContent xmlns:mc="http://schemas.openxmlformats.org/markup-compatibility/2006" xmlns:a14="http://schemas.microsoft.com/office/drawing/2010/main">
        <mc:Choice Requires="a14">
          <p:sp>
            <p:nvSpPr>
              <p:cNvPr id="15" name="Объект 2">
                <a:extLst>
                  <a:ext uri="{FF2B5EF4-FFF2-40B4-BE49-F238E27FC236}">
                    <a16:creationId xmlns:a16="http://schemas.microsoft.com/office/drawing/2014/main" id="{C5B8273E-67D1-7A3C-5CD7-D7EB3C16BF00}"/>
                  </a:ext>
                </a:extLst>
              </p:cNvPr>
              <p:cNvSpPr>
                <a:spLocks noGrp="1"/>
              </p:cNvSpPr>
              <p:nvPr>
                <p:ph idx="1"/>
              </p:nvPr>
            </p:nvSpPr>
            <p:spPr>
              <a:xfrm>
                <a:off x="4247046" y="948243"/>
                <a:ext cx="6464498" cy="4506921"/>
              </a:xfrm>
            </p:spPr>
            <p:txBody>
              <a:bodyPr anchor="ctr">
                <a:noAutofit/>
              </a:bodyPr>
              <a:lstStyle/>
              <a:p>
                <a:pPr lvl="0"/>
                <a:endParaRPr lang="en-US" sz="2400" dirty="0">
                  <a:solidFill>
                    <a:prstClr val="black"/>
                  </a:solidFill>
                </a:endParaRPr>
              </a:p>
              <a:p>
                <a:pPr lvl="0"/>
                <a:endParaRPr lang="en-US" sz="2400" dirty="0">
                  <a:solidFill>
                    <a:prstClr val="black"/>
                  </a:solidFill>
                </a:endParaRPr>
              </a:p>
              <a:p>
                <a:pPr lvl="0"/>
                <a:endParaRPr lang="en-US" sz="2400" dirty="0">
                  <a:solidFill>
                    <a:prstClr val="black"/>
                  </a:solidFill>
                </a:endParaRPr>
              </a:p>
              <a:p>
                <a:pPr marL="0" lvl="0" indent="0">
                  <a:buNone/>
                </a:pPr>
                <a:r>
                  <a:rPr lang="en-US" sz="2400" b="1" dirty="0">
                    <a:solidFill>
                      <a:prstClr val="black"/>
                    </a:solidFill>
                  </a:rPr>
                  <a:t>There are two groups of correlated </a:t>
                </a:r>
              </a:p>
              <a:p>
                <a:pPr marL="0" lvl="0" indent="0">
                  <a:buNone/>
                </a:pPr>
                <a:r>
                  <a:rPr lang="en-US" sz="2400" b="1" dirty="0">
                    <a:solidFill>
                      <a:prstClr val="black"/>
                    </a:solidFill>
                  </a:rPr>
                  <a:t>features:</a:t>
                </a:r>
              </a:p>
              <a:p>
                <a:pPr lvl="0"/>
                <a:endParaRPr lang="en-US" sz="2400" dirty="0">
                  <a:solidFill>
                    <a:prstClr val="black"/>
                  </a:solidFill>
                </a:endParaRPr>
              </a:p>
              <a:p>
                <a:pPr lvl="0"/>
                <a:r>
                  <a:rPr lang="en-US" sz="2400" dirty="0">
                    <a:solidFill>
                      <a:prstClr val="black"/>
                    </a:solidFill>
                  </a:rPr>
                  <a:t>The first group: "year", </a:t>
                </a:r>
                <a:r>
                  <a:rPr lang="en-US" sz="2400" dirty="0" err="1">
                    <a:solidFill>
                      <a:prstClr val="black"/>
                    </a:solidFill>
                  </a:rPr>
                  <a:t>emp.var.rate</a:t>
                </a:r>
                <a:r>
                  <a:rPr lang="en-US" sz="2400" dirty="0">
                    <a:solidFill>
                      <a:prstClr val="black"/>
                    </a:solidFill>
                  </a:rPr>
                  <a:t>", "</a:t>
                </a:r>
                <a:r>
                  <a:rPr lang="en-US" sz="2400" dirty="0" err="1">
                    <a:solidFill>
                      <a:prstClr val="black"/>
                    </a:solidFill>
                  </a:rPr>
                  <a:t>cons.price.idx</a:t>
                </a:r>
                <a:r>
                  <a:rPr lang="en-US" sz="2400" dirty="0">
                    <a:solidFill>
                      <a:prstClr val="black"/>
                    </a:solidFill>
                  </a:rPr>
                  <a:t>", "</a:t>
                </a:r>
                <a:r>
                  <a:rPr lang="en-US" sz="2400" dirty="0" err="1">
                    <a:solidFill>
                      <a:prstClr val="black"/>
                    </a:solidFill>
                  </a:rPr>
                  <a:t>cons.conf.idx</a:t>
                </a:r>
                <a:r>
                  <a:rPr lang="en-US" sz="2400" dirty="0">
                    <a:solidFill>
                      <a:prstClr val="black"/>
                    </a:solidFill>
                  </a:rPr>
                  <a:t>", </a:t>
                </a:r>
                <a:br>
                  <a:rPr lang="en-US" sz="2400" dirty="0">
                    <a:solidFill>
                      <a:prstClr val="black"/>
                    </a:solidFill>
                  </a:rPr>
                </a:br>
                <a:r>
                  <a:rPr lang="en-US" sz="2400" dirty="0">
                    <a:solidFill>
                      <a:prstClr val="black"/>
                    </a:solidFill>
                  </a:rPr>
                  <a:t>"euribor3m", "</a:t>
                </a:r>
                <a:r>
                  <a:rPr lang="en-US" sz="2400" dirty="0" err="1">
                    <a:solidFill>
                      <a:prstClr val="black"/>
                    </a:solidFill>
                  </a:rPr>
                  <a:t>nr.employed</a:t>
                </a:r>
                <a:r>
                  <a:rPr lang="en-US" sz="2400" dirty="0">
                    <a:solidFill>
                      <a:prstClr val="black"/>
                    </a:solidFill>
                  </a:rPr>
                  <a:t>“</a:t>
                </a:r>
              </a:p>
              <a:p>
                <a:pPr lvl="0"/>
                <a:r>
                  <a:rPr lang="en-US" sz="2400" dirty="0">
                    <a:solidFill>
                      <a:prstClr val="black"/>
                    </a:solidFill>
                  </a:rPr>
                  <a:t>The second group: "</a:t>
                </a:r>
                <a:r>
                  <a:rPr lang="en-US" sz="2400" dirty="0" err="1">
                    <a:solidFill>
                      <a:prstClr val="black"/>
                    </a:solidFill>
                  </a:rPr>
                  <a:t>pdays</a:t>
                </a:r>
                <a:r>
                  <a:rPr lang="en-US" sz="2400" dirty="0">
                    <a:solidFill>
                      <a:prstClr val="black"/>
                    </a:solidFill>
                  </a:rPr>
                  <a:t>" and "previous“</a:t>
                </a:r>
              </a:p>
              <a:p>
                <a:pPr lvl="0"/>
                <a:endParaRPr lang="en-US" sz="2400" dirty="0">
                  <a:solidFill>
                    <a:prstClr val="black"/>
                  </a:solidFill>
                </a:endParaRPr>
              </a:p>
              <a:p>
                <a:pPr marL="0" lvl="0" indent="0">
                  <a:buNone/>
                </a:pPr>
                <a:r>
                  <a:rPr lang="en-US" sz="2400" b="1" dirty="0">
                    <a:solidFill>
                      <a:prstClr val="black"/>
                    </a:solidFill>
                  </a:rPr>
                  <a:t>The steps for reducing </a:t>
                </a:r>
                <a:r>
                  <a:rPr lang="en-US" sz="2400" b="1" dirty="0" err="1">
                    <a:solidFill>
                      <a:prstClr val="black"/>
                    </a:solidFill>
                  </a:rPr>
                  <a:t>multicollinearity</a:t>
                </a:r>
                <a:r>
                  <a:rPr lang="en-US" sz="2400" b="1" dirty="0">
                    <a:solidFill>
                      <a:prstClr val="black"/>
                    </a:solidFill>
                  </a:rPr>
                  <a:t>:</a:t>
                </a:r>
              </a:p>
              <a:p>
                <a:pPr marL="0" lvl="0" indent="0">
                  <a:buNone/>
                </a:pPr>
                <a:endParaRPr lang="en-US" sz="2400" b="1" dirty="0">
                  <a:solidFill>
                    <a:prstClr val="black"/>
                  </a:solidFill>
                </a:endParaRPr>
              </a:p>
              <a:p>
                <a:pPr lvl="0"/>
                <a:r>
                  <a:rPr lang="en-US" sz="2400" dirty="0"/>
                  <a:t>We use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𝐺𝑉𝐼𝐹</m:t>
                        </m:r>
                      </m:e>
                      <m:sup>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2</m:t>
                            </m:r>
                            <m:r>
                              <a:rPr lang="en-US" sz="2400" i="1" dirty="0">
                                <a:latin typeface="Cambria Math" panose="02040503050406030204" pitchFamily="18" charset="0"/>
                              </a:rPr>
                              <m:t>𝐷𝑓</m:t>
                            </m:r>
                          </m:den>
                        </m:f>
                      </m:sup>
                    </m:sSup>
                  </m:oMath>
                </a14:m>
                <a:r>
                  <a:rPr lang="en-US" sz="2400" dirty="0"/>
                  <a:t> and iteratively remove features until we obtain the values less or equal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10</m:t>
                        </m:r>
                      </m:e>
                    </m:rad>
                  </m:oMath>
                </a14:m>
                <a:endParaRPr lang="en-US" sz="2400" dirty="0"/>
              </a:p>
              <a:p>
                <a:r>
                  <a:rPr lang="en-US" sz="2400" dirty="0">
                    <a:solidFill>
                      <a:prstClr val="black"/>
                    </a:solidFill>
                  </a:rPr>
                  <a:t>We treat the first group with PCA </a:t>
                </a:r>
              </a:p>
              <a:p>
                <a:r>
                  <a:rPr lang="en-US" sz="2400" dirty="0"/>
                  <a:t>We remove the features from the second group</a:t>
                </a:r>
                <a:endParaRPr lang="en-US" sz="2400" dirty="0">
                  <a:solidFill>
                    <a:prstClr val="black"/>
                  </a:solidFill>
                </a:endParaRPr>
              </a:p>
              <a:p>
                <a:pPr marL="0" indent="0">
                  <a:buNone/>
                </a:pPr>
                <a:endParaRPr lang="en-US" sz="2400" dirty="0"/>
              </a:p>
              <a:p>
                <a:pPr marL="0" indent="0">
                  <a:buNone/>
                </a:pPr>
                <a:endParaRPr lang="en-US" sz="2400" dirty="0"/>
              </a:p>
            </p:txBody>
          </p:sp>
        </mc:Choice>
        <mc:Fallback xmlns="">
          <p:sp>
            <p:nvSpPr>
              <p:cNvPr id="15" name="Объект 2">
                <a:extLst>
                  <a:ext uri="{FF2B5EF4-FFF2-40B4-BE49-F238E27FC236}">
                    <a16:creationId xmlns:a16="http://schemas.microsoft.com/office/drawing/2014/main" id="{C5B8273E-67D1-7A3C-5CD7-D7EB3C16BF00}"/>
                  </a:ext>
                </a:extLst>
              </p:cNvPr>
              <p:cNvSpPr>
                <a:spLocks noGrp="1" noRot="1" noChangeAspect="1" noMove="1" noResize="1" noEditPoints="1" noAdjustHandles="1" noChangeArrowheads="1" noChangeShapeType="1" noTextEdit="1"/>
              </p:cNvSpPr>
              <p:nvPr>
                <p:ph idx="1"/>
              </p:nvPr>
            </p:nvSpPr>
            <p:spPr>
              <a:xfrm>
                <a:off x="4247046" y="948243"/>
                <a:ext cx="6464498" cy="4506921"/>
              </a:xfrm>
              <a:blipFill>
                <a:blip r:embed="rId2"/>
                <a:stretch>
                  <a:fillRect l="-1509" t="-15291" r="-1604" b="-26387"/>
                </a:stretch>
              </a:blipFill>
            </p:spPr>
            <p:txBody>
              <a:bodyPr/>
              <a:lstStyle/>
              <a:p>
                <a:r>
                  <a:rPr lang="ru-RU">
                    <a:noFill/>
                  </a:rPr>
                  <a:t> </a:t>
                </a:r>
              </a:p>
            </p:txBody>
          </p:sp>
        </mc:Fallback>
      </mc:AlternateContent>
    </p:spTree>
    <p:extLst>
      <p:ext uri="{BB962C8B-B14F-4D97-AF65-F5344CB8AC3E}">
        <p14:creationId xmlns:p14="http://schemas.microsoft.com/office/powerpoint/2010/main" val="3079876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5" y="948243"/>
            <a:ext cx="3201366" cy="3387497"/>
          </a:xfrm>
        </p:spPr>
        <p:txBody>
          <a:bodyPr anchor="b">
            <a:normAutofit/>
          </a:bodyPr>
          <a:lstStyle/>
          <a:p>
            <a:pPr algn="r"/>
            <a:r>
              <a:rPr lang="en-US" sz="4000" dirty="0">
                <a:solidFill>
                  <a:srgbClr val="FFFFFF"/>
                </a:solidFill>
              </a:rPr>
              <a:t>Logistic regression </a:t>
            </a:r>
            <a:br>
              <a:rPr lang="en-US" sz="4000" dirty="0">
                <a:solidFill>
                  <a:srgbClr val="FFFFFF"/>
                </a:solidFill>
              </a:rPr>
            </a:br>
            <a:r>
              <a:rPr lang="en-US" sz="4000" dirty="0">
                <a:solidFill>
                  <a:srgbClr val="FFFFFF"/>
                </a:solidFill>
              </a:rPr>
              <a:t>+ PCA</a:t>
            </a:r>
            <a:endParaRPr lang="ru-RU" sz="4000" dirty="0">
              <a:solidFill>
                <a:srgbClr val="FFFFFF"/>
              </a:solidFill>
            </a:endParaRPr>
          </a:p>
        </p:txBody>
      </p:sp>
      <p:pic>
        <p:nvPicPr>
          <p:cNvPr id="5" name="Рисунок 4">
            <a:extLst>
              <a:ext uri="{FF2B5EF4-FFF2-40B4-BE49-F238E27FC236}">
                <a16:creationId xmlns:a16="http://schemas.microsoft.com/office/drawing/2014/main" id="{534B2328-8539-DC38-8374-FB46BAECB75E}"/>
              </a:ext>
            </a:extLst>
          </p:cNvPr>
          <p:cNvPicPr>
            <a:picLocks noChangeAspect="1"/>
          </p:cNvPicPr>
          <p:nvPr/>
        </p:nvPicPr>
        <p:blipFill>
          <a:blip r:embed="rId2"/>
          <a:stretch>
            <a:fillRect/>
          </a:stretch>
        </p:blipFill>
        <p:spPr>
          <a:xfrm>
            <a:off x="4371181" y="2679330"/>
            <a:ext cx="5608842" cy="3830023"/>
          </a:xfrm>
          <a:prstGeom prst="rect">
            <a:avLst/>
          </a:prstGeom>
        </p:spPr>
      </p:pic>
      <p:graphicFrame>
        <p:nvGraphicFramePr>
          <p:cNvPr id="4" name="Таблица 5">
            <a:extLst>
              <a:ext uri="{FF2B5EF4-FFF2-40B4-BE49-F238E27FC236}">
                <a16:creationId xmlns:a16="http://schemas.microsoft.com/office/drawing/2014/main" id="{7CB6AA5F-8E44-3881-4E3D-95E3B99C0F8A}"/>
              </a:ext>
            </a:extLst>
          </p:cNvPr>
          <p:cNvGraphicFramePr>
            <a:graphicFrameLocks noGrp="1"/>
          </p:cNvGraphicFramePr>
          <p:nvPr>
            <p:extLst>
              <p:ext uri="{D42A27DB-BD31-4B8C-83A1-F6EECF244321}">
                <p14:modId xmlns:p14="http://schemas.microsoft.com/office/powerpoint/2010/main" val="1000174313"/>
              </p:ext>
            </p:extLst>
          </p:nvPr>
        </p:nvGraphicFramePr>
        <p:xfrm>
          <a:off x="4382772" y="608145"/>
          <a:ext cx="2580832" cy="1463040"/>
        </p:xfrm>
        <a:graphic>
          <a:graphicData uri="http://schemas.openxmlformats.org/drawingml/2006/table">
            <a:tbl>
              <a:tblPr firstRow="1" bandRow="1">
                <a:tableStyleId>{5C22544A-7EE6-4342-B048-85BDC9FD1C3A}</a:tableStyleId>
              </a:tblPr>
              <a:tblGrid>
                <a:gridCol w="1183196">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ru-RU" dirty="0"/>
                        <a:t>62</a:t>
                      </a:r>
                      <a:r>
                        <a:rPr lang="en-US" dirty="0"/>
                        <a:t>89</a:t>
                      </a:r>
                      <a:endParaRPr lang="ru-RU" dirty="0"/>
                    </a:p>
                  </a:txBody>
                  <a:tcPr/>
                </a:tc>
                <a:tc>
                  <a:txBody>
                    <a:bodyPr/>
                    <a:lstStyle/>
                    <a:p>
                      <a:pPr algn="ctr"/>
                      <a:r>
                        <a:rPr lang="en-US" dirty="0"/>
                        <a:t>1300</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1350</a:t>
                      </a:r>
                      <a:endParaRPr lang="ru-RU" dirty="0"/>
                    </a:p>
                  </a:txBody>
                  <a:tcPr/>
                </a:tc>
                <a:tc>
                  <a:txBody>
                    <a:bodyPr/>
                    <a:lstStyle/>
                    <a:p>
                      <a:pPr algn="ctr"/>
                      <a:r>
                        <a:rPr lang="en-US" dirty="0"/>
                        <a:t>1358</a:t>
                      </a:r>
                      <a:endParaRPr lang="ru-RU" dirty="0"/>
                    </a:p>
                  </a:txBody>
                  <a:tcPr/>
                </a:tc>
                <a:extLst>
                  <a:ext uri="{0D108BD9-81ED-4DB2-BD59-A6C34878D82A}">
                    <a16:rowId xmlns:a16="http://schemas.microsoft.com/office/drawing/2014/main" val="49997799"/>
                  </a:ext>
                </a:extLst>
              </a:tr>
            </a:tbl>
          </a:graphicData>
        </a:graphic>
      </p:graphicFrame>
      <p:sp>
        <p:nvSpPr>
          <p:cNvPr id="6" name="Номер слайда 5"/>
          <p:cNvSpPr>
            <a:spLocks noGrp="1"/>
          </p:cNvSpPr>
          <p:nvPr>
            <p:ph type="sldNum" sz="quarter" idx="12"/>
          </p:nvPr>
        </p:nvSpPr>
        <p:spPr/>
        <p:txBody>
          <a:bodyPr/>
          <a:lstStyle/>
          <a:p>
            <a:fld id="{32C96E62-C0CD-4781-A73C-06B3F872D6C0}" type="slidenum">
              <a:rPr lang="ru-RU" smtClean="0"/>
              <a:t>33</a:t>
            </a:fld>
            <a:endParaRPr lang="ru-RU"/>
          </a:p>
        </p:txBody>
      </p:sp>
    </p:spTree>
    <p:extLst>
      <p:ext uri="{BB962C8B-B14F-4D97-AF65-F5344CB8AC3E}">
        <p14:creationId xmlns:p14="http://schemas.microsoft.com/office/powerpoint/2010/main" val="3978440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Logistic regression </a:t>
            </a:r>
            <a:br>
              <a:rPr lang="en-US" sz="4000" dirty="0">
                <a:solidFill>
                  <a:srgbClr val="FFFFFF"/>
                </a:solidFill>
              </a:rPr>
            </a:br>
            <a:r>
              <a:rPr lang="en-US" sz="4000" dirty="0">
                <a:solidFill>
                  <a:srgbClr val="FFFFFF"/>
                </a:solidFill>
              </a:rPr>
              <a:t>+ PCA</a:t>
            </a:r>
            <a:br>
              <a:rPr lang="en-US" sz="4000" dirty="0">
                <a:solidFill>
                  <a:srgbClr val="FFFFFF"/>
                </a:solidFill>
              </a:rPr>
            </a:br>
            <a:r>
              <a:rPr lang="en-US" sz="4000" dirty="0">
                <a:solidFill>
                  <a:srgbClr val="FFFFFF"/>
                </a:solidFill>
              </a:rPr>
              <a:t>+ oversampling</a:t>
            </a:r>
            <a:endParaRPr lang="ru-RU" sz="4000" dirty="0">
              <a:solidFill>
                <a:srgbClr val="FFFFFF"/>
              </a:solidFill>
            </a:endParaRPr>
          </a:p>
        </p:txBody>
      </p:sp>
      <p:pic>
        <p:nvPicPr>
          <p:cNvPr id="6" name="Рисунок 5">
            <a:extLst>
              <a:ext uri="{FF2B5EF4-FFF2-40B4-BE49-F238E27FC236}">
                <a16:creationId xmlns:a16="http://schemas.microsoft.com/office/drawing/2014/main" id="{617D9ACD-9843-3BBE-092F-F2DD87082757}"/>
              </a:ext>
            </a:extLst>
          </p:cNvPr>
          <p:cNvPicPr>
            <a:picLocks noChangeAspect="1"/>
          </p:cNvPicPr>
          <p:nvPr/>
        </p:nvPicPr>
        <p:blipFill>
          <a:blip r:embed="rId2"/>
          <a:stretch>
            <a:fillRect/>
          </a:stretch>
        </p:blipFill>
        <p:spPr>
          <a:xfrm>
            <a:off x="4293906" y="2712533"/>
            <a:ext cx="5795024" cy="3826379"/>
          </a:xfrm>
          <a:prstGeom prst="rect">
            <a:avLst/>
          </a:prstGeom>
        </p:spPr>
      </p:pic>
      <p:graphicFrame>
        <p:nvGraphicFramePr>
          <p:cNvPr id="4" name="Таблица 5">
            <a:extLst>
              <a:ext uri="{FF2B5EF4-FFF2-40B4-BE49-F238E27FC236}">
                <a16:creationId xmlns:a16="http://schemas.microsoft.com/office/drawing/2014/main" id="{E6357639-9646-4DA6-F190-037849E8FF64}"/>
              </a:ext>
            </a:extLst>
          </p:cNvPr>
          <p:cNvGraphicFramePr>
            <a:graphicFrameLocks noGrp="1"/>
          </p:cNvGraphicFramePr>
          <p:nvPr>
            <p:extLst>
              <p:ext uri="{D42A27DB-BD31-4B8C-83A1-F6EECF244321}">
                <p14:modId xmlns:p14="http://schemas.microsoft.com/office/powerpoint/2010/main" val="2982697112"/>
              </p:ext>
            </p:extLst>
          </p:nvPr>
        </p:nvGraphicFramePr>
        <p:xfrm>
          <a:off x="4412986" y="362585"/>
          <a:ext cx="2580832" cy="1463040"/>
        </p:xfrm>
        <a:graphic>
          <a:graphicData uri="http://schemas.openxmlformats.org/drawingml/2006/table">
            <a:tbl>
              <a:tblPr firstRow="1" bandRow="1">
                <a:tableStyleId>{5C22544A-7EE6-4342-B048-85BDC9FD1C3A}</a:tableStyleId>
              </a:tblPr>
              <a:tblGrid>
                <a:gridCol w="1183196">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510</a:t>
                      </a:r>
                      <a:endParaRPr lang="ru-RU" dirty="0"/>
                    </a:p>
                  </a:txBody>
                  <a:tcPr/>
                </a:tc>
                <a:tc>
                  <a:txBody>
                    <a:bodyPr/>
                    <a:lstStyle/>
                    <a:p>
                      <a:pPr algn="ctr"/>
                      <a:r>
                        <a:rPr lang="en-US" dirty="0"/>
                        <a:t>89</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7129</a:t>
                      </a:r>
                      <a:endParaRPr lang="ru-RU" dirty="0"/>
                    </a:p>
                  </a:txBody>
                  <a:tcPr/>
                </a:tc>
                <a:tc>
                  <a:txBody>
                    <a:bodyPr/>
                    <a:lstStyle/>
                    <a:p>
                      <a:pPr algn="ctr"/>
                      <a:r>
                        <a:rPr lang="en-US" dirty="0"/>
                        <a:t>2569</a:t>
                      </a:r>
                      <a:endParaRPr lang="ru-RU" dirty="0"/>
                    </a:p>
                  </a:txBody>
                  <a:tcPr/>
                </a:tc>
                <a:extLst>
                  <a:ext uri="{0D108BD9-81ED-4DB2-BD59-A6C34878D82A}">
                    <a16:rowId xmlns:a16="http://schemas.microsoft.com/office/drawing/2014/main" val="49997799"/>
                  </a:ext>
                </a:extLst>
              </a:tr>
            </a:tbl>
          </a:graphicData>
        </a:graphic>
      </p:graphicFrame>
      <p:sp>
        <p:nvSpPr>
          <p:cNvPr id="5" name="Номер слайда 4"/>
          <p:cNvSpPr>
            <a:spLocks noGrp="1"/>
          </p:cNvSpPr>
          <p:nvPr>
            <p:ph type="sldNum" sz="quarter" idx="12"/>
          </p:nvPr>
        </p:nvSpPr>
        <p:spPr/>
        <p:txBody>
          <a:bodyPr/>
          <a:lstStyle/>
          <a:p>
            <a:fld id="{32C96E62-C0CD-4781-A73C-06B3F872D6C0}" type="slidenum">
              <a:rPr lang="ru-RU" smtClean="0"/>
              <a:t>34</a:t>
            </a:fld>
            <a:endParaRPr lang="ru-RU"/>
          </a:p>
        </p:txBody>
      </p:sp>
    </p:spTree>
    <p:extLst>
      <p:ext uri="{BB962C8B-B14F-4D97-AF65-F5344CB8AC3E}">
        <p14:creationId xmlns:p14="http://schemas.microsoft.com/office/powerpoint/2010/main" val="95121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378900" y="1745389"/>
            <a:ext cx="3280015" cy="3387497"/>
          </a:xfrm>
        </p:spPr>
        <p:txBody>
          <a:bodyPr anchor="b">
            <a:normAutofit/>
          </a:bodyPr>
          <a:lstStyle/>
          <a:p>
            <a:pPr algn="r"/>
            <a:r>
              <a:rPr lang="en-US" sz="4000" dirty="0">
                <a:solidFill>
                  <a:srgbClr val="FFFFFF"/>
                </a:solidFill>
              </a:rPr>
              <a:t>Logistic regression </a:t>
            </a:r>
            <a:br>
              <a:rPr lang="en-US" sz="4000" dirty="0">
                <a:solidFill>
                  <a:srgbClr val="FFFFFF"/>
                </a:solidFill>
              </a:rPr>
            </a:br>
            <a:r>
              <a:rPr lang="en-US" sz="4000" dirty="0">
                <a:solidFill>
                  <a:srgbClr val="FFFFFF"/>
                </a:solidFill>
              </a:rPr>
              <a:t>+ Backward and Forward stepwise selection</a:t>
            </a:r>
            <a:endParaRPr lang="ru-RU" sz="4000" dirty="0">
              <a:solidFill>
                <a:srgbClr val="FFFFFF"/>
              </a:solidFill>
            </a:endParaRPr>
          </a:p>
        </p:txBody>
      </p:sp>
      <p:pic>
        <p:nvPicPr>
          <p:cNvPr id="5" name="Рисунок 4">
            <a:extLst>
              <a:ext uri="{FF2B5EF4-FFF2-40B4-BE49-F238E27FC236}">
                <a16:creationId xmlns:a16="http://schemas.microsoft.com/office/drawing/2014/main" id="{2239719B-CD47-FAC9-7887-2D2E62ACC763}"/>
              </a:ext>
            </a:extLst>
          </p:cNvPr>
          <p:cNvPicPr>
            <a:picLocks noChangeAspect="1"/>
          </p:cNvPicPr>
          <p:nvPr/>
        </p:nvPicPr>
        <p:blipFill>
          <a:blip r:embed="rId2"/>
          <a:stretch>
            <a:fillRect/>
          </a:stretch>
        </p:blipFill>
        <p:spPr>
          <a:xfrm>
            <a:off x="4456050" y="2815771"/>
            <a:ext cx="5697020" cy="3840501"/>
          </a:xfrm>
          <a:prstGeom prst="rect">
            <a:avLst/>
          </a:prstGeom>
        </p:spPr>
      </p:pic>
      <p:graphicFrame>
        <p:nvGraphicFramePr>
          <p:cNvPr id="4" name="Таблица 5">
            <a:extLst>
              <a:ext uri="{FF2B5EF4-FFF2-40B4-BE49-F238E27FC236}">
                <a16:creationId xmlns:a16="http://schemas.microsoft.com/office/drawing/2014/main" id="{0496E749-C462-7902-DDA0-FBDC29A3BE70}"/>
              </a:ext>
            </a:extLst>
          </p:cNvPr>
          <p:cNvGraphicFramePr>
            <a:graphicFrameLocks noGrp="1"/>
          </p:cNvGraphicFramePr>
          <p:nvPr>
            <p:extLst>
              <p:ext uri="{D42A27DB-BD31-4B8C-83A1-F6EECF244321}">
                <p14:modId xmlns:p14="http://schemas.microsoft.com/office/powerpoint/2010/main" val="3710196925"/>
              </p:ext>
            </p:extLst>
          </p:nvPr>
        </p:nvGraphicFramePr>
        <p:xfrm>
          <a:off x="4456050" y="324705"/>
          <a:ext cx="2580832" cy="1463040"/>
        </p:xfrm>
        <a:graphic>
          <a:graphicData uri="http://schemas.openxmlformats.org/drawingml/2006/table">
            <a:tbl>
              <a:tblPr firstRow="1" bandRow="1">
                <a:tableStyleId>{5C22544A-7EE6-4342-B048-85BDC9FD1C3A}</a:tableStyleId>
              </a:tblPr>
              <a:tblGrid>
                <a:gridCol w="1183196">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6336</a:t>
                      </a:r>
                      <a:endParaRPr lang="ru-RU" dirty="0"/>
                    </a:p>
                  </a:txBody>
                  <a:tcPr/>
                </a:tc>
                <a:tc>
                  <a:txBody>
                    <a:bodyPr/>
                    <a:lstStyle/>
                    <a:p>
                      <a:pPr algn="ctr"/>
                      <a:r>
                        <a:rPr lang="ru-RU" dirty="0"/>
                        <a:t>13</a:t>
                      </a:r>
                      <a:r>
                        <a:rPr lang="en-US" dirty="0"/>
                        <a:t>40</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1303</a:t>
                      </a:r>
                      <a:endParaRPr lang="ru-RU" dirty="0"/>
                    </a:p>
                  </a:txBody>
                  <a:tcPr/>
                </a:tc>
                <a:tc>
                  <a:txBody>
                    <a:bodyPr/>
                    <a:lstStyle/>
                    <a:p>
                      <a:pPr algn="ctr"/>
                      <a:r>
                        <a:rPr lang="en-US" dirty="0"/>
                        <a:t>1318</a:t>
                      </a:r>
                      <a:endParaRPr lang="ru-RU" dirty="0"/>
                    </a:p>
                  </a:txBody>
                  <a:tcPr/>
                </a:tc>
                <a:extLst>
                  <a:ext uri="{0D108BD9-81ED-4DB2-BD59-A6C34878D82A}">
                    <a16:rowId xmlns:a16="http://schemas.microsoft.com/office/drawing/2014/main" val="49997799"/>
                  </a:ext>
                </a:extLst>
              </a:tr>
            </a:tbl>
          </a:graphicData>
        </a:graphic>
      </p:graphicFrame>
      <p:sp>
        <p:nvSpPr>
          <p:cNvPr id="6" name="Номер слайда 5"/>
          <p:cNvSpPr>
            <a:spLocks noGrp="1"/>
          </p:cNvSpPr>
          <p:nvPr>
            <p:ph type="sldNum" sz="quarter" idx="12"/>
          </p:nvPr>
        </p:nvSpPr>
        <p:spPr/>
        <p:txBody>
          <a:bodyPr/>
          <a:lstStyle/>
          <a:p>
            <a:fld id="{32C96E62-C0CD-4781-A73C-06B3F872D6C0}" type="slidenum">
              <a:rPr lang="ru-RU" smtClean="0"/>
              <a:t>35</a:t>
            </a:fld>
            <a:endParaRPr lang="ru-RU"/>
          </a:p>
        </p:txBody>
      </p:sp>
    </p:spTree>
    <p:extLst>
      <p:ext uri="{BB962C8B-B14F-4D97-AF65-F5344CB8AC3E}">
        <p14:creationId xmlns:p14="http://schemas.microsoft.com/office/powerpoint/2010/main" val="1460063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378900" y="1745389"/>
            <a:ext cx="3280015" cy="3387497"/>
          </a:xfrm>
        </p:spPr>
        <p:txBody>
          <a:bodyPr anchor="b">
            <a:normAutofit/>
          </a:bodyPr>
          <a:lstStyle/>
          <a:p>
            <a:pPr algn="r"/>
            <a:r>
              <a:rPr lang="en-US" sz="4000" dirty="0">
                <a:solidFill>
                  <a:srgbClr val="FFFFFF"/>
                </a:solidFill>
              </a:rPr>
              <a:t>Residuals diagnostics</a:t>
            </a:r>
            <a:endParaRPr lang="ru-RU" sz="4000" dirty="0">
              <a:solidFill>
                <a:srgbClr val="FFFFFF"/>
              </a:solidFill>
            </a:endParaRPr>
          </a:p>
        </p:txBody>
      </p:sp>
      <p:sp>
        <p:nvSpPr>
          <p:cNvPr id="6" name="Номер слайда 5"/>
          <p:cNvSpPr>
            <a:spLocks noGrp="1"/>
          </p:cNvSpPr>
          <p:nvPr>
            <p:ph type="sldNum" sz="quarter" idx="12"/>
          </p:nvPr>
        </p:nvSpPr>
        <p:spPr/>
        <p:txBody>
          <a:bodyPr/>
          <a:lstStyle/>
          <a:p>
            <a:fld id="{32C96E62-C0CD-4781-A73C-06B3F872D6C0}" type="slidenum">
              <a:rPr lang="ru-RU" smtClean="0"/>
              <a:t>36</a:t>
            </a:fld>
            <a:endParaRPr lang="ru-RU"/>
          </a:p>
        </p:txBody>
      </p:sp>
      <p:pic>
        <p:nvPicPr>
          <p:cNvPr id="3" name="Рисунок 2"/>
          <p:cNvPicPr>
            <a:picLocks noChangeAspect="1"/>
          </p:cNvPicPr>
          <p:nvPr/>
        </p:nvPicPr>
        <p:blipFill>
          <a:blip r:embed="rId3"/>
          <a:stretch>
            <a:fillRect/>
          </a:stretch>
        </p:blipFill>
        <p:spPr>
          <a:xfrm>
            <a:off x="4102780" y="617402"/>
            <a:ext cx="8021209" cy="5738948"/>
          </a:xfrm>
          <a:prstGeom prst="rect">
            <a:avLst/>
          </a:prstGeom>
        </p:spPr>
      </p:pic>
    </p:spTree>
    <p:extLst>
      <p:ext uri="{BB962C8B-B14F-4D97-AF65-F5344CB8AC3E}">
        <p14:creationId xmlns:p14="http://schemas.microsoft.com/office/powerpoint/2010/main" val="2375369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544175" cy="3387497"/>
          </a:xfrm>
        </p:spPr>
        <p:txBody>
          <a:bodyPr anchor="b">
            <a:normAutofit/>
          </a:bodyPr>
          <a:lstStyle/>
          <a:p>
            <a:pPr algn="r"/>
            <a:r>
              <a:rPr lang="en-US" sz="4000" dirty="0">
                <a:solidFill>
                  <a:srgbClr val="FFFFFF"/>
                </a:solidFill>
              </a:rPr>
              <a:t>The most important features</a:t>
            </a:r>
            <a:endParaRPr lang="ru-RU" sz="4000" dirty="0">
              <a:solidFill>
                <a:srgbClr val="FFFFFF"/>
              </a:solidFill>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37</a:t>
            </a:fld>
            <a:endParaRPr lang="ru-RU"/>
          </a:p>
        </p:txBody>
      </p:sp>
      <p:sp>
        <p:nvSpPr>
          <p:cNvPr id="15" name="Объект 2">
            <a:extLst>
              <a:ext uri="{FF2B5EF4-FFF2-40B4-BE49-F238E27FC236}">
                <a16:creationId xmlns:a16="http://schemas.microsoft.com/office/drawing/2014/main" id="{C5B8273E-67D1-7A3C-5CD7-D7EB3C16BF00}"/>
              </a:ext>
            </a:extLst>
          </p:cNvPr>
          <p:cNvSpPr>
            <a:spLocks noGrp="1"/>
          </p:cNvSpPr>
          <p:nvPr>
            <p:ph idx="1"/>
          </p:nvPr>
        </p:nvSpPr>
        <p:spPr>
          <a:xfrm>
            <a:off x="4249223" y="1592678"/>
            <a:ext cx="5732977" cy="4506921"/>
          </a:xfrm>
        </p:spPr>
        <p:txBody>
          <a:bodyPr anchor="ctr">
            <a:noAutofit/>
          </a:bodyPr>
          <a:lstStyle/>
          <a:p>
            <a:pPr lvl="0"/>
            <a:endParaRPr lang="en-US" sz="2400" dirty="0">
              <a:solidFill>
                <a:prstClr val="black"/>
              </a:solidFill>
            </a:endParaRPr>
          </a:p>
          <a:p>
            <a:pPr lvl="0"/>
            <a:endParaRPr lang="en-US" sz="2400" dirty="0">
              <a:solidFill>
                <a:prstClr val="black"/>
              </a:solidFill>
            </a:endParaRPr>
          </a:p>
          <a:p>
            <a:pPr lvl="0"/>
            <a:endParaRPr lang="en-US" sz="2400" dirty="0">
              <a:solidFill>
                <a:prstClr val="black"/>
              </a:solidFill>
            </a:endParaRPr>
          </a:p>
          <a:p>
            <a:pPr marL="0" lvl="0" indent="0">
              <a:buNone/>
            </a:pPr>
            <a:r>
              <a:rPr lang="en-US" sz="2400" b="1" dirty="0">
                <a:solidFill>
                  <a:prstClr val="black"/>
                </a:solidFill>
              </a:rPr>
              <a:t>The most important features according to logistic regression are:</a:t>
            </a:r>
          </a:p>
          <a:p>
            <a:pPr lvl="0"/>
            <a:endParaRPr lang="en-US" sz="2400" dirty="0">
              <a:solidFill>
                <a:prstClr val="black"/>
              </a:solidFill>
            </a:endParaRPr>
          </a:p>
          <a:p>
            <a:pPr lvl="0"/>
            <a:r>
              <a:rPr lang="en-US" sz="2400" dirty="0">
                <a:solidFill>
                  <a:prstClr val="black"/>
                </a:solidFill>
              </a:rPr>
              <a:t>Job (is the client retired or student)</a:t>
            </a:r>
          </a:p>
          <a:p>
            <a:pPr lvl="0"/>
            <a:r>
              <a:rPr lang="en-US" sz="2400" dirty="0">
                <a:solidFill>
                  <a:prstClr val="black"/>
                </a:solidFill>
              </a:rPr>
              <a:t>Day of week</a:t>
            </a:r>
          </a:p>
          <a:p>
            <a:pPr lvl="0"/>
            <a:r>
              <a:rPr lang="en-US" sz="2400" dirty="0" err="1"/>
              <a:t>Poutcome</a:t>
            </a:r>
            <a:endParaRPr lang="en-US" sz="2400" dirty="0"/>
          </a:p>
          <a:p>
            <a:pPr lvl="0"/>
            <a:r>
              <a:rPr lang="en-US" sz="2400" dirty="0" err="1"/>
              <a:t>Cons.conf.idx</a:t>
            </a:r>
            <a:endParaRPr lang="en-US" sz="2400" dirty="0">
              <a:solidFill>
                <a:prstClr val="black"/>
              </a:solidFill>
            </a:endParaRP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48383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Ridge classifier</a:t>
            </a:r>
            <a:endParaRPr lang="ru-RU" sz="4000" dirty="0">
              <a:solidFill>
                <a:srgbClr val="FFFFFF"/>
              </a:solidFill>
            </a:endParaRPr>
          </a:p>
        </p:txBody>
      </p:sp>
      <p:pic>
        <p:nvPicPr>
          <p:cNvPr id="6" name="Рисунок 5">
            <a:extLst>
              <a:ext uri="{FF2B5EF4-FFF2-40B4-BE49-F238E27FC236}">
                <a16:creationId xmlns:a16="http://schemas.microsoft.com/office/drawing/2014/main" id="{837DBD9D-C818-1678-CB84-98913CF5DC43}"/>
              </a:ext>
            </a:extLst>
          </p:cNvPr>
          <p:cNvPicPr>
            <a:picLocks noChangeAspect="1"/>
          </p:cNvPicPr>
          <p:nvPr/>
        </p:nvPicPr>
        <p:blipFill>
          <a:blip r:embed="rId2"/>
          <a:stretch>
            <a:fillRect/>
          </a:stretch>
        </p:blipFill>
        <p:spPr>
          <a:xfrm>
            <a:off x="4116463" y="643359"/>
            <a:ext cx="4207714" cy="2674607"/>
          </a:xfrm>
          <a:prstGeom prst="rect">
            <a:avLst/>
          </a:prstGeom>
        </p:spPr>
      </p:pic>
      <p:pic>
        <p:nvPicPr>
          <p:cNvPr id="9" name="Рисунок 8">
            <a:extLst>
              <a:ext uri="{FF2B5EF4-FFF2-40B4-BE49-F238E27FC236}">
                <a16:creationId xmlns:a16="http://schemas.microsoft.com/office/drawing/2014/main" id="{B6906D25-2BF6-3CFC-813F-DCF4F62762EE}"/>
              </a:ext>
            </a:extLst>
          </p:cNvPr>
          <p:cNvPicPr>
            <a:picLocks noChangeAspect="1"/>
          </p:cNvPicPr>
          <p:nvPr/>
        </p:nvPicPr>
        <p:blipFill>
          <a:blip r:embed="rId3"/>
          <a:stretch>
            <a:fillRect/>
          </a:stretch>
        </p:blipFill>
        <p:spPr>
          <a:xfrm>
            <a:off x="4116463" y="3500829"/>
            <a:ext cx="4207714" cy="2926559"/>
          </a:xfrm>
          <a:prstGeom prst="rect">
            <a:avLst/>
          </a:prstGeom>
        </p:spPr>
      </p:pic>
      <p:graphicFrame>
        <p:nvGraphicFramePr>
          <p:cNvPr id="4" name="Таблица 5">
            <a:extLst>
              <a:ext uri="{FF2B5EF4-FFF2-40B4-BE49-F238E27FC236}">
                <a16:creationId xmlns:a16="http://schemas.microsoft.com/office/drawing/2014/main" id="{0409FA9D-17FE-8230-6334-DDC3C4B796F0}"/>
              </a:ext>
            </a:extLst>
          </p:cNvPr>
          <p:cNvGraphicFramePr>
            <a:graphicFrameLocks noGrp="1"/>
          </p:cNvGraphicFramePr>
          <p:nvPr>
            <p:extLst>
              <p:ext uri="{D42A27DB-BD31-4B8C-83A1-F6EECF244321}">
                <p14:modId xmlns:p14="http://schemas.microsoft.com/office/powerpoint/2010/main" val="1272338135"/>
              </p:ext>
            </p:extLst>
          </p:nvPr>
        </p:nvGraphicFramePr>
        <p:xfrm>
          <a:off x="8442324" y="2892976"/>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Without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7639</a:t>
                      </a:r>
                      <a:endParaRPr lang="ru-RU" dirty="0"/>
                    </a:p>
                  </a:txBody>
                  <a:tcPr/>
                </a:tc>
                <a:tc>
                  <a:txBody>
                    <a:bodyPr/>
                    <a:lstStyle/>
                    <a:p>
                      <a:pPr algn="ctr"/>
                      <a:r>
                        <a:rPr lang="en-US" dirty="0"/>
                        <a:t>2658</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0</a:t>
                      </a:r>
                      <a:endParaRPr lang="ru-RU" dirty="0"/>
                    </a:p>
                  </a:txBody>
                  <a:tcPr/>
                </a:tc>
                <a:tc>
                  <a:txBody>
                    <a:bodyPr/>
                    <a:lstStyle/>
                    <a:p>
                      <a:pPr algn="ctr"/>
                      <a:r>
                        <a:rPr lang="en-US" dirty="0"/>
                        <a:t>0</a:t>
                      </a:r>
                      <a:endParaRPr lang="ru-RU" dirty="0"/>
                    </a:p>
                  </a:txBody>
                  <a:tcPr/>
                </a:tc>
                <a:extLst>
                  <a:ext uri="{0D108BD9-81ED-4DB2-BD59-A6C34878D82A}">
                    <a16:rowId xmlns:a16="http://schemas.microsoft.com/office/drawing/2014/main" val="49997799"/>
                  </a:ext>
                </a:extLst>
              </a:tr>
            </a:tbl>
          </a:graphicData>
        </a:graphic>
      </p:graphicFrame>
      <p:graphicFrame>
        <p:nvGraphicFramePr>
          <p:cNvPr id="5" name="Таблица 5">
            <a:extLst>
              <a:ext uri="{FF2B5EF4-FFF2-40B4-BE49-F238E27FC236}">
                <a16:creationId xmlns:a16="http://schemas.microsoft.com/office/drawing/2014/main" id="{BFA5CE6C-179F-696C-28D7-5F02A5BBEC69}"/>
              </a:ext>
            </a:extLst>
          </p:cNvPr>
          <p:cNvGraphicFramePr>
            <a:graphicFrameLocks noGrp="1"/>
          </p:cNvGraphicFramePr>
          <p:nvPr>
            <p:extLst>
              <p:ext uri="{D42A27DB-BD31-4B8C-83A1-F6EECF244321}">
                <p14:modId xmlns:p14="http://schemas.microsoft.com/office/powerpoint/2010/main" val="3677589097"/>
              </p:ext>
            </p:extLst>
          </p:nvPr>
        </p:nvGraphicFramePr>
        <p:xfrm>
          <a:off x="8445372" y="4624663"/>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0</a:t>
                      </a:r>
                      <a:endParaRPr lang="ru-RU" dirty="0"/>
                    </a:p>
                  </a:txBody>
                  <a:tcPr/>
                </a:tc>
                <a:tc>
                  <a:txBody>
                    <a:bodyPr/>
                    <a:lstStyle/>
                    <a:p>
                      <a:pPr algn="ctr"/>
                      <a:r>
                        <a:rPr lang="en-US" dirty="0"/>
                        <a:t>0</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7639</a:t>
                      </a:r>
                      <a:endParaRPr lang="ru-RU" dirty="0"/>
                    </a:p>
                  </a:txBody>
                  <a:tcPr/>
                </a:tc>
                <a:tc>
                  <a:txBody>
                    <a:bodyPr/>
                    <a:lstStyle/>
                    <a:p>
                      <a:pPr algn="ctr"/>
                      <a:r>
                        <a:rPr lang="en-US" dirty="0"/>
                        <a:t>2658</a:t>
                      </a:r>
                      <a:endParaRPr lang="ru-RU" dirty="0"/>
                    </a:p>
                  </a:txBody>
                  <a:tcPr/>
                </a:tc>
                <a:extLst>
                  <a:ext uri="{0D108BD9-81ED-4DB2-BD59-A6C34878D82A}">
                    <a16:rowId xmlns:a16="http://schemas.microsoft.com/office/drawing/2014/main" val="49997799"/>
                  </a:ext>
                </a:extLst>
              </a:tr>
            </a:tbl>
          </a:graphicData>
        </a:graphic>
      </p:graphicFrame>
      <p:sp>
        <p:nvSpPr>
          <p:cNvPr id="7" name="Номер слайда 6"/>
          <p:cNvSpPr>
            <a:spLocks noGrp="1"/>
          </p:cNvSpPr>
          <p:nvPr>
            <p:ph type="sldNum" sz="quarter" idx="12"/>
          </p:nvPr>
        </p:nvSpPr>
        <p:spPr/>
        <p:txBody>
          <a:bodyPr/>
          <a:lstStyle/>
          <a:p>
            <a:fld id="{32C96E62-C0CD-4781-A73C-06B3F872D6C0}" type="slidenum">
              <a:rPr lang="ru-RU" smtClean="0"/>
              <a:t>38</a:t>
            </a:fld>
            <a:endParaRPr lang="ru-RU"/>
          </a:p>
        </p:txBody>
      </p:sp>
    </p:spTree>
    <p:extLst>
      <p:ext uri="{BB962C8B-B14F-4D97-AF65-F5344CB8AC3E}">
        <p14:creationId xmlns:p14="http://schemas.microsoft.com/office/powerpoint/2010/main" val="958670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Lasso classifier</a:t>
            </a:r>
            <a:endParaRPr lang="ru-RU" sz="4000" dirty="0">
              <a:solidFill>
                <a:srgbClr val="FFFFFF"/>
              </a:solidFill>
            </a:endParaRPr>
          </a:p>
        </p:txBody>
      </p:sp>
      <p:pic>
        <p:nvPicPr>
          <p:cNvPr id="6" name="Рисунок 5">
            <a:extLst>
              <a:ext uri="{FF2B5EF4-FFF2-40B4-BE49-F238E27FC236}">
                <a16:creationId xmlns:a16="http://schemas.microsoft.com/office/drawing/2014/main" id="{FBFE0FAD-E25A-659E-9398-42BDA9791F45}"/>
              </a:ext>
            </a:extLst>
          </p:cNvPr>
          <p:cNvPicPr>
            <a:picLocks noChangeAspect="1"/>
          </p:cNvPicPr>
          <p:nvPr/>
        </p:nvPicPr>
        <p:blipFill>
          <a:blip r:embed="rId2"/>
          <a:stretch>
            <a:fillRect/>
          </a:stretch>
        </p:blipFill>
        <p:spPr>
          <a:xfrm>
            <a:off x="4133147" y="482465"/>
            <a:ext cx="3922657" cy="2460098"/>
          </a:xfrm>
          <a:prstGeom prst="rect">
            <a:avLst/>
          </a:prstGeom>
        </p:spPr>
      </p:pic>
      <p:pic>
        <p:nvPicPr>
          <p:cNvPr id="9" name="Рисунок 8">
            <a:extLst>
              <a:ext uri="{FF2B5EF4-FFF2-40B4-BE49-F238E27FC236}">
                <a16:creationId xmlns:a16="http://schemas.microsoft.com/office/drawing/2014/main" id="{C250BEA4-A9B6-1E0B-5D8F-30A1BB06918B}"/>
              </a:ext>
            </a:extLst>
          </p:cNvPr>
          <p:cNvPicPr>
            <a:picLocks noChangeAspect="1"/>
          </p:cNvPicPr>
          <p:nvPr/>
        </p:nvPicPr>
        <p:blipFill>
          <a:blip r:embed="rId3"/>
          <a:stretch>
            <a:fillRect/>
          </a:stretch>
        </p:blipFill>
        <p:spPr>
          <a:xfrm>
            <a:off x="4133147" y="3541679"/>
            <a:ext cx="3929616" cy="2717205"/>
          </a:xfrm>
          <a:prstGeom prst="rect">
            <a:avLst/>
          </a:prstGeom>
        </p:spPr>
      </p:pic>
      <p:graphicFrame>
        <p:nvGraphicFramePr>
          <p:cNvPr id="4" name="Таблица 5">
            <a:extLst>
              <a:ext uri="{FF2B5EF4-FFF2-40B4-BE49-F238E27FC236}">
                <a16:creationId xmlns:a16="http://schemas.microsoft.com/office/drawing/2014/main" id="{E554EAB6-27F4-ABCE-A63E-DFE7F79630A8}"/>
              </a:ext>
            </a:extLst>
          </p:cNvPr>
          <p:cNvGraphicFramePr>
            <a:graphicFrameLocks noGrp="1"/>
          </p:cNvGraphicFramePr>
          <p:nvPr>
            <p:extLst>
              <p:ext uri="{D42A27DB-BD31-4B8C-83A1-F6EECF244321}">
                <p14:modId xmlns:p14="http://schemas.microsoft.com/office/powerpoint/2010/main" val="211868229"/>
              </p:ext>
            </p:extLst>
          </p:nvPr>
        </p:nvGraphicFramePr>
        <p:xfrm>
          <a:off x="8386125" y="3084975"/>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Without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7523</a:t>
                      </a:r>
                      <a:endParaRPr lang="ru-RU" dirty="0"/>
                    </a:p>
                  </a:txBody>
                  <a:tcPr/>
                </a:tc>
                <a:tc>
                  <a:txBody>
                    <a:bodyPr/>
                    <a:lstStyle/>
                    <a:p>
                      <a:pPr algn="ctr"/>
                      <a:r>
                        <a:rPr lang="en-US" dirty="0"/>
                        <a:t>2300</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116</a:t>
                      </a:r>
                      <a:endParaRPr lang="ru-RU" dirty="0"/>
                    </a:p>
                  </a:txBody>
                  <a:tcPr/>
                </a:tc>
                <a:tc>
                  <a:txBody>
                    <a:bodyPr/>
                    <a:lstStyle/>
                    <a:p>
                      <a:pPr algn="ctr"/>
                      <a:r>
                        <a:rPr lang="en-US" dirty="0"/>
                        <a:t>358</a:t>
                      </a:r>
                      <a:endParaRPr lang="ru-RU" dirty="0"/>
                    </a:p>
                  </a:txBody>
                  <a:tcPr/>
                </a:tc>
                <a:extLst>
                  <a:ext uri="{0D108BD9-81ED-4DB2-BD59-A6C34878D82A}">
                    <a16:rowId xmlns:a16="http://schemas.microsoft.com/office/drawing/2014/main" val="49997799"/>
                  </a:ext>
                </a:extLst>
              </a:tr>
            </a:tbl>
          </a:graphicData>
        </a:graphic>
      </p:graphicFrame>
      <p:graphicFrame>
        <p:nvGraphicFramePr>
          <p:cNvPr id="5" name="Таблица 5">
            <a:extLst>
              <a:ext uri="{FF2B5EF4-FFF2-40B4-BE49-F238E27FC236}">
                <a16:creationId xmlns:a16="http://schemas.microsoft.com/office/drawing/2014/main" id="{029DC44B-EEF9-43DA-2F9A-2FF7BB57E29F}"/>
              </a:ext>
            </a:extLst>
          </p:cNvPr>
          <p:cNvGraphicFramePr>
            <a:graphicFrameLocks noGrp="1"/>
          </p:cNvGraphicFramePr>
          <p:nvPr>
            <p:extLst>
              <p:ext uri="{D42A27DB-BD31-4B8C-83A1-F6EECF244321}">
                <p14:modId xmlns:p14="http://schemas.microsoft.com/office/powerpoint/2010/main" val="4035379063"/>
              </p:ext>
            </p:extLst>
          </p:nvPr>
        </p:nvGraphicFramePr>
        <p:xfrm>
          <a:off x="8386125" y="4971487"/>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152</a:t>
                      </a:r>
                      <a:endParaRPr lang="ru-RU" dirty="0"/>
                    </a:p>
                  </a:txBody>
                  <a:tcPr/>
                </a:tc>
                <a:tc>
                  <a:txBody>
                    <a:bodyPr/>
                    <a:lstStyle/>
                    <a:p>
                      <a:pPr algn="ctr"/>
                      <a:r>
                        <a:rPr lang="en-US" dirty="0"/>
                        <a:t>68</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7487</a:t>
                      </a:r>
                      <a:endParaRPr lang="ru-RU" dirty="0"/>
                    </a:p>
                  </a:txBody>
                  <a:tcPr/>
                </a:tc>
                <a:tc>
                  <a:txBody>
                    <a:bodyPr/>
                    <a:lstStyle/>
                    <a:p>
                      <a:pPr algn="ctr"/>
                      <a:r>
                        <a:rPr lang="en-US" dirty="0"/>
                        <a:t>2590</a:t>
                      </a:r>
                      <a:endParaRPr lang="ru-RU" dirty="0"/>
                    </a:p>
                  </a:txBody>
                  <a:tcPr/>
                </a:tc>
                <a:extLst>
                  <a:ext uri="{0D108BD9-81ED-4DB2-BD59-A6C34878D82A}">
                    <a16:rowId xmlns:a16="http://schemas.microsoft.com/office/drawing/2014/main" val="49997799"/>
                  </a:ext>
                </a:extLst>
              </a:tr>
            </a:tbl>
          </a:graphicData>
        </a:graphic>
      </p:graphicFrame>
      <p:sp>
        <p:nvSpPr>
          <p:cNvPr id="7" name="Номер слайда 6"/>
          <p:cNvSpPr>
            <a:spLocks noGrp="1"/>
          </p:cNvSpPr>
          <p:nvPr>
            <p:ph type="sldNum" sz="quarter" idx="12"/>
          </p:nvPr>
        </p:nvSpPr>
        <p:spPr/>
        <p:txBody>
          <a:bodyPr/>
          <a:lstStyle/>
          <a:p>
            <a:fld id="{32C96E62-C0CD-4781-A73C-06B3F872D6C0}" type="slidenum">
              <a:rPr lang="ru-RU" smtClean="0"/>
              <a:t>39</a:t>
            </a:fld>
            <a:endParaRPr lang="ru-RU"/>
          </a:p>
        </p:txBody>
      </p:sp>
    </p:spTree>
    <p:extLst>
      <p:ext uri="{BB962C8B-B14F-4D97-AF65-F5344CB8AC3E}">
        <p14:creationId xmlns:p14="http://schemas.microsoft.com/office/powerpoint/2010/main" val="157737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824D8D6-96F5-7740-7EF2-ECF31E42FF3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Dataset</a:t>
            </a:r>
            <a:endParaRPr lang="ru-RU" sz="4000" dirty="0">
              <a:solidFill>
                <a:srgbClr val="FFFFFF"/>
              </a:solidFill>
            </a:endParaRPr>
          </a:p>
        </p:txBody>
      </p:sp>
      <p:sp>
        <p:nvSpPr>
          <p:cNvPr id="3" name="Объект 2">
            <a:extLst>
              <a:ext uri="{FF2B5EF4-FFF2-40B4-BE49-F238E27FC236}">
                <a16:creationId xmlns:a16="http://schemas.microsoft.com/office/drawing/2014/main" id="{CA072CE1-AB17-47CD-4815-965FAC20418F}"/>
              </a:ext>
            </a:extLst>
          </p:cNvPr>
          <p:cNvSpPr>
            <a:spLocks noGrp="1"/>
          </p:cNvSpPr>
          <p:nvPr>
            <p:ph idx="1"/>
          </p:nvPr>
        </p:nvSpPr>
        <p:spPr>
          <a:xfrm>
            <a:off x="4504548" y="586855"/>
            <a:ext cx="6555347" cy="5546047"/>
          </a:xfrm>
        </p:spPr>
        <p:txBody>
          <a:bodyPr anchor="ctr">
            <a:normAutofit/>
          </a:bodyPr>
          <a:lstStyle/>
          <a:p>
            <a:r>
              <a:rPr lang="en-US" sz="3200" dirty="0"/>
              <a:t>41188 instances </a:t>
            </a:r>
          </a:p>
          <a:p>
            <a:r>
              <a:rPr lang="en-US" sz="3200" dirty="0"/>
              <a:t>20 features</a:t>
            </a:r>
            <a:r>
              <a:rPr lang="ru-RU" sz="3200" dirty="0"/>
              <a:t> + 1</a:t>
            </a:r>
            <a:r>
              <a:rPr lang="en-US" sz="3200" dirty="0"/>
              <a:t> target variable</a:t>
            </a:r>
          </a:p>
          <a:p>
            <a:r>
              <a:rPr lang="en-US" sz="3200" dirty="0"/>
              <a:t>Missing values</a:t>
            </a:r>
          </a:p>
          <a:p>
            <a:r>
              <a:rPr lang="en-US" sz="3200" dirty="0"/>
              <a:t>Class imbalance</a:t>
            </a:r>
          </a:p>
        </p:txBody>
      </p:sp>
      <p:sp>
        <p:nvSpPr>
          <p:cNvPr id="4" name="Номер слайда 3"/>
          <p:cNvSpPr>
            <a:spLocks noGrp="1"/>
          </p:cNvSpPr>
          <p:nvPr>
            <p:ph type="sldNum" sz="quarter" idx="12"/>
          </p:nvPr>
        </p:nvSpPr>
        <p:spPr/>
        <p:txBody>
          <a:bodyPr/>
          <a:lstStyle/>
          <a:p>
            <a:fld id="{32C96E62-C0CD-4781-A73C-06B3F872D6C0}" type="slidenum">
              <a:rPr lang="ru-RU" smtClean="0"/>
              <a:t>4</a:t>
            </a:fld>
            <a:endParaRPr lang="ru-RU"/>
          </a:p>
        </p:txBody>
      </p:sp>
      <p:graphicFrame>
        <p:nvGraphicFramePr>
          <p:cNvPr id="13" name="Таблица 4">
            <a:extLst>
              <a:ext uri="{FF2B5EF4-FFF2-40B4-BE49-F238E27FC236}">
                <a16:creationId xmlns:a16="http://schemas.microsoft.com/office/drawing/2014/main" id="{F7A4394A-E339-825E-F551-B7BDCB90E134}"/>
              </a:ext>
            </a:extLst>
          </p:cNvPr>
          <p:cNvGraphicFramePr>
            <a:graphicFrameLocks noGrp="1"/>
          </p:cNvGraphicFramePr>
          <p:nvPr>
            <p:extLst>
              <p:ext uri="{D42A27DB-BD31-4B8C-83A1-F6EECF244321}">
                <p14:modId xmlns:p14="http://schemas.microsoft.com/office/powerpoint/2010/main" val="1384833477"/>
              </p:ext>
            </p:extLst>
          </p:nvPr>
        </p:nvGraphicFramePr>
        <p:xfrm>
          <a:off x="4616820" y="4802671"/>
          <a:ext cx="4612640" cy="804334"/>
        </p:xfrm>
        <a:graphic>
          <a:graphicData uri="http://schemas.openxmlformats.org/drawingml/2006/table">
            <a:tbl>
              <a:tblPr firstRow="1" bandRow="1">
                <a:tableStyleId>{5C22544A-7EE6-4342-B048-85BDC9FD1C3A}</a:tableStyleId>
              </a:tblPr>
              <a:tblGrid>
                <a:gridCol w="2306320">
                  <a:extLst>
                    <a:ext uri="{9D8B030D-6E8A-4147-A177-3AD203B41FA5}">
                      <a16:colId xmlns:a16="http://schemas.microsoft.com/office/drawing/2014/main" val="4136249806"/>
                    </a:ext>
                  </a:extLst>
                </a:gridCol>
                <a:gridCol w="2306320">
                  <a:extLst>
                    <a:ext uri="{9D8B030D-6E8A-4147-A177-3AD203B41FA5}">
                      <a16:colId xmlns:a16="http://schemas.microsoft.com/office/drawing/2014/main" val="3218154304"/>
                    </a:ext>
                  </a:extLst>
                </a:gridCol>
              </a:tblGrid>
              <a:tr h="402167">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1186913867"/>
                  </a:ext>
                </a:extLst>
              </a:tr>
              <a:tr h="402167">
                <a:tc>
                  <a:txBody>
                    <a:bodyPr/>
                    <a:lstStyle/>
                    <a:p>
                      <a:pPr algn="ctr"/>
                      <a:r>
                        <a:rPr lang="en-US" dirty="0"/>
                        <a:t>36548</a:t>
                      </a:r>
                      <a:endParaRPr lang="ru-RU" dirty="0"/>
                    </a:p>
                  </a:txBody>
                  <a:tcPr/>
                </a:tc>
                <a:tc>
                  <a:txBody>
                    <a:bodyPr/>
                    <a:lstStyle/>
                    <a:p>
                      <a:pPr algn="ctr"/>
                      <a:r>
                        <a:rPr lang="en-US" dirty="0"/>
                        <a:t>4640</a:t>
                      </a:r>
                      <a:endParaRPr lang="ru-RU" dirty="0"/>
                    </a:p>
                  </a:txBody>
                  <a:tcPr/>
                </a:tc>
                <a:extLst>
                  <a:ext uri="{0D108BD9-81ED-4DB2-BD59-A6C34878D82A}">
                    <a16:rowId xmlns:a16="http://schemas.microsoft.com/office/drawing/2014/main" val="2831820616"/>
                  </a:ext>
                </a:extLst>
              </a:tr>
            </a:tbl>
          </a:graphicData>
        </a:graphic>
      </p:graphicFrame>
    </p:spTree>
    <p:extLst>
      <p:ext uri="{BB962C8B-B14F-4D97-AF65-F5344CB8AC3E}">
        <p14:creationId xmlns:p14="http://schemas.microsoft.com/office/powerpoint/2010/main" val="1442172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508000" y="0"/>
            <a:ext cx="11176000" cy="877729"/>
          </a:xfrm>
        </p:spPr>
        <p:txBody>
          <a:bodyPr vert="horz" lIns="91440" tIns="45720" rIns="91440" bIns="45720" rtlCol="0" anchor="ctr">
            <a:normAutofit/>
          </a:bodyPr>
          <a:lstStyle/>
          <a:p>
            <a:r>
              <a:rPr lang="en-US" sz="3200" dirty="0">
                <a:solidFill>
                  <a:srgbClr val="FFFFFF"/>
                </a:solidFill>
              </a:rPr>
              <a:t>LDA + QDA : checking the assumptions</a:t>
            </a:r>
            <a:endParaRPr lang="en-US" sz="3200" kern="1200" dirty="0">
              <a:solidFill>
                <a:srgbClr val="FFFFFF"/>
              </a:solidFill>
              <a:latin typeface="+mj-lt"/>
              <a:ea typeface="+mj-ea"/>
              <a:cs typeface="+mj-cs"/>
            </a:endParaRPr>
          </a:p>
        </p:txBody>
      </p:sp>
      <p:sp>
        <p:nvSpPr>
          <p:cNvPr id="3" name="Номер слайда 2"/>
          <p:cNvSpPr>
            <a:spLocks noGrp="1"/>
          </p:cNvSpPr>
          <p:nvPr>
            <p:ph type="sldNum" sz="quarter" idx="12"/>
          </p:nvPr>
        </p:nvSpPr>
        <p:spPr/>
        <p:txBody>
          <a:bodyPr/>
          <a:lstStyle/>
          <a:p>
            <a:fld id="{32C96E62-C0CD-4781-A73C-06B3F872D6C0}" type="slidenum">
              <a:rPr lang="ru-RU" smtClean="0"/>
              <a:t>40</a:t>
            </a:fld>
            <a:endParaRPr lang="ru-RU"/>
          </a:p>
        </p:txBody>
      </p:sp>
      <p:pic>
        <p:nvPicPr>
          <p:cNvPr id="5" name="Рисунок 4"/>
          <p:cNvPicPr>
            <a:picLocks noChangeAspect="1"/>
          </p:cNvPicPr>
          <p:nvPr/>
        </p:nvPicPr>
        <p:blipFill>
          <a:blip r:embed="rId3"/>
          <a:stretch>
            <a:fillRect/>
          </a:stretch>
        </p:blipFill>
        <p:spPr>
          <a:xfrm>
            <a:off x="1079065" y="1604425"/>
            <a:ext cx="10173690" cy="5224614"/>
          </a:xfrm>
          <a:prstGeom prst="rect">
            <a:avLst/>
          </a:prstGeom>
        </p:spPr>
      </p:pic>
    </p:spTree>
    <p:extLst>
      <p:ext uri="{BB962C8B-B14F-4D97-AF65-F5344CB8AC3E}">
        <p14:creationId xmlns:p14="http://schemas.microsoft.com/office/powerpoint/2010/main" val="22773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Linear discriminant analysis (LDA)</a:t>
            </a:r>
            <a:endParaRPr lang="ru-RU" sz="4000" dirty="0">
              <a:solidFill>
                <a:srgbClr val="FFFFFF"/>
              </a:solidFill>
            </a:endParaRPr>
          </a:p>
        </p:txBody>
      </p:sp>
      <p:pic>
        <p:nvPicPr>
          <p:cNvPr id="6" name="Рисунок 5">
            <a:extLst>
              <a:ext uri="{FF2B5EF4-FFF2-40B4-BE49-F238E27FC236}">
                <a16:creationId xmlns:a16="http://schemas.microsoft.com/office/drawing/2014/main" id="{1A6E1A72-9348-A605-682F-0BDD8933BC3E}"/>
              </a:ext>
            </a:extLst>
          </p:cNvPr>
          <p:cNvPicPr>
            <a:picLocks noChangeAspect="1"/>
          </p:cNvPicPr>
          <p:nvPr/>
        </p:nvPicPr>
        <p:blipFill>
          <a:blip r:embed="rId2"/>
          <a:stretch>
            <a:fillRect/>
          </a:stretch>
        </p:blipFill>
        <p:spPr>
          <a:xfrm>
            <a:off x="4319197" y="3439138"/>
            <a:ext cx="4610864" cy="3166557"/>
          </a:xfrm>
          <a:prstGeom prst="rect">
            <a:avLst/>
          </a:prstGeom>
        </p:spPr>
      </p:pic>
      <p:graphicFrame>
        <p:nvGraphicFramePr>
          <p:cNvPr id="7" name="Таблица 5">
            <a:extLst>
              <a:ext uri="{FF2B5EF4-FFF2-40B4-BE49-F238E27FC236}">
                <a16:creationId xmlns:a16="http://schemas.microsoft.com/office/drawing/2014/main" id="{CA798176-B6A3-538E-991F-AFB7F5C40085}"/>
              </a:ext>
            </a:extLst>
          </p:cNvPr>
          <p:cNvGraphicFramePr>
            <a:graphicFrameLocks noGrp="1"/>
          </p:cNvGraphicFramePr>
          <p:nvPr>
            <p:extLst>
              <p:ext uri="{D42A27DB-BD31-4B8C-83A1-F6EECF244321}">
                <p14:modId xmlns:p14="http://schemas.microsoft.com/office/powerpoint/2010/main" val="756983948"/>
              </p:ext>
            </p:extLst>
          </p:nvPr>
        </p:nvGraphicFramePr>
        <p:xfrm>
          <a:off x="4314042" y="106740"/>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Without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5787</a:t>
                      </a:r>
                      <a:endParaRPr lang="ru-RU" dirty="0"/>
                    </a:p>
                  </a:txBody>
                  <a:tcPr/>
                </a:tc>
                <a:tc>
                  <a:txBody>
                    <a:bodyPr/>
                    <a:lstStyle/>
                    <a:p>
                      <a:pPr algn="ctr"/>
                      <a:r>
                        <a:rPr lang="en-US" dirty="0"/>
                        <a:t>916</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1852</a:t>
                      </a:r>
                      <a:endParaRPr lang="ru-RU" dirty="0"/>
                    </a:p>
                  </a:txBody>
                  <a:tcPr/>
                </a:tc>
                <a:tc>
                  <a:txBody>
                    <a:bodyPr/>
                    <a:lstStyle/>
                    <a:p>
                      <a:pPr algn="ctr"/>
                      <a:r>
                        <a:rPr lang="en-US" dirty="0"/>
                        <a:t>1742</a:t>
                      </a:r>
                      <a:endParaRPr lang="ru-RU" dirty="0"/>
                    </a:p>
                  </a:txBody>
                  <a:tcPr/>
                </a:tc>
                <a:extLst>
                  <a:ext uri="{0D108BD9-81ED-4DB2-BD59-A6C34878D82A}">
                    <a16:rowId xmlns:a16="http://schemas.microsoft.com/office/drawing/2014/main" val="49997799"/>
                  </a:ext>
                </a:extLst>
              </a:tr>
            </a:tbl>
          </a:graphicData>
        </a:graphic>
      </p:graphicFrame>
      <p:graphicFrame>
        <p:nvGraphicFramePr>
          <p:cNvPr id="13" name="Таблица 5">
            <a:extLst>
              <a:ext uri="{FF2B5EF4-FFF2-40B4-BE49-F238E27FC236}">
                <a16:creationId xmlns:a16="http://schemas.microsoft.com/office/drawing/2014/main" id="{F555A0FE-817C-3FFB-239F-742A15D47E36}"/>
              </a:ext>
            </a:extLst>
          </p:cNvPr>
          <p:cNvGraphicFramePr>
            <a:graphicFrameLocks noGrp="1"/>
          </p:cNvGraphicFramePr>
          <p:nvPr>
            <p:extLst>
              <p:ext uri="{D42A27DB-BD31-4B8C-83A1-F6EECF244321}">
                <p14:modId xmlns:p14="http://schemas.microsoft.com/office/powerpoint/2010/main" val="467727755"/>
              </p:ext>
            </p:extLst>
          </p:nvPr>
        </p:nvGraphicFramePr>
        <p:xfrm>
          <a:off x="4314042" y="1772939"/>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02371">
                <a:tc>
                  <a:txBody>
                    <a:bodyPr/>
                    <a:lstStyle/>
                    <a:p>
                      <a:pPr algn="ctr"/>
                      <a:r>
                        <a:rPr lang="en-US" dirty="0"/>
                        <a:t>With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339</a:t>
                      </a:r>
                      <a:endParaRPr lang="ru-RU" dirty="0"/>
                    </a:p>
                  </a:txBody>
                  <a:tcPr/>
                </a:tc>
                <a:tc>
                  <a:txBody>
                    <a:bodyPr/>
                    <a:lstStyle/>
                    <a:p>
                      <a:pPr algn="ctr"/>
                      <a:r>
                        <a:rPr lang="en-US" dirty="0"/>
                        <a:t>65</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7300</a:t>
                      </a:r>
                      <a:endParaRPr lang="ru-RU" dirty="0"/>
                    </a:p>
                  </a:txBody>
                  <a:tcPr/>
                </a:tc>
                <a:tc>
                  <a:txBody>
                    <a:bodyPr/>
                    <a:lstStyle/>
                    <a:p>
                      <a:pPr algn="ctr"/>
                      <a:r>
                        <a:rPr lang="en-US" dirty="0"/>
                        <a:t>2593</a:t>
                      </a:r>
                      <a:endParaRPr lang="ru-RU" dirty="0"/>
                    </a:p>
                  </a:txBody>
                  <a:tcPr/>
                </a:tc>
                <a:extLst>
                  <a:ext uri="{0D108BD9-81ED-4DB2-BD59-A6C34878D82A}">
                    <a16:rowId xmlns:a16="http://schemas.microsoft.com/office/drawing/2014/main" val="49997799"/>
                  </a:ext>
                </a:extLst>
              </a:tr>
            </a:tbl>
          </a:graphicData>
        </a:graphic>
      </p:graphicFrame>
      <p:sp>
        <p:nvSpPr>
          <p:cNvPr id="4" name="Номер слайда 3"/>
          <p:cNvSpPr>
            <a:spLocks noGrp="1"/>
          </p:cNvSpPr>
          <p:nvPr>
            <p:ph type="sldNum" sz="quarter" idx="12"/>
          </p:nvPr>
        </p:nvSpPr>
        <p:spPr/>
        <p:txBody>
          <a:bodyPr/>
          <a:lstStyle/>
          <a:p>
            <a:fld id="{32C96E62-C0CD-4781-A73C-06B3F872D6C0}" type="slidenum">
              <a:rPr lang="ru-RU" smtClean="0"/>
              <a:t>41</a:t>
            </a:fld>
            <a:endParaRPr lang="ru-RU"/>
          </a:p>
        </p:txBody>
      </p:sp>
    </p:spTree>
    <p:extLst>
      <p:ext uri="{BB962C8B-B14F-4D97-AF65-F5344CB8AC3E}">
        <p14:creationId xmlns:p14="http://schemas.microsoft.com/office/powerpoint/2010/main" val="1937510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Distribution of discriminant function values</a:t>
            </a:r>
            <a:endParaRPr lang="ru-RU" sz="4000" dirty="0">
              <a:solidFill>
                <a:srgbClr val="FFFFFF"/>
              </a:solidFill>
            </a:endParaRPr>
          </a:p>
        </p:txBody>
      </p:sp>
      <p:sp>
        <p:nvSpPr>
          <p:cNvPr id="4" name="Номер слайда 3"/>
          <p:cNvSpPr>
            <a:spLocks noGrp="1"/>
          </p:cNvSpPr>
          <p:nvPr>
            <p:ph type="sldNum" sz="quarter" idx="12"/>
          </p:nvPr>
        </p:nvSpPr>
        <p:spPr/>
        <p:txBody>
          <a:bodyPr/>
          <a:lstStyle/>
          <a:p>
            <a:fld id="{32C96E62-C0CD-4781-A73C-06B3F872D6C0}" type="slidenum">
              <a:rPr lang="ru-RU" smtClean="0"/>
              <a:t>42</a:t>
            </a:fld>
            <a:endParaRPr lang="ru-RU"/>
          </a:p>
        </p:txBody>
      </p:sp>
      <p:pic>
        <p:nvPicPr>
          <p:cNvPr id="3" name="Рисунок 2"/>
          <p:cNvPicPr>
            <a:picLocks noChangeAspect="1"/>
          </p:cNvPicPr>
          <p:nvPr/>
        </p:nvPicPr>
        <p:blipFill>
          <a:blip r:embed="rId3"/>
          <a:stretch>
            <a:fillRect/>
          </a:stretch>
        </p:blipFill>
        <p:spPr>
          <a:xfrm>
            <a:off x="4905053" y="760288"/>
            <a:ext cx="6148053" cy="5596061"/>
          </a:xfrm>
          <a:prstGeom prst="rect">
            <a:avLst/>
          </a:prstGeom>
        </p:spPr>
      </p:pic>
    </p:spTree>
    <p:extLst>
      <p:ext uri="{BB962C8B-B14F-4D97-AF65-F5344CB8AC3E}">
        <p14:creationId xmlns:p14="http://schemas.microsoft.com/office/powerpoint/2010/main" val="249849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Quadratic discriminant analysis (QDA)</a:t>
            </a:r>
            <a:endParaRPr lang="ru-RU" sz="4000" dirty="0">
              <a:solidFill>
                <a:srgbClr val="FFFFFF"/>
              </a:solidFill>
            </a:endParaRPr>
          </a:p>
        </p:txBody>
      </p:sp>
      <p:pic>
        <p:nvPicPr>
          <p:cNvPr id="6" name="Рисунок 5">
            <a:extLst>
              <a:ext uri="{FF2B5EF4-FFF2-40B4-BE49-F238E27FC236}">
                <a16:creationId xmlns:a16="http://schemas.microsoft.com/office/drawing/2014/main" id="{1A6E1A72-9348-A605-682F-0BDD8933B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9904" y="3604174"/>
            <a:ext cx="4456079" cy="3117301"/>
          </a:xfrm>
          <a:prstGeom prst="rect">
            <a:avLst/>
          </a:prstGeom>
        </p:spPr>
      </p:pic>
      <p:graphicFrame>
        <p:nvGraphicFramePr>
          <p:cNvPr id="4" name="Таблица 5">
            <a:extLst>
              <a:ext uri="{FF2B5EF4-FFF2-40B4-BE49-F238E27FC236}">
                <a16:creationId xmlns:a16="http://schemas.microsoft.com/office/drawing/2014/main" id="{D6D9C4AC-22B9-A94D-0059-583E1F10F865}"/>
              </a:ext>
            </a:extLst>
          </p:cNvPr>
          <p:cNvGraphicFramePr>
            <a:graphicFrameLocks noGrp="1"/>
          </p:cNvGraphicFramePr>
          <p:nvPr>
            <p:extLst>
              <p:ext uri="{D42A27DB-BD31-4B8C-83A1-F6EECF244321}">
                <p14:modId xmlns:p14="http://schemas.microsoft.com/office/powerpoint/2010/main" val="1697431117"/>
              </p:ext>
            </p:extLst>
          </p:nvPr>
        </p:nvGraphicFramePr>
        <p:xfrm>
          <a:off x="4229904" y="216723"/>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Without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2143</a:t>
                      </a:r>
                      <a:endParaRPr lang="ru-RU" dirty="0"/>
                    </a:p>
                  </a:txBody>
                  <a:tcPr/>
                </a:tc>
                <a:tc>
                  <a:txBody>
                    <a:bodyPr/>
                    <a:lstStyle/>
                    <a:p>
                      <a:pPr algn="ctr"/>
                      <a:r>
                        <a:rPr lang="en-US" dirty="0"/>
                        <a:t>158</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5496</a:t>
                      </a:r>
                      <a:endParaRPr lang="ru-RU" dirty="0"/>
                    </a:p>
                  </a:txBody>
                  <a:tcPr/>
                </a:tc>
                <a:tc>
                  <a:txBody>
                    <a:bodyPr/>
                    <a:lstStyle/>
                    <a:p>
                      <a:pPr algn="ctr"/>
                      <a:r>
                        <a:rPr lang="en-US" dirty="0"/>
                        <a:t>2500</a:t>
                      </a:r>
                      <a:endParaRPr lang="ru-RU" dirty="0"/>
                    </a:p>
                  </a:txBody>
                  <a:tcPr/>
                </a:tc>
                <a:extLst>
                  <a:ext uri="{0D108BD9-81ED-4DB2-BD59-A6C34878D82A}">
                    <a16:rowId xmlns:a16="http://schemas.microsoft.com/office/drawing/2014/main" val="49997799"/>
                  </a:ext>
                </a:extLst>
              </a:tr>
            </a:tbl>
          </a:graphicData>
        </a:graphic>
      </p:graphicFrame>
      <p:graphicFrame>
        <p:nvGraphicFramePr>
          <p:cNvPr id="5" name="Таблица 5">
            <a:extLst>
              <a:ext uri="{FF2B5EF4-FFF2-40B4-BE49-F238E27FC236}">
                <a16:creationId xmlns:a16="http://schemas.microsoft.com/office/drawing/2014/main" id="{B86795DB-D1BD-7570-9CC0-E5671DBAF885}"/>
              </a:ext>
            </a:extLst>
          </p:cNvPr>
          <p:cNvGraphicFramePr>
            <a:graphicFrameLocks noGrp="1"/>
          </p:cNvGraphicFramePr>
          <p:nvPr>
            <p:extLst>
              <p:ext uri="{D42A27DB-BD31-4B8C-83A1-F6EECF244321}">
                <p14:modId xmlns:p14="http://schemas.microsoft.com/office/powerpoint/2010/main" val="1261146498"/>
              </p:ext>
            </p:extLst>
          </p:nvPr>
        </p:nvGraphicFramePr>
        <p:xfrm>
          <a:off x="4229904" y="1910471"/>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459</a:t>
                      </a:r>
                      <a:endParaRPr lang="ru-RU" dirty="0"/>
                    </a:p>
                  </a:txBody>
                  <a:tcPr/>
                </a:tc>
                <a:tc>
                  <a:txBody>
                    <a:bodyPr/>
                    <a:lstStyle/>
                    <a:p>
                      <a:pPr algn="ctr"/>
                      <a:r>
                        <a:rPr lang="en-US" dirty="0"/>
                        <a:t>35</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7180</a:t>
                      </a:r>
                      <a:endParaRPr lang="ru-RU" dirty="0"/>
                    </a:p>
                  </a:txBody>
                  <a:tcPr/>
                </a:tc>
                <a:tc>
                  <a:txBody>
                    <a:bodyPr/>
                    <a:lstStyle/>
                    <a:p>
                      <a:pPr algn="ctr"/>
                      <a:r>
                        <a:rPr lang="en-US" dirty="0"/>
                        <a:t>2623</a:t>
                      </a:r>
                      <a:endParaRPr lang="ru-RU" dirty="0"/>
                    </a:p>
                  </a:txBody>
                  <a:tcPr/>
                </a:tc>
                <a:extLst>
                  <a:ext uri="{0D108BD9-81ED-4DB2-BD59-A6C34878D82A}">
                    <a16:rowId xmlns:a16="http://schemas.microsoft.com/office/drawing/2014/main" val="49997799"/>
                  </a:ext>
                </a:extLst>
              </a:tr>
            </a:tbl>
          </a:graphicData>
        </a:graphic>
      </p:graphicFrame>
      <p:sp>
        <p:nvSpPr>
          <p:cNvPr id="7" name="Номер слайда 6"/>
          <p:cNvSpPr>
            <a:spLocks noGrp="1"/>
          </p:cNvSpPr>
          <p:nvPr>
            <p:ph type="sldNum" sz="quarter" idx="12"/>
          </p:nvPr>
        </p:nvSpPr>
        <p:spPr/>
        <p:txBody>
          <a:bodyPr/>
          <a:lstStyle/>
          <a:p>
            <a:fld id="{32C96E62-C0CD-4781-A73C-06B3F872D6C0}" type="slidenum">
              <a:rPr lang="ru-RU" smtClean="0"/>
              <a:t>43</a:t>
            </a:fld>
            <a:endParaRPr lang="ru-RU"/>
          </a:p>
        </p:txBody>
      </p:sp>
    </p:spTree>
    <p:extLst>
      <p:ext uri="{BB962C8B-B14F-4D97-AF65-F5344CB8AC3E}">
        <p14:creationId xmlns:p14="http://schemas.microsoft.com/office/powerpoint/2010/main" val="3123370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Naive Bayes</a:t>
            </a:r>
            <a:endParaRPr lang="ru-RU" sz="4000" dirty="0">
              <a:solidFill>
                <a:srgbClr val="FFFFFF"/>
              </a:solidFill>
            </a:endParaRPr>
          </a:p>
        </p:txBody>
      </p:sp>
      <p:graphicFrame>
        <p:nvGraphicFramePr>
          <p:cNvPr id="4" name="Таблица 5">
            <a:extLst>
              <a:ext uri="{FF2B5EF4-FFF2-40B4-BE49-F238E27FC236}">
                <a16:creationId xmlns:a16="http://schemas.microsoft.com/office/drawing/2014/main" id="{D6D9C4AC-22B9-A94D-0059-583E1F10F865}"/>
              </a:ext>
            </a:extLst>
          </p:cNvPr>
          <p:cNvGraphicFramePr>
            <a:graphicFrameLocks noGrp="1"/>
          </p:cNvGraphicFramePr>
          <p:nvPr>
            <p:extLst>
              <p:ext uri="{D42A27DB-BD31-4B8C-83A1-F6EECF244321}">
                <p14:modId xmlns:p14="http://schemas.microsoft.com/office/powerpoint/2010/main" val="199567316"/>
              </p:ext>
            </p:extLst>
          </p:nvPr>
        </p:nvGraphicFramePr>
        <p:xfrm>
          <a:off x="4456050" y="296236"/>
          <a:ext cx="2580832" cy="1463040"/>
        </p:xfrm>
        <a:graphic>
          <a:graphicData uri="http://schemas.openxmlformats.org/drawingml/2006/table">
            <a:tbl>
              <a:tblPr firstRow="1" bandRow="1">
                <a:tableStyleId>{5C22544A-7EE6-4342-B048-85BDC9FD1C3A}</a:tableStyleId>
              </a:tblPr>
              <a:tblGrid>
                <a:gridCol w="1183196">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52</a:t>
                      </a:r>
                      <a:endParaRPr lang="ru-RU" dirty="0"/>
                    </a:p>
                  </a:txBody>
                  <a:tcPr/>
                </a:tc>
                <a:tc>
                  <a:txBody>
                    <a:bodyPr/>
                    <a:lstStyle/>
                    <a:p>
                      <a:pPr algn="ctr"/>
                      <a:r>
                        <a:rPr lang="en-US" dirty="0"/>
                        <a:t>27</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7587</a:t>
                      </a:r>
                      <a:endParaRPr lang="ru-RU" dirty="0"/>
                    </a:p>
                  </a:txBody>
                  <a:tcPr/>
                </a:tc>
                <a:tc>
                  <a:txBody>
                    <a:bodyPr/>
                    <a:lstStyle/>
                    <a:p>
                      <a:pPr algn="ctr"/>
                      <a:r>
                        <a:rPr lang="en-US" dirty="0"/>
                        <a:t>2631</a:t>
                      </a:r>
                      <a:endParaRPr lang="ru-RU" dirty="0"/>
                    </a:p>
                  </a:txBody>
                  <a:tcPr/>
                </a:tc>
                <a:extLst>
                  <a:ext uri="{0D108BD9-81ED-4DB2-BD59-A6C34878D82A}">
                    <a16:rowId xmlns:a16="http://schemas.microsoft.com/office/drawing/2014/main" val="49997799"/>
                  </a:ext>
                </a:extLst>
              </a:tr>
            </a:tbl>
          </a:graphicData>
        </a:graphic>
      </p:graphicFrame>
      <p:pic>
        <p:nvPicPr>
          <p:cNvPr id="13" name="Рисунок 12">
            <a:extLst>
              <a:ext uri="{FF2B5EF4-FFF2-40B4-BE49-F238E27FC236}">
                <a16:creationId xmlns:a16="http://schemas.microsoft.com/office/drawing/2014/main" id="{B7A2CBFA-B35F-BDDC-39D9-5F1F7CF7E8D8}"/>
              </a:ext>
            </a:extLst>
          </p:cNvPr>
          <p:cNvPicPr>
            <a:picLocks noChangeAspect="1"/>
          </p:cNvPicPr>
          <p:nvPr/>
        </p:nvPicPr>
        <p:blipFill>
          <a:blip r:embed="rId2"/>
          <a:stretch>
            <a:fillRect/>
          </a:stretch>
        </p:blipFill>
        <p:spPr>
          <a:xfrm>
            <a:off x="4319197" y="3061252"/>
            <a:ext cx="5217279" cy="3786610"/>
          </a:xfrm>
          <a:prstGeom prst="rect">
            <a:avLst/>
          </a:prstGeom>
        </p:spPr>
      </p:pic>
      <p:sp>
        <p:nvSpPr>
          <p:cNvPr id="5" name="Номер слайда 4"/>
          <p:cNvSpPr>
            <a:spLocks noGrp="1"/>
          </p:cNvSpPr>
          <p:nvPr>
            <p:ph type="sldNum" sz="quarter" idx="12"/>
          </p:nvPr>
        </p:nvSpPr>
        <p:spPr/>
        <p:txBody>
          <a:bodyPr/>
          <a:lstStyle/>
          <a:p>
            <a:fld id="{32C96E62-C0CD-4781-A73C-06B3F872D6C0}" type="slidenum">
              <a:rPr lang="ru-RU" smtClean="0"/>
              <a:t>44</a:t>
            </a:fld>
            <a:endParaRPr lang="ru-RU"/>
          </a:p>
        </p:txBody>
      </p:sp>
    </p:spTree>
    <p:extLst>
      <p:ext uri="{BB962C8B-B14F-4D97-AF65-F5344CB8AC3E}">
        <p14:creationId xmlns:p14="http://schemas.microsoft.com/office/powerpoint/2010/main" val="142992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K-Nearest Neighbors </a:t>
            </a:r>
            <a:br>
              <a:rPr lang="en-US" sz="4000" dirty="0">
                <a:solidFill>
                  <a:srgbClr val="FFFFFF"/>
                </a:solidFill>
              </a:rPr>
            </a:br>
            <a:r>
              <a:rPr lang="en-US" sz="4000" dirty="0">
                <a:solidFill>
                  <a:srgbClr val="FFFFFF"/>
                </a:solidFill>
              </a:rPr>
              <a:t>(K-NN)</a:t>
            </a:r>
            <a:endParaRPr lang="ru-RU" sz="4000" dirty="0">
              <a:solidFill>
                <a:srgbClr val="FFFFFF"/>
              </a:solidFill>
            </a:endParaRPr>
          </a:p>
        </p:txBody>
      </p:sp>
      <p:pic>
        <p:nvPicPr>
          <p:cNvPr id="6" name="Рисунок 5">
            <a:extLst>
              <a:ext uri="{FF2B5EF4-FFF2-40B4-BE49-F238E27FC236}">
                <a16:creationId xmlns:a16="http://schemas.microsoft.com/office/drawing/2014/main" id="{1A6E1A72-9348-A605-682F-0BDD8933B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5312" y="426033"/>
            <a:ext cx="4147648" cy="2366864"/>
          </a:xfrm>
          <a:prstGeom prst="rect">
            <a:avLst/>
          </a:prstGeom>
        </p:spPr>
      </p:pic>
      <p:pic>
        <p:nvPicPr>
          <p:cNvPr id="9" name="Рисунок 8">
            <a:extLst>
              <a:ext uri="{FF2B5EF4-FFF2-40B4-BE49-F238E27FC236}">
                <a16:creationId xmlns:a16="http://schemas.microsoft.com/office/drawing/2014/main" id="{C70E01A6-FBCC-185E-820E-6E376E3C6F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76090" y="3439138"/>
            <a:ext cx="4106870" cy="2861946"/>
          </a:xfrm>
          <a:prstGeom prst="rect">
            <a:avLst/>
          </a:prstGeom>
        </p:spPr>
      </p:pic>
      <p:graphicFrame>
        <p:nvGraphicFramePr>
          <p:cNvPr id="4" name="Таблица 5">
            <a:extLst>
              <a:ext uri="{FF2B5EF4-FFF2-40B4-BE49-F238E27FC236}">
                <a16:creationId xmlns:a16="http://schemas.microsoft.com/office/drawing/2014/main" id="{A32C8F31-0C27-88FC-AF96-3B6A5D1AF659}"/>
              </a:ext>
            </a:extLst>
          </p:cNvPr>
          <p:cNvGraphicFramePr>
            <a:graphicFrameLocks noGrp="1"/>
          </p:cNvGraphicFramePr>
          <p:nvPr>
            <p:extLst>
              <p:ext uri="{D42A27DB-BD31-4B8C-83A1-F6EECF244321}">
                <p14:modId xmlns:p14="http://schemas.microsoft.com/office/powerpoint/2010/main" val="1042608417"/>
              </p:ext>
            </p:extLst>
          </p:nvPr>
        </p:nvGraphicFramePr>
        <p:xfrm>
          <a:off x="8419821" y="3132138"/>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Without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0</a:t>
                      </a:r>
                      <a:endParaRPr lang="ru-RU" dirty="0"/>
                    </a:p>
                  </a:txBody>
                  <a:tcPr/>
                </a:tc>
                <a:tc>
                  <a:txBody>
                    <a:bodyPr/>
                    <a:lstStyle/>
                    <a:p>
                      <a:pPr algn="ctr"/>
                      <a:r>
                        <a:rPr lang="en-US" dirty="0"/>
                        <a:t>0</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7639</a:t>
                      </a:r>
                      <a:endParaRPr lang="ru-RU" dirty="0"/>
                    </a:p>
                  </a:txBody>
                  <a:tcPr/>
                </a:tc>
                <a:tc>
                  <a:txBody>
                    <a:bodyPr/>
                    <a:lstStyle/>
                    <a:p>
                      <a:pPr algn="ctr"/>
                      <a:r>
                        <a:rPr lang="en-US" dirty="0"/>
                        <a:t>2658</a:t>
                      </a:r>
                      <a:endParaRPr lang="ru-RU" dirty="0"/>
                    </a:p>
                  </a:txBody>
                  <a:tcPr/>
                </a:tc>
                <a:extLst>
                  <a:ext uri="{0D108BD9-81ED-4DB2-BD59-A6C34878D82A}">
                    <a16:rowId xmlns:a16="http://schemas.microsoft.com/office/drawing/2014/main" val="49997799"/>
                  </a:ext>
                </a:extLst>
              </a:tr>
            </a:tbl>
          </a:graphicData>
        </a:graphic>
      </p:graphicFrame>
      <p:graphicFrame>
        <p:nvGraphicFramePr>
          <p:cNvPr id="5" name="Таблица 5">
            <a:extLst>
              <a:ext uri="{FF2B5EF4-FFF2-40B4-BE49-F238E27FC236}">
                <a16:creationId xmlns:a16="http://schemas.microsoft.com/office/drawing/2014/main" id="{FE6250D1-41DB-600D-43C4-6B0A60D1E266}"/>
              </a:ext>
            </a:extLst>
          </p:cNvPr>
          <p:cNvGraphicFramePr>
            <a:graphicFrameLocks noGrp="1"/>
          </p:cNvGraphicFramePr>
          <p:nvPr>
            <p:extLst>
              <p:ext uri="{D42A27DB-BD31-4B8C-83A1-F6EECF244321}">
                <p14:modId xmlns:p14="http://schemas.microsoft.com/office/powerpoint/2010/main" val="3558801957"/>
              </p:ext>
            </p:extLst>
          </p:nvPr>
        </p:nvGraphicFramePr>
        <p:xfrm>
          <a:off x="8427322" y="4731703"/>
          <a:ext cx="3746628" cy="1463040"/>
        </p:xfrm>
        <a:graphic>
          <a:graphicData uri="http://schemas.openxmlformats.org/drawingml/2006/table">
            <a:tbl>
              <a:tblPr firstRow="1" bandRow="1">
                <a:tableStyleId>{5C22544A-7EE6-4342-B048-85BDC9FD1C3A}</a:tableStyleId>
              </a:tblPr>
              <a:tblGrid>
                <a:gridCol w="2348992">
                  <a:extLst>
                    <a:ext uri="{9D8B030D-6E8A-4147-A177-3AD203B41FA5}">
                      <a16:colId xmlns:a16="http://schemas.microsoft.com/office/drawing/2014/main" val="3969153032"/>
                    </a:ext>
                  </a:extLst>
                </a:gridCol>
                <a:gridCol w="698818">
                  <a:extLst>
                    <a:ext uri="{9D8B030D-6E8A-4147-A177-3AD203B41FA5}">
                      <a16:colId xmlns:a16="http://schemas.microsoft.com/office/drawing/2014/main" val="4264975560"/>
                    </a:ext>
                  </a:extLst>
                </a:gridCol>
                <a:gridCol w="698818">
                  <a:extLst>
                    <a:ext uri="{9D8B030D-6E8A-4147-A177-3AD203B41FA5}">
                      <a16:colId xmlns:a16="http://schemas.microsoft.com/office/drawing/2014/main" val="826559569"/>
                    </a:ext>
                  </a:extLst>
                </a:gridCol>
              </a:tblGrid>
              <a:tr h="344659">
                <a:tc>
                  <a:txBody>
                    <a:bodyPr/>
                    <a:lstStyle/>
                    <a:p>
                      <a:pPr algn="ctr"/>
                      <a:r>
                        <a:rPr lang="en-US" dirty="0"/>
                        <a:t>With oversampling</a:t>
                      </a:r>
                      <a:endParaRPr lang="ru-RU" dirty="0"/>
                    </a:p>
                  </a:txBody>
                  <a:tcPr/>
                </a:tc>
                <a:tc gridSpan="2">
                  <a:txBody>
                    <a:bodyPr/>
                    <a:lstStyle/>
                    <a:p>
                      <a:pPr algn="ctr"/>
                      <a:r>
                        <a:rPr lang="en-US" dirty="0"/>
                        <a:t>Reference</a:t>
                      </a:r>
                      <a:endParaRPr lang="ru-RU" dirty="0"/>
                    </a:p>
                  </a:txBody>
                  <a:tcPr/>
                </a:tc>
                <a:tc hMerge="1">
                  <a:txBody>
                    <a:bodyPr/>
                    <a:lstStyle/>
                    <a:p>
                      <a:endParaRPr lang="ru-RU" dirty="0"/>
                    </a:p>
                  </a:txBody>
                  <a:tcPr/>
                </a:tc>
                <a:extLst>
                  <a:ext uri="{0D108BD9-81ED-4DB2-BD59-A6C34878D82A}">
                    <a16:rowId xmlns:a16="http://schemas.microsoft.com/office/drawing/2014/main" val="3381133803"/>
                  </a:ext>
                </a:extLst>
              </a:tr>
              <a:tr h="344659">
                <a:tc>
                  <a:txBody>
                    <a:bodyPr/>
                    <a:lstStyle/>
                    <a:p>
                      <a:pPr algn="ctr"/>
                      <a:r>
                        <a:rPr lang="en-US" dirty="0"/>
                        <a:t>Prediction</a:t>
                      </a:r>
                      <a:endParaRPr lang="ru-RU" dirty="0"/>
                    </a:p>
                  </a:txBody>
                  <a:tcPr/>
                </a:tc>
                <a:tc>
                  <a:txBody>
                    <a:bodyPr/>
                    <a:lstStyle/>
                    <a:p>
                      <a:pPr algn="ctr"/>
                      <a:r>
                        <a:rPr lang="en-US" dirty="0"/>
                        <a:t>no</a:t>
                      </a:r>
                      <a:endParaRPr lang="ru-RU" dirty="0"/>
                    </a:p>
                  </a:txBody>
                  <a:tcPr/>
                </a:tc>
                <a:tc>
                  <a:txBody>
                    <a:bodyPr/>
                    <a:lstStyle/>
                    <a:p>
                      <a:pPr algn="ctr"/>
                      <a:r>
                        <a:rPr lang="en-US" dirty="0"/>
                        <a:t>yes</a:t>
                      </a:r>
                      <a:endParaRPr lang="ru-RU" dirty="0"/>
                    </a:p>
                  </a:txBody>
                  <a:tcPr/>
                </a:tc>
                <a:extLst>
                  <a:ext uri="{0D108BD9-81ED-4DB2-BD59-A6C34878D82A}">
                    <a16:rowId xmlns:a16="http://schemas.microsoft.com/office/drawing/2014/main" val="2158608509"/>
                  </a:ext>
                </a:extLst>
              </a:tr>
              <a:tr h="344659">
                <a:tc>
                  <a:txBody>
                    <a:bodyPr/>
                    <a:lstStyle/>
                    <a:p>
                      <a:pPr algn="ctr"/>
                      <a:r>
                        <a:rPr lang="en-US" dirty="0"/>
                        <a:t>no</a:t>
                      </a:r>
                      <a:endParaRPr lang="ru-RU" dirty="0"/>
                    </a:p>
                  </a:txBody>
                  <a:tcPr/>
                </a:tc>
                <a:tc>
                  <a:txBody>
                    <a:bodyPr/>
                    <a:lstStyle/>
                    <a:p>
                      <a:pPr algn="ctr"/>
                      <a:r>
                        <a:rPr lang="en-US" dirty="0"/>
                        <a:t>15</a:t>
                      </a:r>
                      <a:endParaRPr lang="ru-RU" dirty="0"/>
                    </a:p>
                  </a:txBody>
                  <a:tcPr/>
                </a:tc>
                <a:tc>
                  <a:txBody>
                    <a:bodyPr/>
                    <a:lstStyle/>
                    <a:p>
                      <a:pPr algn="ctr"/>
                      <a:r>
                        <a:rPr lang="en-US" dirty="0"/>
                        <a:t>3</a:t>
                      </a:r>
                      <a:endParaRPr lang="ru-RU" dirty="0"/>
                    </a:p>
                  </a:txBody>
                  <a:tcPr/>
                </a:tc>
                <a:extLst>
                  <a:ext uri="{0D108BD9-81ED-4DB2-BD59-A6C34878D82A}">
                    <a16:rowId xmlns:a16="http://schemas.microsoft.com/office/drawing/2014/main" val="669983736"/>
                  </a:ext>
                </a:extLst>
              </a:tr>
              <a:tr h="344659">
                <a:tc>
                  <a:txBody>
                    <a:bodyPr/>
                    <a:lstStyle/>
                    <a:p>
                      <a:pPr algn="ctr"/>
                      <a:r>
                        <a:rPr lang="en-US" dirty="0"/>
                        <a:t>yes</a:t>
                      </a:r>
                      <a:endParaRPr lang="ru-RU" dirty="0"/>
                    </a:p>
                  </a:txBody>
                  <a:tcPr/>
                </a:tc>
                <a:tc>
                  <a:txBody>
                    <a:bodyPr/>
                    <a:lstStyle/>
                    <a:p>
                      <a:pPr algn="ctr"/>
                      <a:r>
                        <a:rPr lang="en-US" dirty="0"/>
                        <a:t>7624</a:t>
                      </a:r>
                      <a:endParaRPr lang="ru-RU" dirty="0"/>
                    </a:p>
                  </a:txBody>
                  <a:tcPr/>
                </a:tc>
                <a:tc>
                  <a:txBody>
                    <a:bodyPr/>
                    <a:lstStyle/>
                    <a:p>
                      <a:pPr algn="ctr"/>
                      <a:r>
                        <a:rPr lang="en-US" dirty="0"/>
                        <a:t>2655</a:t>
                      </a:r>
                      <a:endParaRPr lang="ru-RU" dirty="0"/>
                    </a:p>
                  </a:txBody>
                  <a:tcPr/>
                </a:tc>
                <a:extLst>
                  <a:ext uri="{0D108BD9-81ED-4DB2-BD59-A6C34878D82A}">
                    <a16:rowId xmlns:a16="http://schemas.microsoft.com/office/drawing/2014/main" val="49997799"/>
                  </a:ext>
                </a:extLst>
              </a:tr>
            </a:tbl>
          </a:graphicData>
        </a:graphic>
      </p:graphicFrame>
      <p:sp>
        <p:nvSpPr>
          <p:cNvPr id="7" name="Номер слайда 6"/>
          <p:cNvSpPr>
            <a:spLocks noGrp="1"/>
          </p:cNvSpPr>
          <p:nvPr>
            <p:ph type="sldNum" sz="quarter" idx="12"/>
          </p:nvPr>
        </p:nvSpPr>
        <p:spPr/>
        <p:txBody>
          <a:bodyPr/>
          <a:lstStyle/>
          <a:p>
            <a:fld id="{32C96E62-C0CD-4781-A73C-06B3F872D6C0}" type="slidenum">
              <a:rPr lang="ru-RU" smtClean="0"/>
              <a:t>45</a:t>
            </a:fld>
            <a:endParaRPr lang="ru-RU"/>
          </a:p>
        </p:txBody>
      </p:sp>
    </p:spTree>
    <p:extLst>
      <p:ext uri="{BB962C8B-B14F-4D97-AF65-F5344CB8AC3E}">
        <p14:creationId xmlns:p14="http://schemas.microsoft.com/office/powerpoint/2010/main" val="490624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Model comparison</a:t>
            </a:r>
            <a:endParaRPr lang="ru-RU" sz="4000" dirty="0">
              <a:solidFill>
                <a:srgbClr val="FFFFFF"/>
              </a:solidFill>
            </a:endParaRPr>
          </a:p>
        </p:txBody>
      </p:sp>
      <p:pic>
        <p:nvPicPr>
          <p:cNvPr id="11" name="Рисунок 10">
            <a:extLst>
              <a:ext uri="{FF2B5EF4-FFF2-40B4-BE49-F238E27FC236}">
                <a16:creationId xmlns:a16="http://schemas.microsoft.com/office/drawing/2014/main" id="{95719A40-4470-C5DE-D888-A546DB15367C}"/>
              </a:ext>
            </a:extLst>
          </p:cNvPr>
          <p:cNvPicPr>
            <a:picLocks noChangeAspect="1"/>
          </p:cNvPicPr>
          <p:nvPr/>
        </p:nvPicPr>
        <p:blipFill>
          <a:blip r:embed="rId3"/>
          <a:stretch>
            <a:fillRect/>
          </a:stretch>
        </p:blipFill>
        <p:spPr>
          <a:xfrm>
            <a:off x="4456050" y="1151067"/>
            <a:ext cx="7477370" cy="5068758"/>
          </a:xfrm>
          <a:prstGeom prst="rect">
            <a:avLst/>
          </a:prstGeom>
        </p:spPr>
      </p:pic>
      <p:sp>
        <p:nvSpPr>
          <p:cNvPr id="3" name="Номер слайда 2"/>
          <p:cNvSpPr>
            <a:spLocks noGrp="1"/>
          </p:cNvSpPr>
          <p:nvPr>
            <p:ph type="sldNum" sz="quarter" idx="12"/>
          </p:nvPr>
        </p:nvSpPr>
        <p:spPr/>
        <p:txBody>
          <a:bodyPr/>
          <a:lstStyle/>
          <a:p>
            <a:fld id="{32C96E62-C0CD-4781-A73C-06B3F872D6C0}" type="slidenum">
              <a:rPr lang="ru-RU" smtClean="0"/>
              <a:t>46</a:t>
            </a:fld>
            <a:endParaRPr lang="ru-RU"/>
          </a:p>
        </p:txBody>
      </p:sp>
    </p:spTree>
    <p:extLst>
      <p:ext uri="{BB962C8B-B14F-4D97-AF65-F5344CB8AC3E}">
        <p14:creationId xmlns:p14="http://schemas.microsoft.com/office/powerpoint/2010/main" val="2551714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418224" y="948243"/>
            <a:ext cx="3280015" cy="3387497"/>
          </a:xfrm>
        </p:spPr>
        <p:txBody>
          <a:bodyPr anchor="b">
            <a:normAutofit/>
          </a:bodyPr>
          <a:lstStyle/>
          <a:p>
            <a:pPr algn="r"/>
            <a:r>
              <a:rPr lang="en-US" sz="4000" dirty="0">
                <a:solidFill>
                  <a:srgbClr val="FFFFFF"/>
                </a:solidFill>
              </a:rPr>
              <a:t>Conclusions</a:t>
            </a:r>
            <a:endParaRPr lang="ru-RU" sz="4000" dirty="0">
              <a:solidFill>
                <a:srgbClr val="FFFFFF"/>
              </a:solidFill>
            </a:endParaRPr>
          </a:p>
        </p:txBody>
      </p:sp>
      <p:sp>
        <p:nvSpPr>
          <p:cNvPr id="3" name="Объект 2">
            <a:extLst>
              <a:ext uri="{FF2B5EF4-FFF2-40B4-BE49-F238E27FC236}">
                <a16:creationId xmlns:a16="http://schemas.microsoft.com/office/drawing/2014/main" id="{C5B8273E-67D1-7A3C-5CD7-D7EB3C16BF00}"/>
              </a:ext>
            </a:extLst>
          </p:cNvPr>
          <p:cNvSpPr>
            <a:spLocks noGrp="1"/>
          </p:cNvSpPr>
          <p:nvPr>
            <p:ph idx="1"/>
          </p:nvPr>
        </p:nvSpPr>
        <p:spPr>
          <a:xfrm>
            <a:off x="4037817" y="2081349"/>
            <a:ext cx="8151135" cy="4776651"/>
          </a:xfrm>
        </p:spPr>
        <p:txBody>
          <a:bodyPr anchor="ctr">
            <a:noAutofit/>
          </a:bodyPr>
          <a:lstStyle/>
          <a:p>
            <a:pPr marL="0" indent="0">
              <a:buNone/>
            </a:pPr>
            <a:r>
              <a:rPr lang="en-US" sz="2400" dirty="0"/>
              <a:t>While working on the project, we performed </a:t>
            </a:r>
          </a:p>
          <a:p>
            <a:pPr marL="0" indent="0">
              <a:buNone/>
            </a:pPr>
            <a:r>
              <a:rPr lang="en-US" sz="2400" dirty="0"/>
              <a:t>following main steps and achieved following results:</a:t>
            </a:r>
          </a:p>
          <a:p>
            <a:pPr marL="457200" indent="-457200">
              <a:buAutoNum type="arabicPeriod"/>
            </a:pPr>
            <a:r>
              <a:rPr lang="en-US" sz="2400" dirty="0"/>
              <a:t>We’ve analyzed the data, revealed certain patterns, understood the way campaign was going and made assumptions about casual interaction between features. </a:t>
            </a:r>
          </a:p>
          <a:p>
            <a:pPr marL="457200" indent="-457200">
              <a:buAutoNum type="arabicPeriod"/>
            </a:pPr>
            <a:r>
              <a:rPr lang="en-US" sz="2400" dirty="0"/>
              <a:t>According to business task, the proper metric and validation strategy has been chosen</a:t>
            </a:r>
          </a:p>
          <a:p>
            <a:pPr marL="457200" indent="-457200">
              <a:buAutoNum type="arabicPeriod"/>
            </a:pPr>
            <a:r>
              <a:rPr lang="en-US" sz="2400" dirty="0"/>
              <a:t>During the modeling part, seven different classification models have been tested. As result, we obtained two models with suitable quality for this kind of tasks. Obviously, those models could be used in production phase for improving the bank’s business processes.</a:t>
            </a:r>
          </a:p>
        </p:txBody>
      </p:sp>
      <p:sp>
        <p:nvSpPr>
          <p:cNvPr id="4" name="Номер слайда 3"/>
          <p:cNvSpPr>
            <a:spLocks noGrp="1"/>
          </p:cNvSpPr>
          <p:nvPr>
            <p:ph type="sldNum" sz="quarter" idx="12"/>
          </p:nvPr>
        </p:nvSpPr>
        <p:spPr/>
        <p:txBody>
          <a:bodyPr/>
          <a:lstStyle/>
          <a:p>
            <a:fld id="{32C96E62-C0CD-4781-A73C-06B3F872D6C0}" type="slidenum">
              <a:rPr lang="ru-RU" smtClean="0"/>
              <a:t>47</a:t>
            </a:fld>
            <a:endParaRPr lang="ru-RU"/>
          </a:p>
        </p:txBody>
      </p:sp>
    </p:spTree>
    <p:extLst>
      <p:ext uri="{BB962C8B-B14F-4D97-AF65-F5344CB8AC3E}">
        <p14:creationId xmlns:p14="http://schemas.microsoft.com/office/powerpoint/2010/main" val="185736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96"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788123" y="349112"/>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The features related to client</a:t>
            </a:r>
          </a:p>
        </p:txBody>
      </p:sp>
      <p:graphicFrame>
        <p:nvGraphicFramePr>
          <p:cNvPr id="4" name="Объект 3">
            <a:extLst>
              <a:ext uri="{FF2B5EF4-FFF2-40B4-BE49-F238E27FC236}">
                <a16:creationId xmlns:a16="http://schemas.microsoft.com/office/drawing/2014/main" id="{1D10B7BD-C94D-1A40-C3CA-3D7013F4BAE1}"/>
              </a:ext>
            </a:extLst>
          </p:cNvPr>
          <p:cNvGraphicFramePr>
            <a:graphicFrameLocks noGrp="1"/>
          </p:cNvGraphicFramePr>
          <p:nvPr>
            <p:ph idx="1"/>
            <p:extLst>
              <p:ext uri="{D42A27DB-BD31-4B8C-83A1-F6EECF244321}">
                <p14:modId xmlns:p14="http://schemas.microsoft.com/office/powerpoint/2010/main" val="485923118"/>
              </p:ext>
            </p:extLst>
          </p:nvPr>
        </p:nvGraphicFramePr>
        <p:xfrm>
          <a:off x="1116104" y="1997096"/>
          <a:ext cx="9959791" cy="4439272"/>
        </p:xfrm>
        <a:graphic>
          <a:graphicData uri="http://schemas.openxmlformats.org/drawingml/2006/table">
            <a:tbl>
              <a:tblPr>
                <a:tableStyleId>{3B4B98B0-60AC-42C2-AFA5-B58CD77FA1E5}</a:tableStyleId>
              </a:tblPr>
              <a:tblGrid>
                <a:gridCol w="3237363">
                  <a:extLst>
                    <a:ext uri="{9D8B030D-6E8A-4147-A177-3AD203B41FA5}">
                      <a16:colId xmlns:a16="http://schemas.microsoft.com/office/drawing/2014/main" val="1831932596"/>
                    </a:ext>
                  </a:extLst>
                </a:gridCol>
                <a:gridCol w="6722428">
                  <a:extLst>
                    <a:ext uri="{9D8B030D-6E8A-4147-A177-3AD203B41FA5}">
                      <a16:colId xmlns:a16="http://schemas.microsoft.com/office/drawing/2014/main" val="3120927692"/>
                    </a:ext>
                  </a:extLst>
                </a:gridCol>
              </a:tblGrid>
              <a:tr h="524101">
                <a:tc>
                  <a:txBody>
                    <a:bodyPr/>
                    <a:lstStyle/>
                    <a:p>
                      <a:pPr algn="l"/>
                      <a:r>
                        <a:rPr lang="en-US" sz="2000" b="1" cap="none" spc="0" dirty="0">
                          <a:solidFill>
                            <a:schemeClr val="tx1"/>
                          </a:solidFill>
                          <a:effectLst/>
                        </a:rPr>
                        <a:t>Feature</a:t>
                      </a:r>
                    </a:p>
                  </a:txBody>
                  <a:tcPr marL="78854" marR="56324" marT="160764" marB="89345" anchor="ctr"/>
                </a:tc>
                <a:tc>
                  <a:txBody>
                    <a:bodyPr/>
                    <a:lstStyle/>
                    <a:p>
                      <a:pPr algn="l"/>
                      <a:r>
                        <a:rPr lang="en-US" sz="2000" b="1" cap="none" spc="0" dirty="0">
                          <a:solidFill>
                            <a:schemeClr val="tx1"/>
                          </a:solidFill>
                          <a:effectLst/>
                        </a:rPr>
                        <a:t>Description</a:t>
                      </a:r>
                    </a:p>
                  </a:txBody>
                  <a:tcPr marL="78854" marR="56324" marT="160764" marB="89345" anchor="ctr"/>
                </a:tc>
                <a:extLst>
                  <a:ext uri="{0D108BD9-81ED-4DB2-BD59-A6C34878D82A}">
                    <a16:rowId xmlns:a16="http://schemas.microsoft.com/office/drawing/2014/main" val="2816621774"/>
                  </a:ext>
                </a:extLst>
              </a:tr>
              <a:tr h="524101">
                <a:tc>
                  <a:txBody>
                    <a:bodyPr/>
                    <a:lstStyle/>
                    <a:p>
                      <a:pPr algn="l"/>
                      <a:r>
                        <a:rPr lang="en-US" sz="2000" cap="none" spc="0" dirty="0">
                          <a:solidFill>
                            <a:schemeClr val="tx1"/>
                          </a:solidFill>
                          <a:effectLst/>
                        </a:rPr>
                        <a:t>Age (numeric)</a:t>
                      </a:r>
                    </a:p>
                  </a:txBody>
                  <a:tcPr marL="78854" marR="56324" marT="160764" marB="89345" anchor="ctr"/>
                </a:tc>
                <a:tc>
                  <a:txBody>
                    <a:bodyPr/>
                    <a:lstStyle/>
                    <a:p>
                      <a:pPr algn="l"/>
                      <a:r>
                        <a:rPr lang="en-US" sz="2000" cap="none" spc="0" dirty="0">
                          <a:solidFill>
                            <a:schemeClr val="tx1"/>
                          </a:solidFill>
                          <a:effectLst/>
                        </a:rPr>
                        <a:t>client's age</a:t>
                      </a:r>
                    </a:p>
                  </a:txBody>
                  <a:tcPr marL="78854" marR="56324" marT="160764" marB="89345" anchor="ctr"/>
                </a:tc>
                <a:extLst>
                  <a:ext uri="{0D108BD9-81ED-4DB2-BD59-A6C34878D82A}">
                    <a16:rowId xmlns:a16="http://schemas.microsoft.com/office/drawing/2014/main" val="30868352"/>
                  </a:ext>
                </a:extLst>
              </a:tr>
              <a:tr h="524101">
                <a:tc>
                  <a:txBody>
                    <a:bodyPr/>
                    <a:lstStyle/>
                    <a:p>
                      <a:pPr algn="l"/>
                      <a:r>
                        <a:rPr lang="en-US" sz="2000" cap="none" spc="0" dirty="0">
                          <a:solidFill>
                            <a:schemeClr val="tx1"/>
                          </a:solidFill>
                          <a:effectLst/>
                        </a:rPr>
                        <a:t>Job (categorical)</a:t>
                      </a:r>
                    </a:p>
                  </a:txBody>
                  <a:tcPr marL="78854" marR="56324" marT="160764" marB="89345" anchor="ctr"/>
                </a:tc>
                <a:tc>
                  <a:txBody>
                    <a:bodyPr/>
                    <a:lstStyle/>
                    <a:p>
                      <a:pPr algn="l"/>
                      <a:r>
                        <a:rPr lang="en-US" sz="2000" cap="none" spc="0" dirty="0">
                          <a:solidFill>
                            <a:schemeClr val="tx1"/>
                          </a:solidFill>
                          <a:effectLst/>
                        </a:rPr>
                        <a:t>client's type of job</a:t>
                      </a:r>
                    </a:p>
                  </a:txBody>
                  <a:tcPr marL="78854" marR="56324" marT="160764" marB="89345" anchor="ctr"/>
                </a:tc>
                <a:extLst>
                  <a:ext uri="{0D108BD9-81ED-4DB2-BD59-A6C34878D82A}">
                    <a16:rowId xmlns:a16="http://schemas.microsoft.com/office/drawing/2014/main" val="3375517719"/>
                  </a:ext>
                </a:extLst>
              </a:tr>
              <a:tr h="524101">
                <a:tc>
                  <a:txBody>
                    <a:bodyPr/>
                    <a:lstStyle/>
                    <a:p>
                      <a:pPr algn="l"/>
                      <a:r>
                        <a:rPr lang="en-US" sz="2000" cap="none" spc="0" dirty="0">
                          <a:solidFill>
                            <a:schemeClr val="tx1"/>
                          </a:solidFill>
                          <a:effectLst/>
                        </a:rPr>
                        <a:t>Marital (categorical)</a:t>
                      </a:r>
                    </a:p>
                  </a:txBody>
                  <a:tcPr marL="78854" marR="56324" marT="160764" marB="89345" anchor="ctr"/>
                </a:tc>
                <a:tc>
                  <a:txBody>
                    <a:bodyPr/>
                    <a:lstStyle/>
                    <a:p>
                      <a:pPr algn="l"/>
                      <a:r>
                        <a:rPr lang="en-US" sz="2000" cap="none" spc="0" dirty="0">
                          <a:solidFill>
                            <a:schemeClr val="tx1"/>
                          </a:solidFill>
                          <a:effectLst/>
                        </a:rPr>
                        <a:t>client's marital status</a:t>
                      </a:r>
                    </a:p>
                  </a:txBody>
                  <a:tcPr marL="78854" marR="56324" marT="160764" marB="89345" anchor="ctr"/>
                </a:tc>
                <a:extLst>
                  <a:ext uri="{0D108BD9-81ED-4DB2-BD59-A6C34878D82A}">
                    <a16:rowId xmlns:a16="http://schemas.microsoft.com/office/drawing/2014/main" val="2901970090"/>
                  </a:ext>
                </a:extLst>
              </a:tr>
              <a:tr h="524101">
                <a:tc>
                  <a:txBody>
                    <a:bodyPr/>
                    <a:lstStyle/>
                    <a:p>
                      <a:pPr algn="l"/>
                      <a:r>
                        <a:rPr lang="en-US" sz="2000" cap="none" spc="0" dirty="0">
                          <a:solidFill>
                            <a:schemeClr val="tx1"/>
                          </a:solidFill>
                          <a:effectLst/>
                        </a:rPr>
                        <a:t>Education (categorical)</a:t>
                      </a:r>
                    </a:p>
                  </a:txBody>
                  <a:tcPr marL="78854" marR="56324" marT="160764" marB="89345" anchor="ctr"/>
                </a:tc>
                <a:tc>
                  <a:txBody>
                    <a:bodyPr/>
                    <a:lstStyle/>
                    <a:p>
                      <a:pPr algn="l"/>
                      <a:r>
                        <a:rPr lang="en-US" sz="2000" cap="none" spc="0" dirty="0">
                          <a:solidFill>
                            <a:schemeClr val="tx1"/>
                          </a:solidFill>
                          <a:effectLst/>
                        </a:rPr>
                        <a:t>client's education level</a:t>
                      </a:r>
                    </a:p>
                  </a:txBody>
                  <a:tcPr marL="78854" marR="56324" marT="160764" marB="89345" anchor="ctr"/>
                </a:tc>
                <a:extLst>
                  <a:ext uri="{0D108BD9-81ED-4DB2-BD59-A6C34878D82A}">
                    <a16:rowId xmlns:a16="http://schemas.microsoft.com/office/drawing/2014/main" val="2507202427"/>
                  </a:ext>
                </a:extLst>
              </a:tr>
              <a:tr h="524101">
                <a:tc>
                  <a:txBody>
                    <a:bodyPr/>
                    <a:lstStyle/>
                    <a:p>
                      <a:pPr algn="l"/>
                      <a:r>
                        <a:rPr lang="en-US" sz="2000" cap="none" spc="0" dirty="0">
                          <a:solidFill>
                            <a:schemeClr val="tx1"/>
                          </a:solidFill>
                          <a:effectLst/>
                        </a:rPr>
                        <a:t>Default (categorical)</a:t>
                      </a:r>
                    </a:p>
                  </a:txBody>
                  <a:tcPr marL="78854" marR="56324" marT="160764" marB="89345" anchor="ctr"/>
                </a:tc>
                <a:tc>
                  <a:txBody>
                    <a:bodyPr/>
                    <a:lstStyle/>
                    <a:p>
                      <a:pPr algn="l"/>
                      <a:r>
                        <a:rPr lang="en-US" sz="2000" cap="none" spc="0" dirty="0">
                          <a:solidFill>
                            <a:schemeClr val="tx1"/>
                          </a:solidFill>
                          <a:effectLst/>
                        </a:rPr>
                        <a:t>client's default status (has credit in default?)</a:t>
                      </a:r>
                    </a:p>
                  </a:txBody>
                  <a:tcPr marL="78854" marR="56324" marT="160764" marB="89345" anchor="ctr"/>
                </a:tc>
                <a:extLst>
                  <a:ext uri="{0D108BD9-81ED-4DB2-BD59-A6C34878D82A}">
                    <a16:rowId xmlns:a16="http://schemas.microsoft.com/office/drawing/2014/main" val="2665470234"/>
                  </a:ext>
                </a:extLst>
              </a:tr>
              <a:tr h="524101">
                <a:tc>
                  <a:txBody>
                    <a:bodyPr/>
                    <a:lstStyle/>
                    <a:p>
                      <a:pPr algn="l"/>
                      <a:r>
                        <a:rPr lang="en-US" sz="2000" cap="none" spc="0" dirty="0">
                          <a:solidFill>
                            <a:schemeClr val="tx1"/>
                          </a:solidFill>
                          <a:effectLst/>
                        </a:rPr>
                        <a:t>Housing (categorical)</a:t>
                      </a:r>
                    </a:p>
                  </a:txBody>
                  <a:tcPr marL="78854" marR="56324" marT="160764" marB="89345" anchor="ctr"/>
                </a:tc>
                <a:tc>
                  <a:txBody>
                    <a:bodyPr/>
                    <a:lstStyle/>
                    <a:p>
                      <a:pPr algn="l"/>
                      <a:r>
                        <a:rPr lang="en-US" sz="2000" cap="none" spc="0" dirty="0">
                          <a:solidFill>
                            <a:schemeClr val="tx1"/>
                          </a:solidFill>
                          <a:effectLst/>
                        </a:rPr>
                        <a:t>client's house loan status (has client a house loan?)</a:t>
                      </a:r>
                    </a:p>
                  </a:txBody>
                  <a:tcPr marL="78854" marR="56324" marT="160764" marB="89345" anchor="ctr"/>
                </a:tc>
                <a:extLst>
                  <a:ext uri="{0D108BD9-81ED-4DB2-BD59-A6C34878D82A}">
                    <a16:rowId xmlns:a16="http://schemas.microsoft.com/office/drawing/2014/main" val="23819087"/>
                  </a:ext>
                </a:extLst>
              </a:tr>
              <a:tr h="524101">
                <a:tc>
                  <a:txBody>
                    <a:bodyPr/>
                    <a:lstStyle/>
                    <a:p>
                      <a:pPr algn="l"/>
                      <a:r>
                        <a:rPr lang="en-US" sz="2000" cap="none" spc="0" dirty="0">
                          <a:solidFill>
                            <a:schemeClr val="tx1"/>
                          </a:solidFill>
                          <a:effectLst/>
                        </a:rPr>
                        <a:t>Loan (categorical)</a:t>
                      </a:r>
                    </a:p>
                  </a:txBody>
                  <a:tcPr marL="78854" marR="56324" marT="160764" marB="89345" anchor="ctr"/>
                </a:tc>
                <a:tc>
                  <a:txBody>
                    <a:bodyPr/>
                    <a:lstStyle/>
                    <a:p>
                      <a:pPr algn="l"/>
                      <a:r>
                        <a:rPr lang="en-US" sz="2000" cap="none" spc="0" dirty="0">
                          <a:solidFill>
                            <a:schemeClr val="tx1"/>
                          </a:solidFill>
                          <a:effectLst/>
                        </a:rPr>
                        <a:t>client's loan status (has client a loan?)</a:t>
                      </a:r>
                    </a:p>
                  </a:txBody>
                  <a:tcPr marL="78854" marR="56324" marT="160764" marB="89345" anchor="ctr"/>
                </a:tc>
                <a:extLst>
                  <a:ext uri="{0D108BD9-81ED-4DB2-BD59-A6C34878D82A}">
                    <a16:rowId xmlns:a16="http://schemas.microsoft.com/office/drawing/2014/main" val="251305721"/>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5</a:t>
            </a:fld>
            <a:endParaRPr lang="ru-RU"/>
          </a:p>
        </p:txBody>
      </p:sp>
    </p:spTree>
    <p:extLst>
      <p:ext uri="{BB962C8B-B14F-4D97-AF65-F5344CB8AC3E}">
        <p14:creationId xmlns:p14="http://schemas.microsoft.com/office/powerpoint/2010/main" val="314763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The features related to the current marketing campaign</a:t>
            </a:r>
          </a:p>
        </p:txBody>
      </p:sp>
      <p:graphicFrame>
        <p:nvGraphicFramePr>
          <p:cNvPr id="6" name="Объект 5">
            <a:extLst>
              <a:ext uri="{FF2B5EF4-FFF2-40B4-BE49-F238E27FC236}">
                <a16:creationId xmlns:a16="http://schemas.microsoft.com/office/drawing/2014/main" id="{9A34ECE5-77AE-11BE-6B10-1B365BC52F70}"/>
              </a:ext>
            </a:extLst>
          </p:cNvPr>
          <p:cNvGraphicFramePr>
            <a:graphicFrameLocks noGrp="1"/>
          </p:cNvGraphicFramePr>
          <p:nvPr>
            <p:ph idx="1"/>
            <p:extLst>
              <p:ext uri="{D42A27DB-BD31-4B8C-83A1-F6EECF244321}">
                <p14:modId xmlns:p14="http://schemas.microsoft.com/office/powerpoint/2010/main" val="762453478"/>
              </p:ext>
            </p:extLst>
          </p:nvPr>
        </p:nvGraphicFramePr>
        <p:xfrm>
          <a:off x="432223" y="2088369"/>
          <a:ext cx="11327549" cy="3993163"/>
        </p:xfrm>
        <a:graphic>
          <a:graphicData uri="http://schemas.openxmlformats.org/drawingml/2006/table">
            <a:tbl>
              <a:tblPr>
                <a:tableStyleId>{3B4B98B0-60AC-42C2-AFA5-B58CD77FA1E5}</a:tableStyleId>
              </a:tblPr>
              <a:tblGrid>
                <a:gridCol w="3234084">
                  <a:extLst>
                    <a:ext uri="{9D8B030D-6E8A-4147-A177-3AD203B41FA5}">
                      <a16:colId xmlns:a16="http://schemas.microsoft.com/office/drawing/2014/main" val="415723014"/>
                    </a:ext>
                  </a:extLst>
                </a:gridCol>
                <a:gridCol w="8093465">
                  <a:extLst>
                    <a:ext uri="{9D8B030D-6E8A-4147-A177-3AD203B41FA5}">
                      <a16:colId xmlns:a16="http://schemas.microsoft.com/office/drawing/2014/main" val="885518950"/>
                    </a:ext>
                  </a:extLst>
                </a:gridCol>
              </a:tblGrid>
              <a:tr h="424591">
                <a:tc>
                  <a:txBody>
                    <a:bodyPr/>
                    <a:lstStyle/>
                    <a:p>
                      <a:pPr algn="l"/>
                      <a:r>
                        <a:rPr lang="en-US" sz="2000" b="1" dirty="0">
                          <a:effectLst/>
                        </a:rPr>
                        <a:t>Feature</a:t>
                      </a:r>
                    </a:p>
                  </a:txBody>
                  <a:tcPr marL="113360" marR="113360" marT="56680" marB="56680" anchor="ctr"/>
                </a:tc>
                <a:tc>
                  <a:txBody>
                    <a:bodyPr/>
                    <a:lstStyle/>
                    <a:p>
                      <a:pPr algn="l"/>
                      <a:r>
                        <a:rPr lang="en-US" sz="2000" b="1" dirty="0">
                          <a:effectLst/>
                        </a:rPr>
                        <a:t>Description</a:t>
                      </a:r>
                    </a:p>
                  </a:txBody>
                  <a:tcPr marL="113360" marR="113360" marT="56680" marB="56680" anchor="ctr"/>
                </a:tc>
                <a:extLst>
                  <a:ext uri="{0D108BD9-81ED-4DB2-BD59-A6C34878D82A}">
                    <a16:rowId xmlns:a16="http://schemas.microsoft.com/office/drawing/2014/main" val="1547176467"/>
                  </a:ext>
                </a:extLst>
              </a:tr>
              <a:tr h="716883">
                <a:tc>
                  <a:txBody>
                    <a:bodyPr/>
                    <a:lstStyle/>
                    <a:p>
                      <a:pPr algn="l"/>
                      <a:r>
                        <a:rPr lang="en-US" sz="2000" dirty="0">
                          <a:effectLst/>
                        </a:rPr>
                        <a:t>Contact (categorical)</a:t>
                      </a:r>
                    </a:p>
                  </a:txBody>
                  <a:tcPr anchor="ctr"/>
                </a:tc>
                <a:tc>
                  <a:txBody>
                    <a:bodyPr/>
                    <a:lstStyle/>
                    <a:p>
                      <a:pPr algn="l"/>
                      <a:r>
                        <a:rPr lang="en-US" sz="2000" dirty="0">
                          <a:effectLst/>
                        </a:rPr>
                        <a:t>contact type</a:t>
                      </a:r>
                    </a:p>
                  </a:txBody>
                  <a:tcPr anchor="ctr"/>
                </a:tc>
                <a:extLst>
                  <a:ext uri="{0D108BD9-81ED-4DB2-BD59-A6C34878D82A}">
                    <a16:rowId xmlns:a16="http://schemas.microsoft.com/office/drawing/2014/main" val="2912492471"/>
                  </a:ext>
                </a:extLst>
              </a:tr>
              <a:tr h="1009175">
                <a:tc>
                  <a:txBody>
                    <a:bodyPr/>
                    <a:lstStyle/>
                    <a:p>
                      <a:pPr algn="l"/>
                      <a:r>
                        <a:rPr lang="en-US" sz="2000" dirty="0">
                          <a:effectLst/>
                        </a:rPr>
                        <a:t>Month (categorical)</a:t>
                      </a:r>
                    </a:p>
                  </a:txBody>
                  <a:tcPr anchor="ctr"/>
                </a:tc>
                <a:tc>
                  <a:txBody>
                    <a:bodyPr/>
                    <a:lstStyle/>
                    <a:p>
                      <a:pPr algn="l"/>
                      <a:r>
                        <a:rPr lang="en-US" sz="2000" dirty="0">
                          <a:effectLst/>
                        </a:rPr>
                        <a:t>last contact month</a:t>
                      </a:r>
                    </a:p>
                  </a:txBody>
                  <a:tcPr anchor="ctr"/>
                </a:tc>
                <a:extLst>
                  <a:ext uri="{0D108BD9-81ED-4DB2-BD59-A6C34878D82A}">
                    <a16:rowId xmlns:a16="http://schemas.microsoft.com/office/drawing/2014/main" val="1964072072"/>
                  </a:ext>
                </a:extLst>
              </a:tr>
              <a:tr h="716883">
                <a:tc>
                  <a:txBody>
                    <a:bodyPr/>
                    <a:lstStyle/>
                    <a:p>
                      <a:pPr algn="l"/>
                      <a:r>
                        <a:rPr lang="en-US" sz="2000" dirty="0">
                          <a:effectLst/>
                        </a:rPr>
                        <a:t>Day</a:t>
                      </a:r>
                      <a:r>
                        <a:rPr lang="en-US" sz="2000" baseline="0" dirty="0">
                          <a:effectLst/>
                        </a:rPr>
                        <a:t> </a:t>
                      </a:r>
                      <a:r>
                        <a:rPr lang="en-US" sz="2000" dirty="0">
                          <a:effectLst/>
                        </a:rPr>
                        <a:t>of</a:t>
                      </a:r>
                      <a:r>
                        <a:rPr lang="en-US" sz="2000" baseline="0" dirty="0">
                          <a:effectLst/>
                        </a:rPr>
                        <a:t> </a:t>
                      </a:r>
                      <a:r>
                        <a:rPr lang="en-US" sz="2000" dirty="0">
                          <a:effectLst/>
                        </a:rPr>
                        <a:t>week (categorical)</a:t>
                      </a:r>
                    </a:p>
                  </a:txBody>
                  <a:tcPr anchor="ctr"/>
                </a:tc>
                <a:tc>
                  <a:txBody>
                    <a:bodyPr/>
                    <a:lstStyle/>
                    <a:p>
                      <a:pPr algn="l"/>
                      <a:r>
                        <a:rPr lang="en-US" sz="2000" dirty="0">
                          <a:effectLst/>
                        </a:rPr>
                        <a:t>last contact day of the week</a:t>
                      </a:r>
                    </a:p>
                  </a:txBody>
                  <a:tcPr anchor="ctr"/>
                </a:tc>
                <a:extLst>
                  <a:ext uri="{0D108BD9-81ED-4DB2-BD59-A6C34878D82A}">
                    <a16:rowId xmlns:a16="http://schemas.microsoft.com/office/drawing/2014/main" val="4283698120"/>
                  </a:ext>
                </a:extLst>
              </a:tr>
              <a:tr h="611574">
                <a:tc>
                  <a:txBody>
                    <a:bodyPr/>
                    <a:lstStyle/>
                    <a:p>
                      <a:pPr algn="l"/>
                      <a:r>
                        <a:rPr lang="en-US" sz="2000" dirty="0">
                          <a:effectLst/>
                        </a:rPr>
                        <a:t>Duration (numeric)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last contact duration (</a:t>
                      </a:r>
                      <a:r>
                        <a:rPr lang="en-US" sz="2000" b="1" dirty="0">
                          <a:effectLst/>
                        </a:rPr>
                        <a:t>i</a:t>
                      </a:r>
                      <a:r>
                        <a:rPr lang="en-US" sz="2000" b="1" dirty="0"/>
                        <a:t>n purpose of preventing data leakage, we will not use that feature, because we can't retrieve this feature for future clients</a:t>
                      </a:r>
                      <a:r>
                        <a:rPr lang="en-US" sz="2000" dirty="0">
                          <a:effectLst/>
                        </a:rPr>
                        <a:t>)</a:t>
                      </a:r>
                    </a:p>
                  </a:txBody>
                  <a:tcPr anchor="ctr"/>
                </a:tc>
                <a:extLst>
                  <a:ext uri="{0D108BD9-81ED-4DB2-BD59-A6C34878D82A}">
                    <a16:rowId xmlns:a16="http://schemas.microsoft.com/office/drawing/2014/main" val="3397311870"/>
                  </a:ext>
                </a:extLst>
              </a:tr>
              <a:tr h="424591">
                <a:tc>
                  <a:txBody>
                    <a:bodyPr/>
                    <a:lstStyle/>
                    <a:p>
                      <a:pPr algn="l"/>
                      <a:r>
                        <a:rPr lang="en-US" sz="2000" dirty="0">
                          <a:effectLst/>
                        </a:rPr>
                        <a:t>Campaign (numeric)</a:t>
                      </a:r>
                    </a:p>
                  </a:txBody>
                  <a:tcPr marL="113360" marR="113360" marT="56680" marB="56680" anchor="ctr"/>
                </a:tc>
                <a:tc>
                  <a:txBody>
                    <a:bodyPr/>
                    <a:lstStyle/>
                    <a:p>
                      <a:pPr algn="l"/>
                      <a:r>
                        <a:rPr lang="en-US" sz="2000" dirty="0">
                          <a:effectLst/>
                        </a:rPr>
                        <a:t>shows number of contacts during current marketing campaign</a:t>
                      </a:r>
                    </a:p>
                  </a:txBody>
                  <a:tcPr marL="113360" marR="113360" marT="56680" marB="56680" anchor="ctr"/>
                </a:tc>
                <a:extLst>
                  <a:ext uri="{0D108BD9-81ED-4DB2-BD59-A6C34878D82A}">
                    <a16:rowId xmlns:a16="http://schemas.microsoft.com/office/drawing/2014/main" val="1540121630"/>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6</a:t>
            </a:fld>
            <a:endParaRPr lang="ru-RU"/>
          </a:p>
        </p:txBody>
      </p:sp>
    </p:spTree>
    <p:extLst>
      <p:ext uri="{BB962C8B-B14F-4D97-AF65-F5344CB8AC3E}">
        <p14:creationId xmlns:p14="http://schemas.microsoft.com/office/powerpoint/2010/main" val="6501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The features related to the previous marketing campaign</a:t>
            </a:r>
          </a:p>
        </p:txBody>
      </p:sp>
      <p:graphicFrame>
        <p:nvGraphicFramePr>
          <p:cNvPr id="6" name="Объект 5">
            <a:extLst>
              <a:ext uri="{FF2B5EF4-FFF2-40B4-BE49-F238E27FC236}">
                <a16:creationId xmlns:a16="http://schemas.microsoft.com/office/drawing/2014/main" id="{9A34ECE5-77AE-11BE-6B10-1B365BC52F70}"/>
              </a:ext>
            </a:extLst>
          </p:cNvPr>
          <p:cNvGraphicFramePr>
            <a:graphicFrameLocks noGrp="1"/>
          </p:cNvGraphicFramePr>
          <p:nvPr>
            <p:ph idx="1"/>
            <p:extLst>
              <p:ext uri="{D42A27DB-BD31-4B8C-83A1-F6EECF244321}">
                <p14:modId xmlns:p14="http://schemas.microsoft.com/office/powerpoint/2010/main" val="914193647"/>
              </p:ext>
            </p:extLst>
          </p:nvPr>
        </p:nvGraphicFramePr>
        <p:xfrm>
          <a:off x="432225" y="2305513"/>
          <a:ext cx="11327549" cy="2951969"/>
        </p:xfrm>
        <a:graphic>
          <a:graphicData uri="http://schemas.openxmlformats.org/drawingml/2006/table">
            <a:tbl>
              <a:tblPr>
                <a:tableStyleId>{3B4B98B0-60AC-42C2-AFA5-B58CD77FA1E5}</a:tableStyleId>
              </a:tblPr>
              <a:tblGrid>
                <a:gridCol w="4809358">
                  <a:extLst>
                    <a:ext uri="{9D8B030D-6E8A-4147-A177-3AD203B41FA5}">
                      <a16:colId xmlns:a16="http://schemas.microsoft.com/office/drawing/2014/main" val="415723014"/>
                    </a:ext>
                  </a:extLst>
                </a:gridCol>
                <a:gridCol w="6518191">
                  <a:extLst>
                    <a:ext uri="{9D8B030D-6E8A-4147-A177-3AD203B41FA5}">
                      <a16:colId xmlns:a16="http://schemas.microsoft.com/office/drawing/2014/main" val="885518950"/>
                    </a:ext>
                  </a:extLst>
                </a:gridCol>
              </a:tblGrid>
              <a:tr h="486704">
                <a:tc>
                  <a:txBody>
                    <a:bodyPr/>
                    <a:lstStyle/>
                    <a:p>
                      <a:pPr algn="l"/>
                      <a:r>
                        <a:rPr lang="en-US" sz="2000" b="1">
                          <a:effectLst/>
                        </a:rPr>
                        <a:t>Feature</a:t>
                      </a:r>
                    </a:p>
                  </a:txBody>
                  <a:tcPr marL="113360" marR="113360" marT="56680" marB="56680" anchor="ctr"/>
                </a:tc>
                <a:tc>
                  <a:txBody>
                    <a:bodyPr/>
                    <a:lstStyle/>
                    <a:p>
                      <a:pPr algn="l"/>
                      <a:r>
                        <a:rPr lang="en-US" sz="2000" b="1" dirty="0">
                          <a:effectLst/>
                        </a:rPr>
                        <a:t>Description</a:t>
                      </a:r>
                    </a:p>
                  </a:txBody>
                  <a:tcPr marL="113360" marR="113360" marT="56680" marB="56680" anchor="ctr"/>
                </a:tc>
                <a:extLst>
                  <a:ext uri="{0D108BD9-81ED-4DB2-BD59-A6C34878D82A}">
                    <a16:rowId xmlns:a16="http://schemas.microsoft.com/office/drawing/2014/main" val="1547176467"/>
                  </a:ext>
                </a:extLst>
              </a:tr>
              <a:tr h="1156806">
                <a:tc>
                  <a:txBody>
                    <a:bodyPr/>
                    <a:lstStyle/>
                    <a:p>
                      <a:pPr algn="l"/>
                      <a:r>
                        <a:rPr lang="en-US" sz="2000" dirty="0" err="1">
                          <a:effectLst/>
                        </a:rPr>
                        <a:t>Pdays</a:t>
                      </a:r>
                      <a:r>
                        <a:rPr lang="en-US" sz="2000" dirty="0">
                          <a:effectLst/>
                        </a:rPr>
                        <a:t> (numeric)</a:t>
                      </a:r>
                    </a:p>
                  </a:txBody>
                  <a:tcPr marL="113360" marR="113360" marT="56680" marB="56680" anchor="ctr"/>
                </a:tc>
                <a:tc>
                  <a:txBody>
                    <a:bodyPr/>
                    <a:lstStyle/>
                    <a:p>
                      <a:pPr algn="l"/>
                      <a:r>
                        <a:rPr lang="en-US" sz="2000" dirty="0">
                          <a:effectLst/>
                        </a:rPr>
                        <a:t>shows number of days passed after last contact in current campaign (999 – means this client wasn't contacted before)</a:t>
                      </a:r>
                    </a:p>
                  </a:txBody>
                  <a:tcPr marL="113360" marR="113360" marT="56680" marB="56680" anchor="ctr"/>
                </a:tc>
                <a:extLst>
                  <a:ext uri="{0D108BD9-81ED-4DB2-BD59-A6C34878D82A}">
                    <a16:rowId xmlns:a16="http://schemas.microsoft.com/office/drawing/2014/main" val="1964072072"/>
                  </a:ext>
                </a:extLst>
              </a:tr>
              <a:tr h="821755">
                <a:tc>
                  <a:txBody>
                    <a:bodyPr/>
                    <a:lstStyle/>
                    <a:p>
                      <a:pPr algn="l"/>
                      <a:r>
                        <a:rPr lang="en-US" sz="2000">
                          <a:effectLst/>
                        </a:rPr>
                        <a:t>Previous (numeric)</a:t>
                      </a:r>
                    </a:p>
                  </a:txBody>
                  <a:tcPr marL="113360" marR="113360" marT="56680" marB="56680" anchor="ctr"/>
                </a:tc>
                <a:tc>
                  <a:txBody>
                    <a:bodyPr/>
                    <a:lstStyle/>
                    <a:p>
                      <a:pPr algn="l"/>
                      <a:r>
                        <a:rPr lang="en-US" sz="2000">
                          <a:effectLst/>
                        </a:rPr>
                        <a:t>shows number of contacts in previous marketing campaign</a:t>
                      </a:r>
                    </a:p>
                  </a:txBody>
                  <a:tcPr marL="113360" marR="113360" marT="56680" marB="56680" anchor="ctr"/>
                </a:tc>
                <a:extLst>
                  <a:ext uri="{0D108BD9-81ED-4DB2-BD59-A6C34878D82A}">
                    <a16:rowId xmlns:a16="http://schemas.microsoft.com/office/drawing/2014/main" val="4283698120"/>
                  </a:ext>
                </a:extLst>
              </a:tr>
              <a:tr h="486704">
                <a:tc>
                  <a:txBody>
                    <a:bodyPr/>
                    <a:lstStyle/>
                    <a:p>
                      <a:pPr algn="l"/>
                      <a:r>
                        <a:rPr lang="en-US" sz="2000">
                          <a:effectLst/>
                        </a:rPr>
                        <a:t>Poutcome (categorical)</a:t>
                      </a:r>
                    </a:p>
                  </a:txBody>
                  <a:tcPr marL="113360" marR="113360" marT="56680" marB="56680" anchor="ctr"/>
                </a:tc>
                <a:tc>
                  <a:txBody>
                    <a:bodyPr/>
                    <a:lstStyle/>
                    <a:p>
                      <a:pPr algn="l"/>
                      <a:r>
                        <a:rPr lang="en-US" sz="2000" dirty="0">
                          <a:effectLst/>
                        </a:rPr>
                        <a:t>shows the results of previous marketing campaign</a:t>
                      </a:r>
                    </a:p>
                  </a:txBody>
                  <a:tcPr marL="113360" marR="113360" marT="56680" marB="56680" anchor="ctr"/>
                </a:tc>
                <a:extLst>
                  <a:ext uri="{0D108BD9-81ED-4DB2-BD59-A6C34878D82A}">
                    <a16:rowId xmlns:a16="http://schemas.microsoft.com/office/drawing/2014/main" val="3397311870"/>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7</a:t>
            </a:fld>
            <a:endParaRPr lang="ru-RU"/>
          </a:p>
        </p:txBody>
      </p:sp>
    </p:spTree>
    <p:extLst>
      <p:ext uri="{BB962C8B-B14F-4D97-AF65-F5344CB8AC3E}">
        <p14:creationId xmlns:p14="http://schemas.microsoft.com/office/powerpoint/2010/main" val="159191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dirty="0">
                <a:solidFill>
                  <a:srgbClr val="FFFFFF"/>
                </a:solidFill>
              </a:rPr>
              <a:t>Features  related to the bank</a:t>
            </a:r>
            <a:endParaRPr lang="en-US" sz="3700" kern="1200" dirty="0">
              <a:solidFill>
                <a:srgbClr val="FFFFFF"/>
              </a:solidFill>
              <a:latin typeface="+mj-lt"/>
              <a:ea typeface="+mj-ea"/>
              <a:cs typeface="+mj-cs"/>
            </a:endParaRPr>
          </a:p>
        </p:txBody>
      </p:sp>
      <p:graphicFrame>
        <p:nvGraphicFramePr>
          <p:cNvPr id="6" name="Объект 5">
            <a:extLst>
              <a:ext uri="{FF2B5EF4-FFF2-40B4-BE49-F238E27FC236}">
                <a16:creationId xmlns:a16="http://schemas.microsoft.com/office/drawing/2014/main" id="{9A34ECE5-77AE-11BE-6B10-1B365BC52F70}"/>
              </a:ext>
            </a:extLst>
          </p:cNvPr>
          <p:cNvGraphicFramePr>
            <a:graphicFrameLocks noGrp="1"/>
          </p:cNvGraphicFramePr>
          <p:nvPr>
            <p:ph idx="1"/>
            <p:extLst>
              <p:ext uri="{D42A27DB-BD31-4B8C-83A1-F6EECF244321}">
                <p14:modId xmlns:p14="http://schemas.microsoft.com/office/powerpoint/2010/main" val="2406918195"/>
              </p:ext>
            </p:extLst>
          </p:nvPr>
        </p:nvGraphicFramePr>
        <p:xfrm>
          <a:off x="432225" y="2305513"/>
          <a:ext cx="11327549" cy="2465265"/>
        </p:xfrm>
        <a:graphic>
          <a:graphicData uri="http://schemas.openxmlformats.org/drawingml/2006/table">
            <a:tbl>
              <a:tblPr>
                <a:tableStyleId>{3B4B98B0-60AC-42C2-AFA5-B58CD77FA1E5}</a:tableStyleId>
              </a:tblPr>
              <a:tblGrid>
                <a:gridCol w="4809358">
                  <a:extLst>
                    <a:ext uri="{9D8B030D-6E8A-4147-A177-3AD203B41FA5}">
                      <a16:colId xmlns:a16="http://schemas.microsoft.com/office/drawing/2014/main" val="415723014"/>
                    </a:ext>
                  </a:extLst>
                </a:gridCol>
                <a:gridCol w="6518191">
                  <a:extLst>
                    <a:ext uri="{9D8B030D-6E8A-4147-A177-3AD203B41FA5}">
                      <a16:colId xmlns:a16="http://schemas.microsoft.com/office/drawing/2014/main" val="885518950"/>
                    </a:ext>
                  </a:extLst>
                </a:gridCol>
              </a:tblGrid>
              <a:tr h="486704">
                <a:tc>
                  <a:txBody>
                    <a:bodyPr/>
                    <a:lstStyle/>
                    <a:p>
                      <a:pPr algn="l"/>
                      <a:r>
                        <a:rPr lang="en-US" sz="2000" b="1">
                          <a:effectLst/>
                        </a:rPr>
                        <a:t>Feature</a:t>
                      </a:r>
                    </a:p>
                  </a:txBody>
                  <a:tcPr marL="113360" marR="113360" marT="56680" marB="56680" anchor="ctr"/>
                </a:tc>
                <a:tc>
                  <a:txBody>
                    <a:bodyPr/>
                    <a:lstStyle/>
                    <a:p>
                      <a:pPr algn="l"/>
                      <a:r>
                        <a:rPr lang="en-US" sz="2000" b="1" dirty="0">
                          <a:effectLst/>
                        </a:rPr>
                        <a:t>Description</a:t>
                      </a:r>
                    </a:p>
                  </a:txBody>
                  <a:tcPr marL="113360" marR="113360" marT="56680" marB="56680" anchor="ctr"/>
                </a:tc>
                <a:extLst>
                  <a:ext uri="{0D108BD9-81ED-4DB2-BD59-A6C34878D82A}">
                    <a16:rowId xmlns:a16="http://schemas.microsoft.com/office/drawing/2014/main" val="1547176467"/>
                  </a:ext>
                </a:extLst>
              </a:tr>
              <a:tr h="821755">
                <a:tc>
                  <a:txBody>
                    <a:bodyPr/>
                    <a:lstStyle/>
                    <a:p>
                      <a:pPr algn="l"/>
                      <a:r>
                        <a:rPr lang="en-US" sz="2000" dirty="0" err="1">
                          <a:effectLst/>
                        </a:rPr>
                        <a:t>Emp.var.rate</a:t>
                      </a:r>
                      <a:r>
                        <a:rPr lang="en-US" sz="2000" dirty="0">
                          <a:effectLst/>
                        </a:rPr>
                        <a:t> (numeric)</a:t>
                      </a:r>
                    </a:p>
                  </a:txBody>
                  <a:tcPr anchor="ctr"/>
                </a:tc>
                <a:tc>
                  <a:txBody>
                    <a:bodyPr/>
                    <a:lstStyle/>
                    <a:p>
                      <a:pPr algn="l"/>
                      <a:r>
                        <a:rPr lang="en-US" sz="2000" dirty="0">
                          <a:effectLst/>
                        </a:rPr>
                        <a:t>employment variation rate - quarterly indicator</a:t>
                      </a:r>
                    </a:p>
                  </a:txBody>
                  <a:tcPr anchor="ctr"/>
                </a:tc>
                <a:extLst>
                  <a:ext uri="{0D108BD9-81ED-4DB2-BD59-A6C34878D82A}">
                    <a16:rowId xmlns:a16="http://schemas.microsoft.com/office/drawing/2014/main" val="2912492471"/>
                  </a:ext>
                </a:extLst>
              </a:tr>
              <a:tr h="1156806">
                <a:tc>
                  <a:txBody>
                    <a:bodyPr/>
                    <a:lstStyle/>
                    <a:p>
                      <a:pPr algn="l"/>
                      <a:r>
                        <a:rPr lang="en-US" sz="2000" dirty="0" err="1"/>
                        <a:t>Nr.employed</a:t>
                      </a:r>
                      <a:r>
                        <a:rPr lang="en-US" sz="2000" dirty="0"/>
                        <a:t> (numeric)</a:t>
                      </a:r>
                      <a:endParaRPr lang="en-US" sz="2000" dirty="0">
                        <a:effectLst/>
                      </a:endParaRPr>
                    </a:p>
                  </a:txBody>
                  <a:tcPr anchor="ctr"/>
                </a:tc>
                <a:tc>
                  <a:txBody>
                    <a:bodyPr/>
                    <a:lstStyle/>
                    <a:p>
                      <a:pPr algn="l"/>
                      <a:r>
                        <a:rPr lang="en-US" sz="2000" dirty="0"/>
                        <a:t>number of employees - quarterly indicator</a:t>
                      </a:r>
                      <a:endParaRPr lang="en-US" sz="2000" dirty="0">
                        <a:effectLst/>
                      </a:endParaRPr>
                    </a:p>
                  </a:txBody>
                  <a:tcPr anchor="ctr"/>
                </a:tc>
                <a:extLst>
                  <a:ext uri="{0D108BD9-81ED-4DB2-BD59-A6C34878D82A}">
                    <a16:rowId xmlns:a16="http://schemas.microsoft.com/office/drawing/2014/main" val="1964072072"/>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8</a:t>
            </a:fld>
            <a:endParaRPr lang="ru-RU" dirty="0"/>
          </a:p>
        </p:txBody>
      </p:sp>
    </p:spTree>
    <p:extLst>
      <p:ext uri="{BB962C8B-B14F-4D97-AF65-F5344CB8AC3E}">
        <p14:creationId xmlns:p14="http://schemas.microsoft.com/office/powerpoint/2010/main" val="287905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00000" b="60000"/>
          </a:stretch>
        </a:blip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3E5F3FA-1194-7718-DFAF-B561827899A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Social and economic context features</a:t>
            </a:r>
          </a:p>
        </p:txBody>
      </p:sp>
      <p:graphicFrame>
        <p:nvGraphicFramePr>
          <p:cNvPr id="6" name="Объект 5">
            <a:extLst>
              <a:ext uri="{FF2B5EF4-FFF2-40B4-BE49-F238E27FC236}">
                <a16:creationId xmlns:a16="http://schemas.microsoft.com/office/drawing/2014/main" id="{9A34ECE5-77AE-11BE-6B10-1B365BC52F70}"/>
              </a:ext>
            </a:extLst>
          </p:cNvPr>
          <p:cNvGraphicFramePr>
            <a:graphicFrameLocks noGrp="1"/>
          </p:cNvGraphicFramePr>
          <p:nvPr>
            <p:ph idx="1"/>
            <p:extLst>
              <p:ext uri="{D42A27DB-BD31-4B8C-83A1-F6EECF244321}">
                <p14:modId xmlns:p14="http://schemas.microsoft.com/office/powerpoint/2010/main" val="343627697"/>
              </p:ext>
            </p:extLst>
          </p:nvPr>
        </p:nvGraphicFramePr>
        <p:xfrm>
          <a:off x="432225" y="2305513"/>
          <a:ext cx="11327549" cy="2951969"/>
        </p:xfrm>
        <a:graphic>
          <a:graphicData uri="http://schemas.openxmlformats.org/drawingml/2006/table">
            <a:tbl>
              <a:tblPr>
                <a:tableStyleId>{3B4B98B0-60AC-42C2-AFA5-B58CD77FA1E5}</a:tableStyleId>
              </a:tblPr>
              <a:tblGrid>
                <a:gridCol w="4809358">
                  <a:extLst>
                    <a:ext uri="{9D8B030D-6E8A-4147-A177-3AD203B41FA5}">
                      <a16:colId xmlns:a16="http://schemas.microsoft.com/office/drawing/2014/main" val="415723014"/>
                    </a:ext>
                  </a:extLst>
                </a:gridCol>
                <a:gridCol w="6518191">
                  <a:extLst>
                    <a:ext uri="{9D8B030D-6E8A-4147-A177-3AD203B41FA5}">
                      <a16:colId xmlns:a16="http://schemas.microsoft.com/office/drawing/2014/main" val="885518950"/>
                    </a:ext>
                  </a:extLst>
                </a:gridCol>
              </a:tblGrid>
              <a:tr h="486704">
                <a:tc>
                  <a:txBody>
                    <a:bodyPr/>
                    <a:lstStyle/>
                    <a:p>
                      <a:pPr algn="l"/>
                      <a:r>
                        <a:rPr lang="en-US" sz="2000" b="1">
                          <a:effectLst/>
                        </a:rPr>
                        <a:t>Feature</a:t>
                      </a:r>
                    </a:p>
                  </a:txBody>
                  <a:tcPr marL="113360" marR="113360" marT="56680" marB="56680" anchor="ctr"/>
                </a:tc>
                <a:tc>
                  <a:txBody>
                    <a:bodyPr/>
                    <a:lstStyle/>
                    <a:p>
                      <a:pPr algn="l"/>
                      <a:r>
                        <a:rPr lang="en-US" sz="2000" b="1" dirty="0">
                          <a:effectLst/>
                        </a:rPr>
                        <a:t>Description</a:t>
                      </a:r>
                    </a:p>
                  </a:txBody>
                  <a:tcPr marL="113360" marR="113360" marT="56680" marB="56680" anchor="ctr"/>
                </a:tc>
                <a:extLst>
                  <a:ext uri="{0D108BD9-81ED-4DB2-BD59-A6C34878D82A}">
                    <a16:rowId xmlns:a16="http://schemas.microsoft.com/office/drawing/2014/main" val="1547176467"/>
                  </a:ext>
                </a:extLst>
              </a:tr>
              <a:tr h="1156806">
                <a:tc>
                  <a:txBody>
                    <a:bodyPr/>
                    <a:lstStyle/>
                    <a:p>
                      <a:pPr algn="l"/>
                      <a:r>
                        <a:rPr lang="en-US" sz="2000" dirty="0" err="1">
                          <a:effectLst/>
                        </a:rPr>
                        <a:t>Cons.price.idx</a:t>
                      </a:r>
                      <a:r>
                        <a:rPr lang="en-US" sz="2000" dirty="0">
                          <a:effectLst/>
                        </a:rPr>
                        <a:t> (numeric)</a:t>
                      </a:r>
                    </a:p>
                  </a:txBody>
                  <a:tcPr anchor="ctr"/>
                </a:tc>
                <a:tc>
                  <a:txBody>
                    <a:bodyPr/>
                    <a:lstStyle/>
                    <a:p>
                      <a:pPr algn="l"/>
                      <a:r>
                        <a:rPr lang="en-US" sz="2000" dirty="0">
                          <a:effectLst/>
                        </a:rPr>
                        <a:t>consumer price index - monthly indicator</a:t>
                      </a:r>
                    </a:p>
                  </a:txBody>
                  <a:tcPr anchor="ctr"/>
                </a:tc>
                <a:extLst>
                  <a:ext uri="{0D108BD9-81ED-4DB2-BD59-A6C34878D82A}">
                    <a16:rowId xmlns:a16="http://schemas.microsoft.com/office/drawing/2014/main" val="1964072072"/>
                  </a:ext>
                </a:extLst>
              </a:tr>
              <a:tr h="821755">
                <a:tc>
                  <a:txBody>
                    <a:bodyPr/>
                    <a:lstStyle/>
                    <a:p>
                      <a:pPr algn="l"/>
                      <a:r>
                        <a:rPr lang="en-US" sz="2000">
                          <a:effectLst/>
                        </a:rPr>
                        <a:t>Cons.conf.idx (numeric)</a:t>
                      </a:r>
                    </a:p>
                  </a:txBody>
                  <a:tcPr anchor="ctr"/>
                </a:tc>
                <a:tc>
                  <a:txBody>
                    <a:bodyPr/>
                    <a:lstStyle/>
                    <a:p>
                      <a:pPr algn="l"/>
                      <a:r>
                        <a:rPr lang="en-US" sz="2000" dirty="0">
                          <a:effectLst/>
                        </a:rPr>
                        <a:t>consumer confidence index - monthly indicator</a:t>
                      </a:r>
                    </a:p>
                  </a:txBody>
                  <a:tcPr anchor="ctr"/>
                </a:tc>
                <a:extLst>
                  <a:ext uri="{0D108BD9-81ED-4DB2-BD59-A6C34878D82A}">
                    <a16:rowId xmlns:a16="http://schemas.microsoft.com/office/drawing/2014/main" val="4283698120"/>
                  </a:ext>
                </a:extLst>
              </a:tr>
              <a:tr h="486704">
                <a:tc>
                  <a:txBody>
                    <a:bodyPr/>
                    <a:lstStyle/>
                    <a:p>
                      <a:pPr algn="l"/>
                      <a:r>
                        <a:rPr lang="en-US" sz="2000">
                          <a:effectLst/>
                        </a:rPr>
                        <a:t>Euribor3m (numeric)</a:t>
                      </a:r>
                    </a:p>
                  </a:txBody>
                  <a:tcPr anchor="ctr"/>
                </a:tc>
                <a:tc>
                  <a:txBody>
                    <a:bodyPr/>
                    <a:lstStyle/>
                    <a:p>
                      <a:pPr algn="l"/>
                      <a:r>
                        <a:rPr lang="en-US" sz="2000" dirty="0">
                          <a:effectLst/>
                        </a:rPr>
                        <a:t>the Euro Interbank offered 3-month rate - daily indicator</a:t>
                      </a:r>
                    </a:p>
                  </a:txBody>
                  <a:tcPr anchor="ctr"/>
                </a:tc>
                <a:extLst>
                  <a:ext uri="{0D108BD9-81ED-4DB2-BD59-A6C34878D82A}">
                    <a16:rowId xmlns:a16="http://schemas.microsoft.com/office/drawing/2014/main" val="3397311870"/>
                  </a:ext>
                </a:extLst>
              </a:tr>
            </a:tbl>
          </a:graphicData>
        </a:graphic>
      </p:graphicFrame>
      <p:sp>
        <p:nvSpPr>
          <p:cNvPr id="3" name="Номер слайда 2"/>
          <p:cNvSpPr>
            <a:spLocks noGrp="1"/>
          </p:cNvSpPr>
          <p:nvPr>
            <p:ph type="sldNum" sz="quarter" idx="12"/>
          </p:nvPr>
        </p:nvSpPr>
        <p:spPr/>
        <p:txBody>
          <a:bodyPr/>
          <a:lstStyle/>
          <a:p>
            <a:fld id="{32C96E62-C0CD-4781-A73C-06B3F872D6C0}" type="slidenum">
              <a:rPr lang="ru-RU" smtClean="0"/>
              <a:t>9</a:t>
            </a:fld>
            <a:endParaRPr lang="ru-RU"/>
          </a:p>
        </p:txBody>
      </p:sp>
    </p:spTree>
    <p:extLst>
      <p:ext uri="{BB962C8B-B14F-4D97-AF65-F5344CB8AC3E}">
        <p14:creationId xmlns:p14="http://schemas.microsoft.com/office/powerpoint/2010/main" val="39240106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1468</Words>
  <Application>Microsoft Office PowerPoint</Application>
  <PresentationFormat>Широкоэкранный</PresentationFormat>
  <Paragraphs>435</Paragraphs>
  <Slides>47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Arial</vt:lpstr>
      <vt:lpstr>Calibri</vt:lpstr>
      <vt:lpstr>Calibri Light</vt:lpstr>
      <vt:lpstr>Cambria Math</vt:lpstr>
      <vt:lpstr>Тема Office</vt:lpstr>
      <vt:lpstr>Statistical Learning: final project</vt:lpstr>
      <vt:lpstr>Project Introduction</vt:lpstr>
      <vt:lpstr>Expected results</vt:lpstr>
      <vt:lpstr>Dataset</vt:lpstr>
      <vt:lpstr>The features related to client</vt:lpstr>
      <vt:lpstr>The features related to the current marketing campaign</vt:lpstr>
      <vt:lpstr>The features related to the previous marketing campaign</vt:lpstr>
      <vt:lpstr>Features  related to the bank</vt:lpstr>
      <vt:lpstr>Social and economic context features</vt:lpstr>
      <vt:lpstr>Group the features </vt:lpstr>
      <vt:lpstr>Initial data preprocessing and feature engineering</vt:lpstr>
      <vt:lpstr>Temporal dynamics of target variable</vt:lpstr>
      <vt:lpstr>Correlation matrix</vt:lpstr>
      <vt:lpstr>Independence graph</vt:lpstr>
      <vt:lpstr>Distribution plots of continuous variables split by target value</vt:lpstr>
      <vt:lpstr>Distribution plots of continuous variables split by target value</vt:lpstr>
      <vt:lpstr>Distribution plots of continuous variables splitted by date</vt:lpstr>
      <vt:lpstr>Distribution plots of continuous variables splitted by date (after eliminations of some outliers with extremely huge values)</vt:lpstr>
      <vt:lpstr>Distribution plots of continuous variables splitted by date (part 2)</vt:lpstr>
      <vt:lpstr>Other kind of distribution plots of continuous variables splitted by date (for some features that are constant during a month or three months)</vt:lpstr>
      <vt:lpstr>Distribution plots of binary variables splitted by target value</vt:lpstr>
      <vt:lpstr>Distribution plots of binary variables splitted by date</vt:lpstr>
      <vt:lpstr>Distribution plots of categorical variables splitted by target value</vt:lpstr>
      <vt:lpstr>Distribution plots of categorical variables splitted by date (we can consider only two periods: before and after changing policy)</vt:lpstr>
      <vt:lpstr>General conclusions on data analysis</vt:lpstr>
      <vt:lpstr>Building classification models</vt:lpstr>
      <vt:lpstr>Initial features selection</vt:lpstr>
      <vt:lpstr>Validation strategy</vt:lpstr>
      <vt:lpstr>Final data preprocessing</vt:lpstr>
      <vt:lpstr>Metric choice</vt:lpstr>
      <vt:lpstr>Logistic regression</vt:lpstr>
      <vt:lpstr>Reducing multicollinearity</vt:lpstr>
      <vt:lpstr>Logistic regression  + PCA</vt:lpstr>
      <vt:lpstr>Logistic regression  + PCA + oversampling</vt:lpstr>
      <vt:lpstr>Logistic regression  + Backward and Forward stepwise selection</vt:lpstr>
      <vt:lpstr>Residuals diagnostics</vt:lpstr>
      <vt:lpstr>The most important features</vt:lpstr>
      <vt:lpstr>Ridge classifier</vt:lpstr>
      <vt:lpstr>Lasso classifier</vt:lpstr>
      <vt:lpstr>LDA + QDA : checking the assumptions</vt:lpstr>
      <vt:lpstr>Linear discriminant analysis (LDA)</vt:lpstr>
      <vt:lpstr>Distribution of discriminant function values</vt:lpstr>
      <vt:lpstr>Quadratic discriminant analysis (QDA)</vt:lpstr>
      <vt:lpstr>Naive Bayes</vt:lpstr>
      <vt:lpstr>K-Nearest Neighbors  (K-NN)</vt:lpstr>
      <vt:lpstr>Model comparison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dc:title>
  <dc:creator>Shauketbek Yelnur</dc:creator>
  <cp:lastModifiedBy>Shauketbek Yelnur</cp:lastModifiedBy>
  <cp:revision>53</cp:revision>
  <dcterms:created xsi:type="dcterms:W3CDTF">2023-05-20T14:14:53Z</dcterms:created>
  <dcterms:modified xsi:type="dcterms:W3CDTF">2023-05-24T18:06:32Z</dcterms:modified>
</cp:coreProperties>
</file>